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8"/>
  </p:notesMasterIdLst>
  <p:sldIdLst>
    <p:sldId id="257" r:id="rId2"/>
    <p:sldId id="280" r:id="rId3"/>
    <p:sldId id="261" r:id="rId4"/>
    <p:sldId id="262" r:id="rId5"/>
    <p:sldId id="282" r:id="rId6"/>
    <p:sldId id="263" r:id="rId7"/>
    <p:sldId id="299" r:id="rId8"/>
    <p:sldId id="293" r:id="rId9"/>
    <p:sldId id="264" r:id="rId10"/>
    <p:sldId id="296" r:id="rId11"/>
    <p:sldId id="267" r:id="rId12"/>
    <p:sldId id="298" r:id="rId13"/>
    <p:sldId id="265" r:id="rId14"/>
    <p:sldId id="285" r:id="rId15"/>
    <p:sldId id="294" r:id="rId16"/>
    <p:sldId id="284" r:id="rId17"/>
    <p:sldId id="266" r:id="rId18"/>
    <p:sldId id="286" r:id="rId19"/>
    <p:sldId id="297" r:id="rId20"/>
    <p:sldId id="287" r:id="rId21"/>
    <p:sldId id="288" r:id="rId22"/>
    <p:sldId id="289" r:id="rId23"/>
    <p:sldId id="291" r:id="rId24"/>
    <p:sldId id="290" r:id="rId25"/>
    <p:sldId id="270" r:id="rId26"/>
    <p:sldId id="272" r:id="rId27"/>
    <p:sldId id="283" r:id="rId28"/>
    <p:sldId id="277" r:id="rId29"/>
    <p:sldId id="295" r:id="rId30"/>
    <p:sldId id="273" r:id="rId31"/>
    <p:sldId id="275" r:id="rId32"/>
    <p:sldId id="274" r:id="rId33"/>
    <p:sldId id="300" r:id="rId34"/>
    <p:sldId id="276" r:id="rId35"/>
    <p:sldId id="301" r:id="rId36"/>
    <p:sldId id="28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670" autoAdjust="0"/>
  </p:normalViewPr>
  <p:slideViewPr>
    <p:cSldViewPr>
      <p:cViewPr>
        <p:scale>
          <a:sx n="70" d="100"/>
          <a:sy n="70" d="100"/>
        </p:scale>
        <p:origin x="-137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959CF-7BE2-423D-9DFE-B3457B88A70C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61EE-EF1E-4591-AD49-679C5BBD4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55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DD727-AA23-4EC0-BB69-DC7F27A7BE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12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Sequence- all statements are executed in the order as it is written</a:t>
            </a:r>
          </a:p>
          <a:p>
            <a:r>
              <a:rPr lang="en-US" dirty="0" smtClean="0"/>
              <a:t>Selection- Different sets of statements are executed based on one or more conditions</a:t>
            </a:r>
          </a:p>
          <a:p>
            <a:r>
              <a:rPr lang="en-US" dirty="0" smtClean="0"/>
              <a:t>Iteration- Certain set of statements are executed repeatedly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61EE-EF1E-4591-AD49-679C5BBD44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DD727-AA23-4EC0-BB69-DC7F27A7BEB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85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DD727-AA23-4EC0-BB69-DC7F27A7BEB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85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CSE101-Lec#7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0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457200" y="1600200"/>
            <a:ext cx="4343400" cy="327660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Syntax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(expression)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	 statement;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 	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 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C00000"/>
                </a:solidFill>
              </a:rPr>
              <a:t> (expression)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 {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   block of statements;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 }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2" descr="Branching in C programming language using if statement"/>
          <p:cNvPicPr>
            <a:picLocks noChangeAspect="1" noChangeArrowheads="1"/>
          </p:cNvPicPr>
          <p:nvPr/>
        </p:nvPicPr>
        <p:blipFill>
          <a:blip r:embed="rId2"/>
          <a:srcRect l="12500" t="2083" r="6250" b="8333"/>
          <a:stretch>
            <a:fillRect/>
          </a:stretch>
        </p:blipFill>
        <p:spPr bwMode="auto">
          <a:xfrm>
            <a:off x="5638800" y="1600200"/>
            <a:ext cx="2438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924800" cy="798513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i="1" dirty="0" smtClean="0"/>
              <a:t>if statement</a:t>
            </a:r>
            <a:r>
              <a:rPr lang="en-US" dirty="0" smtClean="0"/>
              <a:t> has the following syntax: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3522663" y="3489325"/>
            <a:ext cx="55707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000" b="1" dirty="0">
                <a:latin typeface="Courier New" pitchFamily="49" charset="0"/>
              </a:rPr>
              <a:t>if ( </a:t>
            </a:r>
            <a:r>
              <a:rPr lang="en-US" sz="2000" b="1" i="1" dirty="0">
                <a:solidFill>
                  <a:schemeClr val="hlink"/>
                </a:solidFill>
                <a:latin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)/* no semi-colon */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i="1" dirty="0">
                <a:solidFill>
                  <a:schemeClr val="hlink"/>
                </a:solidFill>
                <a:latin typeface="Courier New" pitchFamily="49" charset="0"/>
              </a:rPr>
              <a:t>statement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2225" y="2498725"/>
            <a:ext cx="2154238" cy="990600"/>
            <a:chOff x="515" y="1488"/>
            <a:chExt cx="1357" cy="624"/>
          </a:xfrm>
        </p:grpSpPr>
        <p:sp>
          <p:nvSpPr>
            <p:cNvPr id="8204" name="Text Box 6"/>
            <p:cNvSpPr txBox="1">
              <a:spLocks noChangeArrowheads="1"/>
            </p:cNvSpPr>
            <p:nvPr/>
          </p:nvSpPr>
          <p:spPr bwMode="auto">
            <a:xfrm>
              <a:off x="515" y="1488"/>
              <a:ext cx="11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</a:rPr>
                <a:t>if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is a C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reserved word</a:t>
              </a:r>
            </a:p>
          </p:txBody>
        </p:sp>
        <p:sp>
          <p:nvSpPr>
            <p:cNvPr id="8205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05275" y="1905000"/>
            <a:ext cx="4200525" cy="1508125"/>
            <a:chOff x="2443" y="1200"/>
            <a:chExt cx="2646" cy="950"/>
          </a:xfrm>
        </p:grpSpPr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2443" y="1200"/>
              <a:ext cx="264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sz="2000" b="1" i="1" dirty="0">
                  <a:solidFill>
                    <a:schemeClr val="hlink"/>
                  </a:solidFill>
                  <a:latin typeface="Courier New" pitchFamily="49" charset="0"/>
                </a:rPr>
                <a:t>condition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must be a</a:t>
              </a:r>
            </a:p>
            <a:p>
              <a:r>
                <a:rPr 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boolean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expression. It must</a:t>
              </a:r>
            </a:p>
            <a:p>
              <a:r>
                <a:rPr lang="en-US" sz="2000" b="1" dirty="0" smtClean="0">
                  <a:solidFill>
                    <a:schemeClr val="hlink"/>
                  </a:solidFill>
                  <a:latin typeface="Arial Unicode MS" pitchFamily="34" charset="-128"/>
                </a:rPr>
                <a:t>Evaluate to </a:t>
              </a:r>
              <a:r>
                <a:rPr lang="en-US" sz="2000" b="1" dirty="0" smtClean="0">
                  <a:solidFill>
                    <a:schemeClr val="hlink"/>
                  </a:solidFill>
                  <a:latin typeface="Arial Unicode MS" pitchFamily="34" charset="-128"/>
                </a:rPr>
                <a:t>either non-zero or zero.</a:t>
              </a:r>
              <a:endParaRPr lang="en-US" sz="2000" b="1" dirty="0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628775" y="4327525"/>
            <a:ext cx="6961188" cy="1241425"/>
            <a:chOff x="727" y="2640"/>
            <a:chExt cx="4385" cy="782"/>
          </a:xfrm>
        </p:grpSpPr>
        <p:sp>
          <p:nvSpPr>
            <p:cNvPr id="8200" name="Text Box 12"/>
            <p:cNvSpPr txBox="1">
              <a:spLocks noChangeArrowheads="1"/>
            </p:cNvSpPr>
            <p:nvPr/>
          </p:nvSpPr>
          <p:spPr bwMode="auto">
            <a:xfrm>
              <a:off x="727" y="2976"/>
              <a:ext cx="438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If the </a:t>
              </a:r>
              <a:r>
                <a:rPr lang="en-US" sz="2000" b="1" i="1" dirty="0">
                  <a:solidFill>
                    <a:schemeClr val="hlink"/>
                  </a:solidFill>
                  <a:latin typeface="Courier New" pitchFamily="49" charset="0"/>
                </a:rPr>
                <a:t>condition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is </a:t>
              </a:r>
              <a:r>
                <a:rPr lang="en-US" sz="2000" b="1" dirty="0" smtClean="0">
                  <a:solidFill>
                    <a:schemeClr val="hlink"/>
                  </a:solidFill>
                  <a:latin typeface="Arial Unicode MS" pitchFamily="34" charset="-128"/>
                </a:rPr>
                <a:t>non-zero, 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sz="2000" b="1" i="1" dirty="0">
                  <a:solidFill>
                    <a:schemeClr val="hlink"/>
                  </a:solidFill>
                  <a:latin typeface="Courier New" pitchFamily="49" charset="0"/>
                </a:rPr>
                <a:t>statement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is executed.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If it is </a:t>
              </a:r>
              <a:r>
                <a:rPr lang="en-US" sz="2000" b="1" dirty="0" smtClean="0">
                  <a:solidFill>
                    <a:schemeClr val="hlink"/>
                  </a:solidFill>
                  <a:latin typeface="Arial Unicode MS" pitchFamily="34" charset="-128"/>
                </a:rPr>
                <a:t>zero</a:t>
              </a:r>
              <a:r>
                <a:rPr lang="en-US" sz="2000" b="1" dirty="0" smtClean="0">
                  <a:solidFill>
                    <a:schemeClr val="hlink"/>
                  </a:solidFill>
                  <a:latin typeface="Arial Unicode MS" pitchFamily="34" charset="-128"/>
                </a:rPr>
                <a:t>, 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sz="2000" b="1" i="1" dirty="0">
                  <a:solidFill>
                    <a:schemeClr val="hlink"/>
                  </a:solidFill>
                  <a:latin typeface="Courier New" pitchFamily="49" charset="0"/>
                </a:rPr>
                <a:t>statement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is skipped.</a:t>
              </a:r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0026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52800" y="3429000"/>
            <a:ext cx="2438400" cy="76200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F6FC6"/>
                </a:solidFill>
              </a:rPr>
              <a:t>Clouds?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124200" y="1295400"/>
            <a:ext cx="2895600" cy="609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going to rain?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124200" y="2362200"/>
            <a:ext cx="2895600" cy="609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Look up sky for clouds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4343400" y="2133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4" idx="3"/>
          </p:cNvCxnSpPr>
          <p:nvPr/>
        </p:nvCxnSpPr>
        <p:spPr>
          <a:xfrm rot="5400000">
            <a:off x="4321616" y="3222184"/>
            <a:ext cx="5007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4" idx="2"/>
          </p:cNvCxnSpPr>
          <p:nvPr/>
        </p:nvCxnSpPr>
        <p:spPr>
          <a:xfrm rot="10800000" flipV="1">
            <a:off x="2667000" y="3810000"/>
            <a:ext cx="693364" cy="914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4" idx="0"/>
          </p:cNvCxnSpPr>
          <p:nvPr/>
        </p:nvCxnSpPr>
        <p:spPr>
          <a:xfrm>
            <a:off x="5789168" y="3810000"/>
            <a:ext cx="537146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26" name="Picture 25" descr="rain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724400"/>
            <a:ext cx="2390775" cy="1562468"/>
          </a:xfrm>
          <a:prstGeom prst="rect">
            <a:avLst/>
          </a:prstGeom>
        </p:spPr>
      </p:pic>
      <p:pic>
        <p:nvPicPr>
          <p:cNvPr id="33" name="Picture 32" descr="clear sky.jpg"/>
          <p:cNvPicPr>
            <a:picLocks noChangeAspect="1"/>
          </p:cNvPicPr>
          <p:nvPr/>
        </p:nvPicPr>
        <p:blipFill>
          <a:blip r:embed="rId3"/>
          <a:srcRect b="45265"/>
          <a:stretch>
            <a:fillRect/>
          </a:stretch>
        </p:blipFill>
        <p:spPr>
          <a:xfrm>
            <a:off x="5045289" y="4572000"/>
            <a:ext cx="2574711" cy="1041940"/>
          </a:xfrm>
          <a:prstGeom prst="cloud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23743" y="48768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rain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51054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438400" cy="48006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Program to check whether number is less than 10.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457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v;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the number :”);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scanf(“%d”, &amp;v);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if(v&lt;10)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less  than 10”);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340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less than 10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78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5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143000"/>
            <a:ext cx="6477000" cy="5675376"/>
            <a:chOff x="1524000" y="1143000"/>
            <a:chExt cx="6477000" cy="5675376"/>
          </a:xfrm>
        </p:grpSpPr>
        <p:pic>
          <p:nvPicPr>
            <p:cNvPr id="8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74257" r="990"/>
            <a:stretch>
              <a:fillRect/>
            </a:stretch>
          </p:blipFill>
          <p:spPr bwMode="auto">
            <a:xfrm>
              <a:off x="3810000" y="5867400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9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49505" r="25742"/>
            <a:stretch>
              <a:fillRect/>
            </a:stretch>
          </p:blipFill>
          <p:spPr bwMode="auto">
            <a:xfrm>
              <a:off x="1524000" y="5105400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10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24753" r="49505"/>
            <a:stretch>
              <a:fillRect/>
            </a:stretch>
          </p:blipFill>
          <p:spPr bwMode="auto">
            <a:xfrm>
              <a:off x="3788664" y="2667000"/>
              <a:ext cx="1545336" cy="950976"/>
            </a:xfrm>
            <a:prstGeom prst="rect">
              <a:avLst/>
            </a:prstGeom>
            <a:noFill/>
          </p:spPr>
        </p:pic>
        <p:pic>
          <p:nvPicPr>
            <p:cNvPr id="11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990" r="74257"/>
            <a:stretch>
              <a:fillRect/>
            </a:stretch>
          </p:blipFill>
          <p:spPr bwMode="auto">
            <a:xfrm>
              <a:off x="3810000" y="1143000"/>
              <a:ext cx="1485900" cy="950976"/>
            </a:xfrm>
            <a:prstGeom prst="rect">
              <a:avLst/>
            </a:prstGeom>
            <a:noFill/>
          </p:spPr>
        </p:pic>
        <p:sp>
          <p:nvSpPr>
            <p:cNvPr id="12" name="Diamond 11"/>
            <p:cNvSpPr/>
            <p:nvPr/>
          </p:nvSpPr>
          <p:spPr>
            <a:xfrm>
              <a:off x="3352800" y="4132326"/>
              <a:ext cx="2438400" cy="8572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If you have time?</a:t>
              </a:r>
              <a:endParaRPr lang="en-US" dirty="0"/>
            </a:p>
          </p:txBody>
        </p:sp>
        <p:cxnSp>
          <p:nvCxnSpPr>
            <p:cNvPr id="16" name="Shape 15"/>
            <p:cNvCxnSpPr>
              <a:stCxn id="12" idx="1"/>
              <a:endCxn id="9" idx="0"/>
            </p:cNvCxnSpPr>
            <p:nvPr/>
          </p:nvCxnSpPr>
          <p:spPr>
            <a:xfrm rot="10800000" flipV="1">
              <a:off x="2266950" y="4560950"/>
              <a:ext cx="1085850" cy="5444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2" idx="3"/>
              <a:endCxn id="8" idx="3"/>
            </p:cNvCxnSpPr>
            <p:nvPr/>
          </p:nvCxnSpPr>
          <p:spPr>
            <a:xfrm flipH="1">
              <a:off x="5295900" y="4560951"/>
              <a:ext cx="495300" cy="1781937"/>
            </a:xfrm>
            <a:prstGeom prst="bentConnector3">
              <a:avLst>
                <a:gd name="adj1" fmla="val -29432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2"/>
              <a:endCxn id="10" idx="0"/>
            </p:cNvCxnSpPr>
            <p:nvPr/>
          </p:nvCxnSpPr>
          <p:spPr>
            <a:xfrm rot="16200000" flipH="1">
              <a:off x="4270629" y="2376297"/>
              <a:ext cx="573024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  <a:endCxn id="12" idx="0"/>
            </p:cNvCxnSpPr>
            <p:nvPr/>
          </p:nvCxnSpPr>
          <p:spPr>
            <a:xfrm rot="16200000" flipH="1">
              <a:off x="4309491" y="3869817"/>
              <a:ext cx="514350" cy="10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9" idx="2"/>
              <a:endCxn id="8" idx="1"/>
            </p:cNvCxnSpPr>
            <p:nvPr/>
          </p:nvCxnSpPr>
          <p:spPr>
            <a:xfrm rot="16200000" flipH="1">
              <a:off x="2895219" y="5428107"/>
              <a:ext cx="286512" cy="15430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667000" y="4191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4191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77000" y="5105400"/>
              <a:ext cx="1524000" cy="9144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7000" y="510540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Grab something to eat along</a:t>
              </a:r>
              <a:endParaRPr lang="en-US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 executes only when the condition following if is true.</a:t>
            </a:r>
          </a:p>
          <a:p>
            <a:r>
              <a:rPr lang="en-US" dirty="0" smtClean="0"/>
              <a:t>It does nothing when the condition is false.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 takes care of the true and false conditions.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2239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 </a:t>
            </a:r>
            <a:r>
              <a:rPr lang="en-US" dirty="0" smtClean="0"/>
              <a:t>has two blocks.</a:t>
            </a:r>
          </a:p>
          <a:p>
            <a:r>
              <a:rPr lang="en-US" dirty="0" smtClean="0"/>
              <a:t>One block is 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and it is executed when condition is </a:t>
            </a:r>
            <a:r>
              <a:rPr lang="en-US" b="1" dirty="0" smtClean="0"/>
              <a:t>non-zero</a:t>
            </a:r>
            <a:r>
              <a:rPr lang="en-US" dirty="0" smtClean="0"/>
              <a:t>(true).</a:t>
            </a:r>
            <a:endParaRPr lang="en-US" dirty="0" smtClean="0"/>
          </a:p>
          <a:p>
            <a:r>
              <a:rPr lang="en-US" dirty="0" smtClean="0"/>
              <a:t>The other block is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and its executed when condition is </a:t>
            </a:r>
            <a:r>
              <a:rPr lang="en-US" b="1" dirty="0" smtClean="0"/>
              <a:t>zero</a:t>
            </a:r>
            <a:r>
              <a:rPr lang="en-US" dirty="0" smtClean="0"/>
              <a:t> (false)</a:t>
            </a:r>
            <a:r>
              <a:rPr lang="en-US" b="1" dirty="0" smtClean="0"/>
              <a:t>. </a:t>
            </a:r>
            <a:endParaRPr lang="en-US" b="1" dirty="0" smtClean="0"/>
          </a:p>
        </p:txBody>
      </p:sp>
      <p:pic>
        <p:nvPicPr>
          <p:cNvPr id="18434" name="Picture 2" descr="Flowchart of if...else statement in C Programming"/>
          <p:cNvPicPr>
            <a:picLocks noChangeAspect="1" noChangeArrowheads="1"/>
          </p:cNvPicPr>
          <p:nvPr/>
        </p:nvPicPr>
        <p:blipFill>
          <a:blip r:embed="rId2"/>
          <a:srcRect l="6528" t="3922" b="13725"/>
          <a:stretch>
            <a:fillRect/>
          </a:stretch>
        </p:blipFill>
        <p:spPr bwMode="auto">
          <a:xfrm>
            <a:off x="5562600" y="3657600"/>
            <a:ext cx="3505200" cy="32004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914400" y="3810000"/>
            <a:ext cx="4343400" cy="3048000"/>
            <a:chOff x="914400" y="3810000"/>
            <a:chExt cx="4343400" cy="3048000"/>
          </a:xfrm>
        </p:grpSpPr>
        <p:sp>
          <p:nvSpPr>
            <p:cNvPr id="6" name="Vertical Scroll 5"/>
            <p:cNvSpPr/>
            <p:nvPr/>
          </p:nvSpPr>
          <p:spPr>
            <a:xfrm>
              <a:off x="914400" y="3810000"/>
              <a:ext cx="4343400" cy="3048000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00" dirty="0" smtClean="0"/>
                <a:t>	</a:t>
              </a:r>
              <a:r>
                <a:rPr lang="en-US" sz="19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900" dirty="0" smtClean="0">
                  <a:solidFill>
                    <a:srgbClr val="C00000"/>
                  </a:solidFill>
                </a:rPr>
                <a:t> (expression)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	 {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	   block of statements;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	 }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	</a:t>
              </a:r>
              <a:r>
                <a:rPr lang="en-US" sz="19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 	{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  	  block of statements;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	 }</a:t>
              </a:r>
              <a:endParaRPr lang="en-US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62200" y="3810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64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statement cannot be used without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multiple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statements are allowed with one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statement has no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Number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cannot be greater than number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Ternary conditional operator (</a:t>
            </a:r>
            <a:r>
              <a:rPr lang="en-US" sz="4000" dirty="0" smtClean="0">
                <a:latin typeface="Lucida Console" pitchFamily="49" charset="0"/>
              </a:rPr>
              <a:t>?: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 code: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 marks&gt;= 60 )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 "Pass\n");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 "Fail\n");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Same code using </a:t>
            </a:r>
            <a:r>
              <a:rPr lang="en-US" sz="2600" b="1" dirty="0" smtClean="0"/>
              <a:t>ternary operator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Takes three arguments (condition, value if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600" dirty="0" smtClean="0"/>
              <a:t>, value if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Our code could be written</a:t>
            </a:r>
            <a:r>
              <a:rPr lang="en-US" sz="2200" dirty="0" smtClean="0"/>
              <a:t>: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printf("%s\n", grade &gt;= 60 ? "Pass" : "Fail");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2600" dirty="0" smtClean="0"/>
              <a:t>Or it could have been written: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grade &gt;= 60 ? printf(“Pass\n”) : printf(“Fail\n”);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Decision Statements</a:t>
            </a:r>
          </a:p>
          <a:p>
            <a:pPr lvl="2"/>
            <a:r>
              <a:rPr lang="en-US" dirty="0" smtClean="0"/>
              <a:t>If statement</a:t>
            </a:r>
          </a:p>
          <a:p>
            <a:pPr lvl="2"/>
            <a:r>
              <a:rPr lang="en-US" dirty="0" smtClean="0"/>
              <a:t>If-else statement</a:t>
            </a:r>
          </a:p>
          <a:p>
            <a:pPr lvl="2"/>
            <a:r>
              <a:rPr lang="en-US" dirty="0" smtClean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6914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10594" cy="53340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Example : Program to check whether number is less than 10.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324600" cy="403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the number :”);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scanf(“%d”, &amp;v);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if(v&lt;10)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less than 10”);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66"/>
                  </a:glo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greater than 10”);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6324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7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less than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30669"/>
            <a:ext cx="6324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100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greater than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548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178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1" y="1600200"/>
            <a:ext cx="8534399" cy="4495800"/>
            <a:chOff x="152400" y="1600200"/>
            <a:chExt cx="8534399" cy="4495800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600200"/>
              <a:ext cx="8229599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Parallelogram 4"/>
            <p:cNvSpPr/>
            <p:nvPr/>
          </p:nvSpPr>
          <p:spPr>
            <a:xfrm>
              <a:off x="152400" y="4267200"/>
              <a:ext cx="1600200" cy="533400"/>
            </a:xfrm>
            <a:prstGeom prst="parallelogram">
              <a:avLst>
                <a:gd name="adj" fmla="val 5872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45720" rtlCol="0" anchor="ctr">
              <a:noAutofit/>
            </a:bodyPr>
            <a:lstStyle/>
            <a:p>
              <a:pPr algn="ctr"/>
              <a:r>
                <a:rPr lang="en-US" sz="1500" b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MESSAGE</a:t>
              </a:r>
            </a:p>
            <a:p>
              <a:pPr algn="ctr"/>
              <a:r>
                <a:rPr lang="en-US" sz="1500" b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DISPLAY</a:t>
              </a:r>
              <a:endParaRPr lang="en-US" sz="1500" b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Nested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if..else </a:t>
            </a:r>
            <a:r>
              <a:rPr lang="en-US" sz="2800" dirty="0" smtClean="0"/>
              <a:t>statement else block is executed by default after failure of if condition.</a:t>
            </a:r>
          </a:p>
          <a:p>
            <a:pPr algn="just"/>
            <a:r>
              <a:rPr lang="en-US" sz="2800" dirty="0" smtClean="0"/>
              <a:t>The nested 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if...else</a:t>
            </a:r>
            <a:r>
              <a:rPr lang="en-US" sz="2800" dirty="0" smtClean="0"/>
              <a:t> statement is used when program requires more than one test expression.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Test for multiple cases by placing </a:t>
            </a:r>
            <a:r>
              <a:rPr lang="en-US" dirty="0" smtClean="0">
                <a:latin typeface="Lucida Console" pitchFamily="49" charset="0"/>
              </a:rPr>
              <a:t>if</a:t>
            </a:r>
            <a:r>
              <a:rPr lang="en-US" dirty="0" smtClean="0"/>
              <a:t>…</a:t>
            </a:r>
            <a:r>
              <a:rPr lang="en-US" dirty="0" smtClean="0">
                <a:latin typeface="Lucida Console" pitchFamily="49" charset="0"/>
              </a:rPr>
              <a:t>else</a:t>
            </a:r>
            <a:r>
              <a:rPr lang="en-US" dirty="0" smtClean="0"/>
              <a:t> selection statements inside </a:t>
            </a:r>
            <a:r>
              <a:rPr lang="en-US" dirty="0" smtClean="0">
                <a:latin typeface="Lucida Console" pitchFamily="49" charset="0"/>
              </a:rPr>
              <a:t>if</a:t>
            </a:r>
            <a:r>
              <a:rPr lang="en-US" dirty="0" smtClean="0"/>
              <a:t>…</a:t>
            </a:r>
            <a:r>
              <a:rPr lang="en-US" dirty="0" smtClean="0">
                <a:latin typeface="Lucida Console" pitchFamily="49" charset="0"/>
              </a:rPr>
              <a:t>else</a:t>
            </a:r>
            <a:r>
              <a:rPr lang="en-US" dirty="0" smtClean="0"/>
              <a:t> selection statement.</a:t>
            </a:r>
          </a:p>
          <a:p>
            <a:pPr algn="just"/>
            <a:r>
              <a:rPr lang="en-US" sz="2800" dirty="0" smtClean="0"/>
              <a:t>This kind of nesting will be unlimited.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Nested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676400"/>
            <a:ext cx="5181600" cy="3581400"/>
            <a:chOff x="914400" y="2286000"/>
            <a:chExt cx="4876800" cy="3305908"/>
          </a:xfrm>
        </p:grpSpPr>
        <p:sp>
          <p:nvSpPr>
            <p:cNvPr id="5" name="Vertical Scroll 4"/>
            <p:cNvSpPr/>
            <p:nvPr/>
          </p:nvSpPr>
          <p:spPr>
            <a:xfrm>
              <a:off x="914400" y="2286000"/>
              <a:ext cx="4876800" cy="3305908"/>
            </a:xfrm>
            <a:prstGeom prst="verticalScroll">
              <a:avLst>
                <a:gd name="adj" fmla="val 90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if</a:t>
              </a:r>
              <a:r>
                <a:rPr lang="en-US" sz="2000" dirty="0" smtClean="0">
                  <a:solidFill>
                    <a:srgbClr val="C00000"/>
                  </a:solidFill>
                </a:rPr>
                <a:t> ( condition ) { 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      block of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	}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else if </a:t>
              </a:r>
              <a:r>
                <a:rPr lang="en-US" sz="2000" dirty="0" smtClean="0">
                  <a:solidFill>
                    <a:srgbClr val="C00000"/>
                  </a:solidFill>
                </a:rPr>
                <a:t>( condition ) {  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       	       block of statements;     	 }   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else </a:t>
              </a:r>
              <a:r>
                <a:rPr lang="en-US" sz="2000" dirty="0" smtClean="0">
                  <a:solidFill>
                    <a:srgbClr val="C00000"/>
                  </a:solidFill>
                </a:rPr>
                <a:t>{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      block of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}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00" y="2286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Syntax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10594" cy="48006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Program to check whether number is less than 10.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457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the number :”);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scanf(“%d”, &amp;v);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if(v&lt;10)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less than 10”);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else if(v&lt;100)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less than 100”);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340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less than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56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less than 100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58674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178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Forms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b="1" dirty="0"/>
              <a:t>if </a:t>
            </a:r>
            <a:r>
              <a:rPr lang="en-US" sz="2800" dirty="0"/>
              <a:t>statement can take any of the following forms: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133600"/>
            <a:ext cx="27432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( condition ) </a:t>
            </a:r>
          </a:p>
          <a:p>
            <a:r>
              <a:rPr lang="en-US" dirty="0" smtClean="0"/>
              <a:t>	do this 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or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( </a:t>
            </a:r>
            <a:r>
              <a:rPr lang="en-US" dirty="0"/>
              <a:t>condition ) </a:t>
            </a:r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	do this ; </a:t>
            </a:r>
          </a:p>
          <a:p>
            <a:r>
              <a:rPr lang="en-US" dirty="0"/>
              <a:t>	and this ; </a:t>
            </a:r>
          </a:p>
          <a:p>
            <a:r>
              <a:rPr lang="en-US" dirty="0"/>
              <a:t>	} 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109" y="4572000"/>
            <a:ext cx="2715491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( </a:t>
            </a:r>
            <a:r>
              <a:rPr lang="en-US" dirty="0"/>
              <a:t>condition ) </a:t>
            </a:r>
          </a:p>
          <a:p>
            <a:r>
              <a:rPr lang="en-US" dirty="0"/>
              <a:t>	do this ; </a:t>
            </a:r>
          </a:p>
          <a:p>
            <a:r>
              <a:rPr lang="en-US" dirty="0" smtClean="0"/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do this 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133600"/>
            <a:ext cx="26670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 </a:t>
            </a:r>
            <a:r>
              <a:rPr lang="en-US" dirty="0"/>
              <a:t>( condition ) </a:t>
            </a:r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	do this ; </a:t>
            </a:r>
          </a:p>
          <a:p>
            <a:r>
              <a:rPr lang="en-US" dirty="0"/>
              <a:t>	and this ; </a:t>
            </a:r>
          </a:p>
          <a:p>
            <a:r>
              <a:rPr lang="en-US" dirty="0"/>
              <a:t>	} 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do this ; </a:t>
            </a:r>
          </a:p>
          <a:p>
            <a:r>
              <a:rPr lang="en-US" dirty="0"/>
              <a:t>	and this ; </a:t>
            </a:r>
          </a:p>
          <a:p>
            <a:r>
              <a:rPr lang="en-US" dirty="0"/>
              <a:t>	}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4572000"/>
            <a:ext cx="26670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( condition ) </a:t>
            </a:r>
          </a:p>
          <a:p>
            <a:r>
              <a:rPr lang="en-US" dirty="0" smtClean="0"/>
              <a:t>     do </a:t>
            </a:r>
            <a:r>
              <a:rPr lang="en-US" dirty="0"/>
              <a:t>this 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dirty="0" smtClean="0"/>
              <a:t> </a:t>
            </a:r>
            <a:r>
              <a:rPr lang="en-US" dirty="0"/>
              <a:t>( condition ) </a:t>
            </a:r>
            <a:endParaRPr lang="en-US" dirty="0" smtClean="0"/>
          </a:p>
          <a:p>
            <a:r>
              <a:rPr lang="en-US" dirty="0" smtClean="0"/>
              <a:t>     do </a:t>
            </a:r>
            <a:r>
              <a:rPr lang="en-US" dirty="0"/>
              <a:t>this 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{ </a:t>
            </a:r>
            <a:endParaRPr lang="en-US" dirty="0"/>
          </a:p>
          <a:p>
            <a:r>
              <a:rPr lang="en-US" dirty="0" smtClean="0"/>
              <a:t>       do </a:t>
            </a:r>
            <a:r>
              <a:rPr lang="en-US" dirty="0"/>
              <a:t>this ; </a:t>
            </a:r>
          </a:p>
          <a:p>
            <a:r>
              <a:rPr lang="en-US" dirty="0" smtClean="0"/>
              <a:t>       and </a:t>
            </a:r>
            <a:r>
              <a:rPr lang="en-US" dirty="0"/>
              <a:t>this ; </a:t>
            </a:r>
          </a:p>
          <a:p>
            <a:r>
              <a:rPr lang="en-US" dirty="0" smtClean="0"/>
              <a:t> 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18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62200" cy="47244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Program to print grades of students marks.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6400800" cy="457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 marks;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scanf(“%f”, &amp;marks);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 (marks&gt;90){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  printf(“Grade A”);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(marks&gt;80)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printf(“Grade B”);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       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  if(marks&gt;70){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printf(“Grade C”);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 if (marks &gt;60)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printf(“Grade D”);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66.70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Grade 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78.00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Grade C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58674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168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9100" y="1600200"/>
          <a:ext cx="8305800" cy="5192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6895"/>
                <a:gridCol w="2412205"/>
                <a:gridCol w="4076700"/>
              </a:tblGrid>
              <a:tr h="410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/>
                        <a:t>Decision control </a:t>
                      </a:r>
                      <a:r>
                        <a:rPr lang="en-US" sz="2000" dirty="0" smtClean="0"/>
                        <a:t>statements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Syntax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Description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</a:tr>
              <a:tr h="912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if (condition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){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Statements;}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/>
                        <a:t>In these type of statements, if condition is true, then respective block of code is executed.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</a:tr>
              <a:tr h="1664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if…else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if (condition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){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Statement1;</a:t>
                      </a: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;}</a:t>
                      </a:r>
                      <a:b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else 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Statement3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;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Statement4;}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/>
                        <a:t>In these type of statements, group of statements are executed when condition is true.  If condition is false, then else part statements are executed.</a:t>
                      </a:r>
                      <a:endParaRPr lang="en-US" sz="1800" b="0">
                        <a:latin typeface="+mn-lt"/>
                      </a:endParaRPr>
                    </a:p>
                  </a:txBody>
                  <a:tcPr marL="21759" marR="43519" marT="17408" marB="17408"/>
                </a:tc>
              </a:tr>
              <a:tr h="15388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 smtClean="0"/>
                        <a:t>Nested</a:t>
                      </a:r>
                      <a:r>
                        <a:rPr lang="en-US" sz="2000" b="1" dirty="0"/>
                        <a:t> 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if (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condition1){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Statement1;}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if(condition2){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Statement2;}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else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3;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/>
                        <a:t>If condition 1 is false, then condition 2 is checked and statements are executed if it is true. If condition 2 also gets failure, then else part is executed.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191000" y="1262327"/>
            <a:ext cx="4648199" cy="4531615"/>
            <a:chOff x="4731657" y="1143000"/>
            <a:chExt cx="3276600" cy="3276600"/>
          </a:xfrm>
        </p:grpSpPr>
        <p:pic>
          <p:nvPicPr>
            <p:cNvPr id="6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1303997">
              <a:off x="5303156" y="1546208"/>
              <a:ext cx="2133600" cy="2470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Some daily routine examples are: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If: one class is not attended the % attendance goes down by a specific value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If…else: Grades to be assigned on the basis of marks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Nested If: selection of ice cream from group based on flavor, price and availability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FF0000"/>
                </a:solidFill>
              </a:rPr>
              <a:t>keyword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allows the programmer to terminate the loop.</a:t>
            </a:r>
          </a:p>
          <a:p>
            <a:r>
              <a:rPr lang="en-US" dirty="0"/>
              <a:t>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statement causes control to transfer to </a:t>
            </a:r>
            <a:r>
              <a:rPr lang="en-US" dirty="0" smtClean="0"/>
              <a:t>the first statement after the loop or block.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 smtClean="0">
                <a:cs typeface="Courier New" pitchFamily="49" charset="0"/>
              </a:rPr>
              <a:t>statement can be used in nested loops. If we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in the innermost loop then the control of the program is terminated only from the innermost loop.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819400" y="1143000"/>
            <a:ext cx="4343400" cy="5715000"/>
            <a:chOff x="2819400" y="1143000"/>
            <a:chExt cx="4343400" cy="5715000"/>
          </a:xfrm>
        </p:grpSpPr>
        <p:pic>
          <p:nvPicPr>
            <p:cNvPr id="5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74257" r="990"/>
            <a:stretch>
              <a:fillRect/>
            </a:stretch>
          </p:blipFill>
          <p:spPr bwMode="auto">
            <a:xfrm>
              <a:off x="2895600" y="5907024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6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49505" r="25742"/>
            <a:stretch>
              <a:fillRect/>
            </a:stretch>
          </p:blipFill>
          <p:spPr bwMode="auto">
            <a:xfrm>
              <a:off x="3810000" y="3200400"/>
              <a:ext cx="1485900" cy="798576"/>
            </a:xfrm>
            <a:prstGeom prst="rect">
              <a:avLst/>
            </a:prstGeom>
            <a:noFill/>
          </p:spPr>
        </p:pic>
        <p:pic>
          <p:nvPicPr>
            <p:cNvPr id="7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24753" r="49505"/>
            <a:stretch>
              <a:fillRect/>
            </a:stretch>
          </p:blipFill>
          <p:spPr bwMode="auto">
            <a:xfrm>
              <a:off x="3788664" y="2173224"/>
              <a:ext cx="1545336" cy="798576"/>
            </a:xfrm>
            <a:prstGeom prst="rect">
              <a:avLst/>
            </a:prstGeom>
            <a:noFill/>
          </p:spPr>
        </p:pic>
        <p:pic>
          <p:nvPicPr>
            <p:cNvPr id="8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990" r="74257"/>
            <a:stretch>
              <a:fillRect/>
            </a:stretch>
          </p:blipFill>
          <p:spPr bwMode="auto">
            <a:xfrm>
              <a:off x="3810000" y="1143000"/>
              <a:ext cx="1485900" cy="798576"/>
            </a:xfrm>
            <a:prstGeom prst="rect">
              <a:avLst/>
            </a:prstGeom>
            <a:noFill/>
          </p:spPr>
        </p:pic>
        <p:sp>
          <p:nvSpPr>
            <p:cNvPr id="9" name="Diamond 8"/>
            <p:cNvSpPr/>
            <p:nvPr/>
          </p:nvSpPr>
          <p:spPr>
            <a:xfrm>
              <a:off x="2819400" y="4572000"/>
              <a:ext cx="1600200" cy="9334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Day= Monday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>
              <a:stCxn id="8" idx="2"/>
              <a:endCxn id="7" idx="0"/>
            </p:cNvCxnSpPr>
            <p:nvPr/>
          </p:nvCxnSpPr>
          <p:spPr>
            <a:xfrm rot="16200000" flipH="1">
              <a:off x="4441317" y="2053209"/>
              <a:ext cx="231648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24200" y="5421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43400" y="4724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5562600" y="4572000"/>
              <a:ext cx="1600200" cy="9334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Day= Sunday</a:t>
              </a:r>
              <a:endParaRPr lang="en-US" sz="1400" dirty="0"/>
            </a:p>
          </p:txBody>
        </p:sp>
        <p:pic>
          <p:nvPicPr>
            <p:cNvPr id="1026" name="Picture 2" descr="http://classroomclipart.com/images/gallery/Clipart/Sports/Soccer_Clipart/soccer_sports_3281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5895988"/>
              <a:ext cx="1371600" cy="9620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cxnSp>
          <p:nvCxnSpPr>
            <p:cNvPr id="30" name="Straight Arrow Connector 29"/>
            <p:cNvCxnSpPr>
              <a:stCxn id="7" idx="2"/>
              <a:endCxn id="6" idx="0"/>
            </p:cNvCxnSpPr>
            <p:nvPr/>
          </p:nvCxnSpPr>
          <p:spPr>
            <a:xfrm rot="5400000">
              <a:off x="4442841" y="3081909"/>
              <a:ext cx="228600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6" idx="2"/>
              <a:endCxn id="9" idx="0"/>
            </p:cNvCxnSpPr>
            <p:nvPr/>
          </p:nvCxnSpPr>
          <p:spPr>
            <a:xfrm rot="5400000">
              <a:off x="3799713" y="3818763"/>
              <a:ext cx="573024" cy="9334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2"/>
              <a:endCxn id="5" idx="0"/>
            </p:cNvCxnSpPr>
            <p:nvPr/>
          </p:nvCxnSpPr>
          <p:spPr>
            <a:xfrm rot="16200000" flipH="1">
              <a:off x="3428238" y="5696712"/>
              <a:ext cx="401574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3"/>
              <a:endCxn id="23" idx="1"/>
            </p:cNvCxnSpPr>
            <p:nvPr/>
          </p:nvCxnSpPr>
          <p:spPr>
            <a:xfrm>
              <a:off x="4419600" y="5038725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3" idx="2"/>
              <a:endCxn id="1026" idx="0"/>
            </p:cNvCxnSpPr>
            <p:nvPr/>
          </p:nvCxnSpPr>
          <p:spPr>
            <a:xfrm rot="16200000" flipH="1">
              <a:off x="6186481" y="5681669"/>
              <a:ext cx="390538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5000" y="5228272"/>
            <a:ext cx="3276600" cy="1477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1. Wake up;</a:t>
            </a:r>
          </a:p>
          <a:p>
            <a:r>
              <a:rPr lang="en-US" dirty="0" smtClean="0"/>
              <a:t>2. Get ready;</a:t>
            </a:r>
          </a:p>
          <a:p>
            <a:r>
              <a:rPr lang="en-US" dirty="0" smtClean="0"/>
              <a:t>3. If you have enough time, then eat breakfast;</a:t>
            </a:r>
          </a:p>
          <a:p>
            <a:r>
              <a:rPr lang="en-US" dirty="0" smtClean="0"/>
              <a:t>4. Go to school.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Program is a set of instruction executed one by one.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sz="2800" dirty="0" smtClean="0"/>
              <a:t>Depending upon the circumstances sometimes it is desirable to alter the sequence of execution of statements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52500" y="2173224"/>
            <a:ext cx="7353300" cy="950976"/>
            <a:chOff x="952500" y="2173224"/>
            <a:chExt cx="7353300" cy="950976"/>
          </a:xfrm>
        </p:grpSpPr>
        <p:cxnSp>
          <p:nvCxnSpPr>
            <p:cNvPr id="14" name="Straight Arrow Connector 13"/>
            <p:cNvCxnSpPr>
              <a:stCxn id="12" idx="3"/>
              <a:endCxn id="11" idx="1"/>
            </p:cNvCxnSpPr>
            <p:nvPr/>
          </p:nvCxnSpPr>
          <p:spPr>
            <a:xfrm>
              <a:off x="2438400" y="2648712"/>
              <a:ext cx="4191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24" idx="1"/>
            </p:cNvCxnSpPr>
            <p:nvPr/>
          </p:nvCxnSpPr>
          <p:spPr>
            <a:xfrm>
              <a:off x="4402836" y="2648712"/>
              <a:ext cx="4358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952500" y="2173224"/>
              <a:ext cx="7353300" cy="950976"/>
              <a:chOff x="952500" y="2133600"/>
              <a:chExt cx="7353300" cy="950976"/>
            </a:xfrm>
          </p:grpSpPr>
          <p:pic>
            <p:nvPicPr>
              <p:cNvPr id="11" name="Picture 1" descr="C:\Users\Aman\Pictures\C ppt pictures\Capture.JPG"/>
              <p:cNvPicPr>
                <a:picLocks noChangeAspect="1" noChangeArrowheads="1"/>
              </p:cNvPicPr>
              <p:nvPr/>
            </p:nvPicPr>
            <p:blipFill>
              <a:blip r:embed="rId3"/>
              <a:srcRect l="24753" r="49505"/>
              <a:stretch>
                <a:fillRect/>
              </a:stretch>
            </p:blipFill>
            <p:spPr bwMode="auto">
              <a:xfrm>
                <a:off x="2857500" y="2133600"/>
                <a:ext cx="1545336" cy="950976"/>
              </a:xfrm>
              <a:prstGeom prst="rect">
                <a:avLst/>
              </a:prstGeom>
              <a:noFill/>
            </p:spPr>
          </p:pic>
          <p:pic>
            <p:nvPicPr>
              <p:cNvPr id="12" name="Picture 1" descr="C:\Users\Aman\Pictures\C ppt pictures\Capture.JPG"/>
              <p:cNvPicPr>
                <a:picLocks noChangeAspect="1" noChangeArrowheads="1"/>
              </p:cNvPicPr>
              <p:nvPr/>
            </p:nvPicPr>
            <p:blipFill>
              <a:blip r:embed="rId3"/>
              <a:srcRect l="990" r="74257"/>
              <a:stretch>
                <a:fillRect/>
              </a:stretch>
            </p:blipFill>
            <p:spPr bwMode="auto">
              <a:xfrm>
                <a:off x="952500" y="2133600"/>
                <a:ext cx="1485900" cy="950976"/>
              </a:xfrm>
              <a:prstGeom prst="rect">
                <a:avLst/>
              </a:prstGeom>
              <a:noFill/>
            </p:spPr>
          </p:pic>
          <p:pic>
            <p:nvPicPr>
              <p:cNvPr id="23" name="Picture 1" descr="C:\Users\Aman\Pictures\C ppt pictures\Capture.JPG"/>
              <p:cNvPicPr>
                <a:picLocks noChangeAspect="1" noChangeArrowheads="1"/>
              </p:cNvPicPr>
              <p:nvPr/>
            </p:nvPicPr>
            <p:blipFill>
              <a:blip r:embed="rId3"/>
              <a:srcRect l="74257" r="990"/>
              <a:stretch>
                <a:fillRect/>
              </a:stretch>
            </p:blipFill>
            <p:spPr bwMode="auto">
              <a:xfrm>
                <a:off x="6819900" y="2133600"/>
                <a:ext cx="1485900" cy="950976"/>
              </a:xfrm>
              <a:prstGeom prst="rect">
                <a:avLst/>
              </a:prstGeom>
              <a:noFill/>
            </p:spPr>
          </p:pic>
          <p:pic>
            <p:nvPicPr>
              <p:cNvPr id="24" name="Picture 1" descr="C:\Users\Aman\Pictures\C ppt pictures\Capture.JPG"/>
              <p:cNvPicPr>
                <a:picLocks noChangeAspect="1" noChangeArrowheads="1"/>
              </p:cNvPicPr>
              <p:nvPr/>
            </p:nvPicPr>
            <p:blipFill>
              <a:blip r:embed="rId3"/>
              <a:srcRect l="49505" r="25742"/>
              <a:stretch>
                <a:fillRect/>
              </a:stretch>
            </p:blipFill>
            <p:spPr bwMode="auto">
              <a:xfrm>
                <a:off x="4838700" y="2133600"/>
                <a:ext cx="1485900" cy="950976"/>
              </a:xfrm>
              <a:prstGeom prst="rect">
                <a:avLst/>
              </a:prstGeom>
              <a:noFill/>
            </p:spPr>
          </p:pic>
        </p:grpSp>
        <p:cxnSp>
          <p:nvCxnSpPr>
            <p:cNvPr id="28" name="Straight Arrow Connector 27"/>
            <p:cNvCxnSpPr>
              <a:stCxn id="24" idx="3"/>
              <a:endCxn id="23" idx="1"/>
            </p:cNvCxnSpPr>
            <p:nvPr/>
          </p:nvCxnSpPr>
          <p:spPr>
            <a:xfrm>
              <a:off x="6324600" y="2648712"/>
              <a:ext cx="4953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104900" y="4876800"/>
            <a:ext cx="7353300" cy="1255776"/>
            <a:chOff x="1104900" y="4876800"/>
            <a:chExt cx="7353300" cy="1255776"/>
          </a:xfrm>
        </p:grpSpPr>
        <p:grpSp>
          <p:nvGrpSpPr>
            <p:cNvPr id="36" name="Group 35"/>
            <p:cNvGrpSpPr/>
            <p:nvPr/>
          </p:nvGrpSpPr>
          <p:grpSpPr>
            <a:xfrm>
              <a:off x="1104900" y="5181600"/>
              <a:ext cx="7353300" cy="950976"/>
              <a:chOff x="952500" y="2173224"/>
              <a:chExt cx="7353300" cy="950976"/>
            </a:xfrm>
          </p:grpSpPr>
          <p:cxnSp>
            <p:nvCxnSpPr>
              <p:cNvPr id="37" name="Straight Arrow Connector 36"/>
              <p:cNvCxnSpPr>
                <a:stCxn id="42" idx="3"/>
                <a:endCxn id="41" idx="1"/>
              </p:cNvCxnSpPr>
              <p:nvPr/>
            </p:nvCxnSpPr>
            <p:spPr>
              <a:xfrm>
                <a:off x="2438400" y="2648712"/>
                <a:ext cx="4191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28"/>
              <p:cNvGrpSpPr/>
              <p:nvPr/>
            </p:nvGrpSpPr>
            <p:grpSpPr>
              <a:xfrm>
                <a:off x="952500" y="2173224"/>
                <a:ext cx="7353300" cy="950976"/>
                <a:chOff x="952500" y="2133600"/>
                <a:chExt cx="7353300" cy="950976"/>
              </a:xfrm>
            </p:grpSpPr>
            <p:pic>
              <p:nvPicPr>
                <p:cNvPr id="41" name="Picture 1" descr="C:\Users\Aman\Pictures\C ppt pictures\Capture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24753" r="49505"/>
                <a:stretch>
                  <a:fillRect/>
                </a:stretch>
              </p:blipFill>
              <p:spPr bwMode="auto">
                <a:xfrm>
                  <a:off x="2857500" y="2133600"/>
                  <a:ext cx="1545336" cy="9509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" name="Picture 1" descr="C:\Users\Aman\Pictures\C ppt pictures\Capture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990" r="74257"/>
                <a:stretch>
                  <a:fillRect/>
                </a:stretch>
              </p:blipFill>
              <p:spPr bwMode="auto">
                <a:xfrm>
                  <a:off x="952500" y="2133600"/>
                  <a:ext cx="1485900" cy="9509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" name="Picture 1" descr="C:\Users\Aman\Pictures\C ppt pictures\Capture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74257" r="990"/>
                <a:stretch>
                  <a:fillRect/>
                </a:stretch>
              </p:blipFill>
              <p:spPr bwMode="auto">
                <a:xfrm>
                  <a:off x="6819900" y="2133600"/>
                  <a:ext cx="1485900" cy="9509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" name="Picture 1" descr="C:\Users\Aman\Pictures\C ppt pictures\Capture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49505" r="25742"/>
                <a:stretch>
                  <a:fillRect/>
                </a:stretch>
              </p:blipFill>
              <p:spPr bwMode="auto">
                <a:xfrm>
                  <a:off x="4838700" y="2133600"/>
                  <a:ext cx="1485900" cy="950976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57" name="Shape 56"/>
            <p:cNvCxnSpPr>
              <a:stCxn id="41" idx="3"/>
            </p:cNvCxnSpPr>
            <p:nvPr/>
          </p:nvCxnSpPr>
          <p:spPr>
            <a:xfrm flipV="1">
              <a:off x="4555236" y="4876800"/>
              <a:ext cx="245364" cy="780288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>
              <a:off x="4800600" y="4876800"/>
              <a:ext cx="2133600" cy="838200"/>
            </a:xfrm>
            <a:prstGeom prst="bentConnector3">
              <a:avLst>
                <a:gd name="adj1" fmla="val 8614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510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control statement that allows to make a decision from the number of choices is called </a:t>
            </a:r>
            <a:r>
              <a:rPr lang="en-US" sz="2600" dirty="0" smtClean="0"/>
              <a:t>switch.</a:t>
            </a:r>
            <a:endParaRPr lang="en-US" sz="2600" dirty="0"/>
          </a:p>
          <a:p>
            <a:pPr algn="just"/>
            <a:r>
              <a:rPr lang="en-US" sz="2600" dirty="0"/>
              <a:t>Also called </a:t>
            </a:r>
            <a:r>
              <a:rPr lang="en-US" sz="2600" dirty="0" smtClean="0"/>
              <a:t>switch-case-default.</a:t>
            </a:r>
            <a:endParaRPr lang="en-US" sz="2600" dirty="0"/>
          </a:p>
          <a:p>
            <a:pPr algn="just"/>
            <a:r>
              <a:rPr lang="en-US" sz="2600" dirty="0"/>
              <a:t>The switch statement provides another way to decide which statement to execute </a:t>
            </a:r>
            <a:r>
              <a:rPr lang="en-US" sz="2600" dirty="0" smtClean="0"/>
              <a:t>next.</a:t>
            </a:r>
            <a:endParaRPr lang="en-US" sz="2600" dirty="0"/>
          </a:p>
          <a:p>
            <a:pPr algn="just"/>
            <a:r>
              <a:rPr lang="en-US" sz="2600" dirty="0"/>
              <a:t>The switch statement evaluates an expression, then attempts to match the result to one of several possible </a:t>
            </a:r>
            <a:r>
              <a:rPr lang="en-US" sz="2600" dirty="0" smtClean="0"/>
              <a:t>cases.</a:t>
            </a:r>
            <a:endParaRPr lang="en-US" sz="2600" dirty="0"/>
          </a:p>
          <a:p>
            <a:pPr algn="just"/>
            <a:r>
              <a:rPr lang="en-US" sz="2600" dirty="0"/>
              <a:t>Each case contains a value and a list of </a:t>
            </a:r>
            <a:r>
              <a:rPr lang="en-US" sz="2600" dirty="0" smtClean="0"/>
              <a:t>statements.</a:t>
            </a:r>
            <a:endParaRPr lang="en-US" sz="2600" dirty="0"/>
          </a:p>
          <a:p>
            <a:pPr algn="just"/>
            <a:r>
              <a:rPr lang="en-US" sz="2600" dirty="0"/>
              <a:t>The flow of control transfers to statement associated with the first case value that </a:t>
            </a:r>
            <a:r>
              <a:rPr lang="en-US" sz="2600" dirty="0" smtClean="0"/>
              <a:t>matches.</a:t>
            </a:r>
            <a:endParaRPr lang="en-US" sz="2600" b="1" dirty="0" smtClean="0"/>
          </a:p>
          <a:p>
            <a:pPr marL="0" indent="0" algn="just">
              <a:buNone/>
            </a:pPr>
            <a:endParaRPr lang="en-US" sz="2600" dirty="0" smtClean="0"/>
          </a:p>
          <a:p>
            <a:pPr marL="914400" lvl="2" indent="0" algn="just">
              <a:buNone/>
            </a:pPr>
            <a:endParaRPr lang="en-US" sz="2600" dirty="0" smtClean="0"/>
          </a:p>
          <a:p>
            <a:pPr marL="914400" lvl="2" indent="0" algn="just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7895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600200"/>
            <a:ext cx="3733800" cy="4953000"/>
            <a:chOff x="733778" y="2286000"/>
            <a:chExt cx="4425244" cy="4572000"/>
          </a:xfrm>
        </p:grpSpPr>
        <p:sp>
          <p:nvSpPr>
            <p:cNvPr id="6" name="Vertical Scroll 5"/>
            <p:cNvSpPr/>
            <p:nvPr/>
          </p:nvSpPr>
          <p:spPr>
            <a:xfrm>
              <a:off x="733778" y="2286000"/>
              <a:ext cx="4425244" cy="4572000"/>
            </a:xfrm>
            <a:prstGeom prst="verticalScroll">
              <a:avLst>
                <a:gd name="adj" fmla="val 90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switch</a:t>
              </a:r>
              <a:r>
                <a:rPr lang="en-US" sz="2000" dirty="0" smtClean="0">
                  <a:solidFill>
                    <a:srgbClr val="C00000"/>
                  </a:solidFill>
                </a:rPr>
                <a:t> (expression)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{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2000" dirty="0" smtClean="0">
                  <a:solidFill>
                    <a:srgbClr val="C00000"/>
                  </a:solidFill>
                </a:rPr>
                <a:t> constant1: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break;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2000" dirty="0" smtClean="0">
                  <a:solidFill>
                    <a:srgbClr val="C00000"/>
                  </a:solidFill>
                </a:rPr>
                <a:t> constant2: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break;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2000" dirty="0" smtClean="0">
                  <a:solidFill>
                    <a:srgbClr val="C00000"/>
                  </a:solidFill>
                </a:rPr>
                <a:t> constant3: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break;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default</a:t>
              </a:r>
              <a:r>
                <a:rPr lang="en-US" sz="2000" dirty="0" smtClean="0">
                  <a:solidFill>
                    <a:srgbClr val="C00000"/>
                  </a:solidFill>
                </a:rPr>
                <a:t>: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4764" y="2286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Syntax</a:t>
              </a: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427" t="33197" r="17657" b="28541"/>
          <a:stretch/>
        </p:blipFill>
        <p:spPr bwMode="auto">
          <a:xfrm>
            <a:off x="3764951" y="1905000"/>
            <a:ext cx="537904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92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Rules of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Case label must be </a:t>
            </a:r>
            <a:r>
              <a:rPr lang="en-US" b="1" dirty="0" smtClean="0">
                <a:solidFill>
                  <a:srgbClr val="FF0000"/>
                </a:solidFill>
              </a:rPr>
              <a:t>unique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label must end with </a:t>
            </a:r>
            <a:r>
              <a:rPr lang="en-US" dirty="0" smtClean="0">
                <a:solidFill>
                  <a:srgbClr val="FF0000"/>
                </a:solidFill>
              </a:rPr>
              <a:t>colon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label must have </a:t>
            </a:r>
            <a:r>
              <a:rPr lang="en-US" b="1" dirty="0" smtClean="0">
                <a:solidFill>
                  <a:srgbClr val="FF0000"/>
                </a:solidFill>
              </a:rPr>
              <a:t>constant expression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label must be of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character</a:t>
            </a:r>
            <a:r>
              <a:rPr lang="en-US" dirty="0" smtClean="0"/>
              <a:t> type like case 2, case 1+1, case ‘a’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label should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</a:t>
            </a:r>
            <a:r>
              <a:rPr lang="en-US" b="1" dirty="0" smtClean="0">
                <a:solidFill>
                  <a:srgbClr val="FF0000"/>
                </a:solidFill>
              </a:rPr>
              <a:t>floating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can be placed anywhere in 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Multiple cases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use </a:t>
            </a:r>
            <a:r>
              <a:rPr lang="en-US" dirty="0" smtClean="0">
                <a:solidFill>
                  <a:srgbClr val="FF0000"/>
                </a:solidFill>
              </a:rPr>
              <a:t>same expression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Relational </a:t>
            </a:r>
            <a:r>
              <a:rPr lang="en-US" b="1" dirty="0">
                <a:solidFill>
                  <a:srgbClr val="FF0000"/>
                </a:solidFill>
              </a:rPr>
              <a:t>operators</a:t>
            </a:r>
            <a:r>
              <a:rPr lang="en-US" b="1" dirty="0"/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allowed in 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Nesting of switch is allowed.</a:t>
            </a:r>
          </a:p>
          <a:p>
            <a:pPr marL="514350" indent="-51435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Variables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allowed in switch case label</a:t>
            </a:r>
            <a:r>
              <a:rPr lang="en-US" dirty="0" smtClean="0"/>
              <a:t>..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66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switch(pt)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count: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printf(“%d”, count);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1&lt;8: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printf(“A point”);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break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2.5: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printf(“A line”);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break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3 + 7.7: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printf(“A triangle”);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3 + 7.7: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printf(“A triangle”);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count+5: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(“A pentagon”);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break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86200" y="1447800"/>
            <a:ext cx="2590800" cy="762000"/>
            <a:chOff x="3352800" y="1143000"/>
            <a:chExt cx="2209800" cy="762000"/>
          </a:xfrm>
        </p:grpSpPr>
        <p:sp>
          <p:nvSpPr>
            <p:cNvPr id="4" name="Line Callout 1 3"/>
            <p:cNvSpPr/>
            <p:nvPr/>
          </p:nvSpPr>
          <p:spPr>
            <a:xfrm>
              <a:off x="3352800" y="1143000"/>
              <a:ext cx="2209800" cy="762000"/>
            </a:xfrm>
            <a:prstGeom prst="borderCallout1">
              <a:avLst>
                <a:gd name="adj1" fmla="val 56362"/>
                <a:gd name="adj2" fmla="val -1539"/>
                <a:gd name="adj3" fmla="val 74888"/>
                <a:gd name="adj4" fmla="val -5308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9000" y="11430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 cannot be used as label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86200" y="2438400"/>
            <a:ext cx="2590800" cy="923330"/>
            <a:chOff x="3352800" y="1143000"/>
            <a:chExt cx="2209800" cy="923330"/>
          </a:xfrm>
        </p:grpSpPr>
        <p:sp>
          <p:nvSpPr>
            <p:cNvPr id="8" name="Line Callout 1 7"/>
            <p:cNvSpPr/>
            <p:nvPr/>
          </p:nvSpPr>
          <p:spPr>
            <a:xfrm>
              <a:off x="3352800" y="1143000"/>
              <a:ext cx="2209800" cy="762000"/>
            </a:xfrm>
            <a:prstGeom prst="borderCallout1">
              <a:avLst>
                <a:gd name="adj1" fmla="val 56362"/>
                <a:gd name="adj2" fmla="val -1539"/>
                <a:gd name="adj3" fmla="val 42649"/>
                <a:gd name="adj4" fmla="val -6423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143000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Relational operators are not allowed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86200" y="3392743"/>
            <a:ext cx="2590800" cy="798257"/>
            <a:chOff x="3210233" y="1121095"/>
            <a:chExt cx="2423652" cy="762001"/>
          </a:xfrm>
        </p:grpSpPr>
        <p:sp>
          <p:nvSpPr>
            <p:cNvPr id="12" name="Line Callout 1 11"/>
            <p:cNvSpPr/>
            <p:nvPr/>
          </p:nvSpPr>
          <p:spPr>
            <a:xfrm>
              <a:off x="3210233" y="1121095"/>
              <a:ext cx="2423652" cy="762001"/>
            </a:xfrm>
            <a:prstGeom prst="borderCallout1">
              <a:avLst>
                <a:gd name="adj1" fmla="val 56362"/>
                <a:gd name="adj2" fmla="val -1539"/>
                <a:gd name="adj3" fmla="val 10765"/>
                <a:gd name="adj4" fmla="val -6213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0233" y="1142999"/>
              <a:ext cx="2423652" cy="51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Floating point number cannot be used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62400" y="4343400"/>
            <a:ext cx="2514600" cy="1219200"/>
            <a:chOff x="3210233" y="1121095"/>
            <a:chExt cx="2423652" cy="762001"/>
          </a:xfrm>
        </p:grpSpPr>
        <p:sp>
          <p:nvSpPr>
            <p:cNvPr id="15" name="Line Callout 1 14"/>
            <p:cNvSpPr/>
            <p:nvPr/>
          </p:nvSpPr>
          <p:spPr>
            <a:xfrm>
              <a:off x="3210233" y="1121095"/>
              <a:ext cx="2423652" cy="762001"/>
            </a:xfrm>
            <a:prstGeom prst="borderCallout1">
              <a:avLst>
                <a:gd name="adj1" fmla="val 56362"/>
                <a:gd name="adj2" fmla="val -1539"/>
                <a:gd name="adj3" fmla="val -18300"/>
                <a:gd name="adj4" fmla="val -4738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0233" y="1142999"/>
              <a:ext cx="2423652" cy="652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Floating point number cannot be used and same expression cannot be used</a:t>
              </a:r>
              <a:endParaRPr lang="en-US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819400" y="4724400"/>
            <a:ext cx="10668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962400" y="5867400"/>
            <a:ext cx="2590800" cy="798257"/>
            <a:chOff x="3210233" y="1121095"/>
            <a:chExt cx="2423652" cy="762001"/>
          </a:xfrm>
        </p:grpSpPr>
        <p:sp>
          <p:nvSpPr>
            <p:cNvPr id="22" name="Line Callout 1 21"/>
            <p:cNvSpPr/>
            <p:nvPr/>
          </p:nvSpPr>
          <p:spPr>
            <a:xfrm>
              <a:off x="3210233" y="1121095"/>
              <a:ext cx="2423652" cy="762001"/>
            </a:xfrm>
            <a:prstGeom prst="borderCallout1">
              <a:avLst>
                <a:gd name="adj1" fmla="val 56362"/>
                <a:gd name="adj2" fmla="val -1539"/>
                <a:gd name="adj3" fmla="val -55913"/>
                <a:gd name="adj4" fmla="val -4738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0233" y="1142999"/>
              <a:ext cx="2423652" cy="616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constant expression should be used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pt;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printf(“Enter the number of nodes:”);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scanf(“%d”, &amp;pt);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switch(pt)</a:t>
            </a:r>
            <a:r>
              <a:rPr lang="en-US" sz="1500" b="1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nNo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Geometry”);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case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point”);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line”);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triangle”);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4: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rectangle”);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     break;</a:t>
            </a:r>
            <a:endParaRPr lang="en-US" sz="15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5: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pentagon”);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printf(“Invalid input”);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Program to show switch statement in geometry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0" y="6172200"/>
            <a:ext cx="640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Enter the number of nodes: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line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en-US" sz="1500" dirty="0" smtClean="0"/>
              <a:t>key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printf(“Press 1 to turn left.”);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   printf(“Press 2 to turn right.”);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   printf(“Press 3 to increase speed.”);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   printf(“Press 4 for break: ”);</a:t>
            </a:r>
            <a:endParaRPr lang="en-US" sz="15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scanf(“%d”, &amp;key);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switch(key)</a:t>
            </a:r>
            <a:r>
              <a:rPr lang="en-US" sz="1500" b="1" dirty="0" smtClean="0">
                <a:solidFill>
                  <a:schemeClr val="tx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nTurn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left”);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case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nTurn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right”);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nIncrease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speed”);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4: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nBreak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printf(“Invalid input”);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 to move a car in car game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0" y="5638800"/>
            <a:ext cx="6400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Press 1 to turn left.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2 to turn right.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3 to increase speed.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4 for break: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31656" y="1143000"/>
            <a:ext cx="3421743" cy="3657600"/>
            <a:chOff x="4731657" y="1143000"/>
            <a:chExt cx="3276600" cy="3276600"/>
          </a:xfrm>
        </p:grpSpPr>
        <p:pic>
          <p:nvPicPr>
            <p:cNvPr id="6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1303997">
              <a:off x="5303157" y="1523956"/>
              <a:ext cx="21336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Switch can be used to build a basic calculator: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Enter two numbers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Select operation 1. ADD, 2. SUBS, 3. MULT, 4. DIV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50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Class: Loop control and Jump statements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Control Statements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1794" y="1600200"/>
            <a:ext cx="8229600" cy="4525963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800" dirty="0" smtClean="0"/>
              <a:t>The C language programs until now follows a sequential form of execution of statements.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 C language provides statements that can alter the flow of a sequence of instructions. These statements are called control statements.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These statements help to jump from one part of the program to another. The control transfer may be conditional or unconditional.</a:t>
            </a:r>
            <a:br>
              <a:rPr lang="en-US" sz="2800" dirty="0" smtClean="0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890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control structure refers to the way in which the programmer specifies the order of executing the statements.</a:t>
            </a:r>
          </a:p>
          <a:p>
            <a:pPr algn="just"/>
            <a:r>
              <a:rPr lang="en-US" dirty="0" smtClean="0"/>
              <a:t>Three control structures </a:t>
            </a:r>
          </a:p>
          <a:p>
            <a:pPr lvl="1"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Sequence structure</a:t>
            </a:r>
          </a:p>
          <a:p>
            <a:pPr lvl="2" algn="just"/>
            <a:r>
              <a:rPr lang="en-US" dirty="0" smtClean="0"/>
              <a:t>Programs are executed sequentially by default.</a:t>
            </a:r>
          </a:p>
          <a:p>
            <a:pPr lvl="1"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Selection structures</a:t>
            </a:r>
          </a:p>
          <a:p>
            <a:pPr lvl="2" algn="just"/>
            <a:r>
              <a:rPr lang="en-US" dirty="0" smtClean="0">
                <a:latin typeface="Lucida Console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Lucida Console" pitchFamily="49" charset="0"/>
              </a:rPr>
              <a:t>if…else</a:t>
            </a:r>
            <a:r>
              <a:rPr lang="en-US" dirty="0" smtClean="0"/>
              <a:t>, </a:t>
            </a:r>
            <a:r>
              <a:rPr lang="en-US" dirty="0" smtClean="0">
                <a:latin typeface="Lucida Console" pitchFamily="49" charset="0"/>
              </a:rPr>
              <a:t>switch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Repetition structures (iteration)</a:t>
            </a:r>
          </a:p>
          <a:p>
            <a:pPr lvl="2" algn="just"/>
            <a:r>
              <a:rPr lang="en-US" dirty="0" smtClean="0">
                <a:latin typeface="Lucida Console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dirty="0" smtClean="0">
                <a:latin typeface="Lucida Console" pitchFamily="49" charset="0"/>
              </a:rPr>
              <a:t>do…while</a:t>
            </a:r>
            <a:r>
              <a:rPr lang="en-US" dirty="0" smtClean="0"/>
              <a:t>, </a:t>
            </a:r>
            <a:r>
              <a:rPr lang="en-US" dirty="0" smtClean="0">
                <a:latin typeface="Lucida Console" pitchFamily="49" charset="0"/>
              </a:rPr>
              <a:t>for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www.dfstermole.net/OAC/images/if1.gif"/>
          <p:cNvPicPr>
            <a:picLocks noChangeAspect="1" noChangeArrowheads="1"/>
          </p:cNvPicPr>
          <p:nvPr/>
        </p:nvPicPr>
        <p:blipFill>
          <a:blip r:embed="rId3"/>
          <a:srcRect t="5000" b="5000"/>
          <a:stretch>
            <a:fillRect/>
          </a:stretch>
        </p:blipFill>
        <p:spPr bwMode="auto">
          <a:xfrm>
            <a:off x="7010400" y="4953000"/>
            <a:ext cx="1409700" cy="1371600"/>
          </a:xfrm>
          <a:prstGeom prst="rect">
            <a:avLst/>
          </a:prstGeom>
          <a:noFill/>
        </p:spPr>
      </p:pic>
      <p:pic>
        <p:nvPicPr>
          <p:cNvPr id="1027" name="Picture 3" descr="C:\Users\Aman\Pictures\C ppt pictures\sequencep.jpg"/>
          <p:cNvPicPr>
            <a:picLocks noChangeAspect="1" noChangeArrowheads="1"/>
          </p:cNvPicPr>
          <p:nvPr/>
        </p:nvPicPr>
        <p:blipFill>
          <a:blip r:embed="rId4"/>
          <a:srcRect l="14530" t="9070"/>
          <a:stretch>
            <a:fillRect/>
          </a:stretch>
        </p:blipFill>
        <p:spPr bwMode="auto">
          <a:xfrm>
            <a:off x="5715000" y="4267200"/>
            <a:ext cx="1295400" cy="1295399"/>
          </a:xfrm>
          <a:prstGeom prst="rect">
            <a:avLst/>
          </a:prstGeom>
          <a:noFill/>
        </p:spPr>
      </p:pic>
      <p:pic>
        <p:nvPicPr>
          <p:cNvPr id="1028" name="Picture 4" descr="C:\Users\Aman\Pictures\C ppt pictures\strat-pm-cycle.gif"/>
          <p:cNvPicPr>
            <a:picLocks noChangeAspect="1" noChangeArrowheads="1"/>
          </p:cNvPicPr>
          <p:nvPr/>
        </p:nvPicPr>
        <p:blipFill>
          <a:blip r:embed="rId5"/>
          <a:srcRect l="23333" r="23333"/>
          <a:stretch>
            <a:fillRect/>
          </a:stretch>
        </p:blipFill>
        <p:spPr bwMode="auto">
          <a:xfrm>
            <a:off x="4495800" y="5410200"/>
            <a:ext cx="1219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C condition statements or the decision statements, checks the given condition</a:t>
            </a:r>
          </a:p>
          <a:p>
            <a:pPr>
              <a:spcBef>
                <a:spcPct val="75000"/>
              </a:spcBef>
            </a:pPr>
            <a:r>
              <a:rPr lang="en-US" smtClean="0"/>
              <a:t>Based </a:t>
            </a:r>
            <a:r>
              <a:rPr lang="en-US" dirty="0" smtClean="0"/>
              <a:t>upon the state of the condition, a sub-block is executed. 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Decision statements are the:</a:t>
            </a:r>
          </a:p>
          <a:p>
            <a:pPr lvl="1">
              <a:spcBef>
                <a:spcPct val="70000"/>
              </a:spcBef>
            </a:pPr>
            <a:r>
              <a:rPr lang="en-US" sz="3200" i="1" dirty="0" smtClean="0"/>
              <a:t>if statement</a:t>
            </a:r>
            <a:endParaRPr lang="en-US" sz="3200" dirty="0" smtClean="0"/>
          </a:p>
          <a:p>
            <a:pPr lvl="1"/>
            <a:r>
              <a:rPr lang="en-US" sz="3200" i="1" dirty="0" smtClean="0"/>
              <a:t>if-else statement</a:t>
            </a:r>
            <a:endParaRPr lang="en-US" sz="3200" dirty="0" smtClean="0"/>
          </a:p>
          <a:p>
            <a:pPr lvl="1"/>
            <a:r>
              <a:rPr lang="en-US" sz="3200" i="1" dirty="0" smtClean="0"/>
              <a:t>switch statement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91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Daily routine</a:t>
            </a:r>
            <a:endParaRPr lang="en-IN" sz="4800" dirty="0"/>
          </a:p>
        </p:txBody>
      </p:sp>
      <p:sp>
        <p:nvSpPr>
          <p:cNvPr id="10" name="Rectangle 9"/>
          <p:cNvSpPr/>
          <p:nvPr/>
        </p:nvSpPr>
        <p:spPr>
          <a:xfrm>
            <a:off x="2051720" y="2132856"/>
            <a:ext cx="18722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7890" name="Picture 2" descr="http://toonclips.com/600/67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4809"/>
            <a:ext cx="2129376" cy="15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http://vecto.rs/1024/vector-of-a-happy-cartoon-summer-man-walking-with-a-big-smile-by-ron-leishman-274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1365" y="4293096"/>
            <a:ext cx="1473437" cy="150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Alternate Process 15"/>
          <p:cNvSpPr/>
          <p:nvPr/>
        </p:nvSpPr>
        <p:spPr>
          <a:xfrm>
            <a:off x="3779021" y="1916832"/>
            <a:ext cx="1080120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275856" y="3264736"/>
            <a:ext cx="2088232" cy="102836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Go?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021" y="263691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Go!!!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4319081" y="2348880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8" idx="0"/>
          </p:cNvCxnSpPr>
          <p:nvPr/>
        </p:nvCxnSpPr>
        <p:spPr>
          <a:xfrm>
            <a:off x="4319081" y="3068960"/>
            <a:ext cx="891" cy="195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1"/>
            <a:endCxn id="37890" idx="0"/>
          </p:cNvCxnSpPr>
          <p:nvPr/>
        </p:nvCxnSpPr>
        <p:spPr>
          <a:xfrm rot="10800000" flipV="1">
            <a:off x="1820264" y="3778915"/>
            <a:ext cx="1455592" cy="5758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3"/>
            <a:endCxn id="37892" idx="0"/>
          </p:cNvCxnSpPr>
          <p:nvPr/>
        </p:nvCxnSpPr>
        <p:spPr>
          <a:xfrm>
            <a:off x="5364088" y="3778916"/>
            <a:ext cx="1373996" cy="5141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48059" y="35010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364088" y="3501008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</a:t>
            </a:r>
            <a:endParaRPr lang="en-IN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280203" y="6165304"/>
            <a:ext cx="1080120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6198023" y="6165304"/>
            <a:ext cx="1080120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7890" idx="2"/>
            <a:endCxn id="32" idx="0"/>
          </p:cNvCxnSpPr>
          <p:nvPr/>
        </p:nvCxnSpPr>
        <p:spPr>
          <a:xfrm flipH="1">
            <a:off x="1820263" y="5877272"/>
            <a:ext cx="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892" idx="2"/>
            <a:endCxn id="33" idx="0"/>
          </p:cNvCxnSpPr>
          <p:nvPr/>
        </p:nvCxnSpPr>
        <p:spPr>
          <a:xfrm flipH="1">
            <a:off x="6738083" y="5795312"/>
            <a:ext cx="1" cy="369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60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 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24000" y="1143000"/>
            <a:ext cx="4953000" cy="5675376"/>
            <a:chOff x="1524000" y="1143000"/>
            <a:chExt cx="4953000" cy="5675376"/>
          </a:xfrm>
        </p:grpSpPr>
        <p:pic>
          <p:nvPicPr>
            <p:cNvPr id="8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74257" r="990"/>
            <a:stretch>
              <a:fillRect/>
            </a:stretch>
          </p:blipFill>
          <p:spPr bwMode="auto">
            <a:xfrm>
              <a:off x="3810000" y="5867400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9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49505" r="25742"/>
            <a:stretch>
              <a:fillRect/>
            </a:stretch>
          </p:blipFill>
          <p:spPr bwMode="auto">
            <a:xfrm>
              <a:off x="1524000" y="5105400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10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24753" r="49505"/>
            <a:stretch>
              <a:fillRect/>
            </a:stretch>
          </p:blipFill>
          <p:spPr bwMode="auto">
            <a:xfrm>
              <a:off x="3788664" y="2667000"/>
              <a:ext cx="1545336" cy="950976"/>
            </a:xfrm>
            <a:prstGeom prst="rect">
              <a:avLst/>
            </a:prstGeom>
            <a:noFill/>
          </p:spPr>
        </p:pic>
        <p:pic>
          <p:nvPicPr>
            <p:cNvPr id="11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990" r="74257"/>
            <a:stretch>
              <a:fillRect/>
            </a:stretch>
          </p:blipFill>
          <p:spPr bwMode="auto">
            <a:xfrm>
              <a:off x="3810000" y="1143000"/>
              <a:ext cx="1485900" cy="950976"/>
            </a:xfrm>
            <a:prstGeom prst="rect">
              <a:avLst/>
            </a:prstGeom>
            <a:noFill/>
          </p:spPr>
        </p:pic>
        <p:sp>
          <p:nvSpPr>
            <p:cNvPr id="12" name="Diamond 11"/>
            <p:cNvSpPr/>
            <p:nvPr/>
          </p:nvSpPr>
          <p:spPr>
            <a:xfrm>
              <a:off x="3352800" y="4132326"/>
              <a:ext cx="2438400" cy="8572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If you have time?</a:t>
              </a:r>
              <a:endParaRPr lang="en-US" dirty="0"/>
            </a:p>
          </p:txBody>
        </p:sp>
        <p:cxnSp>
          <p:nvCxnSpPr>
            <p:cNvPr id="16" name="Shape 15"/>
            <p:cNvCxnSpPr>
              <a:stCxn id="12" idx="1"/>
              <a:endCxn id="9" idx="0"/>
            </p:cNvCxnSpPr>
            <p:nvPr/>
          </p:nvCxnSpPr>
          <p:spPr>
            <a:xfrm rot="10800000" flipV="1">
              <a:off x="2266950" y="4560950"/>
              <a:ext cx="1085850" cy="5444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2" idx="3"/>
              <a:endCxn id="8" idx="3"/>
            </p:cNvCxnSpPr>
            <p:nvPr/>
          </p:nvCxnSpPr>
          <p:spPr>
            <a:xfrm flipH="1">
              <a:off x="5295900" y="4560951"/>
              <a:ext cx="495300" cy="1781937"/>
            </a:xfrm>
            <a:prstGeom prst="bentConnector3">
              <a:avLst>
                <a:gd name="adj1" fmla="val -29432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2"/>
              <a:endCxn id="10" idx="0"/>
            </p:cNvCxnSpPr>
            <p:nvPr/>
          </p:nvCxnSpPr>
          <p:spPr>
            <a:xfrm rot="16200000" flipH="1">
              <a:off x="4270629" y="2376297"/>
              <a:ext cx="573024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  <a:endCxn id="12" idx="0"/>
            </p:cNvCxnSpPr>
            <p:nvPr/>
          </p:nvCxnSpPr>
          <p:spPr>
            <a:xfrm rot="16200000" flipH="1">
              <a:off x="4309491" y="3869817"/>
              <a:ext cx="514350" cy="10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9" idx="2"/>
              <a:endCxn id="8" idx="1"/>
            </p:cNvCxnSpPr>
            <p:nvPr/>
          </p:nvCxnSpPr>
          <p:spPr>
            <a:xfrm rot="16200000" flipH="1">
              <a:off x="2895219" y="5428107"/>
              <a:ext cx="286512" cy="15430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667000" y="4191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4191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31656" y="1143000"/>
            <a:ext cx="3421743" cy="3690174"/>
            <a:chOff x="4731657" y="1143000"/>
            <a:chExt cx="3276600" cy="3276600"/>
          </a:xfrm>
        </p:grpSpPr>
        <p:pic>
          <p:nvPicPr>
            <p:cNvPr id="19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 rot="21303997">
              <a:off x="5303157" y="1662455"/>
              <a:ext cx="2133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Quiz upon for more sequence jumping procedures followed in daily life like: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Jumping a queue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Not attending a class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Based on conditions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cs typeface="Times New Roman" pitchFamily="18" charset="0"/>
              </a:rPr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942"/>
            <a:ext cx="8229600" cy="50364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statement</a:t>
            </a:r>
          </a:p>
          <a:p>
            <a:pPr lvl="1"/>
            <a:r>
              <a:rPr lang="en-US" dirty="0" smtClean="0"/>
              <a:t>It is decision making statement uses 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.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US" dirty="0" smtClean="0"/>
              <a:t>It allows the computer to evaluate the expression first</a:t>
            </a:r>
          </a:p>
          <a:p>
            <a:pPr lvl="2"/>
            <a:r>
              <a:rPr lang="en-US" sz="2800" dirty="0" smtClean="0"/>
              <a:t> </a:t>
            </a:r>
            <a:r>
              <a:rPr lang="en-US" sz="2600" dirty="0" smtClean="0"/>
              <a:t>and then, depending on whether the value i</a:t>
            </a:r>
            <a:r>
              <a:rPr lang="en-US" sz="2600" dirty="0"/>
              <a:t>s</a:t>
            </a:r>
            <a:r>
              <a:rPr lang="en-US" sz="2600" dirty="0" smtClean="0"/>
              <a:t> ‘true’ or ‘false’, i.e. non zero or zero it transfers the control to a particular </a:t>
            </a:r>
            <a:r>
              <a:rPr lang="en-US" sz="2800" dirty="0" smtClean="0"/>
              <a:t>statement</a:t>
            </a:r>
            <a:r>
              <a:rPr lang="en-US" dirty="0" smtClean="0"/>
              <a:t>.</a:t>
            </a:r>
            <a:endParaRPr lang="en-US" sz="28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4876799"/>
            <a:ext cx="6477000" cy="1837989"/>
            <a:chOff x="374815" y="4953000"/>
            <a:chExt cx="7929097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491808" y="5181600"/>
              <a:ext cx="76200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199" y="5181600"/>
              <a:ext cx="7465713" cy="1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decision can be made on any expression. </a:t>
              </a:r>
            </a:p>
            <a:p>
              <a:r>
                <a:rPr lang="en-US" dirty="0" smtClean="0"/>
                <a:t>zero - </a:t>
              </a:r>
              <a:r>
                <a:rPr lang="en-US" sz="1600" dirty="0" smtClean="0">
                  <a:latin typeface="Lucida Console" pitchFamily="49" charset="0"/>
                </a:rPr>
                <a:t>false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nonzero - </a:t>
              </a:r>
              <a:r>
                <a:rPr lang="en-US" sz="1600" dirty="0" smtClean="0">
                  <a:latin typeface="Lucida Console" pitchFamily="49" charset="0"/>
                </a:rPr>
                <a:t>true</a:t>
              </a:r>
            </a:p>
            <a:p>
              <a:r>
                <a:rPr lang="en-US" dirty="0" smtClean="0"/>
                <a:t>Example:</a:t>
              </a:r>
            </a:p>
            <a:p>
              <a:r>
                <a:rPr lang="en-US" sz="1600" dirty="0" smtClean="0">
                  <a:latin typeface="Lucida Console" pitchFamily="49" charset="0"/>
                </a:rPr>
                <a:t>3 &lt; 4</a:t>
              </a:r>
              <a:r>
                <a:rPr lang="en-US" dirty="0" smtClean="0"/>
                <a:t> is</a:t>
              </a:r>
              <a:r>
                <a:rPr lang="en-US" b="1" dirty="0" smtClean="0"/>
                <a:t> </a:t>
              </a:r>
              <a:r>
                <a:rPr lang="en-US" sz="1600" dirty="0" smtClean="0">
                  <a:latin typeface="Lucida Console" pitchFamily="49" charset="0"/>
                </a:rPr>
                <a:t>true</a:t>
              </a:r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11" name="Litebulb"/>
            <p:cNvSpPr>
              <a:spLocks noEditPoints="1" noChangeArrowheads="1"/>
            </p:cNvSpPr>
            <p:nvPr/>
          </p:nvSpPr>
          <p:spPr bwMode="auto">
            <a:xfrm>
              <a:off x="374815" y="4953000"/>
              <a:ext cx="615785" cy="56476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879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2323</TotalTime>
  <Words>1875</Words>
  <Application>Microsoft Office PowerPoint</Application>
  <PresentationFormat>On-screen Show (4:3)</PresentationFormat>
  <Paragraphs>431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Lpu theme final with copyright</vt:lpstr>
      <vt:lpstr>CSE101-Lec#7</vt:lpstr>
      <vt:lpstr>Outline </vt:lpstr>
      <vt:lpstr>Program </vt:lpstr>
      <vt:lpstr>Control Statements</vt:lpstr>
      <vt:lpstr>Control Structure</vt:lpstr>
      <vt:lpstr>Condition Statements</vt:lpstr>
      <vt:lpstr>Daily routine</vt:lpstr>
      <vt:lpstr>if statement </vt:lpstr>
      <vt:lpstr>if Statement</vt:lpstr>
      <vt:lpstr>if Statement</vt:lpstr>
      <vt:lpstr>if Statement</vt:lpstr>
      <vt:lpstr>Rain ???</vt:lpstr>
      <vt:lpstr>Program to check whether number is less than 10.</vt:lpstr>
      <vt:lpstr>Control Flow</vt:lpstr>
      <vt:lpstr>if..else statement </vt:lpstr>
      <vt:lpstr>if..else statement</vt:lpstr>
      <vt:lpstr>if..else statement</vt:lpstr>
      <vt:lpstr>if..else statement</vt:lpstr>
      <vt:lpstr>Ternary conditional operator (?:) </vt:lpstr>
      <vt:lpstr>Example : Program to check whether number is less than 10.</vt:lpstr>
      <vt:lpstr>Control Flow</vt:lpstr>
      <vt:lpstr>Nested if..else</vt:lpstr>
      <vt:lpstr>Nested if..else</vt:lpstr>
      <vt:lpstr>Program to check whether number is less than 10.</vt:lpstr>
      <vt:lpstr>Forms of if </vt:lpstr>
      <vt:lpstr>Program to print grades of students marks.</vt:lpstr>
      <vt:lpstr>Forms of if</vt:lpstr>
      <vt:lpstr>break statement</vt:lpstr>
      <vt:lpstr>switch Statement</vt:lpstr>
      <vt:lpstr>switch Statement</vt:lpstr>
      <vt:lpstr>switch Statement</vt:lpstr>
      <vt:lpstr>Rules of using switch case</vt:lpstr>
      <vt:lpstr>Syntax error in switch statement</vt:lpstr>
      <vt:lpstr>Slide 34</vt:lpstr>
      <vt:lpstr>Slide 35</vt:lpstr>
      <vt:lpstr>Next Class: Loop control and Jump statements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</dc:title>
  <dc:creator>Aman</dc:creator>
  <cp:lastModifiedBy>Aman</cp:lastModifiedBy>
  <cp:revision>48</cp:revision>
  <dcterms:created xsi:type="dcterms:W3CDTF">2014-05-14T09:54:13Z</dcterms:created>
  <dcterms:modified xsi:type="dcterms:W3CDTF">2014-08-08T19:24:32Z</dcterms:modified>
</cp:coreProperties>
</file>