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8" r:id="rId3"/>
    <p:sldId id="259" r:id="rId4"/>
    <p:sldId id="261" r:id="rId5"/>
    <p:sldId id="263" r:id="rId6"/>
    <p:sldId id="264" r:id="rId7"/>
    <p:sldId id="265" r:id="rId8"/>
    <p:sldId id="266" r:id="rId9"/>
    <p:sldId id="274" r:id="rId10"/>
    <p:sldId id="275" r:id="rId11"/>
    <p:sldId id="268" r:id="rId12"/>
    <p:sldId id="269" r:id="rId13"/>
    <p:sldId id="27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28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EAA2FCAC-B0FC-4561-97A2-3A4896B6BEB0}" type="datetimeFigureOut">
              <a:rPr lang="en-US" smtClean="0"/>
              <a:pPr/>
              <a:t>9/22/2019</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26A9D6A-B6B6-4CCE-85BE-43DD322E564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A2FCAC-B0FC-4561-97A2-3A4896B6BEB0}"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AA2FCAC-B0FC-4561-97A2-3A4896B6BEB0}" type="datetimeFigureOut">
              <a:rPr lang="en-US" smtClean="0"/>
              <a:pPr/>
              <a:t>9/22/2019</a:t>
            </a:fld>
            <a:endParaRPr lang="en-US"/>
          </a:p>
        </p:txBody>
      </p:sp>
      <p:sp>
        <p:nvSpPr>
          <p:cNvPr id="9" name="Slide Number Placeholder 8"/>
          <p:cNvSpPr>
            <a:spLocks noGrp="1"/>
          </p:cNvSpPr>
          <p:nvPr>
            <p:ph type="sldNum" sz="quarter" idx="15"/>
          </p:nvPr>
        </p:nvSpPr>
        <p:spPr/>
        <p:txBody>
          <a:bodyPr rtlCol="0"/>
          <a:lstStyle/>
          <a:p>
            <a:fld id="{626A9D6A-B6B6-4CCE-85BE-43DD322E564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EAA2FCAC-B0FC-4561-97A2-3A4896B6BEB0}" type="datetimeFigureOut">
              <a:rPr lang="en-US" smtClean="0"/>
              <a:pPr/>
              <a:t>9/22/2019</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26A9D6A-B6B6-4CCE-85BE-43DD322E56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A2FCAC-B0FC-4561-97A2-3A4896B6BEB0}" type="datetimeFigureOut">
              <a:rPr lang="en-US" smtClean="0"/>
              <a:pPr/>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AA2FCAC-B0FC-4561-97A2-3A4896B6BEB0}" type="datetimeFigureOut">
              <a:rPr lang="en-US" smtClean="0"/>
              <a:pPr/>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AA2FCAC-B0FC-4561-97A2-3A4896B6BEB0}" type="datetimeFigureOut">
              <a:rPr lang="en-US" smtClean="0"/>
              <a:pPr/>
              <a:t>9/22/2019</a:t>
            </a:fld>
            <a:endParaRPr lang="en-US"/>
          </a:p>
        </p:txBody>
      </p:sp>
      <p:sp>
        <p:nvSpPr>
          <p:cNvPr id="7" name="Slide Number Placeholder 6"/>
          <p:cNvSpPr>
            <a:spLocks noGrp="1"/>
          </p:cNvSpPr>
          <p:nvPr>
            <p:ph type="sldNum" sz="quarter" idx="11"/>
          </p:nvPr>
        </p:nvSpPr>
        <p:spPr/>
        <p:txBody>
          <a:bodyPr rtlCol="0"/>
          <a:lstStyle/>
          <a:p>
            <a:fld id="{626A9D6A-B6B6-4CCE-85BE-43DD322E564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pPr/>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AA2FCAC-B0FC-4561-97A2-3A4896B6BEB0}" type="datetimeFigureOut">
              <a:rPr lang="en-US" smtClean="0"/>
              <a:pPr/>
              <a:t>9/22/2019</a:t>
            </a:fld>
            <a:endParaRPr lang="en-US"/>
          </a:p>
        </p:txBody>
      </p:sp>
      <p:sp>
        <p:nvSpPr>
          <p:cNvPr id="22" name="Slide Number Placeholder 21"/>
          <p:cNvSpPr>
            <a:spLocks noGrp="1"/>
          </p:cNvSpPr>
          <p:nvPr>
            <p:ph type="sldNum" sz="quarter" idx="15"/>
          </p:nvPr>
        </p:nvSpPr>
        <p:spPr/>
        <p:txBody>
          <a:bodyPr rtlCol="0"/>
          <a:lstStyle/>
          <a:p>
            <a:fld id="{626A9D6A-B6B6-4CCE-85BE-43DD322E564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AA2FCAC-B0FC-4561-97A2-3A4896B6BEB0}" type="datetimeFigureOut">
              <a:rPr lang="en-US" smtClean="0"/>
              <a:pPr/>
              <a:t>9/22/2019</a:t>
            </a:fld>
            <a:endParaRPr lang="en-US"/>
          </a:p>
        </p:txBody>
      </p:sp>
      <p:sp>
        <p:nvSpPr>
          <p:cNvPr id="18" name="Slide Number Placeholder 17"/>
          <p:cNvSpPr>
            <a:spLocks noGrp="1"/>
          </p:cNvSpPr>
          <p:nvPr>
            <p:ph type="sldNum" sz="quarter" idx="11"/>
          </p:nvPr>
        </p:nvSpPr>
        <p:spPr/>
        <p:txBody>
          <a:bodyPr rtlCol="0"/>
          <a:lstStyle/>
          <a:p>
            <a:fld id="{626A9D6A-B6B6-4CCE-85BE-43DD322E564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EAA2FCAC-B0FC-4561-97A2-3A4896B6BEB0}" type="datetimeFigureOut">
              <a:rPr lang="en-US" smtClean="0"/>
              <a:pPr/>
              <a:t>9/22/2019</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26A9D6A-B6B6-4CCE-85BE-43DD322E5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A Recommender System for </a:t>
            </a:r>
            <a:r>
              <a:rPr lang="en-US" sz="4800" b="1" dirty="0" smtClean="0"/>
              <a:t>New Restaurant</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a:t>
            </a:r>
            <a:r>
              <a:rPr lang="it-IT" dirty="0" smtClean="0"/>
              <a:t>Certificate</a:t>
            </a:r>
            <a:endParaRPr lang="it-IT" dirty="0"/>
          </a:p>
        </p:txBody>
      </p:sp>
    </p:spTree>
    <p:extLst>
      <p:ext uri="{BB962C8B-B14F-4D97-AF65-F5344CB8AC3E}">
        <p14:creationId xmlns:p14="http://schemas.microsoft.com/office/powerpoint/2010/main" xmlns=""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a:t>
            </a:r>
            <a:r>
              <a:rPr lang="en-US" b="1" dirty="0" smtClean="0"/>
              <a:t>5: Find optimal value of k(number of clusters) using elbow method.</a:t>
            </a:r>
          </a:p>
          <a:p>
            <a:endParaRPr lang="en-US" b="1" dirty="0" smtClean="0"/>
          </a:p>
          <a:p>
            <a:pPr>
              <a:buNone/>
            </a:pPr>
            <a:r>
              <a:rPr lang="en-US" sz="2000" dirty="0" smtClean="0"/>
              <a:t>Where the curve bends we consider it as optimal k value. In our case it is k = 2.</a:t>
            </a:r>
            <a:endParaRPr lang="en-US" sz="2000" dirty="0"/>
          </a:p>
          <a:p>
            <a:pPr marL="0" indent="0">
              <a:buNone/>
            </a:pPr>
            <a:endParaRPr lang="en-US" b="1" dirty="0"/>
          </a:p>
        </p:txBody>
      </p:sp>
      <p:pic>
        <p:nvPicPr>
          <p:cNvPr id="5122" name="Picture 2"/>
          <p:cNvPicPr>
            <a:picLocks noChangeAspect="1" noChangeArrowheads="1"/>
          </p:cNvPicPr>
          <p:nvPr/>
        </p:nvPicPr>
        <p:blipFill>
          <a:blip r:embed="rId2" cstate="print"/>
          <a:srcRect/>
          <a:stretch>
            <a:fillRect/>
          </a:stretch>
        </p:blipFill>
        <p:spPr bwMode="auto">
          <a:xfrm>
            <a:off x="1659988" y="3054449"/>
            <a:ext cx="5472332" cy="34729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424489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a:t>
            </a:r>
            <a:r>
              <a:rPr lang="en-US" b="1" dirty="0" smtClean="0"/>
              <a:t>6</a:t>
            </a:r>
            <a:r>
              <a:rPr lang="en-US" b="1" dirty="0" smtClean="0"/>
              <a:t>: </a:t>
            </a:r>
            <a:r>
              <a:rPr lang="en-US" b="1" dirty="0"/>
              <a:t>Applying one of Machine Learning Techniques (K-Means Clustering)</a:t>
            </a:r>
          </a:p>
          <a:p>
            <a:pPr marL="0" indent="0">
              <a:buNone/>
            </a:pPr>
            <a:endParaRPr lang="en-US" b="1" dirty="0"/>
          </a:p>
        </p:txBody>
      </p:sp>
      <p:pic>
        <p:nvPicPr>
          <p:cNvPr id="23553" name="Picture 1"/>
          <p:cNvPicPr>
            <a:picLocks noChangeAspect="1" noChangeArrowheads="1"/>
          </p:cNvPicPr>
          <p:nvPr/>
        </p:nvPicPr>
        <p:blipFill>
          <a:blip r:embed="rId2" cstate="print"/>
          <a:srcRect/>
          <a:stretch>
            <a:fillRect/>
          </a:stretch>
        </p:blipFill>
        <p:spPr bwMode="auto">
          <a:xfrm>
            <a:off x="1498210" y="2236764"/>
            <a:ext cx="7420707" cy="42484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Decision Making and Reporting Results</a:t>
            </a:r>
          </a:p>
        </p:txBody>
      </p:sp>
      <p:sp>
        <p:nvSpPr>
          <p:cNvPr id="3" name="Content Placeholder 2"/>
          <p:cNvSpPr>
            <a:spLocks noGrp="1"/>
          </p:cNvSpPr>
          <p:nvPr>
            <p:ph sz="quarter" idx="1"/>
          </p:nvPr>
        </p:nvSpPr>
        <p:spPr>
          <a:xfrm>
            <a:off x="1141412" y="1255594"/>
            <a:ext cx="10459185" cy="4535607"/>
          </a:xfrm>
        </p:spPr>
        <p:txBody>
          <a:bodyPr>
            <a:normAutofit/>
          </a:bodyPr>
          <a:lstStyle/>
          <a:p>
            <a:pPr marL="0" indent="0">
              <a:buNone/>
            </a:pPr>
            <a:r>
              <a:rPr lang="en-US" sz="2000" dirty="0"/>
              <a:t>Now, we focus on the centers of clusters and compare them </a:t>
            </a:r>
            <a:r>
              <a:rPr lang="en-US" sz="2000" dirty="0" smtClean="0"/>
              <a:t>to </a:t>
            </a:r>
            <a:r>
              <a:rPr lang="en-US" sz="2000" dirty="0" smtClean="0"/>
              <a:t>find out best possible location to open new restaurant. </a:t>
            </a:r>
            <a:r>
              <a:rPr lang="en-US" sz="2000" dirty="0" smtClean="0"/>
              <a:t>The place </a:t>
            </a:r>
            <a:r>
              <a:rPr lang="en-US" sz="2000" dirty="0"/>
              <a:t>which </a:t>
            </a:r>
            <a:r>
              <a:rPr lang="en-US" sz="2000" dirty="0" smtClean="0"/>
              <a:t>has low density of restaurant </a:t>
            </a:r>
            <a:r>
              <a:rPr lang="en-US" sz="2000" dirty="0"/>
              <a:t>will be our best recommendation to the </a:t>
            </a:r>
            <a:r>
              <a:rPr lang="en-US" sz="2000" dirty="0" smtClean="0"/>
              <a:t>stakeholders. This </a:t>
            </a:r>
            <a:r>
              <a:rPr lang="en-US" sz="2000" dirty="0"/>
              <a:t>algorithm although is pretty straightforward yet is strongly powerful</a:t>
            </a:r>
            <a:r>
              <a:rPr lang="en-US" sz="2000" dirty="0" smtClean="0"/>
              <a:t>.</a:t>
            </a:r>
          </a:p>
          <a:p>
            <a:pPr marL="0" indent="0">
              <a:buNone/>
            </a:pPr>
            <a:endParaRPr lang="en-US" sz="2000" dirty="0" smtClean="0"/>
          </a:p>
          <a:p>
            <a:pPr marL="0" indent="0">
              <a:buNone/>
            </a:pPr>
            <a:r>
              <a:rPr lang="en-US" sz="2000" dirty="0" smtClean="0"/>
              <a:t>Based on result of all this East Toronto, East York, Etobicoke can be the potential new restaurant locations based on number of existing venues.</a:t>
            </a:r>
          </a:p>
          <a:p>
            <a:pPr marL="0" indent="0">
              <a:buNone/>
            </a:pPr>
            <a:endParaRPr lang="en-US" sz="2000" dirty="0"/>
          </a:p>
          <a:p>
            <a:pPr marL="0" indent="0">
              <a:buNone/>
            </a:pPr>
            <a:endParaRPr lang="en-US" b="1" dirty="0"/>
          </a:p>
        </p:txBody>
      </p:sp>
    </p:spTree>
    <p:extLst>
      <p:ext uri="{BB962C8B-B14F-4D97-AF65-F5344CB8AC3E}">
        <p14:creationId xmlns:p14="http://schemas.microsoft.com/office/powerpoint/2010/main" xmlns=""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smtClean="0"/>
              <a:t>Conclusion</a:t>
            </a:r>
            <a:endParaRPr lang="en-US" b="1" dirty="0"/>
          </a:p>
        </p:txBody>
      </p:sp>
      <p:sp>
        <p:nvSpPr>
          <p:cNvPr id="5" name="Content Placeholder 4"/>
          <p:cNvSpPr>
            <a:spLocks noGrp="1"/>
          </p:cNvSpPr>
          <p:nvPr>
            <p:ph sz="quarter" idx="1"/>
          </p:nvPr>
        </p:nvSpPr>
        <p:spPr>
          <a:xfrm>
            <a:off x="876885" y="1346980"/>
            <a:ext cx="9956800" cy="4873752"/>
          </a:xfrm>
        </p:spPr>
        <p:txBody>
          <a:bodyPr>
            <a:normAutofit/>
          </a:bodyPr>
          <a:lstStyle/>
          <a:p>
            <a:pPr>
              <a:buNone/>
            </a:pPr>
            <a:r>
              <a:rPr lang="en-US" sz="2000" dirty="0" smtClean="0"/>
              <a:t>    Final decision </a:t>
            </a:r>
            <a:r>
              <a:rPr lang="en-US" sz="2000" dirty="0" smtClean="0"/>
              <a:t>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US" sz="2000" dirty="0"/>
          </a:p>
        </p:txBody>
      </p:sp>
    </p:spTree>
    <p:extLst>
      <p:ext uri="{BB962C8B-B14F-4D97-AF65-F5344CB8AC3E}">
        <p14:creationId xmlns:p14="http://schemas.microsoft.com/office/powerpoint/2010/main" xmlns=""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www.thebalancecareers.com/thmb/3QRm_HWhyJLL9UpOXR8V-fNzDTA=/2121x1414/filters:no_upscale():max_bytes(150000):strip_icc()/GettyImages-185002046-58da93015f9b584683609057.jpg"/>
          <p:cNvPicPr>
            <a:picLocks noChangeAspect="1" noChangeArrowheads="1"/>
          </p:cNvPicPr>
          <p:nvPr/>
        </p:nvPicPr>
        <p:blipFill>
          <a:blip r:embed="rId2" cstate="print"/>
          <a:srcRect/>
          <a:stretch>
            <a:fillRect/>
          </a:stretch>
        </p:blipFill>
        <p:spPr bwMode="auto">
          <a:xfrm>
            <a:off x="1252024" y="675249"/>
            <a:ext cx="9326879" cy="5603667"/>
          </a:xfrm>
          <a:prstGeom prst="rect">
            <a:avLst/>
          </a:prstGeom>
          <a:noFill/>
        </p:spPr>
      </p:pic>
    </p:spTree>
    <p:extLst>
      <p:ext uri="{BB962C8B-B14F-4D97-AF65-F5344CB8AC3E}">
        <p14:creationId xmlns:p14="http://schemas.microsoft.com/office/powerpoint/2010/main" xmlns=""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a:bodyPr>
          <a:lstStyle/>
          <a:p>
            <a:r>
              <a:rPr lang="en-US" dirty="0" smtClean="0"/>
              <a:t>Introduction</a:t>
            </a:r>
            <a:endParaRPr lang="en-US" dirty="0"/>
          </a:p>
        </p:txBody>
      </p:sp>
      <p:sp>
        <p:nvSpPr>
          <p:cNvPr id="3" name="Content Placeholder 2"/>
          <p:cNvSpPr>
            <a:spLocks noGrp="1"/>
          </p:cNvSpPr>
          <p:nvPr>
            <p:ph sz="quarter" idx="1"/>
          </p:nvPr>
        </p:nvSpPr>
        <p:spPr>
          <a:xfrm>
            <a:off x="1141412" y="1378424"/>
            <a:ext cx="9905999" cy="4412777"/>
          </a:xfrm>
        </p:spPr>
        <p:txBody>
          <a:bodyPr>
            <a:normAutofit/>
          </a:bodyPr>
          <a:lstStyle/>
          <a:p>
            <a:r>
              <a:rPr lang="en-US" sz="2000" dirty="0" smtClean="0"/>
              <a:t>In this project we will try to find an optimal location for a restaurant. Specifically, this report will be targeted to stakeholders interested in opening a restaurant in Toronto.</a:t>
            </a:r>
          </a:p>
          <a:p>
            <a:r>
              <a:rPr lang="en-US" sz="2000" dirty="0" smtClean="0"/>
              <a:t>Since there are lots of restaurant in Toronto, we will try to detect locations that are not already crowded with restaurants. We are also particularly interested in areas with no restaurants in the vicinity.</a:t>
            </a:r>
          </a:p>
          <a:p>
            <a:r>
              <a:rPr lang="en-US" sz="2000" dirty="0" smtClean="0"/>
              <a:t>We will use our data science knowledge to find out most promising neighborhoods based on this criteria. Advantages of each area will then be clearly expressed so that best possible final location can be chosen by stakeholders.</a:t>
            </a:r>
          </a:p>
          <a:p>
            <a:endParaRPr lang="en-US" dirty="0"/>
          </a:p>
        </p:txBody>
      </p:sp>
    </p:spTree>
    <p:extLst>
      <p:ext uri="{BB962C8B-B14F-4D97-AF65-F5344CB8AC3E}">
        <p14:creationId xmlns:p14="http://schemas.microsoft.com/office/powerpoint/2010/main" xmlns=""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a:bodyPr>
          <a:lstStyle/>
          <a:p>
            <a:r>
              <a:rPr lang="en-US" dirty="0" smtClean="0"/>
              <a:t>Data</a:t>
            </a:r>
            <a:endParaRPr lang="en-US" dirty="0"/>
          </a:p>
        </p:txBody>
      </p:sp>
      <p:sp>
        <p:nvSpPr>
          <p:cNvPr id="3" name="Content Placeholder 2"/>
          <p:cNvSpPr>
            <a:spLocks noGrp="1"/>
          </p:cNvSpPr>
          <p:nvPr>
            <p:ph sz="quarter" idx="1"/>
          </p:nvPr>
        </p:nvSpPr>
        <p:spPr>
          <a:xfrm>
            <a:off x="1141412" y="1337482"/>
            <a:ext cx="9905999" cy="5213444"/>
          </a:xfrm>
        </p:spPr>
        <p:txBody>
          <a:bodyPr>
            <a:normAutofit/>
          </a:bodyPr>
          <a:lstStyle/>
          <a:p>
            <a:r>
              <a:rPr lang="en-US" sz="2000" dirty="0" smtClean="0"/>
              <a:t>We will need </a:t>
            </a:r>
            <a:r>
              <a:rPr lang="en-US" sz="2000" dirty="0" smtClean="0"/>
              <a:t>geo-location </a:t>
            </a:r>
            <a:r>
              <a:rPr lang="en-US" sz="2000" dirty="0" smtClean="0"/>
              <a:t>information about that specific borough and the neighborhoods in that borough. We need to scrape the following Wikipedia page, </a:t>
            </a:r>
            <a:r>
              <a:rPr lang="en-US" sz="2000" u="sng" dirty="0" smtClean="0">
                <a:hlinkClick r:id="rId2"/>
              </a:rPr>
              <a:t>https://en.wikipedia.org/wiki/List_of_postal_codes_of_Canada:_M</a:t>
            </a:r>
            <a:r>
              <a:rPr lang="en-US" sz="2000" dirty="0" smtClean="0"/>
              <a:t>, in order to obtain the data that is in the table of postal codes.</a:t>
            </a:r>
          </a:p>
          <a:p>
            <a:r>
              <a:rPr lang="en-US" sz="2000" dirty="0" smtClean="0"/>
              <a:t>Now that when we have built a </a:t>
            </a:r>
            <a:r>
              <a:rPr lang="en-US" sz="2000" dirty="0" smtClean="0"/>
              <a:t>data frame </a:t>
            </a:r>
            <a:r>
              <a:rPr lang="en-US" sz="2000" dirty="0" smtClean="0"/>
              <a:t>of the postal code of each neighborhood along with the borough name and neighborhood name, in order to utilize the Foursquare location data, we need to get the latitude and the longitude coordinates of each neighborhood. Here is a link to a </a:t>
            </a:r>
            <a:r>
              <a:rPr lang="en-US" sz="2000" dirty="0" err="1" smtClean="0"/>
              <a:t>csv</a:t>
            </a:r>
            <a:r>
              <a:rPr lang="en-US" sz="2000" dirty="0" smtClean="0"/>
              <a:t> file that has the geographical coordinates of each postal code: </a:t>
            </a:r>
            <a:r>
              <a:rPr lang="en-US" sz="2000" u="sng" dirty="0" smtClean="0">
                <a:hlinkClick r:id="rId3"/>
              </a:rPr>
              <a:t>http://cocl.us/Geospatial_data</a:t>
            </a:r>
            <a:endParaRPr lang="en-US" sz="2000" dirty="0" smtClean="0"/>
          </a:p>
          <a:p>
            <a:r>
              <a:rPr lang="en-US" sz="2000" dirty="0" smtClean="0"/>
              <a:t>We will need data about different venues in different neighborhoods of that specific borough. In order to gain that information we will use "Foursquare A</a:t>
            </a:r>
            <a:r>
              <a:rPr lang="en-US" sz="2000" dirty="0" smtClean="0"/>
              <a:t>PI" location </a:t>
            </a:r>
            <a:r>
              <a:rPr lang="en-US" sz="2000" dirty="0" smtClean="0"/>
              <a:t>information.</a:t>
            </a:r>
          </a:p>
          <a:p>
            <a:endParaRPr lang="en-US" dirty="0"/>
          </a:p>
        </p:txBody>
      </p:sp>
    </p:spTree>
    <p:extLst>
      <p:ext uri="{BB962C8B-B14F-4D97-AF65-F5344CB8AC3E}">
        <p14:creationId xmlns:p14="http://schemas.microsoft.com/office/powerpoint/2010/main" xmlns=""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lstStyle/>
          <a:p>
            <a:r>
              <a:rPr lang="en-US" b="1" dirty="0"/>
              <a:t>Part 1: Identifying </a:t>
            </a:r>
            <a:r>
              <a:rPr lang="en-US" b="1" dirty="0" smtClean="0"/>
              <a:t>Postal Codes </a:t>
            </a:r>
            <a:r>
              <a:rPr lang="en-US" b="1" dirty="0" smtClean="0"/>
              <a:t>in Toronto</a:t>
            </a:r>
            <a:endParaRPr lang="en-US" b="1" dirty="0"/>
          </a:p>
          <a:p>
            <a:pPr marL="0" indent="0">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589650" y="2208628"/>
            <a:ext cx="5753686" cy="23774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325331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lstStyle/>
          <a:p>
            <a:r>
              <a:rPr lang="en-US" b="1" dirty="0"/>
              <a:t>Part 1: Identifying </a:t>
            </a:r>
            <a:r>
              <a:rPr lang="en-US" b="1" dirty="0" smtClean="0"/>
              <a:t>Postal Codes in Toronto</a:t>
            </a:r>
            <a:endParaRPr lang="en-US" b="1" dirty="0"/>
          </a:p>
          <a:p>
            <a:pPr marL="0" indent="0">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68767" y="1916504"/>
            <a:ext cx="7591425" cy="46005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145072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a:buNone/>
            </a:pPr>
            <a:endParaRPr lang="en-US" b="1" dirty="0" smtClean="0"/>
          </a:p>
          <a:p>
            <a:pPr marL="0" indent="0">
              <a:buNone/>
            </a:pPr>
            <a:r>
              <a:rPr lang="en-US" sz="2000" dirty="0"/>
              <a:t>After finding the list of neighborhoods, we then connect to the Foursquare API to gather information about venues inside each and every neighborhood. For each neighborhood, we have chosen the radius to be </a:t>
            </a:r>
            <a:r>
              <a:rPr lang="en-US" sz="2000" dirty="0" smtClean="0"/>
              <a:t>500</a:t>
            </a:r>
            <a:r>
              <a:rPr lang="en-US" sz="2000" dirty="0" smtClean="0"/>
              <a:t>. </a:t>
            </a:r>
            <a:r>
              <a:rPr lang="en-US" sz="2000" dirty="0"/>
              <a:t>It means that we have asked Foursquare to find venues that are at most </a:t>
            </a:r>
            <a:r>
              <a:rPr lang="en-US" sz="2000" dirty="0" smtClean="0"/>
              <a:t>radius of 500  </a:t>
            </a:r>
            <a:r>
              <a:rPr lang="en-US" sz="2000" dirty="0"/>
              <a:t>far from the center of the neighborhood.</a:t>
            </a:r>
          </a:p>
          <a:p>
            <a:pPr marL="0" indent="0">
              <a:buNone/>
            </a:pPr>
            <a:endParaRPr lang="en-US" b="1" dirty="0"/>
          </a:p>
        </p:txBody>
      </p:sp>
    </p:spTree>
    <p:extLst>
      <p:ext uri="{BB962C8B-B14F-4D97-AF65-F5344CB8AC3E}">
        <p14:creationId xmlns:p14="http://schemas.microsoft.com/office/powerpoint/2010/main" xmlns=""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3: Processing the Retrieved Data and Creating a </a:t>
            </a:r>
            <a:r>
              <a:rPr lang="en-US" b="1" dirty="0" smtClean="0"/>
              <a:t>Data Frame </a:t>
            </a:r>
            <a:r>
              <a:rPr lang="en-US" b="1" dirty="0"/>
              <a:t>for All the Venues </a:t>
            </a:r>
            <a:r>
              <a:rPr lang="en-US" b="1" dirty="0" smtClean="0"/>
              <a:t> Toronto</a:t>
            </a:r>
          </a:p>
          <a:p>
            <a:pPr>
              <a:buNone/>
            </a:pPr>
            <a:endParaRPr lang="en-US" b="1" dirty="0"/>
          </a:p>
          <a:p>
            <a:pPr marL="0" indent="0">
              <a:buNone/>
            </a:pPr>
            <a:r>
              <a:rPr lang="en-US" sz="2000" dirty="0"/>
              <a:t>When the data is completely gathered, we will perform processing on that raw data to find our desirable features for each venue. Our main feature is the category of that venue. </a:t>
            </a:r>
            <a:r>
              <a:rPr lang="en-US" sz="2000" dirty="0" smtClean="0"/>
              <a:t>We will filter out venues based on when venues category contains word “Restaurant”.</a:t>
            </a:r>
            <a:r>
              <a:rPr lang="en-US" sz="2000" dirty="0" smtClean="0"/>
              <a:t> </a:t>
            </a:r>
            <a:r>
              <a:rPr lang="en-US" sz="2000" dirty="0" smtClean="0"/>
              <a:t>After </a:t>
            </a:r>
            <a:r>
              <a:rPr lang="en-US" sz="2000" dirty="0"/>
              <a:t>this stage, the column "Venue's Category" </a:t>
            </a:r>
            <a:r>
              <a:rPr lang="en-US" sz="2000" dirty="0" smtClean="0"/>
              <a:t>will </a:t>
            </a:r>
            <a:r>
              <a:rPr lang="en-US" sz="2000" dirty="0"/>
              <a:t>be One-hot encoded and different venues will have different feature-columns. </a:t>
            </a:r>
          </a:p>
        </p:txBody>
      </p:sp>
    </p:spTree>
    <p:extLst>
      <p:ext uri="{BB962C8B-B14F-4D97-AF65-F5344CB8AC3E}">
        <p14:creationId xmlns:p14="http://schemas.microsoft.com/office/powerpoint/2010/main" xmlns=""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3: Processing the Retrieved Data and Creating a </a:t>
            </a:r>
            <a:r>
              <a:rPr lang="en-US" b="1" dirty="0" smtClean="0"/>
              <a:t>Data Frame </a:t>
            </a:r>
            <a:r>
              <a:rPr lang="en-US" b="1" dirty="0"/>
              <a:t>for All the Venues </a:t>
            </a:r>
            <a:r>
              <a:rPr lang="en-US" b="1" dirty="0" smtClean="0"/>
              <a:t>in Toronto</a:t>
            </a:r>
            <a:endParaRPr lang="en-US" b="1" dirty="0" smtClean="0"/>
          </a:p>
          <a:p>
            <a:pPr marL="0" indent="0">
              <a:buNone/>
            </a:pPr>
            <a:endParaRPr lang="en-US" b="1" dirty="0"/>
          </a:p>
        </p:txBody>
      </p:sp>
      <p:pic>
        <p:nvPicPr>
          <p:cNvPr id="3074" name="Picture 2"/>
          <p:cNvPicPr>
            <a:picLocks noChangeAspect="1" noChangeArrowheads="1"/>
          </p:cNvPicPr>
          <p:nvPr/>
        </p:nvPicPr>
        <p:blipFill>
          <a:blip r:embed="rId2" cstate="print"/>
          <a:srcRect/>
          <a:stretch>
            <a:fillRect/>
          </a:stretch>
        </p:blipFill>
        <p:spPr bwMode="auto">
          <a:xfrm>
            <a:off x="1547445" y="2662238"/>
            <a:ext cx="9566031" cy="24302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sz="quarter" idx="1"/>
          </p:nvPr>
        </p:nvSpPr>
        <p:spPr>
          <a:xfrm>
            <a:off x="1141412" y="1255594"/>
            <a:ext cx="10459185" cy="4535607"/>
          </a:xfrm>
        </p:spPr>
        <p:txBody>
          <a:bodyPr>
            <a:normAutofit/>
          </a:bodyPr>
          <a:lstStyle/>
          <a:p>
            <a:r>
              <a:rPr lang="en-US" b="1" dirty="0"/>
              <a:t>Part </a:t>
            </a:r>
            <a:r>
              <a:rPr lang="en-US" b="1" dirty="0" smtClean="0"/>
              <a:t>4: </a:t>
            </a:r>
            <a:r>
              <a:rPr lang="en-US" b="1" dirty="0" smtClean="0"/>
              <a:t>Now, the dataset is fully ready to be used for machine learning (and statistical analysis) purposes.</a:t>
            </a:r>
          </a:p>
          <a:p>
            <a:endParaRPr lang="en-US" b="1" dirty="0" smtClean="0"/>
          </a:p>
          <a:p>
            <a:pPr marL="0" indent="0">
              <a:buNone/>
            </a:pPr>
            <a:endParaRPr lang="en-US" b="1" dirty="0"/>
          </a:p>
        </p:txBody>
      </p:sp>
      <p:pic>
        <p:nvPicPr>
          <p:cNvPr id="4098" name="Picture 2"/>
          <p:cNvPicPr>
            <a:picLocks noChangeAspect="1" noChangeArrowheads="1"/>
          </p:cNvPicPr>
          <p:nvPr/>
        </p:nvPicPr>
        <p:blipFill>
          <a:blip r:embed="rId2" cstate="print"/>
          <a:srcRect/>
          <a:stretch>
            <a:fillRect/>
          </a:stretch>
        </p:blipFill>
        <p:spPr bwMode="auto">
          <a:xfrm>
            <a:off x="1617785" y="2257424"/>
            <a:ext cx="9326880" cy="32430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334</TotalTime>
  <Words>589</Words>
  <Application>Microsoft Office PowerPoint</Application>
  <PresentationFormat>Custom</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A Recommender System for New Restaurant</vt:lpstr>
      <vt:lpstr>Introduction</vt:lpstr>
      <vt:lpstr>Data</vt:lpstr>
      <vt:lpstr>Main Article</vt:lpstr>
      <vt:lpstr>Main Article</vt:lpstr>
      <vt:lpstr>Main Article</vt:lpstr>
      <vt:lpstr>Main Article</vt:lpstr>
      <vt:lpstr>Main Article</vt:lpstr>
      <vt:lpstr>Main Article</vt:lpstr>
      <vt:lpstr>Main Article</vt:lpstr>
      <vt:lpstr>Main Article</vt:lpstr>
      <vt:lpstr>Decision Making and Reporting Results</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Home</cp:lastModifiedBy>
  <cp:revision>13</cp:revision>
  <dcterms:created xsi:type="dcterms:W3CDTF">2018-09-09T09:14:01Z</dcterms:created>
  <dcterms:modified xsi:type="dcterms:W3CDTF">2019-09-21T19:54:46Z</dcterms:modified>
</cp:coreProperties>
</file>