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9" r:id="rId5"/>
    <p:sldId id="270" r:id="rId6"/>
    <p:sldId id="272" r:id="rId7"/>
    <p:sldId id="274" r:id="rId8"/>
    <p:sldId id="273" r:id="rId9"/>
    <p:sldId id="271" r:id="rId10"/>
    <p:sldId id="268" r:id="rId11"/>
  </p:sldIdLst>
  <p:sldSz cx="9144000" cy="5143500" type="screen16x9"/>
  <p:notesSz cx="6858000" cy="9144000"/>
  <p:embeddedFontLst>
    <p:embeddedFont>
      <p:font typeface="Century Gothic" pitchFamily="34" charset="0"/>
      <p:regular r:id="rId13"/>
      <p:bold r:id="rId14"/>
      <p:italic r:id="rId15"/>
      <p:boldItalic r:id="rId16"/>
    </p:embeddedFont>
    <p:embeddedFont>
      <p:font typeface="Calibri"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259"/>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b44197120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b44197120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7b44197120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7b4419712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b44197120_0_5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b44197120_0_5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b44197120_0_5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b44197120_0_5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b44197120_0_5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b44197120_0_5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b44197120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b44197120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b44197120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b44197120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b44197120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b44197120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b44197120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b44197120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nvlpubs.nist.gov/nistpubs/Legacy/SP/nbsspecialpublication500-129.pdf" TargetMode="External"/><Relationship Id="rId7" Type="http://schemas.openxmlformats.org/officeDocument/2006/relationships/hyperlink" Target="http://www.software-supportability.org/Docs/strategies.pdf"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link.springer.com/article/10.1023/A:1013156608583" TargetMode="External"/><Relationship Id="rId5" Type="http://schemas.openxmlformats.org/officeDocument/2006/relationships/hyperlink" Target="https://onlinelibrary.wiley.com/doi/abs/10.1002/smr.4360020303" TargetMode="External"/><Relationship Id="rId4" Type="http://schemas.openxmlformats.org/officeDocument/2006/relationships/hyperlink" Target="http://jitm.ubalt.edu/VI-3/article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616031" y="2723591"/>
            <a:ext cx="6221683" cy="633300"/>
          </a:xfrm>
          <a:prstGeom prst="rect">
            <a:avLst/>
          </a:prstGeom>
        </p:spPr>
        <p:txBody>
          <a:bodyPr spcFirstLastPara="1" wrap="square" lIns="91425" tIns="91425" rIns="91425" bIns="91425" anchor="b" anchorCtr="0">
            <a:noAutofit/>
          </a:bodyPr>
          <a:lstStyle/>
          <a:p>
            <a:pPr lvl="0">
              <a:buSzPts val="990"/>
            </a:pPr>
            <a:r>
              <a:rPr lang="en-US" sz="3200" u="sng" dirty="0" smtClean="0">
                <a:latin typeface="Times New Roman" pitchFamily="18" charset="0"/>
                <a:cs typeface="Times New Roman" pitchFamily="18" charset="0"/>
              </a:rPr>
              <a:t>Software Maintenance Management</a:t>
            </a:r>
            <a:endParaRPr sz="3200" dirty="0">
              <a:latin typeface="Times New Roman" pitchFamily="18" charset="0"/>
              <a:cs typeface="Times New Roman" pitchFamily="18" charset="0"/>
            </a:endParaRPr>
          </a:p>
        </p:txBody>
      </p:sp>
      <p:sp>
        <p:nvSpPr>
          <p:cNvPr id="55" name="Google Shape;55;p13"/>
          <p:cNvSpPr txBox="1"/>
          <p:nvPr/>
        </p:nvSpPr>
        <p:spPr>
          <a:xfrm>
            <a:off x="5192775" y="3627300"/>
            <a:ext cx="3749400" cy="11541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Font typeface="Arial"/>
              <a:buNone/>
            </a:pPr>
            <a:r>
              <a:rPr lang="en" sz="1800" dirty="0">
                <a:solidFill>
                  <a:schemeClr val="dk1"/>
                </a:solidFill>
                <a:latin typeface="Times New Roman"/>
                <a:ea typeface="Times New Roman"/>
                <a:cs typeface="Times New Roman"/>
                <a:sym typeface="Times New Roman"/>
              </a:rPr>
              <a:t>Submitted </a:t>
            </a:r>
            <a:r>
              <a:rPr lang="en" sz="1800" dirty="0" smtClean="0">
                <a:solidFill>
                  <a:schemeClr val="dk1"/>
                </a:solidFill>
                <a:latin typeface="Times New Roman"/>
                <a:ea typeface="Times New Roman"/>
                <a:cs typeface="Times New Roman"/>
                <a:sym typeface="Times New Roman"/>
              </a:rPr>
              <a:t>by</a:t>
            </a:r>
            <a:r>
              <a:rPr lang="en" sz="1800" dirty="0">
                <a:solidFill>
                  <a:schemeClr val="dk1"/>
                </a:solidFill>
                <a:latin typeface="Times New Roman"/>
                <a:ea typeface="Times New Roman"/>
                <a:cs typeface="Times New Roman"/>
                <a:sym typeface="Times New Roman"/>
              </a:rPr>
              <a:t>:</a:t>
            </a:r>
            <a:endParaRPr sz="18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 sz="1800" dirty="0">
                <a:solidFill>
                  <a:schemeClr val="dk1"/>
                </a:solidFill>
                <a:latin typeface="Times New Roman"/>
                <a:ea typeface="Times New Roman"/>
                <a:cs typeface="Times New Roman"/>
                <a:sym typeface="Times New Roman"/>
              </a:rPr>
              <a:t>Ashish Kumar (2K18/SE/041)</a:t>
            </a:r>
            <a:endParaRPr sz="1800" dirty="0">
              <a:solidFill>
                <a:schemeClr val="dk1"/>
              </a:solidFill>
            </a:endParaRPr>
          </a:p>
          <a:p>
            <a:pPr lvl="0" algn="ctr">
              <a:lnSpc>
                <a:spcPct val="150000"/>
              </a:lnSpc>
              <a:buClr>
                <a:schemeClr val="dk1"/>
              </a:buClr>
            </a:pPr>
            <a:r>
              <a:rPr lang="en" sz="1800" dirty="0">
                <a:solidFill>
                  <a:schemeClr val="dk1"/>
                </a:solidFill>
                <a:latin typeface="Century Gothic"/>
                <a:ea typeface="Century Gothic"/>
                <a:cs typeface="Century Gothic"/>
                <a:sym typeface="Century Gothic"/>
              </a:rPr>
              <a:t> </a:t>
            </a:r>
            <a:r>
              <a:rPr lang="en-US" sz="1800" dirty="0" smtClean="0">
                <a:solidFill>
                  <a:schemeClr val="tx1"/>
                </a:solidFill>
                <a:latin typeface="Times New Roman" pitchFamily="18" charset="0"/>
                <a:cs typeface="Times New Roman" pitchFamily="18" charset="0"/>
              </a:rPr>
              <a:t>Kevin Tirkey  (2K18/SE/074)</a:t>
            </a:r>
            <a:endParaRPr sz="1800" dirty="0">
              <a:solidFill>
                <a:schemeClr val="tx1"/>
              </a:solidFill>
              <a:latin typeface="Times New Roman" pitchFamily="18" charset="0"/>
              <a:ea typeface="Times New Roman"/>
              <a:cs typeface="Times New Roman" pitchFamily="18" charset="0"/>
              <a:sym typeface="Times New Roman"/>
            </a:endParaRPr>
          </a:p>
        </p:txBody>
      </p:sp>
      <p:sp>
        <p:nvSpPr>
          <p:cNvPr id="56" name="Google Shape;56;p13"/>
          <p:cNvSpPr txBox="1"/>
          <p:nvPr/>
        </p:nvSpPr>
        <p:spPr>
          <a:xfrm>
            <a:off x="274475" y="4112250"/>
            <a:ext cx="3703500" cy="461700"/>
          </a:xfrm>
          <a:prstGeom prst="rect">
            <a:avLst/>
          </a:prstGeom>
          <a:noFill/>
          <a:ln>
            <a:noFill/>
          </a:ln>
        </p:spPr>
        <p:txBody>
          <a:bodyPr spcFirstLastPara="1" wrap="square" lIns="91425" tIns="91425" rIns="91425" bIns="91425" anchor="t" anchorCtr="0">
            <a:spAutoFit/>
          </a:bodyPr>
          <a:lstStyle/>
          <a:p>
            <a:pPr lvl="0" algn="just"/>
            <a:r>
              <a:rPr lang="en" sz="1800" dirty="0">
                <a:solidFill>
                  <a:schemeClr val="dk1"/>
                </a:solidFill>
                <a:latin typeface="Times New Roman"/>
                <a:ea typeface="Times New Roman"/>
                <a:cs typeface="Times New Roman"/>
                <a:sym typeface="Times New Roman"/>
              </a:rPr>
              <a:t>Submitted to : </a:t>
            </a:r>
            <a:r>
              <a:rPr lang="en-US" sz="1800" dirty="0" smtClean="0">
                <a:solidFill>
                  <a:schemeClr val="tx1"/>
                </a:solidFill>
                <a:latin typeface="Times New Roman" pitchFamily="18" charset="0"/>
                <a:cs typeface="Times New Roman" pitchFamily="18" charset="0"/>
              </a:rPr>
              <a:t>Priya Singh</a:t>
            </a:r>
            <a:endParaRPr sz="1800" dirty="0">
              <a:solidFill>
                <a:schemeClr val="tx1"/>
              </a:solidFill>
              <a:latin typeface="Times New Roman" pitchFamily="18" charset="0"/>
              <a:ea typeface="Times New Roman"/>
              <a:cs typeface="Times New Roman" pitchFamily="18" charset="0"/>
              <a:sym typeface="Times New Roman"/>
            </a:endParaRPr>
          </a:p>
        </p:txBody>
      </p:sp>
      <p:sp>
        <p:nvSpPr>
          <p:cNvPr id="58" name="Google Shape;58;p13"/>
          <p:cNvSpPr txBox="1"/>
          <p:nvPr/>
        </p:nvSpPr>
        <p:spPr>
          <a:xfrm>
            <a:off x="2418300" y="0"/>
            <a:ext cx="4307400" cy="999300"/>
          </a:xfrm>
          <a:prstGeom prst="rect">
            <a:avLst/>
          </a:prstGeom>
          <a:noFill/>
          <a:ln>
            <a:noFill/>
          </a:ln>
        </p:spPr>
        <p:txBody>
          <a:bodyPr spcFirstLastPara="1" wrap="square" lIns="121900" tIns="121900" rIns="121900" bIns="121900" anchor="t" anchorCtr="0">
            <a:noAutofit/>
          </a:bodyPr>
          <a:lstStyle/>
          <a:p>
            <a:pPr algn="ctr"/>
            <a:r>
              <a:rPr lang="en-US" sz="2000" dirty="0" smtClean="0">
                <a:solidFill>
                  <a:schemeClr val="tx1"/>
                </a:solidFill>
                <a:latin typeface="Times New Roman" pitchFamily="18" charset="0"/>
                <a:cs typeface="Times New Roman" pitchFamily="18" charset="0"/>
              </a:rPr>
              <a:t>   SOFTWARE MAINTENANCE</a:t>
            </a:r>
          </a:p>
          <a:p>
            <a:pPr marL="0" marR="0" lvl="0" indent="0" algn="ctr" rtl="0">
              <a:lnSpc>
                <a:spcPct val="150000"/>
              </a:lnSpc>
              <a:spcBef>
                <a:spcPts val="0"/>
              </a:spcBef>
              <a:spcAft>
                <a:spcPts val="0"/>
              </a:spcAft>
              <a:buNone/>
            </a:pPr>
            <a:r>
              <a:rPr lang="en" sz="2000" dirty="0" smtClean="0">
                <a:solidFill>
                  <a:schemeClr val="dk1"/>
                </a:solidFill>
                <a:latin typeface="Times New Roman"/>
                <a:ea typeface="Times New Roman"/>
                <a:cs typeface="Times New Roman"/>
                <a:sym typeface="Times New Roman"/>
              </a:rPr>
              <a:t>(</a:t>
            </a:r>
            <a:r>
              <a:rPr lang="en" sz="2000" dirty="0">
                <a:solidFill>
                  <a:schemeClr val="dk1"/>
                </a:solidFill>
                <a:latin typeface="Times New Roman"/>
                <a:ea typeface="Times New Roman"/>
                <a:cs typeface="Times New Roman"/>
                <a:sym typeface="Times New Roman"/>
              </a:rPr>
              <a:t>SE – </a:t>
            </a:r>
            <a:r>
              <a:rPr lang="en" sz="2000" dirty="0" smtClean="0">
                <a:solidFill>
                  <a:schemeClr val="dk1"/>
                </a:solidFill>
                <a:latin typeface="Times New Roman"/>
                <a:ea typeface="Times New Roman"/>
                <a:cs typeface="Times New Roman"/>
                <a:sym typeface="Times New Roman"/>
              </a:rPr>
              <a:t>409)</a:t>
            </a:r>
            <a:endParaRPr sz="2000" dirty="0">
              <a:solidFill>
                <a:schemeClr val="dk1"/>
              </a:solidFill>
              <a:latin typeface="Times New Roman"/>
              <a:ea typeface="Times New Roman"/>
              <a:cs typeface="Times New Roman"/>
              <a:sym typeface="Times New Roman"/>
            </a:endParaRPr>
          </a:p>
        </p:txBody>
      </p:sp>
      <p:pic>
        <p:nvPicPr>
          <p:cNvPr id="8" name="image1.png"/>
          <p:cNvPicPr/>
          <p:nvPr/>
        </p:nvPicPr>
        <p:blipFill>
          <a:blip r:embed="rId3" cstate="print"/>
          <a:srcRect/>
          <a:stretch>
            <a:fillRect/>
          </a:stretch>
        </p:blipFill>
        <p:spPr>
          <a:xfrm>
            <a:off x="3528332" y="950567"/>
            <a:ext cx="2061196" cy="1723881"/>
          </a:xfrm>
          <a:prstGeom prst="rect">
            <a:avLst/>
          </a:prstGeom>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ctrTitle"/>
          </p:nvPr>
        </p:nvSpPr>
        <p:spPr>
          <a:xfrm>
            <a:off x="311700" y="744575"/>
            <a:ext cx="8520600" cy="172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1898600" y="36900"/>
            <a:ext cx="5773500" cy="791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SzPct val="28947"/>
              <a:buFont typeface="Arial"/>
              <a:buNone/>
            </a:pPr>
            <a:endParaRPr sz="3800">
              <a:solidFill>
                <a:srgbClr val="FF0000"/>
              </a:solidFill>
              <a:latin typeface="Calibri"/>
              <a:ea typeface="Calibri"/>
              <a:cs typeface="Calibri"/>
              <a:sym typeface="Calibri"/>
            </a:endParaRPr>
          </a:p>
          <a:p>
            <a:pPr marL="0" lvl="0" indent="0" algn="ctr" rtl="0">
              <a:spcBef>
                <a:spcPts val="0"/>
              </a:spcBef>
              <a:spcAft>
                <a:spcPts val="0"/>
              </a:spcAft>
              <a:buNone/>
            </a:pPr>
            <a:r>
              <a:rPr lang="en" sz="3577" b="1">
                <a:solidFill>
                  <a:srgbClr val="FF0000"/>
                </a:solidFill>
                <a:latin typeface="Calibri"/>
                <a:ea typeface="Calibri"/>
                <a:cs typeface="Calibri"/>
                <a:sym typeface="Calibri"/>
              </a:rPr>
              <a:t>PRESENTATION OVERVIEW</a:t>
            </a:r>
            <a:endParaRPr sz="3577" b="1">
              <a:solidFill>
                <a:srgbClr val="FF0000"/>
              </a:solidFill>
              <a:latin typeface="Calibri"/>
              <a:ea typeface="Calibri"/>
              <a:cs typeface="Calibri"/>
              <a:sym typeface="Calibri"/>
            </a:endParaRPr>
          </a:p>
        </p:txBody>
      </p:sp>
      <p:sp>
        <p:nvSpPr>
          <p:cNvPr id="64" name="Google Shape;64;p14"/>
          <p:cNvSpPr txBox="1"/>
          <p:nvPr/>
        </p:nvSpPr>
        <p:spPr>
          <a:xfrm>
            <a:off x="1488619" y="888450"/>
            <a:ext cx="5084061" cy="3539400"/>
          </a:xfrm>
          <a:prstGeom prst="rect">
            <a:avLst/>
          </a:prstGeom>
          <a:solidFill>
            <a:schemeClr val="lt1"/>
          </a:solidFill>
          <a:ln>
            <a:noFill/>
          </a:ln>
        </p:spPr>
        <p:txBody>
          <a:bodyPr spcFirstLastPara="1" wrap="square" lIns="91425" tIns="91425" rIns="91425" bIns="91425" anchor="t" anchorCtr="0">
            <a:spAutoFit/>
          </a:bodyPr>
          <a:lstStyle/>
          <a:p>
            <a:pPr marL="400050" lvl="1" indent="-101600">
              <a:lnSpc>
                <a:spcPct val="150000"/>
              </a:lnSpc>
              <a:buClr>
                <a:schemeClr val="dk1"/>
              </a:buClr>
              <a:buSzPts val="1600"/>
              <a:buFont typeface="Noto Sans Symbols"/>
              <a:buChar char="❑"/>
            </a:pPr>
            <a:r>
              <a:rPr lang="en" sz="1600" dirty="0" smtClean="0">
                <a:solidFill>
                  <a:schemeClr val="dk1"/>
                </a:solidFill>
                <a:highlight>
                  <a:schemeClr val="lt1"/>
                </a:highlight>
                <a:latin typeface="Times New Roman"/>
                <a:ea typeface="Times New Roman"/>
                <a:cs typeface="Times New Roman"/>
                <a:sym typeface="Times New Roman"/>
              </a:rPr>
              <a:t> Introduction</a:t>
            </a:r>
            <a:endParaRPr sz="1600" dirty="0">
              <a:solidFill>
                <a:schemeClr val="dk1"/>
              </a:solidFill>
              <a:highlight>
                <a:schemeClr val="lt1"/>
              </a:highlight>
              <a:latin typeface="Times New Roman"/>
              <a:ea typeface="Times New Roman"/>
              <a:cs typeface="Times New Roman"/>
              <a:sym typeface="Times New Roman"/>
            </a:endParaRPr>
          </a:p>
          <a:p>
            <a:pPr marL="400050" lvl="1" indent="-101600" algn="l" rtl="0">
              <a:lnSpc>
                <a:spcPct val="150000"/>
              </a:lnSpc>
              <a:spcBef>
                <a:spcPts val="1000"/>
              </a:spcBef>
              <a:spcAft>
                <a:spcPts val="0"/>
              </a:spcAft>
              <a:buClr>
                <a:schemeClr val="dk1"/>
              </a:buClr>
              <a:buSzPts val="1600"/>
              <a:buFont typeface="Noto Sans Symbols"/>
              <a:buChar char="❑"/>
            </a:pPr>
            <a:r>
              <a:rPr lang="en" sz="1600" dirty="0">
                <a:solidFill>
                  <a:schemeClr val="dk1"/>
                </a:solidFill>
                <a:highlight>
                  <a:schemeClr val="lt1"/>
                </a:highlight>
                <a:latin typeface="Times New Roman"/>
                <a:ea typeface="Times New Roman"/>
                <a:cs typeface="Times New Roman"/>
                <a:sym typeface="Times New Roman"/>
              </a:rPr>
              <a:t> </a:t>
            </a:r>
            <a:r>
              <a:rPr lang="en" sz="1600" dirty="0" smtClean="0">
                <a:solidFill>
                  <a:schemeClr val="dk1"/>
                </a:solidFill>
                <a:highlight>
                  <a:schemeClr val="lt1"/>
                </a:highlight>
                <a:latin typeface="Times New Roman"/>
                <a:ea typeface="Times New Roman"/>
                <a:cs typeface="Times New Roman"/>
                <a:sym typeface="Times New Roman"/>
              </a:rPr>
              <a:t>Methodology</a:t>
            </a:r>
          </a:p>
          <a:p>
            <a:pPr marL="400050" lvl="1" indent="-101600" algn="l" rtl="0">
              <a:lnSpc>
                <a:spcPct val="150000"/>
              </a:lnSpc>
              <a:spcBef>
                <a:spcPts val="1000"/>
              </a:spcBef>
              <a:spcAft>
                <a:spcPts val="0"/>
              </a:spcAft>
              <a:buClr>
                <a:schemeClr val="dk1"/>
              </a:buClr>
              <a:buSzPts val="1600"/>
              <a:buFont typeface="Noto Sans Symbols"/>
              <a:buChar char="❑"/>
            </a:pPr>
            <a:r>
              <a:rPr lang="en" sz="1600" dirty="0" smtClean="0">
                <a:solidFill>
                  <a:schemeClr val="dk1"/>
                </a:solidFill>
                <a:highlight>
                  <a:schemeClr val="lt1"/>
                </a:highlight>
                <a:latin typeface="Times New Roman"/>
                <a:ea typeface="Times New Roman"/>
                <a:cs typeface="Times New Roman"/>
                <a:sym typeface="Times New Roman"/>
              </a:rPr>
              <a:t> Proposed Model</a:t>
            </a:r>
            <a:endParaRPr sz="1600" dirty="0">
              <a:solidFill>
                <a:schemeClr val="dk1"/>
              </a:solidFill>
              <a:highlight>
                <a:schemeClr val="lt1"/>
              </a:highlight>
              <a:latin typeface="Times New Roman"/>
              <a:ea typeface="Times New Roman"/>
              <a:cs typeface="Times New Roman"/>
              <a:sym typeface="Times New Roman"/>
            </a:endParaRPr>
          </a:p>
          <a:p>
            <a:pPr marL="400050" lvl="1" indent="-101600" algn="l" rtl="0">
              <a:lnSpc>
                <a:spcPct val="150000"/>
              </a:lnSpc>
              <a:spcBef>
                <a:spcPts val="1000"/>
              </a:spcBef>
              <a:spcAft>
                <a:spcPts val="0"/>
              </a:spcAft>
              <a:buClr>
                <a:schemeClr val="dk1"/>
              </a:buClr>
              <a:buSzPts val="1600"/>
              <a:buFont typeface="Noto Sans Symbols"/>
              <a:buChar char="❑"/>
            </a:pPr>
            <a:r>
              <a:rPr lang="en" sz="1600" dirty="0">
                <a:solidFill>
                  <a:schemeClr val="dk1"/>
                </a:solidFill>
                <a:highlight>
                  <a:schemeClr val="lt1"/>
                </a:highlight>
                <a:latin typeface="Times New Roman"/>
                <a:ea typeface="Times New Roman"/>
                <a:cs typeface="Times New Roman"/>
                <a:sym typeface="Times New Roman"/>
              </a:rPr>
              <a:t> </a:t>
            </a:r>
            <a:r>
              <a:rPr lang="en" sz="1600" dirty="0" smtClean="0">
                <a:solidFill>
                  <a:schemeClr val="dk1"/>
                </a:solidFill>
                <a:highlight>
                  <a:schemeClr val="lt1"/>
                </a:highlight>
                <a:latin typeface="Times New Roman"/>
                <a:ea typeface="Times New Roman"/>
                <a:cs typeface="Times New Roman"/>
                <a:sym typeface="Times New Roman"/>
              </a:rPr>
              <a:t>Result</a:t>
            </a:r>
            <a:endParaRPr sz="1600" dirty="0">
              <a:solidFill>
                <a:schemeClr val="dk1"/>
              </a:solidFill>
              <a:highlight>
                <a:schemeClr val="lt1"/>
              </a:highlight>
              <a:latin typeface="Times New Roman"/>
              <a:ea typeface="Times New Roman"/>
              <a:cs typeface="Times New Roman"/>
              <a:sym typeface="Times New Roman"/>
            </a:endParaRPr>
          </a:p>
          <a:p>
            <a:pPr marL="400050" lvl="1" indent="-101600">
              <a:lnSpc>
                <a:spcPct val="150000"/>
              </a:lnSpc>
              <a:spcBef>
                <a:spcPts val="1000"/>
              </a:spcBef>
              <a:buClr>
                <a:schemeClr val="dk1"/>
              </a:buClr>
              <a:buSzPts val="1600"/>
              <a:buFont typeface="Noto Sans Symbols"/>
              <a:buChar char="❑"/>
            </a:pPr>
            <a:r>
              <a:rPr lang="en-IN" sz="1600" dirty="0" smtClean="0">
                <a:solidFill>
                  <a:schemeClr val="dk1"/>
                </a:solidFill>
                <a:highlight>
                  <a:schemeClr val="lt1"/>
                </a:highlight>
                <a:latin typeface="Times New Roman"/>
                <a:ea typeface="Times New Roman"/>
                <a:cs typeface="Times New Roman"/>
                <a:sym typeface="Times New Roman"/>
              </a:rPr>
              <a:t> </a:t>
            </a:r>
            <a:r>
              <a:rPr lang="en-US" sz="1600" dirty="0" smtClean="0">
                <a:solidFill>
                  <a:schemeClr val="dk1"/>
                </a:solidFill>
                <a:highlight>
                  <a:schemeClr val="lt1"/>
                </a:highlight>
                <a:latin typeface="Times New Roman"/>
                <a:ea typeface="Times New Roman"/>
                <a:cs typeface="Times New Roman"/>
                <a:sym typeface="Times New Roman"/>
              </a:rPr>
              <a:t>Recommendations</a:t>
            </a:r>
          </a:p>
          <a:p>
            <a:pPr marL="400050" lvl="1" indent="-101600" algn="l" rtl="0">
              <a:lnSpc>
                <a:spcPct val="150000"/>
              </a:lnSpc>
              <a:spcBef>
                <a:spcPts val="1000"/>
              </a:spcBef>
              <a:spcAft>
                <a:spcPts val="0"/>
              </a:spcAft>
              <a:buClr>
                <a:schemeClr val="dk1"/>
              </a:buClr>
              <a:buSzPts val="1600"/>
              <a:buFont typeface="Noto Sans Symbols"/>
              <a:buChar char="❑"/>
            </a:pPr>
            <a:r>
              <a:rPr lang="en-IN" sz="1600" dirty="0" smtClean="0">
                <a:solidFill>
                  <a:schemeClr val="dk1"/>
                </a:solidFill>
                <a:highlight>
                  <a:schemeClr val="lt1"/>
                </a:highlight>
                <a:latin typeface="Times New Roman"/>
                <a:ea typeface="Times New Roman"/>
                <a:cs typeface="Times New Roman"/>
                <a:sym typeface="Times New Roman"/>
              </a:rPr>
              <a:t> Conclusion</a:t>
            </a:r>
            <a:endParaRPr sz="1600" dirty="0">
              <a:solidFill>
                <a:schemeClr val="dk1"/>
              </a:solidFill>
              <a:highlight>
                <a:schemeClr val="lt1"/>
              </a:highlight>
              <a:latin typeface="Century Gothic"/>
              <a:ea typeface="Century Gothic"/>
              <a:cs typeface="Century Gothic"/>
              <a:sym typeface="Century Gothic"/>
            </a:endParaRPr>
          </a:p>
          <a:p>
            <a:pPr marL="400050" lvl="1" indent="-101600" algn="l" rtl="0">
              <a:lnSpc>
                <a:spcPct val="150000"/>
              </a:lnSpc>
              <a:spcBef>
                <a:spcPts val="1000"/>
              </a:spcBef>
              <a:spcAft>
                <a:spcPts val="0"/>
              </a:spcAft>
              <a:buClr>
                <a:schemeClr val="dk1"/>
              </a:buClr>
              <a:buSzPts val="1600"/>
              <a:buFont typeface="Noto Sans Symbols"/>
              <a:buChar char="❑"/>
            </a:pPr>
            <a:r>
              <a:rPr lang="en" sz="1600" dirty="0" smtClean="0">
                <a:solidFill>
                  <a:schemeClr val="dk1"/>
                </a:solidFill>
                <a:highlight>
                  <a:schemeClr val="lt1"/>
                </a:highlight>
                <a:latin typeface="Times New Roman"/>
                <a:ea typeface="Times New Roman"/>
                <a:cs typeface="Times New Roman"/>
                <a:sym typeface="Times New Roman"/>
              </a:rPr>
              <a:t> References </a:t>
            </a:r>
            <a:endParaRPr sz="1600" dirty="0">
              <a:solidFill>
                <a:schemeClr val="dk1"/>
              </a:solidFill>
              <a:highlight>
                <a:schemeClr val="lt1"/>
              </a:highlight>
              <a:latin typeface="Times New Roman"/>
              <a:ea typeface="Times New Roman"/>
              <a:cs typeface="Times New Roman"/>
              <a:sym typeface="Times New Roman"/>
            </a:endParaRPr>
          </a:p>
        </p:txBody>
      </p:sp>
      <p:pic>
        <p:nvPicPr>
          <p:cNvPr id="65" name="Google Shape;65;p14" descr="presentation_outline_format_ppt_infographic_template_Slide01.jpg"/>
          <p:cNvPicPr preferRelativeResize="0"/>
          <p:nvPr/>
        </p:nvPicPr>
        <p:blipFill rotWithShape="1">
          <a:blip r:embed="rId3">
            <a:alphaModFix/>
          </a:blip>
          <a:srcRect l="65314" t="60125" r="1854" b="1258"/>
          <a:stretch/>
        </p:blipFill>
        <p:spPr>
          <a:xfrm>
            <a:off x="5665418" y="1710903"/>
            <a:ext cx="2020500" cy="1782600"/>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5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88200" y="52700"/>
            <a:ext cx="8520600" cy="71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280" b="1" dirty="0" smtClean="0">
                <a:solidFill>
                  <a:srgbClr val="FF0000"/>
                </a:solidFill>
                <a:latin typeface="Calibri"/>
                <a:ea typeface="Calibri"/>
                <a:cs typeface="Calibri"/>
                <a:sym typeface="Calibri"/>
              </a:rPr>
              <a:t>INTRODUCTION</a:t>
            </a:r>
            <a:endParaRPr sz="3280" b="1" dirty="0">
              <a:solidFill>
                <a:srgbClr val="FF0000"/>
              </a:solidFill>
              <a:latin typeface="Calibri"/>
              <a:ea typeface="Calibri"/>
              <a:cs typeface="Calibri"/>
              <a:sym typeface="Calibri"/>
            </a:endParaRPr>
          </a:p>
        </p:txBody>
      </p:sp>
      <p:sp>
        <p:nvSpPr>
          <p:cNvPr id="71" name="Google Shape;71;p15"/>
          <p:cNvSpPr txBox="1">
            <a:spLocks noGrp="1"/>
          </p:cNvSpPr>
          <p:nvPr>
            <p:ph type="subTitle" idx="1"/>
          </p:nvPr>
        </p:nvSpPr>
        <p:spPr>
          <a:xfrm>
            <a:off x="316259" y="654597"/>
            <a:ext cx="8394604" cy="4254287"/>
          </a:xfrm>
          <a:prstGeom prst="rect">
            <a:avLst/>
          </a:prstGeom>
          <a:noFill/>
        </p:spPr>
        <p:txBody>
          <a:bodyPr spcFirstLastPara="1" wrap="square" lIns="91425" tIns="91425" rIns="91425" bIns="91425" anchor="t" anchorCtr="0">
            <a:noAutofit/>
          </a:bodyPr>
          <a:lstStyle/>
          <a:p>
            <a:pPr algn="just"/>
            <a:r>
              <a:rPr lang="en-US" sz="1400" dirty="0" smtClean="0">
                <a:solidFill>
                  <a:schemeClr val="tx1"/>
                </a:solidFill>
                <a:latin typeface="Times New Roman" pitchFamily="18" charset="0"/>
                <a:cs typeface="Times New Roman" pitchFamily="18" charset="0"/>
              </a:rPr>
              <a:t>	The process of software maintenance is very difficult and also the software development process. In the maintenance phase, software is customized according to the problems that are faced by the customer and improvement requests from the customers and then iteratively upgrading the software and after resolving issues it is released to the customers. This is a very complicated task and therefore Software maintenance management plays a very crucial role in the software maintenance phase. </a:t>
            </a:r>
          </a:p>
          <a:p>
            <a:pPr algn="just"/>
            <a:endParaRPr lang="en-US" sz="1400" dirty="0" smtClean="0">
              <a:solidFill>
                <a:schemeClr val="tx1"/>
              </a:solidFill>
              <a:latin typeface="Times New Roman" pitchFamily="18" charset="0"/>
              <a:cs typeface="Times New Roman" pitchFamily="18" charset="0"/>
            </a:endParaRPr>
          </a:p>
          <a:p>
            <a:pPr algn="just"/>
            <a:r>
              <a:rPr lang="en-US" sz="1400" dirty="0" smtClean="0">
                <a:solidFill>
                  <a:schemeClr val="tx1"/>
                </a:solidFill>
                <a:latin typeface="Times New Roman" pitchFamily="18" charset="0"/>
                <a:cs typeface="Times New Roman" pitchFamily="18" charset="0"/>
              </a:rPr>
              <a:t>	Now what is </a:t>
            </a:r>
            <a:r>
              <a:rPr lang="en-US" sz="1400" b="1" dirty="0" smtClean="0">
                <a:solidFill>
                  <a:schemeClr val="tx1"/>
                </a:solidFill>
                <a:latin typeface="Times New Roman" pitchFamily="18" charset="0"/>
                <a:cs typeface="Times New Roman" pitchFamily="18" charset="0"/>
              </a:rPr>
              <a:t>Software Maintenance Management</a:t>
            </a:r>
            <a:r>
              <a:rPr lang="en-US" sz="1400" dirty="0" smtClean="0">
                <a:solidFill>
                  <a:schemeClr val="tx1"/>
                </a:solidFill>
                <a:latin typeface="Times New Roman" pitchFamily="18" charset="0"/>
                <a:cs typeface="Times New Roman" pitchFamily="18" charset="0"/>
              </a:rPr>
              <a:t>?</a:t>
            </a:r>
          </a:p>
          <a:p>
            <a:pPr algn="just"/>
            <a:r>
              <a:rPr lang="en-US" sz="1400" dirty="0" smtClean="0">
                <a:solidFill>
                  <a:schemeClr val="tx1"/>
                </a:solidFill>
                <a:latin typeface="Times New Roman" pitchFamily="18" charset="0"/>
                <a:cs typeface="Times New Roman" pitchFamily="18" charset="0"/>
              </a:rPr>
              <a:t>	Software Maintenance Management forms the base for effectively managing the software maintenance activities and enforces management rules based on the performance of systems so as to increase the performance of a whole organization.  Software Maintenance management helps organization to be proactive rather than reactive with how it approaches to maintenance and how to fix the issues during maintenance phase.</a:t>
            </a:r>
          </a:p>
          <a:p>
            <a:pPr algn="just"/>
            <a:endParaRPr lang="en-US" sz="1400" dirty="0" smtClean="0">
              <a:solidFill>
                <a:schemeClr val="tx1"/>
              </a:solidFill>
              <a:latin typeface="Times New Roman" pitchFamily="18" charset="0"/>
              <a:cs typeface="Times New Roman" pitchFamily="18" charset="0"/>
            </a:endParaRPr>
          </a:p>
          <a:p>
            <a:pPr algn="just"/>
            <a:r>
              <a:rPr lang="en-US" sz="1400" dirty="0" smtClean="0">
                <a:solidFill>
                  <a:schemeClr val="tx1"/>
                </a:solidFill>
                <a:latin typeface="Times New Roman" pitchFamily="18" charset="0"/>
                <a:cs typeface="Times New Roman" pitchFamily="18" charset="0"/>
              </a:rPr>
              <a:t>	This presentation contains a brief introduction to Software maintenance management and it consists of comprehensive evaluation of a study which was conducted in 1977 by </a:t>
            </a:r>
            <a:r>
              <a:rPr lang="en-US" sz="1400" dirty="0" err="1" smtClean="0">
                <a:solidFill>
                  <a:schemeClr val="tx1"/>
                </a:solidFill>
                <a:latin typeface="Times New Roman" pitchFamily="18" charset="0"/>
                <a:cs typeface="Times New Roman" pitchFamily="18" charset="0"/>
              </a:rPr>
              <a:t>Lientz</a:t>
            </a:r>
            <a:r>
              <a:rPr lang="en-US" sz="1400" dirty="0" smtClean="0">
                <a:solidFill>
                  <a:schemeClr val="tx1"/>
                </a:solidFill>
                <a:latin typeface="Times New Roman" pitchFamily="18" charset="0"/>
                <a:cs typeface="Times New Roman" pitchFamily="18" charset="0"/>
              </a:rPr>
              <a:t> and Swanson regarding Software Maintenance Problems &amp; issues followed by the recommendations to management which resulted from the study and how to deal with these problems by proposing a model and various hypotheses. </a:t>
            </a:r>
          </a:p>
          <a:p>
            <a:pPr algn="just"/>
            <a:r>
              <a:rPr lang="en-US" sz="1400" dirty="0" smtClean="0">
                <a:solidFill>
                  <a:schemeClr val="tx1"/>
                </a:solidFill>
                <a:latin typeface="Times New Roman" pitchFamily="18" charset="0"/>
                <a:cs typeface="Times New Roman" pitchFamily="18" charset="0"/>
              </a:rPr>
              <a:t> </a:t>
            </a:r>
          </a:p>
          <a:p>
            <a:pPr algn="just"/>
            <a:r>
              <a:rPr lang="en-US" sz="1400" dirty="0" smtClean="0">
                <a:solidFill>
                  <a:schemeClr val="tx1"/>
                </a:solidFill>
                <a:latin typeface="Times New Roman" pitchFamily="18" charset="0"/>
                <a:cs typeface="Times New Roman" pitchFamily="18" charset="0"/>
              </a:rPr>
              <a:t>	</a:t>
            </a:r>
            <a:endParaRPr sz="1100" dirty="0">
              <a:solidFill>
                <a:srgbClr val="000000"/>
              </a:solidFill>
              <a:latin typeface="Times New Roman"/>
              <a:ea typeface="Times New Roman"/>
              <a:cs typeface="Times New Roman"/>
              <a:sym typeface="Times New Roman"/>
            </a:endParaRPr>
          </a:p>
          <a:p>
            <a:pPr marL="101600" marR="76200" lvl="0" indent="0" algn="just" rtl="0">
              <a:lnSpc>
                <a:spcPct val="100000"/>
              </a:lnSpc>
              <a:spcBef>
                <a:spcPts val="0"/>
              </a:spcBef>
              <a:spcAft>
                <a:spcPts val="0"/>
              </a:spcAft>
              <a:buNone/>
            </a:pPr>
            <a:endParaRPr sz="1100" dirty="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rgbClr val="000000"/>
              </a:buClr>
              <a:buSzPts val="1800"/>
              <a:buFont typeface="Arial"/>
              <a:buNone/>
            </a:pPr>
            <a:endParaRPr sz="1100" dirty="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88200" y="52700"/>
            <a:ext cx="8520600" cy="71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280" b="1" dirty="0" smtClean="0">
                <a:solidFill>
                  <a:srgbClr val="FF0000"/>
                </a:solidFill>
                <a:latin typeface="Calibri"/>
                <a:ea typeface="Calibri"/>
                <a:cs typeface="Calibri"/>
                <a:sym typeface="Calibri"/>
              </a:rPr>
              <a:t>METHODOLOGY</a:t>
            </a:r>
            <a:endParaRPr sz="3280" b="1" dirty="0">
              <a:solidFill>
                <a:srgbClr val="FF0000"/>
              </a:solidFill>
              <a:latin typeface="Calibri"/>
              <a:ea typeface="Calibri"/>
              <a:cs typeface="Calibri"/>
              <a:sym typeface="Calibri"/>
            </a:endParaRPr>
          </a:p>
        </p:txBody>
      </p:sp>
      <p:sp>
        <p:nvSpPr>
          <p:cNvPr id="71" name="Google Shape;71;p15"/>
          <p:cNvSpPr txBox="1">
            <a:spLocks noGrp="1"/>
          </p:cNvSpPr>
          <p:nvPr>
            <p:ph type="subTitle" idx="1"/>
          </p:nvPr>
        </p:nvSpPr>
        <p:spPr>
          <a:xfrm>
            <a:off x="0" y="688973"/>
            <a:ext cx="5018887" cy="4454527"/>
          </a:xfrm>
          <a:prstGeom prst="rect">
            <a:avLst/>
          </a:prstGeom>
          <a:noFill/>
        </p:spPr>
        <p:txBody>
          <a:bodyPr spcFirstLastPara="1" wrap="square" lIns="91425" tIns="91425" rIns="91425" bIns="91425" anchor="t" anchorCtr="0">
            <a:noAutofit/>
          </a:bodyPr>
          <a:lstStyle/>
          <a:p>
            <a:pPr algn="just"/>
            <a:r>
              <a:rPr lang="en-US" sz="1050" dirty="0" smtClean="0">
                <a:latin typeface="Times New Roman" pitchFamily="18" charset="0"/>
                <a:cs typeface="Times New Roman" pitchFamily="18" charset="0"/>
              </a:rPr>
              <a:t>	</a:t>
            </a:r>
            <a:r>
              <a:rPr lang="en-US" sz="1200" dirty="0" smtClean="0">
                <a:solidFill>
                  <a:schemeClr val="tx1"/>
                </a:solidFill>
                <a:latin typeface="Times New Roman" pitchFamily="18" charset="0"/>
                <a:cs typeface="Times New Roman" pitchFamily="18" charset="0"/>
              </a:rPr>
              <a:t>In 1977, </a:t>
            </a:r>
            <a:r>
              <a:rPr lang="en-US" sz="1200" dirty="0" err="1" smtClean="0">
                <a:solidFill>
                  <a:schemeClr val="tx1"/>
                </a:solidFill>
                <a:latin typeface="Times New Roman" pitchFamily="18" charset="0"/>
                <a:cs typeface="Times New Roman" pitchFamily="18" charset="0"/>
              </a:rPr>
              <a:t>Lientz</a:t>
            </a:r>
            <a:r>
              <a:rPr lang="en-US" sz="1200" dirty="0" smtClean="0">
                <a:solidFill>
                  <a:schemeClr val="tx1"/>
                </a:solidFill>
                <a:latin typeface="Times New Roman" pitchFamily="18" charset="0"/>
                <a:cs typeface="Times New Roman" pitchFamily="18" charset="0"/>
              </a:rPr>
              <a:t> and Swanson performed a study of computer application software maintenance in data processing organizations. From their study, they identified the major issues of concern in software management, and made several specific recommendations for management concerning software maintenance.</a:t>
            </a:r>
          </a:p>
          <a:p>
            <a:pPr algn="just"/>
            <a:r>
              <a:rPr lang="en-US" sz="1200" dirty="0" smtClean="0">
                <a:solidFill>
                  <a:schemeClr val="tx1"/>
                </a:solidFill>
                <a:latin typeface="Times New Roman" pitchFamily="18" charset="0"/>
                <a:cs typeface="Times New Roman" pitchFamily="18" charset="0"/>
              </a:rPr>
              <a:t> </a:t>
            </a:r>
          </a:p>
          <a:p>
            <a:pPr algn="just"/>
            <a:r>
              <a:rPr lang="en-US" sz="1200" dirty="0" smtClean="0">
                <a:solidFill>
                  <a:schemeClr val="tx1"/>
                </a:solidFill>
                <a:latin typeface="Times New Roman" pitchFamily="18" charset="0"/>
                <a:cs typeface="Times New Roman" pitchFamily="18" charset="0"/>
              </a:rPr>
              <a:t>	Analysis was done and 26 maintenance problems were identified. These are as follows: </a:t>
            </a:r>
          </a:p>
          <a:p>
            <a:pPr lvl="0" algn="just"/>
            <a:r>
              <a:rPr lang="en-US" sz="1200" dirty="0" smtClean="0">
                <a:solidFill>
                  <a:schemeClr val="tx1"/>
                </a:solidFill>
                <a:latin typeface="Times New Roman" pitchFamily="18" charset="0"/>
                <a:cs typeface="Times New Roman" pitchFamily="18" charset="0"/>
              </a:rPr>
              <a:t>	Maintenance personnel turnover, Documentation quality, System hardware and software changes, Demand for enhancements and extensions, Skills of maintenance programmers, Quality of original programming, Number of maintenance programmers available, Competing demands for programmer time, Lack of user interest, System run failures, Lack of user understanding, Program storage requirements, Program processing time requirements, Maintenance programmer motivation, Forecasting maintenance prog. Requirements, Maintenance programming productivity, System hardware and software reliability, Data integrity, Unrealistic user expectations, Adherence to programming standards, Management support, Adequacy of system design specs, Budgetary pressures, Meeting scheduled commitments, Inadequate user training, Turnover in user organization.</a:t>
            </a:r>
          </a:p>
          <a:p>
            <a:pPr algn="just"/>
            <a:r>
              <a:rPr lang="en-US" sz="1200" dirty="0" smtClean="0">
                <a:latin typeface="Times New Roman" pitchFamily="18" charset="0"/>
                <a:cs typeface="Times New Roman" pitchFamily="18" charset="0"/>
              </a:rPr>
              <a:t> 	</a:t>
            </a:r>
          </a:p>
          <a:p>
            <a:pPr algn="just"/>
            <a:r>
              <a:rPr lang="en-US" sz="1200" dirty="0" smtClean="0">
                <a:solidFill>
                  <a:schemeClr val="tx1"/>
                </a:solidFill>
                <a:latin typeface="Times New Roman" pitchFamily="18" charset="0"/>
                <a:cs typeface="Times New Roman" pitchFamily="18" charset="0"/>
              </a:rPr>
              <a:t>	</a:t>
            </a:r>
          </a:p>
          <a:p>
            <a:pPr marL="101600" marR="76200" lvl="0" indent="0" algn="just" rtl="0">
              <a:lnSpc>
                <a:spcPct val="100000"/>
              </a:lnSpc>
              <a:spcBef>
                <a:spcPts val="0"/>
              </a:spcBef>
              <a:spcAft>
                <a:spcPts val="0"/>
              </a:spcAft>
              <a:buNone/>
            </a:pPr>
            <a:endParaRPr sz="1100" dirty="0">
              <a:solidFill>
                <a:srgbClr val="000000"/>
              </a:solidFill>
              <a:latin typeface="Times New Roman" pitchFamily="18" charset="0"/>
              <a:ea typeface="Times New Roman"/>
              <a:cs typeface="Times New Roman" pitchFamily="18" charset="0"/>
              <a:sym typeface="Times New Roman"/>
            </a:endParaRPr>
          </a:p>
          <a:p>
            <a:pPr marL="0" indent="0" algn="just">
              <a:buClr>
                <a:srgbClr val="000000"/>
              </a:buClr>
              <a:buSzPts val="1800"/>
            </a:pPr>
            <a:r>
              <a:rPr lang="en-US" sz="1100" dirty="0" smtClean="0">
                <a:latin typeface="Times New Roman" pitchFamily="18" charset="0"/>
                <a:cs typeface="Times New Roman" pitchFamily="18" charset="0"/>
              </a:rPr>
              <a:t>            </a:t>
            </a:r>
            <a:endParaRPr lang="en-US" sz="1100" dirty="0" smtClean="0">
              <a:solidFill>
                <a:schemeClr val="tx1"/>
              </a:solidFill>
              <a:latin typeface="Times New Roman" pitchFamily="18" charset="0"/>
              <a:cs typeface="Times New Roman" pitchFamily="18" charset="0"/>
            </a:endParaRPr>
          </a:p>
          <a:p>
            <a:pPr marL="0" lvl="0" indent="0" algn="just" rtl="0">
              <a:lnSpc>
                <a:spcPct val="100000"/>
              </a:lnSpc>
              <a:spcBef>
                <a:spcPts val="0"/>
              </a:spcBef>
              <a:spcAft>
                <a:spcPts val="0"/>
              </a:spcAft>
              <a:buClr>
                <a:srgbClr val="000000"/>
              </a:buClr>
              <a:buSzPts val="1800"/>
              <a:buFont typeface="Arial"/>
              <a:buNone/>
            </a:pPr>
            <a:endParaRPr sz="1100" dirty="0">
              <a:solidFill>
                <a:srgbClr val="000000"/>
              </a:solidFill>
              <a:latin typeface="Times New Roman" pitchFamily="18" charset="0"/>
              <a:ea typeface="Times New Roman"/>
              <a:cs typeface="Times New Roman" pitchFamily="18" charset="0"/>
              <a:sym typeface="Times New Roman"/>
            </a:endParaRPr>
          </a:p>
          <a:p>
            <a:pPr marL="0" lvl="0" indent="0" algn="just" rtl="0">
              <a:spcBef>
                <a:spcPts val="0"/>
              </a:spcBef>
              <a:spcAft>
                <a:spcPts val="0"/>
              </a:spcAft>
              <a:buNone/>
            </a:pPr>
            <a:endParaRPr sz="1100" dirty="0">
              <a:latin typeface="Times New Roman" pitchFamily="18" charset="0"/>
              <a:cs typeface="Times New Roman" pitchFamily="18" charset="0"/>
            </a:endParaRPr>
          </a:p>
        </p:txBody>
      </p:sp>
      <p:pic>
        <p:nvPicPr>
          <p:cNvPr id="4" name="Picture 3"/>
          <p:cNvPicPr/>
          <p:nvPr/>
        </p:nvPicPr>
        <p:blipFill>
          <a:blip r:embed="rId3"/>
          <a:srcRect l="20690" t="37053" r="57520" b="35308"/>
          <a:stretch>
            <a:fillRect/>
          </a:stretch>
        </p:blipFill>
        <p:spPr bwMode="auto">
          <a:xfrm>
            <a:off x="5305082" y="1444505"/>
            <a:ext cx="3745230" cy="2667000"/>
          </a:xfrm>
          <a:prstGeom prst="rect">
            <a:avLst/>
          </a:prstGeom>
          <a:noFill/>
          <a:ln w="9525">
            <a:noFill/>
            <a:miter lim="800000"/>
            <a:headEnd/>
            <a:tailEnd/>
          </a:ln>
        </p:spPr>
      </p:pic>
      <p:sp>
        <p:nvSpPr>
          <p:cNvPr id="5" name="Google Shape;71;p15"/>
          <p:cNvSpPr txBox="1">
            <a:spLocks/>
          </p:cNvSpPr>
          <p:nvPr/>
        </p:nvSpPr>
        <p:spPr>
          <a:xfrm>
            <a:off x="4764506" y="717619"/>
            <a:ext cx="4207615" cy="671169"/>
          </a:xfrm>
          <a:prstGeom prst="rect">
            <a:avLst/>
          </a:prstGeom>
          <a:noFill/>
          <a:ln>
            <a:noFill/>
          </a:ln>
        </p:spPr>
        <p:txBody>
          <a:bodyPr spcFirstLastPara="1" wrap="square" lIns="91425" tIns="91425" rIns="91425" bIns="91425" anchor="t" anchorCtr="0">
            <a:noAutofit/>
          </a:bodyPr>
          <a:lstStyle/>
          <a:p>
            <a:pPr marL="457200" indent="-342900" algn="just">
              <a:buClr>
                <a:schemeClr val="lt2"/>
              </a:buClr>
              <a:buSzPts val="2800"/>
            </a:pPr>
            <a:r>
              <a:rPr lang="en-US" sz="1050" dirty="0" smtClean="0">
                <a:solidFill>
                  <a:schemeClr val="tx1"/>
                </a:solidFill>
                <a:latin typeface="Times New Roman" pitchFamily="18" charset="0"/>
                <a:cs typeface="Times New Roman" pitchFamily="18" charset="0"/>
              </a:rPr>
              <a:t>	</a:t>
            </a:r>
            <a:r>
              <a:rPr lang="en-US" sz="1200" dirty="0" smtClean="0">
                <a:solidFill>
                  <a:schemeClr val="tx1"/>
                </a:solidFill>
                <a:latin typeface="Times New Roman" pitchFamily="18" charset="0"/>
                <a:cs typeface="Times New Roman" pitchFamily="18" charset="0"/>
              </a:rPr>
              <a:t>These were the 10 major issues that </a:t>
            </a:r>
            <a:r>
              <a:rPr lang="en-US" sz="1200" dirty="0" err="1" smtClean="0">
                <a:solidFill>
                  <a:schemeClr val="tx1"/>
                </a:solidFill>
                <a:latin typeface="Times New Roman" pitchFamily="18" charset="0"/>
                <a:cs typeface="Times New Roman" pitchFamily="18" charset="0"/>
              </a:rPr>
              <a:t>Lientz</a:t>
            </a:r>
            <a:r>
              <a:rPr lang="en-US" sz="1200" dirty="0" smtClean="0">
                <a:solidFill>
                  <a:schemeClr val="tx1"/>
                </a:solidFill>
                <a:latin typeface="Times New Roman" pitchFamily="18" charset="0"/>
                <a:cs typeface="Times New Roman" pitchFamily="18" charset="0"/>
              </a:rPr>
              <a:t> and Swanson had identified on the basis of average rating of the mentioned maintenance problems :</a:t>
            </a:r>
          </a:p>
          <a:p>
            <a:pPr marL="457200" marR="0" lvl="0" indent="-342900" algn="just" defTabSz="914400" rtl="0" eaLnBrk="1" fontAlgn="auto" latinLnBrk="0" hangingPunct="1">
              <a:lnSpc>
                <a:spcPct val="100000"/>
              </a:lnSpc>
              <a:spcBef>
                <a:spcPts val="0"/>
              </a:spcBef>
              <a:spcAft>
                <a:spcPts val="0"/>
              </a:spcAft>
              <a:buClr>
                <a:schemeClr val="lt2"/>
              </a:buClr>
              <a:buSzPts val="2800"/>
              <a:buFont typeface="Arial"/>
              <a:buNone/>
              <a:tabLst/>
              <a:defRPr/>
            </a:pPr>
            <a:endParaRPr kumimoji="0" lang="en-US" sz="1100" b="0" i="0" u="none" strike="noStrike" kern="0" cap="none" spc="0" normalizeH="0" baseline="0" noProof="0" dirty="0">
              <a:ln>
                <a:noFill/>
              </a:ln>
              <a:solidFill>
                <a:schemeClr val="lt2"/>
              </a:solidFill>
              <a:effectLst/>
              <a:uLnTx/>
              <a:uFillTx/>
              <a:latin typeface="Times New Roman" pitchFamily="18" charset="0"/>
              <a:cs typeface="Times New Roman" pitchFamily="18" charset="0"/>
              <a:sym typeface="Arial"/>
            </a:endParaRPr>
          </a:p>
        </p:txBody>
      </p:sp>
      <p:sp>
        <p:nvSpPr>
          <p:cNvPr id="6" name="Google Shape;71;p15"/>
          <p:cNvSpPr txBox="1">
            <a:spLocks/>
          </p:cNvSpPr>
          <p:nvPr/>
        </p:nvSpPr>
        <p:spPr>
          <a:xfrm>
            <a:off x="5280145" y="4170109"/>
            <a:ext cx="4207615" cy="671169"/>
          </a:xfrm>
          <a:prstGeom prst="rect">
            <a:avLst/>
          </a:prstGeom>
          <a:noFill/>
          <a:ln>
            <a:noFill/>
          </a:ln>
        </p:spPr>
        <p:txBody>
          <a:bodyPr spcFirstLastPara="1" wrap="square" lIns="91425" tIns="91425" rIns="91425" bIns="91425" anchor="t" anchorCtr="0">
            <a:noAutofit/>
          </a:bodyPr>
          <a:lstStyle/>
          <a:p>
            <a:pPr marL="457200" indent="-342900" algn="just">
              <a:buClr>
                <a:schemeClr val="lt2"/>
              </a:buClr>
              <a:buSzPts val="2800"/>
            </a:pPr>
            <a:r>
              <a:rPr lang="en-US" sz="1200" dirty="0" smtClean="0">
                <a:solidFill>
                  <a:schemeClr val="tx1"/>
                </a:solidFill>
                <a:latin typeface="Times New Roman" pitchFamily="18" charset="0"/>
                <a:cs typeface="Times New Roman" pitchFamily="18" charset="0"/>
              </a:rPr>
              <a:t>	Table: </a:t>
            </a:r>
            <a:r>
              <a:rPr lang="en-US" sz="1200" b="1" dirty="0" smtClean="0">
                <a:solidFill>
                  <a:schemeClr val="tx1"/>
                </a:solidFill>
                <a:latin typeface="Times New Roman" pitchFamily="18" charset="0"/>
                <a:cs typeface="Times New Roman" pitchFamily="18" charset="0"/>
              </a:rPr>
              <a:t>Most Serious Maintenance Problems [5]</a:t>
            </a:r>
          </a:p>
          <a:p>
            <a:pPr marL="457200" marR="0" lvl="0" indent="-342900" algn="just" defTabSz="914400" rtl="0" eaLnBrk="1" fontAlgn="auto" latinLnBrk="0" hangingPunct="1">
              <a:lnSpc>
                <a:spcPct val="100000"/>
              </a:lnSpc>
              <a:spcBef>
                <a:spcPts val="0"/>
              </a:spcBef>
              <a:spcAft>
                <a:spcPts val="0"/>
              </a:spcAft>
              <a:buClr>
                <a:schemeClr val="lt2"/>
              </a:buClr>
              <a:buSzPts val="2800"/>
              <a:buFont typeface="Arial"/>
              <a:buNone/>
              <a:tabLst/>
              <a:defRPr/>
            </a:pPr>
            <a:endParaRPr kumimoji="0" lang="en-US" sz="1200" b="0" i="0" u="none" strike="noStrike" kern="0" cap="none" spc="0" normalizeH="0" baseline="0" noProof="0" dirty="0">
              <a:ln>
                <a:noFill/>
              </a:ln>
              <a:solidFill>
                <a:schemeClr val="lt2"/>
              </a:solidFill>
              <a:effectLst/>
              <a:uLnTx/>
              <a:uFillTx/>
              <a:latin typeface="Times New Roman" pitchFamily="18" charset="0"/>
              <a:cs typeface="Times New Roman" pitchFamily="18" charset="0"/>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1" name="Google Shape;71;p15"/>
          <p:cNvSpPr txBox="1">
            <a:spLocks noGrp="1"/>
          </p:cNvSpPr>
          <p:nvPr>
            <p:ph type="subTitle" idx="1"/>
          </p:nvPr>
        </p:nvSpPr>
        <p:spPr>
          <a:xfrm>
            <a:off x="1" y="295077"/>
            <a:ext cx="4747845" cy="4403532"/>
          </a:xfrm>
          <a:prstGeom prst="rect">
            <a:avLst/>
          </a:prstGeom>
          <a:noFill/>
        </p:spPr>
        <p:txBody>
          <a:bodyPr spcFirstLastPara="1" wrap="square" lIns="91425" tIns="91425" rIns="91425" bIns="91425" anchor="t" anchorCtr="0">
            <a:noAutofit/>
          </a:bodyPr>
          <a:lstStyle/>
          <a:p>
            <a:pPr algn="just">
              <a:lnSpc>
                <a:spcPct val="150000"/>
              </a:lnSpc>
            </a:pPr>
            <a:r>
              <a:rPr lang="en-US" sz="1200" dirty="0" smtClean="0">
                <a:latin typeface="Times New Roman" pitchFamily="18" charset="0"/>
                <a:cs typeface="Times New Roman" pitchFamily="18" charset="0"/>
              </a:rPr>
              <a:t>	</a:t>
            </a:r>
            <a:r>
              <a:rPr lang="en-US" sz="1200" dirty="0" smtClean="0">
                <a:solidFill>
                  <a:schemeClr val="tx1"/>
                </a:solidFill>
                <a:latin typeface="Times New Roman" pitchFamily="18" charset="0"/>
                <a:cs typeface="Times New Roman" pitchFamily="18" charset="0"/>
              </a:rPr>
              <a:t>A factor analysis of the survey responses on the 26 problems was carried out in order to identify the problem dimensions and to aid contingency analysis. So from the factor analysis, </a:t>
            </a:r>
            <a:r>
              <a:rPr lang="en-US" sz="1200" dirty="0" err="1" smtClean="0">
                <a:solidFill>
                  <a:schemeClr val="tx1"/>
                </a:solidFill>
                <a:latin typeface="Times New Roman" pitchFamily="18" charset="0"/>
                <a:cs typeface="Times New Roman" pitchFamily="18" charset="0"/>
              </a:rPr>
              <a:t>Lientz</a:t>
            </a:r>
            <a:r>
              <a:rPr lang="en-US" sz="1200" dirty="0" smtClean="0">
                <a:solidFill>
                  <a:schemeClr val="tx1"/>
                </a:solidFill>
                <a:latin typeface="Times New Roman" pitchFamily="18" charset="0"/>
                <a:cs typeface="Times New Roman" pitchFamily="18" charset="0"/>
              </a:rPr>
              <a:t> and Swanson have identified following 7 dimensions: </a:t>
            </a:r>
          </a:p>
          <a:p>
            <a:pPr lvl="0" algn="just">
              <a:lnSpc>
                <a:spcPct val="200000"/>
              </a:lnSpc>
            </a:pPr>
            <a:r>
              <a:rPr lang="en-US" sz="1200" dirty="0" smtClean="0">
                <a:solidFill>
                  <a:schemeClr val="tx1"/>
                </a:solidFill>
                <a:latin typeface="Times New Roman" pitchFamily="18" charset="0"/>
                <a:cs typeface="Times New Roman" pitchFamily="18" charset="0"/>
              </a:rPr>
              <a:t>	1.  </a:t>
            </a:r>
            <a:r>
              <a:rPr lang="en-US" sz="1200" u="sng" dirty="0" smtClean="0">
                <a:solidFill>
                  <a:schemeClr val="tx1"/>
                </a:solidFill>
                <a:latin typeface="Times New Roman" pitchFamily="18" charset="0"/>
                <a:cs typeface="Times New Roman" pitchFamily="18" charset="0"/>
              </a:rPr>
              <a:t>Programmer Time availability</a:t>
            </a:r>
            <a:endParaRPr lang="en-US" sz="1200" dirty="0" smtClean="0">
              <a:solidFill>
                <a:schemeClr val="tx1"/>
              </a:solidFill>
              <a:latin typeface="Times New Roman" pitchFamily="18" charset="0"/>
              <a:cs typeface="Times New Roman" pitchFamily="18" charset="0"/>
            </a:endParaRPr>
          </a:p>
          <a:p>
            <a:pPr lvl="0" algn="just">
              <a:lnSpc>
                <a:spcPct val="200000"/>
              </a:lnSpc>
            </a:pPr>
            <a:r>
              <a:rPr lang="en-US" sz="1200" dirty="0" smtClean="0">
                <a:solidFill>
                  <a:schemeClr val="tx1"/>
                </a:solidFill>
                <a:latin typeface="Times New Roman" pitchFamily="18" charset="0"/>
                <a:cs typeface="Times New Roman" pitchFamily="18" charset="0"/>
              </a:rPr>
              <a:t>	2.  </a:t>
            </a:r>
            <a:r>
              <a:rPr lang="en-US" sz="1200" u="sng" dirty="0" smtClean="0">
                <a:solidFill>
                  <a:schemeClr val="tx1"/>
                </a:solidFill>
                <a:latin typeface="Times New Roman" pitchFamily="18" charset="0"/>
                <a:cs typeface="Times New Roman" pitchFamily="18" charset="0"/>
              </a:rPr>
              <a:t>Programmer effectiveness</a:t>
            </a:r>
            <a:endParaRPr lang="en-US" sz="1200" dirty="0" smtClean="0">
              <a:solidFill>
                <a:schemeClr val="tx1"/>
              </a:solidFill>
              <a:latin typeface="Times New Roman" pitchFamily="18" charset="0"/>
              <a:cs typeface="Times New Roman" pitchFamily="18" charset="0"/>
            </a:endParaRPr>
          </a:p>
          <a:p>
            <a:pPr lvl="0" algn="just">
              <a:lnSpc>
                <a:spcPct val="200000"/>
              </a:lnSpc>
            </a:pPr>
            <a:r>
              <a:rPr lang="en-US" sz="1200" dirty="0" smtClean="0">
                <a:solidFill>
                  <a:schemeClr val="tx1"/>
                </a:solidFill>
                <a:latin typeface="Times New Roman" pitchFamily="18" charset="0"/>
                <a:cs typeface="Times New Roman" pitchFamily="18" charset="0"/>
              </a:rPr>
              <a:t>	3.  </a:t>
            </a:r>
            <a:r>
              <a:rPr lang="en-US" sz="1200" u="sng" dirty="0" smtClean="0">
                <a:solidFill>
                  <a:schemeClr val="tx1"/>
                </a:solidFill>
                <a:latin typeface="Times New Roman" pitchFamily="18" charset="0"/>
                <a:cs typeface="Times New Roman" pitchFamily="18" charset="0"/>
              </a:rPr>
              <a:t>Operating environment</a:t>
            </a:r>
            <a:endParaRPr lang="en-US" sz="1200" dirty="0" smtClean="0">
              <a:solidFill>
                <a:schemeClr val="tx1"/>
              </a:solidFill>
              <a:latin typeface="Times New Roman" pitchFamily="18" charset="0"/>
              <a:cs typeface="Times New Roman" pitchFamily="18" charset="0"/>
            </a:endParaRPr>
          </a:p>
          <a:p>
            <a:pPr lvl="0" algn="just">
              <a:lnSpc>
                <a:spcPct val="200000"/>
              </a:lnSpc>
            </a:pPr>
            <a:r>
              <a:rPr lang="en-US" sz="1200" dirty="0" smtClean="0">
                <a:solidFill>
                  <a:schemeClr val="tx1"/>
                </a:solidFill>
                <a:latin typeface="Times New Roman" pitchFamily="18" charset="0"/>
                <a:cs typeface="Times New Roman" pitchFamily="18" charset="0"/>
              </a:rPr>
              <a:t>	4.  </a:t>
            </a:r>
            <a:r>
              <a:rPr lang="en-US" sz="1200" u="sng" dirty="0" smtClean="0">
                <a:solidFill>
                  <a:schemeClr val="tx1"/>
                </a:solidFill>
                <a:latin typeface="Times New Roman" pitchFamily="18" charset="0"/>
                <a:cs typeface="Times New Roman" pitchFamily="18" charset="0"/>
              </a:rPr>
              <a:t>User knowledge</a:t>
            </a:r>
            <a:endParaRPr lang="en-US" sz="1200" dirty="0" smtClean="0">
              <a:solidFill>
                <a:schemeClr val="tx1"/>
              </a:solidFill>
              <a:latin typeface="Times New Roman" pitchFamily="18" charset="0"/>
              <a:cs typeface="Times New Roman" pitchFamily="18" charset="0"/>
            </a:endParaRPr>
          </a:p>
          <a:p>
            <a:pPr lvl="0" algn="just">
              <a:lnSpc>
                <a:spcPct val="200000"/>
              </a:lnSpc>
            </a:pPr>
            <a:r>
              <a:rPr lang="en-US" sz="1200" dirty="0" smtClean="0">
                <a:solidFill>
                  <a:schemeClr val="tx1"/>
                </a:solidFill>
                <a:latin typeface="Times New Roman" pitchFamily="18" charset="0"/>
                <a:cs typeface="Times New Roman" pitchFamily="18" charset="0"/>
              </a:rPr>
              <a:t>	5.  </a:t>
            </a:r>
            <a:r>
              <a:rPr lang="en-US" sz="1200" u="sng" dirty="0" smtClean="0">
                <a:solidFill>
                  <a:schemeClr val="tx1"/>
                </a:solidFill>
                <a:latin typeface="Times New Roman" pitchFamily="18" charset="0"/>
                <a:cs typeface="Times New Roman" pitchFamily="18" charset="0"/>
              </a:rPr>
              <a:t>Product Quality</a:t>
            </a:r>
            <a:endParaRPr lang="en-US" sz="1200" dirty="0" smtClean="0">
              <a:solidFill>
                <a:schemeClr val="tx1"/>
              </a:solidFill>
              <a:latin typeface="Times New Roman" pitchFamily="18" charset="0"/>
              <a:cs typeface="Times New Roman" pitchFamily="18" charset="0"/>
            </a:endParaRPr>
          </a:p>
          <a:p>
            <a:pPr lvl="0" algn="just">
              <a:lnSpc>
                <a:spcPct val="200000"/>
              </a:lnSpc>
            </a:pPr>
            <a:r>
              <a:rPr lang="en-IN" sz="1200" dirty="0" smtClean="0">
                <a:solidFill>
                  <a:schemeClr val="tx1"/>
                </a:solidFill>
                <a:latin typeface="Times New Roman" pitchFamily="18" charset="0"/>
                <a:cs typeface="Times New Roman" pitchFamily="18" charset="0"/>
              </a:rPr>
              <a:t>	6.  </a:t>
            </a:r>
            <a:r>
              <a:rPr lang="en-IN" sz="1200" u="sng" dirty="0" smtClean="0">
                <a:solidFill>
                  <a:schemeClr val="tx1"/>
                </a:solidFill>
                <a:latin typeface="Times New Roman" pitchFamily="18" charset="0"/>
                <a:cs typeface="Times New Roman" pitchFamily="18" charset="0"/>
              </a:rPr>
              <a:t>Hardware / Software Limitations</a:t>
            </a:r>
            <a:endParaRPr lang="en-US" sz="1200" u="sng" dirty="0" smtClean="0">
              <a:solidFill>
                <a:schemeClr val="tx1"/>
              </a:solidFill>
              <a:latin typeface="Times New Roman" pitchFamily="18" charset="0"/>
              <a:cs typeface="Times New Roman" pitchFamily="18" charset="0"/>
            </a:endParaRPr>
          </a:p>
          <a:p>
            <a:pPr lvl="0" algn="just">
              <a:lnSpc>
                <a:spcPct val="200000"/>
              </a:lnSpc>
            </a:pPr>
            <a:r>
              <a:rPr lang="en-US" sz="1200" dirty="0" smtClean="0">
                <a:solidFill>
                  <a:schemeClr val="tx1"/>
                </a:solidFill>
                <a:latin typeface="Times New Roman" pitchFamily="18" charset="0"/>
                <a:cs typeface="Times New Roman" pitchFamily="18" charset="0"/>
              </a:rPr>
              <a:t>	7.  </a:t>
            </a:r>
            <a:r>
              <a:rPr lang="en-US" sz="1200" u="sng" dirty="0" smtClean="0">
                <a:solidFill>
                  <a:schemeClr val="tx1"/>
                </a:solidFill>
                <a:latin typeface="Times New Roman" pitchFamily="18" charset="0"/>
                <a:cs typeface="Times New Roman" pitchFamily="18" charset="0"/>
              </a:rPr>
              <a:t>User Training</a:t>
            </a:r>
          </a:p>
          <a:p>
            <a:pPr marL="101600" marR="76200" lvl="0" indent="0" algn="just" rtl="0">
              <a:lnSpc>
                <a:spcPct val="100000"/>
              </a:lnSpc>
              <a:spcBef>
                <a:spcPts val="0"/>
              </a:spcBef>
              <a:spcAft>
                <a:spcPts val="0"/>
              </a:spcAft>
              <a:buNone/>
            </a:pPr>
            <a:endParaRPr sz="1200" dirty="0">
              <a:solidFill>
                <a:srgbClr val="000000"/>
              </a:solidFill>
              <a:latin typeface="Times New Roman" pitchFamily="18" charset="0"/>
              <a:ea typeface="Times New Roman"/>
              <a:cs typeface="Times New Roman" pitchFamily="18" charset="0"/>
              <a:sym typeface="Times New Roman"/>
            </a:endParaRPr>
          </a:p>
          <a:p>
            <a:pPr marL="0" indent="0" algn="just">
              <a:buClr>
                <a:srgbClr val="000000"/>
              </a:buClr>
              <a:buSzPts val="1800"/>
            </a:pPr>
            <a:r>
              <a:rPr lang="en-US" sz="1200" dirty="0" smtClean="0">
                <a:latin typeface="Times New Roman" pitchFamily="18" charset="0"/>
                <a:cs typeface="Times New Roman" pitchFamily="18" charset="0"/>
              </a:rPr>
              <a:t>            </a:t>
            </a:r>
            <a:endParaRPr lang="en-US" sz="1200" dirty="0" smtClean="0">
              <a:solidFill>
                <a:schemeClr val="tx1"/>
              </a:solidFill>
              <a:latin typeface="Times New Roman" pitchFamily="18" charset="0"/>
              <a:cs typeface="Times New Roman" pitchFamily="18" charset="0"/>
            </a:endParaRPr>
          </a:p>
          <a:p>
            <a:pPr marL="0" lvl="0" indent="0" algn="just" rtl="0">
              <a:lnSpc>
                <a:spcPct val="100000"/>
              </a:lnSpc>
              <a:spcBef>
                <a:spcPts val="0"/>
              </a:spcBef>
              <a:spcAft>
                <a:spcPts val="0"/>
              </a:spcAft>
              <a:buClr>
                <a:srgbClr val="000000"/>
              </a:buClr>
              <a:buSzPts val="1800"/>
              <a:buFont typeface="Arial"/>
              <a:buNone/>
            </a:pPr>
            <a:endParaRPr sz="1200" dirty="0">
              <a:solidFill>
                <a:srgbClr val="000000"/>
              </a:solidFill>
              <a:latin typeface="Times New Roman" pitchFamily="18" charset="0"/>
              <a:ea typeface="Times New Roman"/>
              <a:cs typeface="Times New Roman" pitchFamily="18" charset="0"/>
              <a:sym typeface="Times New Roman"/>
            </a:endParaRPr>
          </a:p>
          <a:p>
            <a:pPr marL="0" lvl="0" indent="0" algn="just" rtl="0">
              <a:spcBef>
                <a:spcPts val="0"/>
              </a:spcBef>
              <a:spcAft>
                <a:spcPts val="0"/>
              </a:spcAft>
              <a:buNone/>
            </a:pPr>
            <a:endParaRPr sz="1200" dirty="0">
              <a:latin typeface="Times New Roman" pitchFamily="18" charset="0"/>
              <a:cs typeface="Times New Roman" pitchFamily="18" charset="0"/>
            </a:endParaRPr>
          </a:p>
        </p:txBody>
      </p:sp>
      <p:sp>
        <p:nvSpPr>
          <p:cNvPr id="6" name="Google Shape;71;p15"/>
          <p:cNvSpPr txBox="1">
            <a:spLocks/>
          </p:cNvSpPr>
          <p:nvPr/>
        </p:nvSpPr>
        <p:spPr>
          <a:xfrm>
            <a:off x="5744766" y="4472331"/>
            <a:ext cx="4207615" cy="671169"/>
          </a:xfrm>
          <a:prstGeom prst="rect">
            <a:avLst/>
          </a:prstGeom>
          <a:noFill/>
          <a:ln>
            <a:noFill/>
          </a:ln>
        </p:spPr>
        <p:txBody>
          <a:bodyPr spcFirstLastPara="1" wrap="square" lIns="91425" tIns="91425" rIns="91425" bIns="91425" anchor="t" anchorCtr="0">
            <a:noAutofit/>
          </a:bodyPr>
          <a:lstStyle/>
          <a:p>
            <a:pPr marL="457200" indent="-342900" algn="just">
              <a:buClr>
                <a:schemeClr val="lt2"/>
              </a:buClr>
              <a:buSzPts val="2800"/>
            </a:pPr>
            <a:r>
              <a:rPr lang="en-US" sz="1200" dirty="0" smtClean="0">
                <a:solidFill>
                  <a:schemeClr val="tx1"/>
                </a:solidFill>
                <a:latin typeface="Times New Roman" pitchFamily="18" charset="0"/>
                <a:cs typeface="Times New Roman" pitchFamily="18" charset="0"/>
              </a:rPr>
              <a:t>	Table: </a:t>
            </a:r>
            <a:r>
              <a:rPr lang="en-US" sz="1200" b="1" dirty="0" smtClean="0">
                <a:solidFill>
                  <a:schemeClr val="tx1"/>
                </a:solidFill>
                <a:latin typeface="Times New Roman" pitchFamily="18" charset="0"/>
                <a:cs typeface="Times New Roman" pitchFamily="18" charset="0"/>
              </a:rPr>
              <a:t>Factor analysis result [5]</a:t>
            </a:r>
          </a:p>
          <a:p>
            <a:pPr marL="457200" marR="0" lvl="0" indent="-342900" algn="just" defTabSz="914400" rtl="0" eaLnBrk="1" fontAlgn="auto" latinLnBrk="0" hangingPunct="1">
              <a:lnSpc>
                <a:spcPct val="100000"/>
              </a:lnSpc>
              <a:spcBef>
                <a:spcPts val="0"/>
              </a:spcBef>
              <a:spcAft>
                <a:spcPts val="0"/>
              </a:spcAft>
              <a:buClr>
                <a:schemeClr val="lt2"/>
              </a:buClr>
              <a:buSzPts val="2800"/>
              <a:buFont typeface="Arial"/>
              <a:buNone/>
              <a:tabLst/>
              <a:defRPr/>
            </a:pPr>
            <a:endParaRPr kumimoji="0" lang="en-US" sz="1200" b="0" i="0" u="none" strike="noStrike" kern="0" cap="none" spc="0" normalizeH="0" baseline="0" noProof="0" dirty="0">
              <a:ln>
                <a:noFill/>
              </a:ln>
              <a:solidFill>
                <a:schemeClr val="lt2"/>
              </a:solidFill>
              <a:effectLst/>
              <a:uLnTx/>
              <a:uFillTx/>
              <a:latin typeface="Times New Roman" pitchFamily="18" charset="0"/>
              <a:cs typeface="Times New Roman" pitchFamily="18" charset="0"/>
              <a:sym typeface="Arial"/>
            </a:endParaRPr>
          </a:p>
        </p:txBody>
      </p:sp>
      <p:pic>
        <p:nvPicPr>
          <p:cNvPr id="7" name="Picture 6"/>
          <p:cNvPicPr/>
          <p:nvPr/>
        </p:nvPicPr>
        <p:blipFill>
          <a:blip r:embed="rId3"/>
          <a:srcRect l="20082" t="23545" r="36259" b="5321"/>
          <a:stretch>
            <a:fillRect/>
          </a:stretch>
        </p:blipFill>
        <p:spPr bwMode="auto">
          <a:xfrm>
            <a:off x="4927376" y="867090"/>
            <a:ext cx="4026124" cy="3546504"/>
          </a:xfrm>
          <a:prstGeom prst="rect">
            <a:avLst/>
          </a:prstGeom>
          <a:noFill/>
          <a:ln w="9525">
            <a:noFill/>
            <a:miter lim="800000"/>
            <a:headEnd/>
            <a:tailEnd/>
          </a:ln>
        </p:spPr>
      </p:pic>
      <p:sp>
        <p:nvSpPr>
          <p:cNvPr id="9" name="Google Shape;71;p15"/>
          <p:cNvSpPr txBox="1">
            <a:spLocks/>
          </p:cNvSpPr>
          <p:nvPr/>
        </p:nvSpPr>
        <p:spPr>
          <a:xfrm>
            <a:off x="4473527" y="295590"/>
            <a:ext cx="4557931" cy="671169"/>
          </a:xfrm>
          <a:prstGeom prst="rect">
            <a:avLst/>
          </a:prstGeom>
          <a:noFill/>
          <a:ln>
            <a:noFill/>
          </a:ln>
        </p:spPr>
        <p:txBody>
          <a:bodyPr spcFirstLastPara="1" wrap="square" lIns="91425" tIns="91425" rIns="91425" bIns="91425" anchor="t" anchorCtr="0">
            <a:noAutofit/>
          </a:bodyPr>
          <a:lstStyle/>
          <a:p>
            <a:pPr marL="457200" indent="-342900" algn="just">
              <a:buClr>
                <a:schemeClr val="lt2"/>
              </a:buClr>
              <a:buSzPts val="2800"/>
            </a:pPr>
            <a:r>
              <a:rPr lang="en-US" sz="1050" dirty="0" smtClean="0">
                <a:solidFill>
                  <a:schemeClr val="tx1"/>
                </a:solidFill>
                <a:latin typeface="Times New Roman" pitchFamily="18" charset="0"/>
                <a:cs typeface="Times New Roman" pitchFamily="18" charset="0"/>
              </a:rPr>
              <a:t>	</a:t>
            </a:r>
            <a:endParaRPr lang="en-US" sz="1200" dirty="0" smtClean="0">
              <a:solidFill>
                <a:schemeClr val="tx1"/>
              </a:solidFill>
              <a:latin typeface="Times New Roman" pitchFamily="18" charset="0"/>
              <a:cs typeface="Times New Roman" pitchFamily="18" charset="0"/>
            </a:endParaRPr>
          </a:p>
          <a:p>
            <a:pPr marL="457200" indent="-342900" algn="just">
              <a:buClr>
                <a:schemeClr val="lt2"/>
              </a:buClr>
              <a:buSzPts val="2800"/>
            </a:pPr>
            <a:endParaRPr lang="en-US" sz="1200" dirty="0" smtClean="0">
              <a:solidFill>
                <a:schemeClr val="tx1"/>
              </a:solidFill>
              <a:latin typeface="Times New Roman" pitchFamily="18" charset="0"/>
              <a:cs typeface="Times New Roman" pitchFamily="18" charset="0"/>
            </a:endParaRPr>
          </a:p>
          <a:p>
            <a:pPr marL="457200" marR="0" lvl="0" indent="-342900" algn="just" defTabSz="914400" rtl="0" eaLnBrk="1" fontAlgn="auto" latinLnBrk="0" hangingPunct="1">
              <a:lnSpc>
                <a:spcPct val="100000"/>
              </a:lnSpc>
              <a:spcBef>
                <a:spcPts val="0"/>
              </a:spcBef>
              <a:spcAft>
                <a:spcPts val="0"/>
              </a:spcAft>
              <a:buClr>
                <a:schemeClr val="lt2"/>
              </a:buClr>
              <a:buSzPts val="2800"/>
              <a:buFont typeface="Arial"/>
              <a:buNone/>
              <a:tabLst/>
              <a:defRPr/>
            </a:pPr>
            <a:endParaRPr kumimoji="0" lang="en-US" sz="1100" b="0" i="0" u="none" strike="noStrike" kern="0" cap="none" spc="0" normalizeH="0" baseline="0" noProof="0" dirty="0">
              <a:ln>
                <a:noFill/>
              </a:ln>
              <a:solidFill>
                <a:schemeClr val="lt2"/>
              </a:solidFill>
              <a:effectLst/>
              <a:uLnTx/>
              <a:uFillTx/>
              <a:latin typeface="Times New Roman" pitchFamily="18" charset="0"/>
              <a:cs typeface="Times New Roman" pitchFamily="18" charset="0"/>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ctrTitle"/>
          </p:nvPr>
        </p:nvSpPr>
        <p:spPr>
          <a:xfrm>
            <a:off x="0" y="107398"/>
            <a:ext cx="8520600" cy="725100"/>
          </a:xfrm>
          <a:prstGeom prst="rect">
            <a:avLst/>
          </a:prstGeom>
        </p:spPr>
        <p:txBody>
          <a:bodyPr spcFirstLastPara="1" wrap="square" lIns="91425" tIns="91425" rIns="91425" bIns="91425" anchor="b" anchorCtr="0">
            <a:normAutofit fontScale="90000"/>
          </a:bodyPr>
          <a:lstStyle/>
          <a:p>
            <a:pPr marL="742950" lvl="0" indent="0" algn="ctr" rtl="0">
              <a:lnSpc>
                <a:spcPct val="200000"/>
              </a:lnSpc>
              <a:spcBef>
                <a:spcPts val="1000"/>
              </a:spcBef>
              <a:spcAft>
                <a:spcPts val="0"/>
              </a:spcAft>
              <a:buNone/>
            </a:pPr>
            <a:r>
              <a:rPr lang="en" sz="3200" b="1" dirty="0" smtClean="0">
                <a:solidFill>
                  <a:srgbClr val="FF0000"/>
                </a:solidFill>
                <a:latin typeface="Calibri"/>
                <a:ea typeface="Calibri"/>
                <a:cs typeface="Calibri"/>
                <a:sym typeface="Calibri"/>
              </a:rPr>
              <a:t>PROPOSED MODEL</a:t>
            </a:r>
            <a:endParaRPr sz="3200" b="1" dirty="0">
              <a:solidFill>
                <a:srgbClr val="FF0000"/>
              </a:solidFill>
              <a:latin typeface="Calibri"/>
              <a:ea typeface="Calibri"/>
              <a:cs typeface="Calibri"/>
              <a:sym typeface="Calibri"/>
            </a:endParaRPr>
          </a:p>
        </p:txBody>
      </p:sp>
      <p:sp>
        <p:nvSpPr>
          <p:cNvPr id="157" name="Google Shape;157;p24"/>
          <p:cNvSpPr txBox="1">
            <a:spLocks noGrp="1"/>
          </p:cNvSpPr>
          <p:nvPr>
            <p:ph type="subTitle" idx="1"/>
          </p:nvPr>
        </p:nvSpPr>
        <p:spPr>
          <a:xfrm>
            <a:off x="91693" y="584991"/>
            <a:ext cx="8633207" cy="4558509"/>
          </a:xfrm>
          <a:prstGeom prst="rect">
            <a:avLst/>
          </a:prstGeom>
        </p:spPr>
        <p:txBody>
          <a:bodyPr spcFirstLastPara="1" wrap="square" lIns="91425" tIns="91425" rIns="91425" bIns="91425" anchor="t" anchorCtr="0">
            <a:noAutofit/>
          </a:bodyPr>
          <a:lstStyle/>
          <a:p>
            <a:pPr algn="just"/>
            <a:r>
              <a:rPr lang="en-IN" sz="1400" dirty="0" smtClean="0">
                <a:solidFill>
                  <a:schemeClr val="tx1"/>
                </a:solidFill>
                <a:latin typeface="Times New Roman" pitchFamily="18" charset="0"/>
                <a:cs typeface="Times New Roman" pitchFamily="18" charset="0"/>
              </a:rPr>
              <a:t>	</a:t>
            </a:r>
            <a:r>
              <a:rPr lang="en-IN" sz="1200" dirty="0" smtClean="0">
                <a:solidFill>
                  <a:schemeClr val="tx1"/>
                </a:solidFill>
                <a:latin typeface="Times New Roman" pitchFamily="18" charset="0"/>
                <a:cs typeface="Times New Roman" pitchFamily="18" charset="0"/>
              </a:rPr>
              <a:t>The motivation of this proposed model is to determine the impact of scale of  the effort factors such as system size, age and system complexity upon various software maintenance types, problems, and issues. </a:t>
            </a:r>
            <a:endParaRPr lang="en-US" sz="1200" dirty="0" smtClean="0">
              <a:solidFill>
                <a:schemeClr val="tx1"/>
              </a:solidFill>
              <a:latin typeface="Times New Roman" pitchFamily="18" charset="0"/>
              <a:cs typeface="Times New Roman" pitchFamily="18" charset="0"/>
            </a:endParaRPr>
          </a:p>
          <a:p>
            <a:pPr algn="just"/>
            <a:r>
              <a:rPr lang="en-US" sz="1200" dirty="0" smtClean="0">
                <a:solidFill>
                  <a:schemeClr val="tx1"/>
                </a:solidFill>
                <a:latin typeface="Times New Roman" pitchFamily="18" charset="0"/>
                <a:cs typeface="Times New Roman" pitchFamily="18" charset="0"/>
              </a:rPr>
              <a:t> </a:t>
            </a:r>
            <a:endParaRPr lang="en-IN" sz="1200" dirty="0" smtClean="0">
              <a:solidFill>
                <a:schemeClr val="tx1"/>
              </a:solidFill>
              <a:latin typeface="Times New Roman" pitchFamily="18" charset="0"/>
              <a:cs typeface="Times New Roman" pitchFamily="18" charset="0"/>
            </a:endParaRPr>
          </a:p>
          <a:p>
            <a:pPr algn="just"/>
            <a:r>
              <a:rPr lang="en-IN" sz="1200" dirty="0" smtClean="0">
                <a:solidFill>
                  <a:schemeClr val="tx1"/>
                </a:solidFill>
                <a:latin typeface="Times New Roman" pitchFamily="18" charset="0"/>
                <a:cs typeface="Times New Roman" pitchFamily="18" charset="0"/>
              </a:rPr>
              <a:t>     	We have described a few independent variables based on the proposed model that were used to formulate the hypotheses and these are as follows:</a:t>
            </a:r>
            <a:endParaRPr lang="en-US" sz="1200" dirty="0" smtClean="0">
              <a:solidFill>
                <a:schemeClr val="tx1"/>
              </a:solidFill>
              <a:latin typeface="Times New Roman" pitchFamily="18" charset="0"/>
              <a:cs typeface="Times New Roman" pitchFamily="18" charset="0"/>
            </a:endParaRPr>
          </a:p>
          <a:p>
            <a:pPr algn="just"/>
            <a:r>
              <a:rPr lang="en-IN" sz="1200" dirty="0" smtClean="0">
                <a:solidFill>
                  <a:schemeClr val="tx1"/>
                </a:solidFill>
                <a:latin typeface="Times New Roman" pitchFamily="18" charset="0"/>
                <a:cs typeface="Times New Roman" pitchFamily="18" charset="0"/>
              </a:rPr>
              <a:t>     	1. </a:t>
            </a:r>
            <a:r>
              <a:rPr lang="en-IN" sz="1200" u="sng" dirty="0" smtClean="0">
                <a:solidFill>
                  <a:schemeClr val="tx1"/>
                </a:solidFill>
                <a:latin typeface="Times New Roman" pitchFamily="18" charset="0"/>
                <a:cs typeface="Times New Roman" pitchFamily="18" charset="0"/>
              </a:rPr>
              <a:t>System age: </a:t>
            </a:r>
            <a:r>
              <a:rPr lang="en-US" sz="1200" dirty="0" smtClean="0">
                <a:solidFill>
                  <a:schemeClr val="tx1"/>
                </a:solidFill>
                <a:latin typeface="Times New Roman" pitchFamily="18" charset="0"/>
                <a:cs typeface="Times New Roman" pitchFamily="18" charset="0"/>
              </a:rPr>
              <a:t>In general older systems may cause more problems due to lack of user knowledge, product quality, and programmer time along with h/w and s/w limitations .</a:t>
            </a:r>
          </a:p>
          <a:p>
            <a:pPr algn="just"/>
            <a:endParaRPr lang="en-IN" sz="1200" u="sng" dirty="0" smtClean="0">
              <a:solidFill>
                <a:schemeClr val="tx1"/>
              </a:solidFill>
              <a:latin typeface="Times New Roman" pitchFamily="18" charset="0"/>
              <a:cs typeface="Times New Roman" pitchFamily="18" charset="0"/>
            </a:endParaRPr>
          </a:p>
          <a:p>
            <a:pPr algn="just"/>
            <a:r>
              <a:rPr lang="en-IN" sz="1200" dirty="0" smtClean="0">
                <a:solidFill>
                  <a:schemeClr val="tx1"/>
                </a:solidFill>
                <a:latin typeface="Times New Roman" pitchFamily="18" charset="0"/>
                <a:cs typeface="Times New Roman" pitchFamily="18" charset="0"/>
              </a:rPr>
              <a:t>     	2. </a:t>
            </a:r>
            <a:r>
              <a:rPr lang="en-IN" sz="1200" u="sng" dirty="0" smtClean="0">
                <a:solidFill>
                  <a:schemeClr val="tx1"/>
                </a:solidFill>
                <a:latin typeface="Times New Roman" pitchFamily="18" charset="0"/>
                <a:cs typeface="Times New Roman" pitchFamily="18" charset="0"/>
              </a:rPr>
              <a:t>System size:  </a:t>
            </a:r>
            <a:r>
              <a:rPr lang="en-US" sz="1200" dirty="0" smtClean="0">
                <a:solidFill>
                  <a:schemeClr val="tx1"/>
                </a:solidFill>
                <a:latin typeface="Times New Roman" pitchFamily="18" charset="0"/>
                <a:cs typeface="Times New Roman" pitchFamily="18" charset="0"/>
              </a:rPr>
              <a:t>It basically tells us about the no. of programs and statements present within the system. As the system size gets larger, it gets quite complex. </a:t>
            </a:r>
          </a:p>
          <a:p>
            <a:pPr lvl="0" algn="just"/>
            <a:endParaRPr lang="en-IN" sz="1200" u="sng" dirty="0" smtClean="0">
              <a:solidFill>
                <a:schemeClr val="tx1"/>
              </a:solidFill>
              <a:latin typeface="Times New Roman" pitchFamily="18" charset="0"/>
              <a:cs typeface="Times New Roman" pitchFamily="18" charset="0"/>
            </a:endParaRPr>
          </a:p>
          <a:p>
            <a:pPr algn="just"/>
            <a:r>
              <a:rPr lang="en-IN" sz="1200" dirty="0" smtClean="0">
                <a:solidFill>
                  <a:schemeClr val="tx1"/>
                </a:solidFill>
                <a:latin typeface="Times New Roman" pitchFamily="18" charset="0"/>
                <a:cs typeface="Times New Roman" pitchFamily="18" charset="0"/>
              </a:rPr>
              <a:t>	3. </a:t>
            </a:r>
            <a:r>
              <a:rPr lang="en-IN" sz="1200" u="sng" dirty="0" smtClean="0">
                <a:solidFill>
                  <a:schemeClr val="tx1"/>
                </a:solidFill>
                <a:latin typeface="Times New Roman" pitchFamily="18" charset="0"/>
                <a:cs typeface="Times New Roman" pitchFamily="18" charset="0"/>
              </a:rPr>
              <a:t>Database size: </a:t>
            </a:r>
            <a:r>
              <a:rPr lang="en-US" sz="1200" dirty="0" smtClean="0">
                <a:solidFill>
                  <a:schemeClr val="tx1"/>
                </a:solidFill>
                <a:latin typeface="Times New Roman" pitchFamily="18" charset="0"/>
                <a:cs typeface="Times New Roman" pitchFamily="18" charset="0"/>
              </a:rPr>
              <a:t> It tells us about the no. of files and the no. of char(s) in the database. A large size database would require more changes in input files. Also, the users must be less knowledgeable when it comes to using a large database. </a:t>
            </a:r>
          </a:p>
          <a:p>
            <a:pPr algn="just"/>
            <a:endParaRPr lang="en-IN" sz="1200" u="sng" dirty="0" smtClean="0">
              <a:solidFill>
                <a:schemeClr val="tx1"/>
              </a:solidFill>
              <a:latin typeface="Times New Roman" pitchFamily="18" charset="0"/>
              <a:cs typeface="Times New Roman" pitchFamily="18" charset="0"/>
            </a:endParaRPr>
          </a:p>
          <a:p>
            <a:pPr algn="just"/>
            <a:r>
              <a:rPr lang="en-IN" sz="1200" dirty="0" smtClean="0">
                <a:solidFill>
                  <a:schemeClr val="tx1"/>
                </a:solidFill>
                <a:latin typeface="Times New Roman" pitchFamily="18" charset="0"/>
                <a:cs typeface="Times New Roman" pitchFamily="18" charset="0"/>
              </a:rPr>
              <a:t> 	4. </a:t>
            </a:r>
            <a:r>
              <a:rPr lang="en-IN" sz="1200" u="sng" dirty="0" smtClean="0">
                <a:solidFill>
                  <a:schemeClr val="tx1"/>
                </a:solidFill>
                <a:latin typeface="Times New Roman" pitchFamily="18" charset="0"/>
                <a:cs typeface="Times New Roman" pitchFamily="18" charset="0"/>
              </a:rPr>
              <a:t>Size of staff: </a:t>
            </a:r>
            <a:r>
              <a:rPr lang="en-US" sz="1200" dirty="0" smtClean="0">
                <a:solidFill>
                  <a:schemeClr val="tx1"/>
                </a:solidFill>
                <a:latin typeface="Times New Roman" pitchFamily="18" charset="0"/>
                <a:cs typeface="Times New Roman" pitchFamily="18" charset="0"/>
              </a:rPr>
              <a:t> It tells us about the no. of people in the development and the maintenance staff. A large system would require large no. of staffs which would require a considerable amount of resource allocation which would in turn make the system more complex. </a:t>
            </a:r>
          </a:p>
          <a:p>
            <a:pPr algn="just"/>
            <a:endParaRPr lang="en-IN" sz="1200" u="sng" dirty="0" smtClean="0">
              <a:solidFill>
                <a:schemeClr val="tx1"/>
              </a:solidFill>
              <a:latin typeface="Times New Roman" pitchFamily="18" charset="0"/>
              <a:cs typeface="Times New Roman" pitchFamily="18" charset="0"/>
            </a:endParaRPr>
          </a:p>
          <a:p>
            <a:pPr algn="just"/>
            <a:r>
              <a:rPr lang="en-IN" sz="1200" dirty="0" smtClean="0">
                <a:solidFill>
                  <a:schemeClr val="tx1"/>
                </a:solidFill>
                <a:latin typeface="Times New Roman" pitchFamily="18" charset="0"/>
                <a:cs typeface="Times New Roman" pitchFamily="18" charset="0"/>
              </a:rPr>
              <a:t>	5. </a:t>
            </a:r>
            <a:r>
              <a:rPr lang="en-IN" sz="1200" u="sng" dirty="0" smtClean="0">
                <a:solidFill>
                  <a:schemeClr val="tx1"/>
                </a:solidFill>
                <a:latin typeface="Times New Roman" pitchFamily="18" charset="0"/>
                <a:cs typeface="Times New Roman" pitchFamily="18" charset="0"/>
              </a:rPr>
              <a:t>Percent of maintenance budget to overall budget:  </a:t>
            </a:r>
            <a:r>
              <a:rPr lang="en-US" sz="1200" dirty="0" smtClean="0">
                <a:solidFill>
                  <a:schemeClr val="tx1"/>
                </a:solidFill>
                <a:latin typeface="Times New Roman" pitchFamily="18" charset="0"/>
                <a:cs typeface="Times New Roman" pitchFamily="18" charset="0"/>
              </a:rPr>
              <a:t>It tells us about the budget </a:t>
            </a:r>
            <a:r>
              <a:rPr lang="en-US" sz="1200" dirty="0" err="1" smtClean="0">
                <a:solidFill>
                  <a:schemeClr val="tx1"/>
                </a:solidFill>
                <a:latin typeface="Times New Roman" pitchFamily="18" charset="0"/>
                <a:cs typeface="Times New Roman" pitchFamily="18" charset="0"/>
              </a:rPr>
              <a:t>w.r.t</a:t>
            </a:r>
            <a:r>
              <a:rPr lang="en-US" sz="1200" dirty="0" smtClean="0">
                <a:solidFill>
                  <a:schemeClr val="tx1"/>
                </a:solidFill>
                <a:latin typeface="Times New Roman" pitchFamily="18" charset="0"/>
                <a:cs typeface="Times New Roman" pitchFamily="18" charset="0"/>
              </a:rPr>
              <a:t> maintenance activities. So systems that are provided with more resources tend to have less no. of problems. </a:t>
            </a:r>
          </a:p>
          <a:p>
            <a:pPr lvl="0" algn="just"/>
            <a:endParaRPr lang="en-US" sz="1200" dirty="0" smtClean="0">
              <a:solidFill>
                <a:schemeClr val="tx1"/>
              </a:solidFill>
              <a:latin typeface="Times New Roman" pitchFamily="18" charset="0"/>
              <a:cs typeface="Times New Roman" pitchFamily="18" charset="0"/>
            </a:endParaRPr>
          </a:p>
          <a:p>
            <a:pPr algn="just"/>
            <a:r>
              <a:rPr lang="en-IN" sz="1200" dirty="0" smtClean="0">
                <a:solidFill>
                  <a:schemeClr val="tx1"/>
                </a:solidFill>
                <a:latin typeface="Times New Roman" pitchFamily="18" charset="0"/>
                <a:cs typeface="Times New Roman" pitchFamily="18" charset="0"/>
              </a:rPr>
              <a:t>	6. </a:t>
            </a:r>
            <a:r>
              <a:rPr lang="en-IN" sz="1200" u="sng" dirty="0" smtClean="0">
                <a:solidFill>
                  <a:schemeClr val="tx1"/>
                </a:solidFill>
                <a:latin typeface="Times New Roman" pitchFamily="18" charset="0"/>
                <a:cs typeface="Times New Roman" pitchFamily="18" charset="0"/>
              </a:rPr>
              <a:t>Development Experience of the Maintenance Staff: </a:t>
            </a:r>
            <a:r>
              <a:rPr lang="en-US" sz="1200" dirty="0" smtClean="0">
                <a:solidFill>
                  <a:schemeClr val="tx1"/>
                </a:solidFill>
                <a:latin typeface="Times New Roman" pitchFamily="18" charset="0"/>
                <a:cs typeface="Times New Roman" pitchFamily="18" charset="0"/>
              </a:rPr>
              <a:t> It tells us about system development </a:t>
            </a:r>
            <a:r>
              <a:rPr lang="en-US" sz="1200" dirty="0" err="1" smtClean="0">
                <a:solidFill>
                  <a:schemeClr val="tx1"/>
                </a:solidFill>
                <a:latin typeface="Times New Roman" pitchFamily="18" charset="0"/>
                <a:cs typeface="Times New Roman" pitchFamily="18" charset="0"/>
              </a:rPr>
              <a:t>w.r.t</a:t>
            </a:r>
            <a:r>
              <a:rPr lang="en-US" sz="1200" dirty="0" smtClean="0">
                <a:solidFill>
                  <a:schemeClr val="tx1"/>
                </a:solidFill>
                <a:latin typeface="Times New Roman" pitchFamily="18" charset="0"/>
                <a:cs typeface="Times New Roman" pitchFamily="18" charset="0"/>
              </a:rPr>
              <a:t> maintenance staff’s experience, so with greater experience there should be less problems with productivity and quality of the product.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4" name="Picture 2"/>
          <p:cNvPicPr>
            <a:picLocks noChangeAspect="1" noChangeArrowheads="1"/>
          </p:cNvPicPr>
          <p:nvPr/>
        </p:nvPicPr>
        <p:blipFill>
          <a:blip r:embed="rId3"/>
          <a:srcRect l="19269" t="24094" r="58058" b="14955"/>
          <a:stretch>
            <a:fillRect/>
          </a:stretch>
        </p:blipFill>
        <p:spPr bwMode="auto">
          <a:xfrm>
            <a:off x="6244983" y="449580"/>
            <a:ext cx="2764302" cy="4267200"/>
          </a:xfrm>
          <a:prstGeom prst="rect">
            <a:avLst/>
          </a:prstGeom>
          <a:noFill/>
          <a:ln w="9525">
            <a:noFill/>
            <a:miter lim="800000"/>
            <a:headEnd/>
            <a:tailEnd/>
          </a:ln>
        </p:spPr>
      </p:pic>
      <p:sp>
        <p:nvSpPr>
          <p:cNvPr id="5" name="Google Shape;156;p24"/>
          <p:cNvSpPr txBox="1">
            <a:spLocks noGrp="1"/>
          </p:cNvSpPr>
          <p:nvPr>
            <p:ph type="ctrTitle"/>
          </p:nvPr>
        </p:nvSpPr>
        <p:spPr>
          <a:xfrm>
            <a:off x="-762000" y="0"/>
            <a:ext cx="8520600" cy="725100"/>
          </a:xfrm>
          <a:prstGeom prst="rect">
            <a:avLst/>
          </a:prstGeom>
        </p:spPr>
        <p:txBody>
          <a:bodyPr spcFirstLastPara="1" wrap="square" lIns="91425" tIns="91425" rIns="91425" bIns="91425" anchor="b" anchorCtr="0">
            <a:normAutofit fontScale="90000"/>
          </a:bodyPr>
          <a:lstStyle/>
          <a:p>
            <a:pPr marL="742950" lvl="0" indent="0" algn="ctr" rtl="0">
              <a:lnSpc>
                <a:spcPct val="200000"/>
              </a:lnSpc>
              <a:spcBef>
                <a:spcPts val="1000"/>
              </a:spcBef>
              <a:spcAft>
                <a:spcPts val="0"/>
              </a:spcAft>
              <a:buNone/>
            </a:pPr>
            <a:r>
              <a:rPr lang="en" sz="3200" b="1" dirty="0" smtClean="0">
                <a:solidFill>
                  <a:srgbClr val="FF0000"/>
                </a:solidFill>
                <a:latin typeface="Calibri"/>
                <a:ea typeface="Calibri"/>
                <a:cs typeface="Calibri"/>
                <a:sym typeface="Calibri"/>
              </a:rPr>
              <a:t>RESULT</a:t>
            </a:r>
            <a:endParaRPr sz="3200" b="1" dirty="0">
              <a:solidFill>
                <a:srgbClr val="FF0000"/>
              </a:solidFill>
              <a:latin typeface="Calibri"/>
              <a:ea typeface="Calibri"/>
              <a:cs typeface="Calibri"/>
              <a:sym typeface="Calibri"/>
            </a:endParaRPr>
          </a:p>
        </p:txBody>
      </p:sp>
      <p:sp>
        <p:nvSpPr>
          <p:cNvPr id="6" name="Google Shape;157;p24"/>
          <p:cNvSpPr txBox="1">
            <a:spLocks/>
          </p:cNvSpPr>
          <p:nvPr/>
        </p:nvSpPr>
        <p:spPr>
          <a:xfrm>
            <a:off x="327660" y="470691"/>
            <a:ext cx="5791200" cy="4558509"/>
          </a:xfrm>
          <a:prstGeom prst="rect">
            <a:avLst/>
          </a:prstGeom>
          <a:noFill/>
          <a:ln>
            <a:noFill/>
          </a:ln>
        </p:spPr>
        <p:txBody>
          <a:bodyPr spcFirstLastPara="1" wrap="square" lIns="91425" tIns="91425" rIns="91425" bIns="91425" anchor="t" anchorCtr="0">
            <a:noAutofit/>
          </a:bodyPr>
          <a:lstStyle/>
          <a:p>
            <a:pPr algn="just"/>
            <a:r>
              <a:rPr lang="en-US" sz="1200" dirty="0" smtClean="0">
                <a:solidFill>
                  <a:schemeClr val="tx1"/>
                </a:solidFill>
                <a:latin typeface="Times New Roman" pitchFamily="18" charset="0"/>
                <a:cs typeface="Times New Roman" pitchFamily="18" charset="0"/>
              </a:rPr>
              <a:t>After formulating these hypotheses it is essential to validate it, so we have regrouped the hypotheses based on each dependent variable (Problem Type, Maintenance control, Maintenance effort). Each of these hypotheses that we have mentioned in the proposed model was determined by calculating Pearson’s correlation coefficients. Not all the hypotheses are supported but many of them contribute to the validity of the model. </a:t>
            </a:r>
          </a:p>
          <a:p>
            <a:pPr algn="just"/>
            <a:endParaRPr lang="en-US" sz="1200" dirty="0" smtClean="0">
              <a:solidFill>
                <a:schemeClr val="tx1"/>
              </a:solidFill>
              <a:latin typeface="Times New Roman" pitchFamily="18" charset="0"/>
              <a:cs typeface="Times New Roman" pitchFamily="18" charset="0"/>
            </a:endParaRPr>
          </a:p>
          <a:p>
            <a:pPr algn="just"/>
            <a:r>
              <a:rPr lang="en-US" sz="1200" dirty="0" smtClean="0">
                <a:solidFill>
                  <a:schemeClr val="tx1"/>
                </a:solidFill>
                <a:latin typeface="Times New Roman" pitchFamily="18" charset="0"/>
                <a:cs typeface="Times New Roman" pitchFamily="18" charset="0"/>
              </a:rPr>
              <a:t>1. </a:t>
            </a:r>
            <a:r>
              <a:rPr lang="en-US" sz="1200" u="sng" dirty="0" smtClean="0">
                <a:solidFill>
                  <a:schemeClr val="tx1"/>
                </a:solidFill>
                <a:latin typeface="Times New Roman" pitchFamily="18" charset="0"/>
                <a:cs typeface="Times New Roman" pitchFamily="18" charset="0"/>
              </a:rPr>
              <a:t>Problem Type Determinants</a:t>
            </a:r>
            <a:r>
              <a:rPr lang="en-US" sz="1200" dirty="0" smtClean="0">
                <a:solidFill>
                  <a:schemeClr val="tx1"/>
                </a:solidFill>
                <a:latin typeface="Times New Roman" pitchFamily="18" charset="0"/>
                <a:cs typeface="Times New Roman" pitchFamily="18" charset="0"/>
              </a:rPr>
              <a:t>: From our findings, system size was positively associated with user knowledge (H12: p = .067). Also the user training factor was positively correlated with system size (p =.075). Even though this finding wasn’t considered in above mentioned hypotheses, a probable justification is that systems that generally have a large size are mostly complex, so the amount of training required on the system by the user is less than adequate, it requires a high amount of training. In contradiction to the hypothesis (H20), the staff size is positively associated with the product quality (H20: p=.03). The probable reason for this finding is that a large no. of staff works on larger &amp; complex systems which are harder to maintain which therefore results in problems in product quality. Therefore, staff size is not an independent variable but an intermediate variable. </a:t>
            </a:r>
          </a:p>
          <a:p>
            <a:pPr algn="just"/>
            <a:endParaRPr lang="en-US" sz="1200" dirty="0" smtClean="0">
              <a:solidFill>
                <a:schemeClr val="tx1"/>
              </a:solidFill>
              <a:latin typeface="Times New Roman" pitchFamily="18" charset="0"/>
              <a:cs typeface="Times New Roman" pitchFamily="18" charset="0"/>
            </a:endParaRPr>
          </a:p>
          <a:p>
            <a:pPr algn="just"/>
            <a:r>
              <a:rPr lang="en-US" sz="1200" dirty="0" smtClean="0">
                <a:solidFill>
                  <a:schemeClr val="tx1"/>
                </a:solidFill>
                <a:latin typeface="Times New Roman" pitchFamily="18" charset="0"/>
                <a:cs typeface="Times New Roman" pitchFamily="18" charset="0"/>
              </a:rPr>
              <a:t>2. </a:t>
            </a:r>
            <a:r>
              <a:rPr lang="en-US" sz="1200" u="sng" dirty="0" smtClean="0">
                <a:solidFill>
                  <a:schemeClr val="tx1"/>
                </a:solidFill>
                <a:latin typeface="Times New Roman" pitchFamily="18" charset="0"/>
                <a:cs typeface="Times New Roman" pitchFamily="18" charset="0"/>
              </a:rPr>
              <a:t>Maintenance control determinants</a:t>
            </a:r>
            <a:r>
              <a:rPr lang="en-US" sz="1200" dirty="0" smtClean="0">
                <a:solidFill>
                  <a:schemeClr val="tx1"/>
                </a:solidFill>
                <a:latin typeface="Times New Roman" pitchFamily="18" charset="0"/>
                <a:cs typeface="Times New Roman" pitchFamily="18" charset="0"/>
              </a:rPr>
              <a:t>: In general, large size systems are associated with excessive utilization of maintenance controls as there is a wide use of user request logs in large size systems (H14: p =.000). </a:t>
            </a:r>
          </a:p>
          <a:p>
            <a:pPr algn="just"/>
            <a:endParaRPr lang="en-US" sz="1200" dirty="0" smtClean="0">
              <a:solidFill>
                <a:schemeClr val="tx1"/>
              </a:solidFill>
              <a:latin typeface="Times New Roman" pitchFamily="18" charset="0"/>
              <a:cs typeface="Times New Roman" pitchFamily="18" charset="0"/>
            </a:endParaRPr>
          </a:p>
          <a:p>
            <a:pPr algn="just"/>
            <a:r>
              <a:rPr lang="en-US" sz="1200" dirty="0" smtClean="0">
                <a:solidFill>
                  <a:schemeClr val="tx1"/>
                </a:solidFill>
                <a:latin typeface="Times New Roman" pitchFamily="18" charset="0"/>
                <a:cs typeface="Times New Roman" pitchFamily="18" charset="0"/>
              </a:rPr>
              <a:t>3. </a:t>
            </a:r>
            <a:r>
              <a:rPr lang="en-US" sz="1200" u="sng" dirty="0" smtClean="0">
                <a:solidFill>
                  <a:schemeClr val="tx1"/>
                </a:solidFill>
                <a:latin typeface="Times New Roman" pitchFamily="18" charset="0"/>
                <a:cs typeface="Times New Roman" pitchFamily="18" charset="0"/>
              </a:rPr>
              <a:t>Maintenance effort distribution</a:t>
            </a:r>
            <a:r>
              <a:rPr lang="en-US" sz="1200" dirty="0" smtClean="0">
                <a:solidFill>
                  <a:schemeClr val="tx1"/>
                </a:solidFill>
                <a:latin typeface="Times New Roman" pitchFamily="18" charset="0"/>
                <a:cs typeface="Times New Roman" pitchFamily="18" charset="0"/>
              </a:rPr>
              <a:t>: Larger systems are positively associated with the corrective maintenance (H1: p = .088). Systems with larger databases are positively associated with adaptive maintenance (H17: p = .001).</a:t>
            </a:r>
          </a:p>
          <a:p>
            <a:pPr algn="just"/>
            <a:endParaRPr lang="en-US" sz="1200" dirty="0">
              <a:solidFill>
                <a:schemeClr val="tx1"/>
              </a:solidFill>
              <a:latin typeface="Times New Roman" pitchFamily="18" charset="0"/>
              <a:cs typeface="Times New Roman" pitchFamily="18" charset="0"/>
            </a:endParaRPr>
          </a:p>
        </p:txBody>
      </p:sp>
      <p:sp>
        <p:nvSpPr>
          <p:cNvPr id="7" name="Google Shape;71;p15"/>
          <p:cNvSpPr txBox="1">
            <a:spLocks/>
          </p:cNvSpPr>
          <p:nvPr/>
        </p:nvSpPr>
        <p:spPr>
          <a:xfrm>
            <a:off x="5744766" y="4647591"/>
            <a:ext cx="4207615" cy="671169"/>
          </a:xfrm>
          <a:prstGeom prst="rect">
            <a:avLst/>
          </a:prstGeom>
          <a:noFill/>
          <a:ln>
            <a:noFill/>
          </a:ln>
        </p:spPr>
        <p:txBody>
          <a:bodyPr spcFirstLastPara="1" wrap="square" lIns="91425" tIns="91425" rIns="91425" bIns="91425" anchor="t" anchorCtr="0">
            <a:noAutofit/>
          </a:bodyPr>
          <a:lstStyle/>
          <a:p>
            <a:pPr marL="457200" indent="-342900" algn="just">
              <a:buClr>
                <a:schemeClr val="lt2"/>
              </a:buClr>
              <a:buSzPts val="2800"/>
            </a:pPr>
            <a:r>
              <a:rPr lang="en-US" sz="1200" dirty="0" smtClean="0">
                <a:solidFill>
                  <a:schemeClr val="tx1"/>
                </a:solidFill>
                <a:latin typeface="Times New Roman" pitchFamily="18" charset="0"/>
                <a:cs typeface="Times New Roman" pitchFamily="18" charset="0"/>
              </a:rPr>
              <a:t>	</a:t>
            </a:r>
            <a:r>
              <a:rPr lang="en-US" sz="1100" dirty="0" smtClean="0">
                <a:solidFill>
                  <a:schemeClr val="tx1"/>
                </a:solidFill>
                <a:latin typeface="Times New Roman" pitchFamily="18" charset="0"/>
                <a:cs typeface="Times New Roman" pitchFamily="18" charset="0"/>
              </a:rPr>
              <a:t>Table: </a:t>
            </a:r>
            <a:r>
              <a:rPr lang="en-US" sz="1100" b="1" dirty="0" smtClean="0">
                <a:solidFill>
                  <a:schemeClr val="tx1"/>
                </a:solidFill>
                <a:latin typeface="Times New Roman" pitchFamily="18" charset="0"/>
                <a:cs typeface="Times New Roman" pitchFamily="18" charset="0"/>
              </a:rPr>
              <a:t>Summary of Hypothesized correlation[5]</a:t>
            </a:r>
          </a:p>
          <a:p>
            <a:pPr marL="457200" marR="0" lvl="0" indent="-342900" algn="just" defTabSz="914400" rtl="0" eaLnBrk="1" fontAlgn="auto" latinLnBrk="0" hangingPunct="1">
              <a:lnSpc>
                <a:spcPct val="100000"/>
              </a:lnSpc>
              <a:spcBef>
                <a:spcPts val="0"/>
              </a:spcBef>
              <a:spcAft>
                <a:spcPts val="0"/>
              </a:spcAft>
              <a:buClr>
                <a:schemeClr val="lt2"/>
              </a:buClr>
              <a:buSzPts val="2800"/>
              <a:buFont typeface="Arial"/>
              <a:buNone/>
              <a:tabLst/>
              <a:defRPr/>
            </a:pPr>
            <a:endParaRPr kumimoji="0" lang="en-US" sz="1200" b="0" i="0" u="none" strike="noStrike" kern="0" cap="none" spc="0" normalizeH="0" baseline="0" noProof="0" dirty="0">
              <a:ln>
                <a:noFill/>
              </a:ln>
              <a:solidFill>
                <a:schemeClr val="lt2"/>
              </a:solidFill>
              <a:effectLst/>
              <a:uLnTx/>
              <a:uFillTx/>
              <a:latin typeface="Times New Roman" pitchFamily="18" charset="0"/>
              <a:cs typeface="Times New Roman" pitchFamily="18" charset="0"/>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ctrTitle"/>
          </p:nvPr>
        </p:nvSpPr>
        <p:spPr>
          <a:xfrm>
            <a:off x="0" y="107398"/>
            <a:ext cx="8520600" cy="725100"/>
          </a:xfrm>
          <a:prstGeom prst="rect">
            <a:avLst/>
          </a:prstGeom>
        </p:spPr>
        <p:txBody>
          <a:bodyPr spcFirstLastPara="1" wrap="square" lIns="91425" tIns="91425" rIns="91425" bIns="91425" anchor="b" anchorCtr="0">
            <a:normAutofit fontScale="90000"/>
          </a:bodyPr>
          <a:lstStyle/>
          <a:p>
            <a:pPr marL="742950" lvl="0" indent="0" algn="ctr" rtl="0">
              <a:lnSpc>
                <a:spcPct val="200000"/>
              </a:lnSpc>
              <a:spcBef>
                <a:spcPts val="1000"/>
              </a:spcBef>
              <a:spcAft>
                <a:spcPts val="0"/>
              </a:spcAft>
              <a:buNone/>
            </a:pPr>
            <a:r>
              <a:rPr lang="en" sz="3200" b="1" dirty="0" smtClean="0">
                <a:solidFill>
                  <a:srgbClr val="FF0000"/>
                </a:solidFill>
                <a:latin typeface="Calibri"/>
                <a:ea typeface="Calibri"/>
                <a:cs typeface="Calibri"/>
                <a:sym typeface="Calibri"/>
              </a:rPr>
              <a:t>RECOMMENDATIONS</a:t>
            </a:r>
            <a:endParaRPr sz="3200" b="1" dirty="0">
              <a:solidFill>
                <a:srgbClr val="FF0000"/>
              </a:solidFill>
              <a:latin typeface="Calibri"/>
              <a:ea typeface="Calibri"/>
              <a:cs typeface="Calibri"/>
              <a:sym typeface="Calibri"/>
            </a:endParaRPr>
          </a:p>
        </p:txBody>
      </p:sp>
      <p:sp>
        <p:nvSpPr>
          <p:cNvPr id="157" name="Google Shape;157;p24"/>
          <p:cNvSpPr txBox="1">
            <a:spLocks noGrp="1"/>
          </p:cNvSpPr>
          <p:nvPr>
            <p:ph type="subTitle" idx="1"/>
          </p:nvPr>
        </p:nvSpPr>
        <p:spPr>
          <a:xfrm>
            <a:off x="91694" y="493551"/>
            <a:ext cx="8488426" cy="4558509"/>
          </a:xfrm>
          <a:prstGeom prst="rect">
            <a:avLst/>
          </a:prstGeom>
        </p:spPr>
        <p:txBody>
          <a:bodyPr spcFirstLastPara="1" wrap="square" lIns="91425" tIns="91425" rIns="91425" bIns="91425" anchor="t" anchorCtr="0">
            <a:noAutofit/>
          </a:bodyPr>
          <a:lstStyle/>
          <a:p>
            <a:pPr algn="just"/>
            <a:r>
              <a:rPr lang="en-IN" sz="1200" dirty="0" smtClean="0">
                <a:solidFill>
                  <a:schemeClr val="tx1"/>
                </a:solidFill>
                <a:latin typeface="Times New Roman" pitchFamily="18" charset="0"/>
                <a:cs typeface="Times New Roman" pitchFamily="18" charset="0"/>
              </a:rPr>
              <a:t>	</a:t>
            </a:r>
            <a:r>
              <a:rPr lang="en-US" sz="1200" dirty="0" smtClean="0">
                <a:solidFill>
                  <a:schemeClr val="tx1"/>
                </a:solidFill>
                <a:latin typeface="Times New Roman" pitchFamily="18" charset="0"/>
                <a:cs typeface="Times New Roman" pitchFamily="18" charset="0"/>
              </a:rPr>
              <a:t>Even after technological advancements problems still continue to persist in software maintenance. These problems generally are associated with the procedure &amp; rules related to maintenance management. So, on the basis of our analysis we come up with the below recommendations: </a:t>
            </a:r>
          </a:p>
          <a:p>
            <a:pPr algn="just"/>
            <a:endParaRPr lang="en-US" sz="1200" dirty="0" smtClean="0">
              <a:solidFill>
                <a:schemeClr val="tx1"/>
              </a:solidFill>
              <a:latin typeface="Times New Roman" pitchFamily="18" charset="0"/>
              <a:cs typeface="Times New Roman" pitchFamily="18" charset="0"/>
            </a:endParaRPr>
          </a:p>
          <a:p>
            <a:pPr algn="just"/>
            <a:r>
              <a:rPr lang="en-US" sz="1200" dirty="0" smtClean="0">
                <a:solidFill>
                  <a:schemeClr val="tx1"/>
                </a:solidFill>
                <a:latin typeface="Times New Roman" pitchFamily="18" charset="0"/>
                <a:cs typeface="Times New Roman" pitchFamily="18" charset="0"/>
              </a:rPr>
              <a:t>	1. From our study it is made evident that maintenance is considered to have lower significance than new development which is one the main problems that are mentioned in this report. So we need to focus on the management view of the maintenance part by giving maintenance and equal status to new development. </a:t>
            </a:r>
          </a:p>
          <a:p>
            <a:pPr algn="just"/>
            <a:endParaRPr lang="en-US" sz="1200" dirty="0" smtClean="0">
              <a:solidFill>
                <a:schemeClr val="tx1"/>
              </a:solidFill>
              <a:latin typeface="Times New Roman" pitchFamily="18" charset="0"/>
              <a:cs typeface="Times New Roman" pitchFamily="18" charset="0"/>
            </a:endParaRPr>
          </a:p>
          <a:p>
            <a:pPr algn="just"/>
            <a:r>
              <a:rPr lang="en-US" sz="1200" dirty="0" smtClean="0">
                <a:solidFill>
                  <a:schemeClr val="tx1"/>
                </a:solidFill>
                <a:latin typeface="Times New Roman" pitchFamily="18" charset="0"/>
                <a:cs typeface="Times New Roman" pitchFamily="18" charset="0"/>
              </a:rPr>
              <a:t>	2. From our study we also observed that the maintenance staff’s lack of experience in their domain aggravated the problems related to staff’s efficiency, so our recommendation is that we can improve the working environment of the organization and also by hiring skilled &amp; experienced folks in the maintenance department. </a:t>
            </a:r>
          </a:p>
          <a:p>
            <a:pPr algn="just"/>
            <a:endParaRPr lang="en-US" sz="1200" dirty="0" smtClean="0">
              <a:solidFill>
                <a:schemeClr val="tx1"/>
              </a:solidFill>
              <a:latin typeface="Times New Roman" pitchFamily="18" charset="0"/>
              <a:cs typeface="Times New Roman" pitchFamily="18" charset="0"/>
            </a:endParaRPr>
          </a:p>
          <a:p>
            <a:pPr algn="just"/>
            <a:r>
              <a:rPr lang="en-US" sz="1200" dirty="0" smtClean="0">
                <a:solidFill>
                  <a:schemeClr val="tx1"/>
                </a:solidFill>
                <a:latin typeface="Times New Roman" pitchFamily="18" charset="0"/>
                <a:cs typeface="Times New Roman" pitchFamily="18" charset="0"/>
              </a:rPr>
              <a:t>	3. Another suggestion is to include allocating additional budget to maintenance activities as the budget has an important role in improving product quality and also by changing management techniques. </a:t>
            </a:r>
          </a:p>
          <a:p>
            <a:pPr algn="just"/>
            <a:endParaRPr lang="en-US" sz="1200" dirty="0" smtClean="0">
              <a:solidFill>
                <a:schemeClr val="tx1"/>
              </a:solidFill>
              <a:latin typeface="Times New Roman" pitchFamily="18" charset="0"/>
              <a:cs typeface="Times New Roman" pitchFamily="18" charset="0"/>
            </a:endParaRPr>
          </a:p>
          <a:p>
            <a:pPr algn="just"/>
            <a:r>
              <a:rPr lang="en-US" sz="1200" dirty="0" smtClean="0">
                <a:solidFill>
                  <a:schemeClr val="tx1"/>
                </a:solidFill>
                <a:latin typeface="Times New Roman" pitchFamily="18" charset="0"/>
                <a:cs typeface="Times New Roman" pitchFamily="18" charset="0"/>
              </a:rPr>
              <a:t>	4. User knowledge is considered as the major problem which includes unrealistic user expectations and users not having enough experience in training and understanding. So to address this problem we can give user training on a monthly basis so as to adjust them with the system operations. </a:t>
            </a:r>
          </a:p>
          <a:p>
            <a:pPr algn="just"/>
            <a:endParaRPr lang="en-US" sz="1200" dirty="0" smtClean="0">
              <a:solidFill>
                <a:schemeClr val="tx1"/>
              </a:solidFill>
              <a:latin typeface="Times New Roman" pitchFamily="18" charset="0"/>
              <a:cs typeface="Times New Roman" pitchFamily="18" charset="0"/>
            </a:endParaRPr>
          </a:p>
          <a:p>
            <a:pPr algn="just"/>
            <a:r>
              <a:rPr lang="en-US" sz="1200" dirty="0" smtClean="0">
                <a:solidFill>
                  <a:schemeClr val="tx1"/>
                </a:solidFill>
                <a:latin typeface="Times New Roman" pitchFamily="18" charset="0"/>
                <a:cs typeface="Times New Roman" pitchFamily="18" charset="0"/>
              </a:rPr>
              <a:t>	5. The maintenance activities are directly proportional to quality design, so it is essential to follow quality standards, proper documentation (SRS) and good programming skills while developing a system to avoid any problems in future. </a:t>
            </a:r>
          </a:p>
          <a:p>
            <a:pPr algn="just"/>
            <a:endParaRPr lang="en-US" sz="1200" dirty="0" smtClean="0">
              <a:solidFill>
                <a:schemeClr val="tx1"/>
              </a:solidFill>
              <a:latin typeface="Times New Roman" pitchFamily="18" charset="0"/>
              <a:cs typeface="Times New Roman" pitchFamily="18" charset="0"/>
            </a:endParaRPr>
          </a:p>
          <a:p>
            <a:pPr algn="just"/>
            <a:r>
              <a:rPr lang="en-US" sz="1200" dirty="0" smtClean="0">
                <a:solidFill>
                  <a:schemeClr val="tx1"/>
                </a:solidFill>
                <a:latin typeface="Times New Roman" pitchFamily="18" charset="0"/>
                <a:cs typeface="Times New Roman" pitchFamily="18" charset="0"/>
              </a:rPr>
              <a:t>	6. </a:t>
            </a:r>
            <a:r>
              <a:rPr lang="en-US" sz="1200" u="sng" dirty="0" smtClean="0">
                <a:solidFill>
                  <a:schemeClr val="tx1"/>
                </a:solidFill>
                <a:latin typeface="Times New Roman" pitchFamily="18" charset="0"/>
                <a:cs typeface="Times New Roman" pitchFamily="18" charset="0"/>
              </a:rPr>
              <a:t>Monitoring of maintenance</a:t>
            </a:r>
            <a:r>
              <a:rPr lang="en-US" sz="1200" dirty="0" smtClean="0">
                <a:solidFill>
                  <a:schemeClr val="tx1"/>
                </a:solidFill>
                <a:latin typeface="Times New Roman" pitchFamily="18" charset="0"/>
                <a:cs typeface="Times New Roman" pitchFamily="18" charset="0"/>
              </a:rPr>
              <a:t>: There should be an effective database that records the no. of hours &amp; resources allocated to a maintenance activity to efficiently manage the organization</a:t>
            </a:r>
            <a:r>
              <a:rPr lang="en-US" sz="1200" dirty="0" smtClean="0">
                <a:latin typeface="Times New Roman" pitchFamily="18" charset="0"/>
                <a:cs typeface="Times New Roman" pitchFamily="18" charset="0"/>
              </a:rPr>
              <a:t>. </a:t>
            </a:r>
            <a:endParaRPr lang="en-US" sz="12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ctrTitle"/>
          </p:nvPr>
        </p:nvSpPr>
        <p:spPr>
          <a:xfrm>
            <a:off x="0" y="107398"/>
            <a:ext cx="8520600" cy="725100"/>
          </a:xfrm>
          <a:prstGeom prst="rect">
            <a:avLst/>
          </a:prstGeom>
        </p:spPr>
        <p:txBody>
          <a:bodyPr spcFirstLastPara="1" wrap="square" lIns="91425" tIns="91425" rIns="91425" bIns="91425" anchor="b" anchorCtr="0">
            <a:normAutofit fontScale="90000"/>
          </a:bodyPr>
          <a:lstStyle/>
          <a:p>
            <a:pPr marL="742950" lvl="0" indent="0" algn="ctr" rtl="0">
              <a:lnSpc>
                <a:spcPct val="200000"/>
              </a:lnSpc>
              <a:spcBef>
                <a:spcPts val="1000"/>
              </a:spcBef>
              <a:spcAft>
                <a:spcPts val="0"/>
              </a:spcAft>
              <a:buNone/>
            </a:pPr>
            <a:r>
              <a:rPr lang="en" sz="3200" b="1" dirty="0" smtClean="0">
                <a:solidFill>
                  <a:srgbClr val="FF0000"/>
                </a:solidFill>
                <a:latin typeface="Calibri"/>
                <a:ea typeface="Calibri"/>
                <a:cs typeface="Calibri"/>
                <a:sym typeface="Calibri"/>
              </a:rPr>
              <a:t>CONCLUSION</a:t>
            </a:r>
            <a:endParaRPr sz="3200" b="1" dirty="0">
              <a:solidFill>
                <a:srgbClr val="FF0000"/>
              </a:solidFill>
              <a:latin typeface="Calibri"/>
              <a:ea typeface="Calibri"/>
              <a:cs typeface="Calibri"/>
              <a:sym typeface="Calibri"/>
            </a:endParaRPr>
          </a:p>
        </p:txBody>
      </p:sp>
      <p:sp>
        <p:nvSpPr>
          <p:cNvPr id="157" name="Google Shape;157;p24"/>
          <p:cNvSpPr txBox="1">
            <a:spLocks noGrp="1"/>
          </p:cNvSpPr>
          <p:nvPr>
            <p:ph type="subTitle" idx="1"/>
          </p:nvPr>
        </p:nvSpPr>
        <p:spPr>
          <a:xfrm>
            <a:off x="129540" y="584991"/>
            <a:ext cx="8557786" cy="2309463"/>
          </a:xfrm>
          <a:prstGeom prst="rect">
            <a:avLst/>
          </a:prstGeom>
        </p:spPr>
        <p:txBody>
          <a:bodyPr spcFirstLastPara="1" wrap="square" lIns="91425" tIns="91425" rIns="91425" bIns="91425" anchor="t" anchorCtr="0">
            <a:noAutofit/>
          </a:bodyPr>
          <a:lstStyle/>
          <a:p>
            <a:pPr algn="just"/>
            <a:r>
              <a:rPr lang="en-IN" sz="1400" dirty="0" smtClean="0">
                <a:solidFill>
                  <a:schemeClr val="tx1"/>
                </a:solidFill>
                <a:latin typeface="Times New Roman" pitchFamily="18" charset="0"/>
                <a:cs typeface="Times New Roman" pitchFamily="18" charset="0"/>
              </a:rPr>
              <a:t>	</a:t>
            </a:r>
            <a:r>
              <a:rPr lang="en-IN" sz="1300" dirty="0" smtClean="0">
                <a:solidFill>
                  <a:schemeClr val="tx1"/>
                </a:solidFill>
                <a:latin typeface="Times New Roman" pitchFamily="18" charset="0"/>
                <a:cs typeface="Times New Roman" pitchFamily="18" charset="0"/>
              </a:rPr>
              <a:t>In this study, we have overlooked the software maintenance issues and provided a new perspective to tackle these problems. A study was conducted in 1977 by </a:t>
            </a:r>
            <a:r>
              <a:rPr lang="en-IN" sz="1300" dirty="0" err="1" smtClean="0">
                <a:solidFill>
                  <a:schemeClr val="tx1"/>
                </a:solidFill>
                <a:latin typeface="Times New Roman" pitchFamily="18" charset="0"/>
                <a:cs typeface="Times New Roman" pitchFamily="18" charset="0"/>
              </a:rPr>
              <a:t>Lientz</a:t>
            </a:r>
            <a:r>
              <a:rPr lang="en-IN" sz="1300" dirty="0" smtClean="0">
                <a:solidFill>
                  <a:schemeClr val="tx1"/>
                </a:solidFill>
                <a:latin typeface="Times New Roman" pitchFamily="18" charset="0"/>
                <a:cs typeface="Times New Roman" pitchFamily="18" charset="0"/>
              </a:rPr>
              <a:t> &amp; Swanson and the some methodology was used to gather data for the study. In addition to this, a model and various hypothesis have been proposed to analyze and find the cause behind these problems. One of the conclusions that have been discovered is that even after technological advancements, the same issues that existed a decade ago, continue to scourge maintenance activities and their management even today. The most effective way to overcome these issues is to identify the problems and enforcing good management strategies that ensure system availability &amp; reliability along with user satisfaction and timely responses to problem reports which can overall improve the productivity of an organization.</a:t>
            </a:r>
            <a:endParaRPr lang="en-US" sz="1300" dirty="0">
              <a:solidFill>
                <a:schemeClr val="tx1"/>
              </a:solidFill>
              <a:latin typeface="Times New Roman" pitchFamily="18" charset="0"/>
              <a:cs typeface="Times New Roman" pitchFamily="18" charset="0"/>
            </a:endParaRPr>
          </a:p>
        </p:txBody>
      </p:sp>
      <p:sp>
        <p:nvSpPr>
          <p:cNvPr id="4" name="Google Shape;156;p24"/>
          <p:cNvSpPr txBox="1">
            <a:spLocks/>
          </p:cNvSpPr>
          <p:nvPr/>
        </p:nvSpPr>
        <p:spPr>
          <a:xfrm>
            <a:off x="138048" y="2336964"/>
            <a:ext cx="8520600" cy="725100"/>
          </a:xfrm>
          <a:prstGeom prst="rect">
            <a:avLst/>
          </a:prstGeom>
          <a:noFill/>
          <a:ln>
            <a:noFill/>
          </a:ln>
        </p:spPr>
        <p:txBody>
          <a:bodyPr spcFirstLastPara="1" wrap="square" lIns="91425" tIns="91425" rIns="91425" bIns="91425" anchor="b" anchorCtr="0">
            <a:noAutofit/>
          </a:bodyPr>
          <a:lstStyle/>
          <a:p>
            <a:pPr marL="742950" marR="0" lvl="0" indent="0" algn="ctr" defTabSz="914400" rtl="0" eaLnBrk="1" fontAlgn="auto" latinLnBrk="0" hangingPunct="1">
              <a:lnSpc>
                <a:spcPct val="200000"/>
              </a:lnSpc>
              <a:spcBef>
                <a:spcPts val="1000"/>
              </a:spcBef>
              <a:spcAft>
                <a:spcPts val="0"/>
              </a:spcAft>
              <a:buClr>
                <a:schemeClr val="dk1"/>
              </a:buClr>
              <a:buSzPts val="5200"/>
              <a:buFont typeface="Arial"/>
              <a:buNone/>
              <a:tabLst/>
              <a:defRPr/>
            </a:pPr>
            <a:r>
              <a:rPr kumimoji="0" lang="en-US" sz="2800" b="1" i="0" u="none" strike="noStrike" kern="0" cap="none" spc="0" normalizeH="0" baseline="0" noProof="0" dirty="0" smtClean="0">
                <a:ln>
                  <a:noFill/>
                </a:ln>
                <a:solidFill>
                  <a:srgbClr val="FF0000"/>
                </a:solidFill>
                <a:effectLst/>
                <a:uLnTx/>
                <a:uFillTx/>
                <a:latin typeface="Calibri"/>
                <a:ea typeface="Calibri"/>
                <a:cs typeface="Calibri"/>
                <a:sym typeface="Calibri"/>
              </a:rPr>
              <a:t>REFERENCES</a:t>
            </a:r>
            <a:endParaRPr kumimoji="0" lang="en-US" sz="2800" b="1" i="0" u="none" strike="noStrike" kern="0" cap="none" spc="0" normalizeH="0" baseline="0" noProof="0" dirty="0">
              <a:ln>
                <a:noFill/>
              </a:ln>
              <a:solidFill>
                <a:srgbClr val="FF0000"/>
              </a:solidFill>
              <a:effectLst/>
              <a:uLnTx/>
              <a:uFillTx/>
              <a:latin typeface="Calibri"/>
              <a:ea typeface="Calibri"/>
              <a:cs typeface="Calibri"/>
              <a:sym typeface="Calibri"/>
            </a:endParaRPr>
          </a:p>
        </p:txBody>
      </p:sp>
      <p:sp>
        <p:nvSpPr>
          <p:cNvPr id="5" name="Google Shape;157;p24"/>
          <p:cNvSpPr txBox="1">
            <a:spLocks/>
          </p:cNvSpPr>
          <p:nvPr/>
        </p:nvSpPr>
        <p:spPr>
          <a:xfrm>
            <a:off x="502921" y="2817853"/>
            <a:ext cx="8427719" cy="2325647"/>
          </a:xfrm>
          <a:prstGeom prst="rect">
            <a:avLst/>
          </a:prstGeom>
          <a:noFill/>
          <a:ln>
            <a:noFill/>
          </a:ln>
        </p:spPr>
        <p:txBody>
          <a:bodyPr spcFirstLastPara="1" wrap="square" lIns="91425" tIns="91425" rIns="91425" bIns="91425" anchor="t" anchorCtr="0">
            <a:noAutofit/>
          </a:bodyPr>
          <a:lstStyle/>
          <a:p>
            <a:pPr marL="457200" marR="0" lvl="0" indent="-342900" algn="just" defTabSz="914400" rtl="0" eaLnBrk="1" fontAlgn="auto" latinLnBrk="0" hangingPunct="1">
              <a:lnSpc>
                <a:spcPct val="150000"/>
              </a:lnSpc>
              <a:spcBef>
                <a:spcPts val="0"/>
              </a:spcBef>
              <a:spcAft>
                <a:spcPts val="0"/>
              </a:spcAft>
              <a:buClr>
                <a:schemeClr val="lt2"/>
              </a:buClr>
              <a:buSzPts val="2800"/>
              <a:buFont typeface="Arial"/>
              <a:buNone/>
              <a:tabLst/>
              <a:defRPr/>
            </a:pPr>
            <a:r>
              <a:rPr kumimoji="0" lang="en-IN" sz="1300" b="0" i="0" u="none" strike="noStrike" kern="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rPr>
              <a:t>We have used 4 research papers from various citations and 1 book by</a:t>
            </a:r>
            <a:r>
              <a:rPr kumimoji="0" lang="en-US" sz="1300" b="0" i="0" u="none" strike="noStrike" kern="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rPr>
              <a:t> James A. McCall, Mary A. </a:t>
            </a:r>
            <a:r>
              <a:rPr kumimoji="0" lang="en-US" sz="1300" b="0" i="0" u="none" strike="noStrike" kern="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rPr>
              <a:t>Herndon</a:t>
            </a:r>
            <a:r>
              <a:rPr kumimoji="0" lang="en-US" sz="1300" b="0" i="0" u="none" strike="noStrike" kern="0" cap="none" spc="0" normalizeH="0" noProof="0" dirty="0" smtClean="0">
                <a:ln>
                  <a:noFill/>
                </a:ln>
                <a:solidFill>
                  <a:schemeClr val="tx1"/>
                </a:solidFill>
                <a:effectLst/>
                <a:uLnTx/>
                <a:uFillTx/>
                <a:latin typeface="Times New Roman" pitchFamily="18" charset="0"/>
                <a:ea typeface="Arial"/>
                <a:cs typeface="Times New Roman" pitchFamily="18" charset="0"/>
                <a:sym typeface="Arial"/>
              </a:rPr>
              <a:t> </a:t>
            </a:r>
            <a:r>
              <a:rPr kumimoji="0" lang="en-US" sz="1300" b="0" i="0" u="none" strike="noStrike" kern="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rPr>
              <a:t>and </a:t>
            </a:r>
            <a:r>
              <a:rPr kumimoji="0" lang="en-US" sz="1300" b="0" i="0" u="none" strike="noStrike" kern="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rPr>
              <a:t>Wilma </a:t>
            </a:r>
            <a:r>
              <a:rPr kumimoji="0" lang="en-US" sz="1300" b="0" i="0" u="none" strike="noStrike" kern="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rPr>
              <a:t>M.</a:t>
            </a:r>
          </a:p>
          <a:p>
            <a:pPr marL="457200" marR="0" lvl="0" indent="-342900" algn="just" defTabSz="914400" rtl="0" eaLnBrk="1" fontAlgn="auto" latinLnBrk="0" hangingPunct="1">
              <a:lnSpc>
                <a:spcPct val="150000"/>
              </a:lnSpc>
              <a:spcBef>
                <a:spcPts val="0"/>
              </a:spcBef>
              <a:spcAft>
                <a:spcPts val="0"/>
              </a:spcAft>
              <a:buClr>
                <a:schemeClr val="lt2"/>
              </a:buClr>
              <a:buSzPts val="2800"/>
              <a:buFont typeface="Arial"/>
              <a:buNone/>
              <a:tabLst/>
              <a:defRPr/>
            </a:pPr>
            <a:r>
              <a:rPr lang="en-US" sz="1300" dirty="0" smtClean="0">
                <a:solidFill>
                  <a:schemeClr val="tx1"/>
                </a:solidFill>
                <a:latin typeface="Times New Roman" pitchFamily="18" charset="0"/>
                <a:cs typeface="Times New Roman" pitchFamily="18" charset="0"/>
              </a:rPr>
              <a:t> </a:t>
            </a:r>
            <a:r>
              <a:rPr lang="en-IN" sz="1300" baseline="0" dirty="0" smtClean="0">
                <a:solidFill>
                  <a:schemeClr val="tx1"/>
                </a:solidFill>
                <a:latin typeface="Times New Roman" pitchFamily="18" charset="0"/>
                <a:cs typeface="Times New Roman" pitchFamily="18" charset="0"/>
              </a:rPr>
              <a:t>Osborne.</a:t>
            </a:r>
            <a:endParaRPr kumimoji="0" lang="en-US" sz="1300" b="0" i="0" u="none" strike="noStrike" kern="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endParaRPr>
          </a:p>
          <a:p>
            <a:pPr marL="457200" marR="0" lvl="0" indent="-342900" algn="just" defTabSz="914400" rtl="0" eaLnBrk="1" fontAlgn="auto" latinLnBrk="0" hangingPunct="1">
              <a:spcBef>
                <a:spcPts val="0"/>
              </a:spcBef>
              <a:spcAft>
                <a:spcPts val="0"/>
              </a:spcAft>
              <a:buClr>
                <a:schemeClr val="lt2"/>
              </a:buClr>
              <a:buSzPts val="2800"/>
              <a:buFont typeface="Arial"/>
              <a:buNone/>
              <a:tabLst/>
              <a:defRPr/>
            </a:pPr>
            <a:r>
              <a:rPr kumimoji="0" lang="en-US" sz="1300" b="0" i="0" u="sng" strike="noStrike" kern="0" cap="none" spc="0" normalizeH="0" baseline="0" noProof="0" dirty="0" smtClean="0">
                <a:ln>
                  <a:noFill/>
                </a:ln>
                <a:solidFill>
                  <a:schemeClr val="lt2"/>
                </a:solidFill>
                <a:effectLst/>
                <a:uLnTx/>
                <a:uFillTx/>
                <a:latin typeface="Times New Roman" pitchFamily="18" charset="0"/>
                <a:ea typeface="Arial"/>
                <a:cs typeface="Times New Roman" pitchFamily="18" charset="0"/>
                <a:sym typeface="Arial"/>
                <a:hlinkClick r:id="rId3"/>
              </a:rPr>
              <a:t>1.   https</a:t>
            </a:r>
            <a:r>
              <a:rPr kumimoji="0" lang="en-US" sz="1300" b="0" i="0" u="sng" strike="noStrike" kern="0" cap="none" spc="0" normalizeH="0" baseline="0" noProof="0" dirty="0" smtClean="0">
                <a:ln>
                  <a:noFill/>
                </a:ln>
                <a:solidFill>
                  <a:schemeClr val="lt2"/>
                </a:solidFill>
                <a:effectLst/>
                <a:uLnTx/>
                <a:uFillTx/>
                <a:latin typeface="Times New Roman" pitchFamily="18" charset="0"/>
                <a:ea typeface="Arial"/>
                <a:cs typeface="Times New Roman" pitchFamily="18" charset="0"/>
                <a:sym typeface="Arial"/>
                <a:hlinkClick r:id="rId3"/>
              </a:rPr>
              <a:t>://nvlpubs.nist.gov/nistpubs/Legacy/SP/nbsspecialpublication500-129.pdf</a:t>
            </a:r>
            <a:endParaRPr kumimoji="0" lang="en-US" sz="1300" b="0" i="0" u="none" strike="noStrike" kern="0" cap="none" spc="0" normalizeH="0" baseline="0" noProof="0" dirty="0" smtClean="0">
              <a:ln>
                <a:noFill/>
              </a:ln>
              <a:solidFill>
                <a:schemeClr val="lt2"/>
              </a:solidFill>
              <a:effectLst/>
              <a:uLnTx/>
              <a:uFillTx/>
              <a:latin typeface="Times New Roman" pitchFamily="18" charset="0"/>
              <a:ea typeface="Arial"/>
              <a:cs typeface="Times New Roman" pitchFamily="18" charset="0"/>
              <a:sym typeface="Arial"/>
            </a:endParaRPr>
          </a:p>
          <a:p>
            <a:pPr marL="457200" marR="0" lvl="0" indent="-342900" algn="just" defTabSz="914400" rtl="0" eaLnBrk="1" fontAlgn="auto" latinLnBrk="0" hangingPunct="1">
              <a:spcBef>
                <a:spcPts val="0"/>
              </a:spcBef>
              <a:spcAft>
                <a:spcPts val="0"/>
              </a:spcAft>
              <a:buClr>
                <a:schemeClr val="lt2"/>
              </a:buClr>
              <a:buSzPts val="2800"/>
              <a:buFont typeface="Arial"/>
              <a:buNone/>
              <a:tabLst/>
              <a:defRPr/>
            </a:pPr>
            <a:r>
              <a:rPr kumimoji="0" lang="en-US" sz="1300" b="0" i="0" u="sng" strike="noStrike" kern="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hlinkClick r:id="rId4"/>
              </a:rPr>
              <a:t>2.  “</a:t>
            </a:r>
            <a:r>
              <a:rPr kumimoji="0" lang="en-US" sz="1300" b="0" i="0" strike="noStrike" kern="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hlinkClick r:id="rId4"/>
              </a:rPr>
              <a:t>Problems and issues in Software Maintenance management” by </a:t>
            </a:r>
            <a:r>
              <a:rPr kumimoji="0" lang="en-US" sz="1300" b="0" i="0" strike="noStrike" kern="0" cap="none" spc="0" normalizeH="0" baseline="0" noProof="0" dirty="0" err="1" smtClean="0">
                <a:ln>
                  <a:noFill/>
                </a:ln>
                <a:solidFill>
                  <a:schemeClr val="tx1"/>
                </a:solidFill>
                <a:effectLst/>
                <a:uLnTx/>
                <a:uFillTx/>
                <a:latin typeface="Times New Roman" pitchFamily="18" charset="0"/>
                <a:ea typeface="Arial"/>
                <a:cs typeface="Times New Roman" pitchFamily="18" charset="0"/>
                <a:sym typeface="Arial"/>
                <a:hlinkClick r:id="rId4"/>
              </a:rPr>
              <a:t>Prashant</a:t>
            </a:r>
            <a:r>
              <a:rPr kumimoji="0" lang="en-US" sz="1300" b="0" i="0" strike="noStrike" kern="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hlinkClick r:id="rId4"/>
              </a:rPr>
              <a:t> </a:t>
            </a:r>
            <a:r>
              <a:rPr lang="en-US" sz="1300" dirty="0" smtClean="0">
                <a:solidFill>
                  <a:schemeClr val="tx1"/>
                </a:solidFill>
                <a:latin typeface="Times New Roman" pitchFamily="18" charset="0"/>
                <a:cs typeface="Times New Roman" pitchFamily="18" charset="0"/>
                <a:hlinkClick r:id="rId4"/>
              </a:rPr>
              <a:t>P</a:t>
            </a:r>
            <a:r>
              <a:rPr kumimoji="0" lang="en-US" sz="1300" b="0" i="0" strike="noStrike" kern="0" cap="none" spc="0" normalizeH="0" baseline="0" noProof="0" dirty="0" err="1" smtClean="0">
                <a:ln>
                  <a:noFill/>
                </a:ln>
                <a:solidFill>
                  <a:schemeClr val="tx1"/>
                </a:solidFill>
                <a:effectLst/>
                <a:uLnTx/>
                <a:uFillTx/>
                <a:latin typeface="Times New Roman" pitchFamily="18" charset="0"/>
                <a:ea typeface="Arial"/>
                <a:cs typeface="Times New Roman" pitchFamily="18" charset="0"/>
                <a:sym typeface="Arial"/>
                <a:hlinkClick r:id="rId4"/>
              </a:rPr>
              <a:t>alvia</a:t>
            </a:r>
            <a:r>
              <a:rPr kumimoji="0" lang="en-US" sz="1300" b="0" i="0" strike="noStrike" kern="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hlinkClick r:id="rId4"/>
              </a:rPr>
              <a:t>, Aaron </a:t>
            </a:r>
            <a:r>
              <a:rPr kumimoji="0" lang="en-US" sz="1300" b="0" i="0" strike="noStrike" kern="0" cap="none" spc="0" normalizeH="0" baseline="0" noProof="0" dirty="0" err="1" smtClean="0">
                <a:ln>
                  <a:noFill/>
                </a:ln>
                <a:solidFill>
                  <a:schemeClr val="tx1"/>
                </a:solidFill>
                <a:effectLst/>
                <a:uLnTx/>
                <a:uFillTx/>
                <a:latin typeface="Times New Roman" pitchFamily="18" charset="0"/>
                <a:ea typeface="Arial"/>
                <a:cs typeface="Times New Roman" pitchFamily="18" charset="0"/>
                <a:sym typeface="Arial"/>
                <a:hlinkClick r:id="rId4"/>
              </a:rPr>
              <a:t>Patula</a:t>
            </a:r>
            <a:endParaRPr kumimoji="0" lang="en-US" sz="1300" b="0" i="0" strike="noStrike" kern="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endParaRPr>
          </a:p>
          <a:p>
            <a:pPr marL="457200" indent="-342900" algn="just">
              <a:buClr>
                <a:schemeClr val="lt2"/>
              </a:buClr>
              <a:buSzPts val="2800"/>
              <a:defRPr/>
            </a:pPr>
            <a:r>
              <a:rPr kumimoji="0" lang="en-US" sz="1300" b="0" i="0" u="sng" strike="noStrike" kern="0" cap="none" spc="0" normalizeH="0" baseline="0" noProof="0" dirty="0" smtClean="0">
                <a:ln>
                  <a:noFill/>
                </a:ln>
                <a:solidFill>
                  <a:schemeClr val="tx1"/>
                </a:solidFill>
                <a:effectLst/>
                <a:uLnTx/>
                <a:uFillTx/>
                <a:latin typeface="Times New Roman" pitchFamily="18" charset="0"/>
                <a:ea typeface="Arial"/>
                <a:cs typeface="Times New Roman" pitchFamily="18" charset="0"/>
                <a:sym typeface="Arial"/>
                <a:hlinkClick r:id="rId5"/>
              </a:rPr>
              <a:t>3.  “</a:t>
            </a:r>
            <a:r>
              <a:rPr lang="en-US" sz="1300" dirty="0" smtClean="0">
                <a:solidFill>
                  <a:schemeClr val="tx1"/>
                </a:solidFill>
                <a:latin typeface="Times New Roman" pitchFamily="18" charset="0"/>
                <a:cs typeface="Times New Roman" pitchFamily="18" charset="0"/>
                <a:hlinkClick r:id="rId5"/>
              </a:rPr>
              <a:t>Software </a:t>
            </a:r>
            <a:r>
              <a:rPr lang="en-US" sz="1300" dirty="0" smtClean="0">
                <a:solidFill>
                  <a:schemeClr val="tx1"/>
                </a:solidFill>
                <a:latin typeface="Times New Roman" pitchFamily="18" charset="0"/>
                <a:cs typeface="Times New Roman" pitchFamily="18" charset="0"/>
                <a:hlinkClick r:id="rId5"/>
              </a:rPr>
              <a:t>maintenance management: Changes in the last </a:t>
            </a:r>
            <a:r>
              <a:rPr lang="en-US" sz="1300" dirty="0" smtClean="0">
                <a:solidFill>
                  <a:schemeClr val="tx1"/>
                </a:solidFill>
                <a:latin typeface="Times New Roman" pitchFamily="18" charset="0"/>
                <a:cs typeface="Times New Roman" pitchFamily="18" charset="0"/>
                <a:hlinkClick r:id="rId5"/>
              </a:rPr>
              <a:t>decade” by John T. </a:t>
            </a:r>
            <a:r>
              <a:rPr lang="en-US" sz="1300" dirty="0" err="1" smtClean="0">
                <a:solidFill>
                  <a:schemeClr val="tx1"/>
                </a:solidFill>
                <a:latin typeface="Times New Roman" pitchFamily="18" charset="0"/>
                <a:cs typeface="Times New Roman" pitchFamily="18" charset="0"/>
                <a:hlinkClick r:id="rId5"/>
              </a:rPr>
              <a:t>Nosek</a:t>
            </a:r>
            <a:endParaRPr lang="en-US" sz="1300" dirty="0" smtClean="0">
              <a:solidFill>
                <a:schemeClr val="tx1"/>
              </a:solidFill>
              <a:latin typeface="Times New Roman" pitchFamily="18" charset="0"/>
              <a:cs typeface="Times New Roman" pitchFamily="18" charset="0"/>
            </a:endParaRPr>
          </a:p>
          <a:p>
            <a:pPr marL="457200" indent="-342900" algn="just">
              <a:buClr>
                <a:schemeClr val="lt2"/>
              </a:buClr>
              <a:buSzPts val="2800"/>
              <a:defRPr/>
            </a:pPr>
            <a:r>
              <a:rPr lang="en-US" sz="1300" dirty="0" smtClean="0">
                <a:latin typeface="Times New Roman" pitchFamily="18" charset="0"/>
                <a:cs typeface="Times New Roman" pitchFamily="18" charset="0"/>
                <a:hlinkClick r:id="rId6"/>
              </a:rPr>
              <a:t>4.  “</a:t>
            </a:r>
            <a:r>
              <a:rPr lang="en-US" sz="1300" dirty="0" smtClean="0">
                <a:latin typeface="Times New Roman" pitchFamily="18" charset="0"/>
                <a:cs typeface="Times New Roman" pitchFamily="18" charset="0"/>
                <a:hlinkClick r:id="rId6"/>
              </a:rPr>
              <a:t>Software </a:t>
            </a:r>
            <a:r>
              <a:rPr lang="en-US" sz="1300" dirty="0" smtClean="0">
                <a:latin typeface="Times New Roman" pitchFamily="18" charset="0"/>
                <a:cs typeface="Times New Roman" pitchFamily="18" charset="0"/>
                <a:hlinkClick r:id="rId6"/>
              </a:rPr>
              <a:t>Errors and Software Maintenance Management” by Rajiv </a:t>
            </a:r>
            <a:r>
              <a:rPr lang="en-US" sz="1300" dirty="0" err="1" smtClean="0">
                <a:latin typeface="Times New Roman" pitchFamily="18" charset="0"/>
                <a:cs typeface="Times New Roman" pitchFamily="18" charset="0"/>
                <a:hlinkClick r:id="rId6"/>
              </a:rPr>
              <a:t>D.Banker</a:t>
            </a:r>
            <a:r>
              <a:rPr lang="en-US" sz="1300" dirty="0" smtClean="0">
                <a:latin typeface="Times New Roman" pitchFamily="18" charset="0"/>
                <a:cs typeface="Times New Roman" pitchFamily="18" charset="0"/>
                <a:hlinkClick r:id="rId6"/>
              </a:rPr>
              <a:t>, </a:t>
            </a:r>
            <a:r>
              <a:rPr lang="en-US" sz="1300" dirty="0" err="1" smtClean="0">
                <a:latin typeface="Times New Roman" pitchFamily="18" charset="0"/>
                <a:cs typeface="Times New Roman" pitchFamily="18" charset="0"/>
                <a:hlinkClick r:id="rId6"/>
              </a:rPr>
              <a:t>Srikant</a:t>
            </a:r>
            <a:r>
              <a:rPr lang="en-US" sz="1300" dirty="0" smtClean="0">
                <a:latin typeface="Times New Roman" pitchFamily="18" charset="0"/>
                <a:cs typeface="Times New Roman" pitchFamily="18" charset="0"/>
                <a:hlinkClick r:id="rId6"/>
              </a:rPr>
              <a:t> M. Darter, Chris F. </a:t>
            </a:r>
            <a:r>
              <a:rPr lang="en-US" sz="1300" dirty="0" err="1" smtClean="0">
                <a:latin typeface="Times New Roman" pitchFamily="18" charset="0"/>
                <a:cs typeface="Times New Roman" pitchFamily="18" charset="0"/>
                <a:hlinkClick r:id="rId6"/>
              </a:rPr>
              <a:t>Kemerer</a:t>
            </a:r>
            <a:endParaRPr lang="en-US" sz="1300" dirty="0" smtClean="0">
              <a:latin typeface="Times New Roman" pitchFamily="18" charset="0"/>
              <a:cs typeface="Times New Roman" pitchFamily="18" charset="0"/>
            </a:endParaRPr>
          </a:p>
          <a:p>
            <a:pPr marL="457200" indent="-342900" algn="just">
              <a:buClr>
                <a:schemeClr val="lt2"/>
              </a:buClr>
              <a:buSzPts val="2800"/>
              <a:defRPr/>
            </a:pPr>
            <a:r>
              <a:rPr lang="en-IN" sz="1300" dirty="0" smtClean="0">
                <a:solidFill>
                  <a:schemeClr val="tx1"/>
                </a:solidFill>
                <a:latin typeface="Times New Roman" pitchFamily="18" charset="0"/>
                <a:cs typeface="Times New Roman" pitchFamily="18" charset="0"/>
                <a:hlinkClick r:id="rId7"/>
              </a:rPr>
              <a:t>5.   “</a:t>
            </a:r>
            <a:r>
              <a:rPr lang="en-US" sz="1300" dirty="0" smtClean="0">
                <a:solidFill>
                  <a:schemeClr val="tx1"/>
                </a:solidFill>
                <a:latin typeface="Times New Roman" pitchFamily="18" charset="0"/>
                <a:cs typeface="Times New Roman" pitchFamily="18" charset="0"/>
                <a:hlinkClick r:id="rId7"/>
              </a:rPr>
              <a:t>Software Maintenance Management Strategies: Observations from the Field</a:t>
            </a:r>
            <a:r>
              <a:rPr lang="en-IN" sz="1300" dirty="0" smtClean="0">
                <a:solidFill>
                  <a:schemeClr val="tx1"/>
                </a:solidFill>
                <a:latin typeface="Times New Roman" pitchFamily="18" charset="0"/>
                <a:cs typeface="Times New Roman" pitchFamily="18" charset="0"/>
                <a:hlinkClick r:id="rId7"/>
              </a:rPr>
              <a:t>” by George Stark, </a:t>
            </a:r>
            <a:r>
              <a:rPr lang="en-US" sz="1300" dirty="0" smtClean="0">
                <a:latin typeface="Times New Roman" pitchFamily="18" charset="0"/>
                <a:cs typeface="Times New Roman" pitchFamily="18" charset="0"/>
                <a:hlinkClick r:id="rId7"/>
              </a:rPr>
              <a:t>Paul </a:t>
            </a:r>
            <a:r>
              <a:rPr lang="en-US" sz="1300" dirty="0" smtClean="0">
                <a:latin typeface="Times New Roman" pitchFamily="18" charset="0"/>
                <a:cs typeface="Times New Roman" pitchFamily="18" charset="0"/>
                <a:hlinkClick r:id="rId7"/>
              </a:rPr>
              <a:t>Oman</a:t>
            </a:r>
            <a:endParaRPr lang="en-US" sz="13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1834</TotalTime>
  <Words>487</Words>
  <Application>Microsoft Office PowerPoint</Application>
  <PresentationFormat>On-screen Show (16:9)</PresentationFormat>
  <Paragraphs>98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Century Gothic</vt:lpstr>
      <vt:lpstr>Calibri</vt:lpstr>
      <vt:lpstr>Noto Sans Symbols</vt:lpstr>
      <vt:lpstr>Simple Dark</vt:lpstr>
      <vt:lpstr>Software Maintenance Management</vt:lpstr>
      <vt:lpstr> PRESENTATION OVERVIEW</vt:lpstr>
      <vt:lpstr>INTRODUCTION</vt:lpstr>
      <vt:lpstr>METHODOLOGY</vt:lpstr>
      <vt:lpstr>Slide 5</vt:lpstr>
      <vt:lpstr>PROPOSED MODEL</vt:lpstr>
      <vt:lpstr>RESULT</vt:lpstr>
      <vt:lpstr>RECOMMENDATIONS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dc:title>
  <dc:creator>Mayand Kumar</dc:creator>
  <cp:lastModifiedBy>Windows User</cp:lastModifiedBy>
  <cp:revision>146</cp:revision>
  <dcterms:modified xsi:type="dcterms:W3CDTF">2021-11-16T07:32:44Z</dcterms:modified>
</cp:coreProperties>
</file>