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43" r:id="rId1"/>
  </p:sldMasterIdLst>
  <p:notesMasterIdLst>
    <p:notesMasterId r:id="rId17"/>
  </p:notesMasterIdLst>
  <p:sldIdLst>
    <p:sldId id="273" r:id="rId2"/>
    <p:sldId id="272" r:id="rId3"/>
    <p:sldId id="275" r:id="rId4"/>
    <p:sldId id="276" r:id="rId5"/>
    <p:sldId id="277" r:id="rId6"/>
    <p:sldId id="286" r:id="rId7"/>
    <p:sldId id="287" r:id="rId8"/>
    <p:sldId id="288" r:id="rId9"/>
    <p:sldId id="279" r:id="rId10"/>
    <p:sldId id="280" r:id="rId11"/>
    <p:sldId id="285" r:id="rId12"/>
    <p:sldId id="283" r:id="rId13"/>
    <p:sldId id="284" r:id="rId14"/>
    <p:sldId id="282" r:id="rId15"/>
    <p:sldId id="289" r:id="rId16"/>
  </p:sldIdLst>
  <p:sldSz cx="9144000" cy="5143500" type="screen16x9"/>
  <p:notesSz cx="6858000" cy="9144000"/>
  <p:embeddedFontLst>
    <p:embeddedFont>
      <p:font typeface="Gill Sans MT" pitchFamily="34" charset="0"/>
      <p:regular r:id="rId18"/>
      <p:bold r:id="rId19"/>
      <p:italic r:id="rId20"/>
      <p:boldItalic r:id="rId21"/>
    </p:embeddedFont>
    <p:embeddedFont>
      <p:font typeface="Wingdings 2" pitchFamily="18" charset="2"/>
      <p:regular r:id="rId22"/>
    </p:embeddedFont>
    <p:embeddedFont>
      <p:font typeface="Verdana" pitchFamily="34" charset="0"/>
      <p:regular r:id="rId23"/>
      <p:bold r:id="rId24"/>
      <p:italic r:id="rId25"/>
      <p:boldItalic r:id="rId2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9900"/>
    <a:srgbClr val="FF0000"/>
    <a:srgbClr val="CC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50" autoAdjust="0"/>
    <p:restoredTop sz="96774" autoAdjust="0"/>
  </p:normalViewPr>
  <p:slideViewPr>
    <p:cSldViewPr snapToGrid="0">
      <p:cViewPr>
        <p:scale>
          <a:sx n="102" d="100"/>
          <a:sy n="102" d="100"/>
        </p:scale>
        <p:origin x="-974" y="-269"/>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xmlns="" val="42099193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B61BEF0D-F0BB-DE4B-95CE-6DB70DBA9567}" type="datetimeFigureOut">
              <a:rPr lang="en-US" smtClean="0"/>
              <a:pPr/>
              <a:t>5/17/2021</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5C6B4A9-1611-4792-9094-5F34BCA07E0B}" type="datetimeFigureOut">
              <a:rPr lang="en-US" smtClean="0"/>
              <a:pPr/>
              <a:t>5/17/2021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5980"/>
            <a:ext cx="1828800" cy="4388644"/>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05980"/>
            <a:ext cx="5562600" cy="438864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5/17/2021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5/17/2021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1"/>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5/17/2021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0" name="Rectangle 9"/>
          <p:cNvSpPr/>
          <p:nvPr/>
        </p:nvSpPr>
        <p:spPr bwMode="invGray">
          <a:xfrm>
            <a:off x="2286000" y="0"/>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B712588-04B1-427B-82EE-E8DB90309F08}" type="datetimeFigureOut">
              <a:rPr lang="en-US" smtClean="0"/>
              <a:pPr/>
              <a:t>5/17/2021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61BEF0D-F0BB-DE4B-95CE-6DB70DBA9567}" type="datetimeFigureOut">
              <a:rPr lang="en-US" smtClean="0"/>
              <a:pPr/>
              <a:t>5/17/2021</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61BEF0D-F0BB-DE4B-95CE-6DB70DBA9567}" type="datetimeFigureOut">
              <a:rPr lang="en-US" smtClean="0"/>
              <a:pPr/>
              <a:t>5/17/2021</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fld id="{B61BEF0D-F0BB-DE4B-95CE-6DB70DBA9567}" type="datetimeFigureOut">
              <a:rPr lang="en-US" smtClean="0"/>
              <a:pPr/>
              <a:t>5/17/2021</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055223"/>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2A54C80-263E-416B-A8E0-580EDEADCBDC}" type="datetimeFigureOut">
              <a:rPr lang="en-US" smtClean="0"/>
              <a:pPr/>
              <a:t>5/17/2021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B61BEF0D-F0BB-DE4B-95CE-6DB70DBA9567}" type="datetimeFigureOut">
              <a:rPr lang="en-US" smtClean="0"/>
              <a:pPr/>
              <a:t>5/17/2021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715756"/>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Flowchart: Process 9"/>
          <p:cNvSpPr/>
          <p:nvPr/>
        </p:nvSpPr>
        <p:spPr>
          <a:xfrm rot="2103354" flipH="1">
            <a:off x="5003667" y="702589"/>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Donut 10"/>
          <p:cNvSpPr/>
          <p:nvPr/>
        </p:nvSpPr>
        <p:spPr>
          <a:xfrm rot="2315675">
            <a:off x="182882"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1012874"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Placeholder 4"/>
          <p:cNvSpPr>
            <a:spLocks noGrp="1"/>
          </p:cNvSpPr>
          <p:nvPr>
            <p:ph type="title"/>
          </p:nvPr>
        </p:nvSpPr>
        <p:spPr>
          <a:xfrm>
            <a:off x="1435608" y="205979"/>
            <a:ext cx="7498080" cy="85725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61BEF0D-F0BB-DE4B-95CE-6DB70DBA9567}" type="datetimeFigureOut">
              <a:rPr lang="en-US" smtClean="0"/>
              <a:pPr/>
              <a:t>5/17/2021</a:t>
            </a:fld>
            <a:endParaRPr lang="en-US" dirty="0"/>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hf sldNum="0"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1235" y="199105"/>
            <a:ext cx="6465496" cy="670326"/>
          </a:xfrm>
        </p:spPr>
        <p:txBody>
          <a:bodyPr>
            <a:noAutofit/>
          </a:bodyPr>
          <a:lstStyle/>
          <a:p>
            <a:pPr algn="ctr"/>
            <a:r>
              <a:rPr lang="en-IN" sz="3000" dirty="0" smtClean="0">
                <a:latin typeface="Times New Roman" pitchFamily="18" charset="0"/>
                <a:cs typeface="Times New Roman" pitchFamily="18" charset="0"/>
              </a:rPr>
              <a:t>FUNDAMENTAL OF MANAGEMENT (MG-302)</a:t>
            </a:r>
            <a:endParaRPr lang="en-US" sz="3000" dirty="0">
              <a:latin typeface="Times New Roman" pitchFamily="18" charset="0"/>
              <a:cs typeface="Times New Roman" pitchFamily="18" charset="0"/>
            </a:endParaRPr>
          </a:p>
        </p:txBody>
      </p:sp>
      <p:sp>
        <p:nvSpPr>
          <p:cNvPr id="3" name="Content Placeholder 2"/>
          <p:cNvSpPr>
            <a:spLocks noGrp="1"/>
          </p:cNvSpPr>
          <p:nvPr>
            <p:ph idx="1"/>
          </p:nvPr>
        </p:nvSpPr>
        <p:spPr>
          <a:xfrm>
            <a:off x="1196281" y="1678017"/>
            <a:ext cx="7228640" cy="2843750"/>
          </a:xfrm>
        </p:spPr>
        <p:txBody>
          <a:bodyPr>
            <a:normAutofit/>
          </a:bodyPr>
          <a:lstStyle/>
          <a:p>
            <a:pPr algn="ctr">
              <a:buNone/>
            </a:pPr>
            <a:r>
              <a:rPr lang="en-IN" sz="2400" dirty="0" smtClean="0">
                <a:solidFill>
                  <a:schemeClr val="accent5">
                    <a:lumMod val="50000"/>
                  </a:schemeClr>
                </a:solidFill>
                <a:latin typeface="Times New Roman" pitchFamily="18" charset="0"/>
                <a:cs typeface="Times New Roman" pitchFamily="18" charset="0"/>
              </a:rPr>
              <a:t>CASE STUDY ON</a:t>
            </a:r>
            <a:r>
              <a:rPr lang="en-IN" sz="2400" dirty="0" smtClean="0">
                <a:solidFill>
                  <a:schemeClr val="accent5">
                    <a:lumMod val="50000"/>
                  </a:schemeClr>
                </a:solidFill>
              </a:rPr>
              <a:t/>
            </a:r>
            <a:br>
              <a:rPr lang="en-IN" sz="2400" dirty="0" smtClean="0">
                <a:solidFill>
                  <a:schemeClr val="accent5">
                    <a:lumMod val="50000"/>
                  </a:schemeClr>
                </a:solidFill>
              </a:rPr>
            </a:br>
            <a:r>
              <a:rPr lang="en-IN" sz="2400" dirty="0" smtClean="0">
                <a:solidFill>
                  <a:schemeClr val="accent5">
                    <a:lumMod val="50000"/>
                  </a:schemeClr>
                </a:solidFill>
              </a:rPr>
              <a:t/>
            </a:r>
            <a:br>
              <a:rPr lang="en-IN" sz="2400" dirty="0" smtClean="0">
                <a:solidFill>
                  <a:schemeClr val="accent5">
                    <a:lumMod val="50000"/>
                  </a:schemeClr>
                </a:solidFill>
              </a:rPr>
            </a:br>
            <a:r>
              <a:rPr lang="en-IN" sz="2400" b="1" u="sng" dirty="0" smtClean="0">
                <a:solidFill>
                  <a:schemeClr val="accent5">
                    <a:lumMod val="50000"/>
                  </a:schemeClr>
                </a:solidFill>
                <a:latin typeface="Times New Roman" pitchFamily="18" charset="0"/>
                <a:cs typeface="Times New Roman" pitchFamily="18" charset="0"/>
              </a:rPr>
              <a:t>RELIANCE INDUSTRY</a:t>
            </a:r>
            <a:endParaRPr lang="en-US" sz="2400" b="1" u="sng" dirty="0">
              <a:solidFill>
                <a:schemeClr val="accent5">
                  <a:lumMod val="50000"/>
                </a:schemeClr>
              </a:solidFill>
              <a:latin typeface="Times New Roman" pitchFamily="18" charset="0"/>
              <a:cs typeface="Times New Roman" pitchFamily="18" charset="0"/>
            </a:endParaRPr>
          </a:p>
        </p:txBody>
      </p:sp>
      <p:pic>
        <p:nvPicPr>
          <p:cNvPr id="4" name="Google Shape;55;p13"/>
          <p:cNvPicPr preferRelativeResize="0"/>
          <p:nvPr/>
        </p:nvPicPr>
        <p:blipFill>
          <a:blip r:embed="rId2">
            <a:alphaModFix/>
          </a:blip>
          <a:stretch>
            <a:fillRect/>
          </a:stretch>
        </p:blipFill>
        <p:spPr>
          <a:xfrm>
            <a:off x="222582" y="325590"/>
            <a:ext cx="1431758" cy="1381912"/>
          </a:xfrm>
          <a:prstGeom prst="rect">
            <a:avLst/>
          </a:prstGeom>
          <a:noFill/>
          <a:ln>
            <a:noFill/>
          </a:ln>
        </p:spPr>
      </p:pic>
      <p:sp>
        <p:nvSpPr>
          <p:cNvPr id="5" name="Google Shape;57;p13"/>
          <p:cNvSpPr txBox="1"/>
          <p:nvPr/>
        </p:nvSpPr>
        <p:spPr>
          <a:xfrm>
            <a:off x="2451003" y="941901"/>
            <a:ext cx="5160043" cy="48813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800" dirty="0" smtClean="0">
                <a:solidFill>
                  <a:schemeClr val="accent5">
                    <a:lumMod val="50000"/>
                  </a:schemeClr>
                </a:solidFill>
                <a:latin typeface="Times New Roman" pitchFamily="18" charset="0"/>
                <a:cs typeface="Times New Roman" pitchFamily="18" charset="0"/>
              </a:rPr>
              <a:t>DELHI TECHNOLOGICAL UNIVERSITY(DTU)</a:t>
            </a:r>
            <a:endParaRPr sz="2000" dirty="0" smtClean="0">
              <a:solidFill>
                <a:schemeClr val="bg1"/>
              </a:solidFill>
              <a:latin typeface="Times New Roman" pitchFamily="18" charset="0"/>
              <a:cs typeface="Times New Roman" pitchFamily="18" charset="0"/>
            </a:endParaRPr>
          </a:p>
          <a:p>
            <a:pPr marL="0" lvl="0" indent="0" algn="ctr" rtl="0">
              <a:spcBef>
                <a:spcPts val="0"/>
              </a:spcBef>
              <a:spcAft>
                <a:spcPts val="0"/>
              </a:spcAft>
              <a:buNone/>
            </a:pPr>
            <a:endParaRPr sz="2000" dirty="0">
              <a:solidFill>
                <a:schemeClr val="tx1"/>
              </a:solidFill>
            </a:endParaRPr>
          </a:p>
        </p:txBody>
      </p:sp>
      <p:sp>
        <p:nvSpPr>
          <p:cNvPr id="6" name="Rectangle 5"/>
          <p:cNvSpPr/>
          <p:nvPr/>
        </p:nvSpPr>
        <p:spPr>
          <a:xfrm>
            <a:off x="1328627" y="3668699"/>
            <a:ext cx="2894455" cy="646331"/>
          </a:xfrm>
          <a:prstGeom prst="rect">
            <a:avLst/>
          </a:prstGeom>
        </p:spPr>
        <p:txBody>
          <a:bodyPr wrap="square">
            <a:spAutoFit/>
          </a:bodyPr>
          <a:lstStyle/>
          <a:p>
            <a:pPr lvl="0"/>
            <a:r>
              <a:rPr lang="en-US" dirty="0" smtClean="0">
                <a:solidFill>
                  <a:schemeClr val="accent5">
                    <a:lumMod val="50000"/>
                  </a:schemeClr>
                </a:solidFill>
                <a:latin typeface="Times New Roman" pitchFamily="18" charset="0"/>
                <a:cs typeface="Times New Roman" pitchFamily="18" charset="0"/>
              </a:rPr>
              <a:t>Submitted to :</a:t>
            </a:r>
          </a:p>
          <a:p>
            <a:pPr lvl="0"/>
            <a:r>
              <a:rPr lang="en-US" dirty="0" smtClean="0">
                <a:solidFill>
                  <a:schemeClr val="accent5">
                    <a:lumMod val="50000"/>
                  </a:schemeClr>
                </a:solidFill>
                <a:latin typeface="Times New Roman" pitchFamily="18" charset="0"/>
                <a:cs typeface="Times New Roman" pitchFamily="18" charset="0"/>
              </a:rPr>
              <a:t>Mr. </a:t>
            </a:r>
            <a:r>
              <a:rPr lang="en-US" dirty="0" err="1" smtClean="0">
                <a:solidFill>
                  <a:schemeClr val="accent5">
                    <a:lumMod val="50000"/>
                  </a:schemeClr>
                </a:solidFill>
                <a:latin typeface="Times New Roman" pitchFamily="18" charset="0"/>
                <a:cs typeface="Times New Roman" pitchFamily="18" charset="0"/>
              </a:rPr>
              <a:t>Saurabh</a:t>
            </a:r>
            <a:r>
              <a:rPr lang="en-US" dirty="0" smtClean="0">
                <a:solidFill>
                  <a:schemeClr val="accent5">
                    <a:lumMod val="50000"/>
                  </a:schemeClr>
                </a:solidFill>
                <a:latin typeface="Times New Roman" pitchFamily="18" charset="0"/>
                <a:cs typeface="Times New Roman" pitchFamily="18" charset="0"/>
              </a:rPr>
              <a:t> Agrawal</a:t>
            </a:r>
            <a:endParaRPr lang="en-US" dirty="0">
              <a:solidFill>
                <a:schemeClr val="accent5">
                  <a:lumMod val="50000"/>
                </a:schemeClr>
              </a:solidFill>
              <a:latin typeface="Times New Roman" pitchFamily="18" charset="0"/>
              <a:cs typeface="Times New Roman" pitchFamily="18" charset="0"/>
            </a:endParaRPr>
          </a:p>
        </p:txBody>
      </p:sp>
      <p:sp>
        <p:nvSpPr>
          <p:cNvPr id="7" name="Rectangle 6"/>
          <p:cNvSpPr/>
          <p:nvPr/>
        </p:nvSpPr>
        <p:spPr>
          <a:xfrm>
            <a:off x="5649899" y="3099892"/>
            <a:ext cx="4620126" cy="1477328"/>
          </a:xfrm>
          <a:prstGeom prst="rect">
            <a:avLst/>
          </a:prstGeom>
        </p:spPr>
        <p:txBody>
          <a:bodyPr wrap="square">
            <a:spAutoFit/>
          </a:bodyPr>
          <a:lstStyle/>
          <a:p>
            <a:pPr lvl="0"/>
            <a:endParaRPr lang="en-US" dirty="0" smtClean="0">
              <a:solidFill>
                <a:schemeClr val="accent5">
                  <a:lumMod val="50000"/>
                </a:schemeClr>
              </a:solidFill>
            </a:endParaRPr>
          </a:p>
          <a:p>
            <a:pPr lvl="0"/>
            <a:endParaRPr lang="en-US" dirty="0" smtClean="0">
              <a:solidFill>
                <a:schemeClr val="accent5">
                  <a:lumMod val="50000"/>
                </a:schemeClr>
              </a:solidFill>
            </a:endParaRPr>
          </a:p>
          <a:p>
            <a:pPr lvl="0"/>
            <a:r>
              <a:rPr lang="en-US" dirty="0" smtClean="0">
                <a:solidFill>
                  <a:schemeClr val="accent5">
                    <a:lumMod val="50000"/>
                  </a:schemeClr>
                </a:solidFill>
                <a:latin typeface="Times New Roman" pitchFamily="18" charset="0"/>
                <a:cs typeface="Times New Roman" pitchFamily="18" charset="0"/>
              </a:rPr>
              <a:t>Submitted by:</a:t>
            </a:r>
          </a:p>
          <a:p>
            <a:pPr lvl="0"/>
            <a:r>
              <a:rPr lang="en-US" dirty="0" smtClean="0">
                <a:solidFill>
                  <a:schemeClr val="accent5">
                    <a:lumMod val="50000"/>
                  </a:schemeClr>
                </a:solidFill>
                <a:latin typeface="Times New Roman" pitchFamily="18" charset="0"/>
                <a:cs typeface="Times New Roman" pitchFamily="18" charset="0"/>
              </a:rPr>
              <a:t>  Ashish Kumar - (2K18/SE/041)</a:t>
            </a:r>
            <a:br>
              <a:rPr lang="en-US" dirty="0" smtClean="0">
                <a:solidFill>
                  <a:schemeClr val="accent5">
                    <a:lumMod val="50000"/>
                  </a:schemeClr>
                </a:solidFill>
                <a:latin typeface="Times New Roman" pitchFamily="18" charset="0"/>
                <a:cs typeface="Times New Roman" pitchFamily="18" charset="0"/>
              </a:rPr>
            </a:br>
            <a:r>
              <a:rPr lang="en-US" dirty="0" smtClean="0">
                <a:solidFill>
                  <a:schemeClr val="accent5">
                    <a:lumMod val="50000"/>
                  </a:schemeClr>
                </a:solidFill>
                <a:latin typeface="Times New Roman" pitchFamily="18" charset="0"/>
                <a:cs typeface="Times New Roman" pitchFamily="18" charset="0"/>
              </a:rPr>
              <a:t>  Gaurav Kumar - (2K18/SE/060)</a:t>
            </a:r>
            <a:endParaRPr lang="en-US" dirty="0">
              <a:solidFill>
                <a:schemeClr val="accent5">
                  <a:lumMod val="5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578498"/>
          </a:xfrm>
        </p:spPr>
        <p:txBody>
          <a:bodyPr>
            <a:normAutofit/>
          </a:bodyPr>
          <a:lstStyle/>
          <a:p>
            <a:pPr algn="ctr"/>
            <a:r>
              <a:rPr lang="en-US" sz="3000" dirty="0" smtClean="0">
                <a:latin typeface="Times New Roman" pitchFamily="18" charset="0"/>
                <a:cs typeface="Times New Roman" pitchFamily="18" charset="0"/>
              </a:rPr>
              <a:t>Reliance Industries CSR Report</a:t>
            </a:r>
            <a:endParaRPr lang="en-US" sz="3000" dirty="0">
              <a:latin typeface="Times New Roman" pitchFamily="18" charset="0"/>
              <a:cs typeface="Times New Roman" pitchFamily="18" charset="0"/>
            </a:endParaRPr>
          </a:p>
        </p:txBody>
      </p:sp>
      <p:sp>
        <p:nvSpPr>
          <p:cNvPr id="3" name="Content Placeholder 2"/>
          <p:cNvSpPr>
            <a:spLocks noGrp="1"/>
          </p:cNvSpPr>
          <p:nvPr>
            <p:ph sz="half" idx="1"/>
          </p:nvPr>
        </p:nvSpPr>
        <p:spPr>
          <a:xfrm>
            <a:off x="989351" y="509666"/>
            <a:ext cx="4586989" cy="4534524"/>
          </a:xfrm>
        </p:spPr>
        <p:txBody>
          <a:bodyPr>
            <a:normAutofit fontScale="85000" lnSpcReduction="20000"/>
          </a:bodyPr>
          <a:lstStyle/>
          <a:p>
            <a:pPr algn="just"/>
            <a:r>
              <a:rPr lang="en-US" sz="1500" dirty="0" smtClean="0">
                <a:latin typeface="Times New Roman" pitchFamily="18" charset="0"/>
                <a:cs typeface="Times New Roman" pitchFamily="18" charset="0"/>
              </a:rPr>
              <a:t>RIL has impacted the society and community through its responsible actions, at large. In alignment with the Companies Act 2013, RIL established the Reliance Foundation RF. This foundation takes care of corporate social initiatives of RIL. RF is a committed player in improving the quality of life of the underprivileged by zeroing in on different focus areas – education, disaster response, sports for development, rural transformation, arts culture and heritage and urban renewal.</a:t>
            </a:r>
          </a:p>
          <a:p>
            <a:pPr algn="just">
              <a:buNone/>
            </a:pPr>
            <a:r>
              <a:rPr lang="en-US" sz="1500" b="1" dirty="0" smtClean="0">
                <a:latin typeface="Times New Roman" pitchFamily="18" charset="0"/>
                <a:cs typeface="Times New Roman" pitchFamily="18" charset="0"/>
              </a:rPr>
              <a:t>Reliance Industries CSR Report</a:t>
            </a:r>
          </a:p>
          <a:p>
            <a:pPr algn="just" fontAlgn="base"/>
            <a:r>
              <a:rPr lang="en-US" sz="1500" dirty="0" smtClean="0">
                <a:latin typeface="Times New Roman" pitchFamily="18" charset="0"/>
                <a:cs typeface="Times New Roman" pitchFamily="18" charset="0"/>
              </a:rPr>
              <a:t>In the financial year 2016-17, the RF spent INR 659.20 crores of INR 620.41 crores prescribed. Following that year in 2017-18, the Reliance Foundation</a:t>
            </a:r>
            <a:r>
              <a:rPr lang="en-US" sz="1500" b="1" dirty="0" smtClean="0">
                <a:latin typeface="Times New Roman" pitchFamily="18" charset="0"/>
                <a:cs typeface="Times New Roman" pitchFamily="18" charset="0"/>
              </a:rPr>
              <a:t> </a:t>
            </a:r>
            <a:r>
              <a:rPr lang="en-US" sz="1500" dirty="0" smtClean="0">
                <a:latin typeface="Times New Roman" pitchFamily="18" charset="0"/>
                <a:cs typeface="Times New Roman" pitchFamily="18" charset="0"/>
              </a:rPr>
              <a:t>spent INR 745.04 crores of the expected INR 703.08 crores. And in the year 2018-19, the RF spent INR 849.32 crores on CSR activities, out of the INR 811.16 crores prescribed on initiatives of RIL.</a:t>
            </a:r>
          </a:p>
          <a:p>
            <a:pPr algn="just" fontAlgn="base"/>
            <a:r>
              <a:rPr lang="en-US" sz="1500" dirty="0" smtClean="0">
                <a:latin typeface="Times New Roman" pitchFamily="18" charset="0"/>
                <a:cs typeface="Times New Roman" pitchFamily="18" charset="0"/>
              </a:rPr>
              <a:t>Reliance Industries Limited spent Rs. 1,022 crores on CSR (Corporate Social Responsibility) programmes and projects during the financial year (FY) 2019-20. Total CSR spending includes Rs 228.80 crore towards contribution to</a:t>
            </a:r>
            <a:r>
              <a:rPr lang="en-US" sz="1500" b="1" dirty="0" smtClean="0">
                <a:latin typeface="Times New Roman" pitchFamily="18" charset="0"/>
                <a:cs typeface="Times New Roman" pitchFamily="18" charset="0"/>
              </a:rPr>
              <a:t> </a:t>
            </a:r>
            <a:r>
              <a:rPr lang="en-US" sz="1500" dirty="0" smtClean="0">
                <a:latin typeface="Times New Roman" pitchFamily="18" charset="0"/>
                <a:cs typeface="Times New Roman" pitchFamily="18" charset="0"/>
              </a:rPr>
              <a:t>Reliance Foundation Institution of Education Research (RFIER), as Corpus for the proposed University project. Expenditure of Rs 500 crore on Disaster Relief includes contribution to PM CARES Fund and Rs. 56 crores to other various relief funds</a:t>
            </a:r>
            <a:r>
              <a:rPr lang="en-US" sz="1500" b="1" dirty="0" smtClean="0">
                <a:latin typeface="Times New Roman" pitchFamily="18" charset="0"/>
                <a:cs typeface="Times New Roman" pitchFamily="18" charset="0"/>
              </a:rPr>
              <a:t>.</a:t>
            </a:r>
            <a:endParaRPr lang="en-US" sz="1500" dirty="0" smtClean="0">
              <a:latin typeface="Times New Roman" pitchFamily="18" charset="0"/>
              <a:cs typeface="Times New Roman" pitchFamily="18" charset="0"/>
            </a:endParaRPr>
          </a:p>
          <a:p>
            <a:pPr algn="just"/>
            <a:endParaRPr lang="en-US" dirty="0"/>
          </a:p>
        </p:txBody>
      </p:sp>
      <p:pic>
        <p:nvPicPr>
          <p:cNvPr id="5" name="Picture 4" descr="Mandatory CSR Budget vs. CSR spend - RIL Ltd"/>
          <p:cNvPicPr/>
          <p:nvPr/>
        </p:nvPicPr>
        <p:blipFill>
          <a:blip r:embed="rId2" cstate="print"/>
          <a:srcRect/>
          <a:stretch>
            <a:fillRect/>
          </a:stretch>
        </p:blipFill>
        <p:spPr bwMode="auto">
          <a:xfrm>
            <a:off x="5621310" y="801974"/>
            <a:ext cx="3324069" cy="3028013"/>
          </a:xfrm>
          <a:prstGeom prst="rect">
            <a:avLst/>
          </a:prstGeom>
          <a:noFill/>
          <a:ln w="9525">
            <a:noFill/>
            <a:miter lim="800000"/>
            <a:headEnd/>
            <a:tailEnd/>
          </a:ln>
        </p:spPr>
      </p:pic>
      <p:sp>
        <p:nvSpPr>
          <p:cNvPr id="6" name="Content Placeholder 2"/>
          <p:cNvSpPr>
            <a:spLocks noGrp="1"/>
          </p:cNvSpPr>
          <p:nvPr>
            <p:ph sz="half" idx="1"/>
          </p:nvPr>
        </p:nvSpPr>
        <p:spPr>
          <a:xfrm>
            <a:off x="5320559" y="3844976"/>
            <a:ext cx="3657600" cy="674557"/>
          </a:xfrm>
        </p:spPr>
        <p:txBody>
          <a:bodyPr>
            <a:normAutofit/>
          </a:bodyPr>
          <a:lstStyle/>
          <a:p>
            <a:pPr>
              <a:buNone/>
            </a:pPr>
            <a:r>
              <a:rPr lang="en-US" sz="1200" b="1" dirty="0" smtClean="0">
                <a:latin typeface="Times New Roman" pitchFamily="18" charset="0"/>
                <a:cs typeface="Times New Roman" pitchFamily="18" charset="0"/>
              </a:rPr>
              <a:t>    Fig. The Graph shows the CSR Budget vs. CSR spend by RIL Ltd in the last five years</a:t>
            </a:r>
            <a:endParaRPr lang="en-US" sz="1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89351" y="1"/>
            <a:ext cx="8154649" cy="5143500"/>
          </a:xfrm>
        </p:spPr>
        <p:txBody>
          <a:bodyPr>
            <a:noAutofit/>
          </a:bodyPr>
          <a:lstStyle/>
          <a:p>
            <a:pPr algn="just" fontAlgn="base">
              <a:buNone/>
            </a:pPr>
            <a:r>
              <a:rPr lang="en-US" sz="1300" b="1" dirty="0" smtClean="0">
                <a:latin typeface="Times New Roman" pitchFamily="18" charset="0"/>
                <a:cs typeface="Times New Roman" pitchFamily="18" charset="0"/>
              </a:rPr>
              <a:t>Reliance Foundation CSR Activities</a:t>
            </a:r>
          </a:p>
          <a:p>
            <a:pPr algn="just" fontAlgn="base"/>
            <a:r>
              <a:rPr lang="en-US" sz="1200" b="1" dirty="0" smtClean="0">
                <a:latin typeface="Times New Roman" pitchFamily="18" charset="0"/>
                <a:cs typeface="Times New Roman" pitchFamily="18" charset="0"/>
              </a:rPr>
              <a:t> Skilling and Employment:</a:t>
            </a:r>
            <a:r>
              <a:rPr lang="en-US" sz="1200" dirty="0" smtClean="0">
                <a:latin typeface="Times New Roman" pitchFamily="18" charset="0"/>
                <a:cs typeface="Times New Roman" pitchFamily="18" charset="0"/>
              </a:rPr>
              <a:t> India faces a major issue in employing its young population. The Skill India Mission of the Government of India has asked the corporates for support in training the youth of India by making them employable. Reliance has answered the clarion call and has leveraged its infrastructure and trained workforce to provide marketable skillsets and placement support to the youth. More than 9,400 youth were linked to various employment opportunities.</a:t>
            </a:r>
          </a:p>
          <a:p>
            <a:pPr algn="just" fontAlgn="base"/>
            <a:r>
              <a:rPr lang="en-US" sz="1200" b="1" dirty="0" smtClean="0">
                <a:latin typeface="Times New Roman" pitchFamily="18" charset="0"/>
                <a:cs typeface="Times New Roman" pitchFamily="18" charset="0"/>
              </a:rPr>
              <a:t>Education:</a:t>
            </a:r>
            <a:r>
              <a:rPr lang="en-US" sz="1200" dirty="0" smtClean="0">
                <a:latin typeface="Times New Roman" pitchFamily="18" charset="0"/>
                <a:cs typeface="Times New Roman" pitchFamily="18" charset="0"/>
              </a:rPr>
              <a:t> Reliance Industries CSR works closely on educational activities with educational institutions all over the country. They aim to provide better quality education, scholarships, sports development and access to higher education. Few of their projects are Dhirubhai Ambani Scholarship Programme, Reliance Dhirubhai Ambani Protsaham Scheme, Jio Schools and Young Champs Programme.</a:t>
            </a:r>
          </a:p>
          <a:p>
            <a:pPr algn="just" fontAlgn="base"/>
            <a:r>
              <a:rPr lang="en-US" sz="1200" b="1" dirty="0" smtClean="0">
                <a:latin typeface="Times New Roman" pitchFamily="18" charset="0"/>
                <a:cs typeface="Times New Roman" pitchFamily="18" charset="0"/>
              </a:rPr>
              <a:t> Health Care: </a:t>
            </a:r>
            <a:r>
              <a:rPr lang="en-US" sz="1200" dirty="0" smtClean="0">
                <a:latin typeface="Times New Roman" pitchFamily="18" charset="0"/>
                <a:cs typeface="Times New Roman" pitchFamily="18" charset="0"/>
              </a:rPr>
              <a:t>Reliance Foundation has set up static and mobile medical and healthcare units across Maharashtra, Madhya Pradesh Uttarakhand, Gujarat, Uttar Pradesh and Andhra Pradesh. They have eight fully-functioning and equipped mobile medical units and four static medical units. Other medical and health care projects and initiatives are Women’s Health Care, Dhirubhai Ambani Hospital, Drishti and Mission Zero Malnourishment Project.</a:t>
            </a:r>
          </a:p>
          <a:p>
            <a:pPr marL="342900" indent="-342900" algn="just" fontAlgn="base">
              <a:lnSpc>
                <a:spcPct val="115000"/>
              </a:lnSpc>
              <a:spcAft>
                <a:spcPts val="600"/>
              </a:spcAft>
              <a:tabLst>
                <a:tab pos="457200" algn="l"/>
              </a:tabLst>
            </a:pPr>
            <a:r>
              <a:rPr lang="en-US" sz="1200" b="1" dirty="0" smtClean="0">
                <a:latin typeface="Times New Roman" pitchFamily="18" charset="0"/>
                <a:cs typeface="Times New Roman" pitchFamily="18" charset="0"/>
              </a:rPr>
              <a:t>Reliance CSR in the fight against Corona virus: </a:t>
            </a:r>
            <a:r>
              <a:rPr lang="en-US" sz="1200" dirty="0" smtClean="0">
                <a:latin typeface="Times New Roman" pitchFamily="18" charset="0"/>
                <a:cs typeface="Times New Roman" pitchFamily="18" charset="0"/>
              </a:rPr>
              <a:t>RIL CSR has deployed the combined strengths of Reliance Foundation, Reliance Retail, Jio, Reliance Life Sciences, Reliance Industries, and its 6,00,000 strong Reliance family to work together to help India fight this COVID19 pandemic. They have taken various steps that have created a blueprint that can be imitated at a rapid pace to create infrastructure and facilities needed to take India on the other side of this Coronavirus pandemic. Let us look at a few of the steps: Reliance Industries Chairman in a philanthropic move donated 100 tones of oxygen to the hospitals of the state(MH), for free. RIL is using its production facilities to produce 100,000 face-masks per day and a large number of personal protective equipment’s (PPEs), such as suits and garments, for the nation’s health workers. Reliance Foundation Hospital, in collaboration with the Brihanmumbai Municipal Corporation (BMC), has created a first-of-its-kind-in-India covid centre which is fully funded by Reliance Foundation They have provided beds that are equipped with the required infrastructure, biomedical equipment such as ventilators, pacemakers, dialysis machines, and patient monitoring devices.</a:t>
            </a:r>
          </a:p>
          <a:p>
            <a:pPr marL="342900" indent="-342900" algn="just" fontAlgn="base">
              <a:lnSpc>
                <a:spcPct val="115000"/>
              </a:lnSpc>
              <a:spcAft>
                <a:spcPts val="600"/>
              </a:spcAft>
              <a:tabLst>
                <a:tab pos="457200" algn="l"/>
              </a:tabLst>
            </a:pPr>
            <a:endParaRPr lang="en-US" sz="12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713" y="0"/>
            <a:ext cx="7498080" cy="578498"/>
          </a:xfrm>
        </p:spPr>
        <p:txBody>
          <a:bodyPr>
            <a:noAutofit/>
          </a:bodyPr>
          <a:lstStyle/>
          <a:p>
            <a:pPr algn="ctr"/>
            <a:r>
              <a:rPr lang="en-US" sz="3000" dirty="0" smtClean="0">
                <a:latin typeface="Times New Roman" pitchFamily="18" charset="0"/>
                <a:cs typeface="Times New Roman" pitchFamily="18" charset="0"/>
              </a:rPr>
              <a:t>Reliance Industries’ Marketing Strategies</a:t>
            </a:r>
            <a:endParaRPr lang="en-US" sz="3000" dirty="0">
              <a:latin typeface="Times New Roman" pitchFamily="18" charset="0"/>
              <a:cs typeface="Times New Roman" pitchFamily="18" charset="0"/>
            </a:endParaRPr>
          </a:p>
        </p:txBody>
      </p:sp>
      <p:sp>
        <p:nvSpPr>
          <p:cNvPr id="3" name="Content Placeholder 2"/>
          <p:cNvSpPr>
            <a:spLocks noGrp="1"/>
          </p:cNvSpPr>
          <p:nvPr>
            <p:ph sz="half" idx="1"/>
          </p:nvPr>
        </p:nvSpPr>
        <p:spPr>
          <a:xfrm>
            <a:off x="899410" y="569625"/>
            <a:ext cx="6498236" cy="4573875"/>
          </a:xfrm>
        </p:spPr>
        <p:txBody>
          <a:bodyPr>
            <a:normAutofit/>
          </a:bodyPr>
          <a:lstStyle/>
          <a:p>
            <a:pPr algn="just"/>
            <a:r>
              <a:rPr lang="en-US" sz="1200" dirty="0" smtClean="0">
                <a:latin typeface="Times New Roman" pitchFamily="18" charset="0"/>
                <a:cs typeface="Times New Roman" pitchFamily="18" charset="0"/>
              </a:rPr>
              <a:t>RIL applies selective, differentiated and aggressive pricing strategies to capture its target market. It uses a mix of variables like geography, demography and psychography like age, gender, profession, income class, region, behavior.</a:t>
            </a:r>
          </a:p>
          <a:p>
            <a:pPr algn="just"/>
            <a:r>
              <a:rPr lang="en-US" sz="1200" dirty="0" smtClean="0">
                <a:latin typeface="Times New Roman" pitchFamily="18" charset="0"/>
                <a:cs typeface="Times New Roman" pitchFamily="18" charset="0"/>
              </a:rPr>
              <a:t>Marketing mix of RIL that comprises of the 4P’s like Place, price, products and promotion explains the marketing strategy of the Company.</a:t>
            </a:r>
            <a:r>
              <a:rPr lang="en-US" sz="1200" b="1" dirty="0" smtClean="0">
                <a:latin typeface="Times New Roman" pitchFamily="18" charset="0"/>
                <a:cs typeface="Times New Roman" pitchFamily="18" charset="0"/>
              </a:rPr>
              <a:t> </a:t>
            </a:r>
            <a:endParaRPr lang="en-US" sz="1200" dirty="0" smtClean="0">
              <a:latin typeface="Times New Roman" pitchFamily="18" charset="0"/>
              <a:cs typeface="Times New Roman" pitchFamily="18" charset="0"/>
            </a:endParaRPr>
          </a:p>
          <a:p>
            <a:pPr algn="just"/>
            <a:r>
              <a:rPr lang="en-US" sz="1200" dirty="0" smtClean="0">
                <a:latin typeface="Times New Roman" pitchFamily="18" charset="0"/>
                <a:cs typeface="Times New Roman" pitchFamily="18" charset="0"/>
              </a:rPr>
              <a:t> </a:t>
            </a:r>
            <a:endParaRPr lang="en-US" sz="1200" dirty="0">
              <a:latin typeface="Times New Roman" pitchFamily="18" charset="0"/>
              <a:cs typeface="Times New Roman" pitchFamily="18" charset="0"/>
            </a:endParaRPr>
          </a:p>
        </p:txBody>
      </p:sp>
      <p:pic>
        <p:nvPicPr>
          <p:cNvPr id="4" name="Picture 3" descr="Marketing-Strategy-of-Reliance-Industries-Limited-4.jpg"/>
          <p:cNvPicPr>
            <a:picLocks noChangeAspect="1"/>
          </p:cNvPicPr>
          <p:nvPr/>
        </p:nvPicPr>
        <p:blipFill>
          <a:blip r:embed="rId2"/>
          <a:stretch>
            <a:fillRect/>
          </a:stretch>
        </p:blipFill>
        <p:spPr>
          <a:xfrm>
            <a:off x="7457607" y="104932"/>
            <a:ext cx="1686393" cy="948596"/>
          </a:xfrm>
          <a:prstGeom prst="rect">
            <a:avLst/>
          </a:prstGeom>
        </p:spPr>
      </p:pic>
      <p:sp>
        <p:nvSpPr>
          <p:cNvPr id="5" name="Content Placeholder 2"/>
          <p:cNvSpPr>
            <a:spLocks noGrp="1"/>
          </p:cNvSpPr>
          <p:nvPr>
            <p:ph sz="half" idx="1"/>
          </p:nvPr>
        </p:nvSpPr>
        <p:spPr>
          <a:xfrm>
            <a:off x="891915" y="1561474"/>
            <a:ext cx="8252085" cy="4573875"/>
          </a:xfrm>
        </p:spPr>
        <p:txBody>
          <a:bodyPr>
            <a:normAutofit fontScale="32500" lnSpcReduction="20000"/>
          </a:bodyPr>
          <a:lstStyle/>
          <a:p>
            <a:pPr algn="just"/>
            <a:r>
              <a:rPr lang="en-US" sz="3700" dirty="0" smtClean="0">
                <a:latin typeface="Times New Roman" pitchFamily="18" charset="0"/>
                <a:cs typeface="Times New Roman" pitchFamily="18" charset="0"/>
              </a:rPr>
              <a:t>As for the “</a:t>
            </a:r>
            <a:r>
              <a:rPr lang="en-US" sz="3700" b="1" dirty="0" smtClean="0">
                <a:latin typeface="Times New Roman" pitchFamily="18" charset="0"/>
                <a:cs typeface="Times New Roman" pitchFamily="18" charset="0"/>
              </a:rPr>
              <a:t>products” </a:t>
            </a:r>
            <a:r>
              <a:rPr lang="en-US" sz="3700" dirty="0" smtClean="0">
                <a:latin typeface="Times New Roman" pitchFamily="18" charset="0"/>
                <a:cs typeface="Times New Roman" pitchFamily="18" charset="0"/>
              </a:rPr>
              <a:t>RIL has launched a diversified range of products starting from petrochemicals to retail business to health etc. As we all </a:t>
            </a:r>
            <a:r>
              <a:rPr lang="en-US" sz="3700" dirty="0" smtClean="0">
                <a:latin typeface="Times New Roman" pitchFamily="18" charset="0"/>
                <a:cs typeface="Times New Roman" pitchFamily="18" charset="0"/>
              </a:rPr>
              <a:t>know </a:t>
            </a:r>
            <a:r>
              <a:rPr lang="en-US" sz="3700" dirty="0" smtClean="0">
                <a:latin typeface="Times New Roman" pitchFamily="18" charset="0"/>
                <a:cs typeface="Times New Roman" pitchFamily="18" charset="0"/>
              </a:rPr>
              <a:t>that Reliance Industries recently became the first Indian company to cross 6 trillion market capitalization. They provide several products like in the retail sector are Reliance Fresh, Big Bazaar, Reliance Mart, Reliance Market, Reliance Home Kitchen, Reliance iStore.</a:t>
            </a:r>
          </a:p>
          <a:p>
            <a:pPr algn="just"/>
            <a:r>
              <a:rPr lang="en-US" sz="3700" dirty="0" smtClean="0">
                <a:latin typeface="Times New Roman" pitchFamily="18" charset="0"/>
                <a:cs typeface="Times New Roman" pitchFamily="18" charset="0"/>
              </a:rPr>
              <a:t>As for the </a:t>
            </a:r>
            <a:r>
              <a:rPr lang="en-US" sz="3700" b="1" dirty="0" smtClean="0">
                <a:latin typeface="Times New Roman" pitchFamily="18" charset="0"/>
                <a:cs typeface="Times New Roman" pitchFamily="18" charset="0"/>
              </a:rPr>
              <a:t>“price” </a:t>
            </a:r>
            <a:r>
              <a:rPr lang="en-US" sz="3700" dirty="0" smtClean="0">
                <a:latin typeface="Times New Roman" pitchFamily="18" charset="0"/>
                <a:cs typeface="Times New Roman" pitchFamily="18" charset="0"/>
              </a:rPr>
              <a:t>the pricing policies of RIL is different for different products which is based on market leadership and competition of the products. </a:t>
            </a:r>
            <a:r>
              <a:rPr lang="en-US" sz="3700" dirty="0" smtClean="0">
                <a:latin typeface="Times New Roman" pitchFamily="18" charset="0"/>
                <a:cs typeface="Times New Roman" pitchFamily="18" charset="0"/>
              </a:rPr>
              <a:t>Reliance </a:t>
            </a:r>
            <a:r>
              <a:rPr lang="en-US" sz="3700" dirty="0" smtClean="0">
                <a:latin typeface="Times New Roman" pitchFamily="18" charset="0"/>
                <a:cs typeface="Times New Roman" pitchFamily="18" charset="0"/>
              </a:rPr>
              <a:t>Industries follows different pricing strategy for different sectors. When the company launched Reliance Jio, it offered free Jio services to its customers during the launch period to increase market share.</a:t>
            </a:r>
          </a:p>
          <a:p>
            <a:pPr algn="just"/>
            <a:r>
              <a:rPr lang="en-US" sz="3700" dirty="0" smtClean="0">
                <a:latin typeface="Times New Roman" pitchFamily="18" charset="0"/>
                <a:cs typeface="Times New Roman" pitchFamily="18" charset="0"/>
              </a:rPr>
              <a:t>As for “</a:t>
            </a:r>
            <a:r>
              <a:rPr lang="en-US" sz="3700" b="1" dirty="0" smtClean="0">
                <a:latin typeface="Times New Roman" pitchFamily="18" charset="0"/>
                <a:cs typeface="Times New Roman" pitchFamily="18" charset="0"/>
              </a:rPr>
              <a:t>place”, </a:t>
            </a:r>
            <a:r>
              <a:rPr lang="en-US" sz="3700" dirty="0" smtClean="0">
                <a:latin typeface="Times New Roman" pitchFamily="18" charset="0"/>
                <a:cs typeface="Times New Roman" pitchFamily="18" charset="0"/>
              </a:rPr>
              <a:t>the Company has a strong presence all across the country. Reliance Retail is the largest </a:t>
            </a:r>
            <a:r>
              <a:rPr lang="en-US" sz="3700" dirty="0" smtClean="0">
                <a:latin typeface="Times New Roman" pitchFamily="18" charset="0"/>
                <a:cs typeface="Times New Roman" pitchFamily="18" charset="0"/>
              </a:rPr>
              <a:t>retailer that </a:t>
            </a:r>
            <a:r>
              <a:rPr lang="en-US" sz="3700" dirty="0" smtClean="0">
                <a:latin typeface="Times New Roman" pitchFamily="18" charset="0"/>
                <a:cs typeface="Times New Roman" pitchFamily="18" charset="0"/>
              </a:rPr>
              <a:t>has more than 1500 stores across India and other brands like Reliance Fresh, Reliance Footprint, Reliance Digital and Reliance Trends have reached the Tier 1 and Tier 2 cities. Reliance Jio sim services are available across major regions and its connectivity is also improved in recent months. Reliance fresh procures raw materials directly from the source hence it has attracted large number of customers due to the discounts offered.</a:t>
            </a:r>
          </a:p>
          <a:p>
            <a:pPr algn="just"/>
            <a:r>
              <a:rPr lang="en-US" sz="3700" dirty="0" smtClean="0">
                <a:latin typeface="Times New Roman" pitchFamily="18" charset="0"/>
                <a:cs typeface="Times New Roman" pitchFamily="18" charset="0"/>
              </a:rPr>
              <a:t>As for “</a:t>
            </a:r>
            <a:r>
              <a:rPr lang="en-US" sz="3700" b="1" dirty="0" smtClean="0">
                <a:latin typeface="Times New Roman" pitchFamily="18" charset="0"/>
                <a:cs typeface="Times New Roman" pitchFamily="18" charset="0"/>
              </a:rPr>
              <a:t>promotion</a:t>
            </a:r>
            <a:r>
              <a:rPr lang="en-US" sz="3700" dirty="0" smtClean="0">
                <a:latin typeface="Times New Roman" pitchFamily="18" charset="0"/>
                <a:cs typeface="Times New Roman" pitchFamily="18" charset="0"/>
              </a:rPr>
              <a:t>”, the Company believes in customer satisfaction through price reduction of the products as an effective way of promoting its products. The company adopted the aggressive and selective pricing policing strategy; and focuses on the market </a:t>
            </a:r>
            <a:r>
              <a:rPr lang="en-US" sz="3700" dirty="0" smtClean="0">
                <a:latin typeface="Times New Roman" pitchFamily="18" charset="0"/>
                <a:cs typeface="Times New Roman" pitchFamily="18" charset="0"/>
              </a:rPr>
              <a:t>analysis. With </a:t>
            </a:r>
            <a:r>
              <a:rPr lang="en-US" sz="3700" dirty="0" smtClean="0">
                <a:latin typeface="Times New Roman" pitchFamily="18" charset="0"/>
                <a:cs typeface="Times New Roman" pitchFamily="18" charset="0"/>
              </a:rPr>
              <a:t>the help of Jio the telecom brand of Reliance, the company tries to digitalize India. Jio offered free Wi-Fi services for several cities of India. The company has a customer like the high-class citizen who lives in metros to lower middle class who live in rural India.</a:t>
            </a:r>
          </a:p>
          <a:p>
            <a:pPr algn="just"/>
            <a:r>
              <a:rPr lang="en-US" sz="3700" dirty="0" smtClean="0">
                <a:latin typeface="Times New Roman" pitchFamily="18" charset="0"/>
                <a:cs typeface="Times New Roman" pitchFamily="18" charset="0"/>
              </a:rPr>
              <a:t>One of the main parts of their marketing strategy is the Promotional strategy. They spend a lesser amount for their campaigns, but they reduce the product prices what help them to attract more customer from all across the nation. </a:t>
            </a:r>
            <a:r>
              <a:rPr lang="en-US" sz="3000" dirty="0" smtClean="0">
                <a:latin typeface="Times New Roman" pitchFamily="18" charset="0"/>
                <a:cs typeface="Times New Roman" pitchFamily="18" charset="0"/>
              </a:rPr>
              <a:t> </a:t>
            </a:r>
            <a:endParaRPr lang="en-US" sz="3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39843"/>
            <a:ext cx="7498080" cy="653143"/>
          </a:xfrm>
        </p:spPr>
        <p:txBody>
          <a:bodyPr>
            <a:noAutofit/>
          </a:bodyPr>
          <a:lstStyle/>
          <a:p>
            <a:pPr algn="ctr"/>
            <a:r>
              <a:rPr lang="en-US" sz="3000" dirty="0" smtClean="0">
                <a:latin typeface="Times New Roman" pitchFamily="18" charset="0"/>
                <a:cs typeface="Times New Roman" pitchFamily="18" charset="0"/>
              </a:rPr>
              <a:t>How COVID-19 affected Reliance Industries</a:t>
            </a:r>
            <a:endParaRPr lang="en-US" sz="3000" dirty="0">
              <a:latin typeface="Times New Roman" pitchFamily="18" charset="0"/>
              <a:cs typeface="Times New Roman" pitchFamily="18" charset="0"/>
            </a:endParaRPr>
          </a:p>
        </p:txBody>
      </p:sp>
      <p:sp>
        <p:nvSpPr>
          <p:cNvPr id="3" name="Content Placeholder 2"/>
          <p:cNvSpPr>
            <a:spLocks noGrp="1"/>
          </p:cNvSpPr>
          <p:nvPr>
            <p:ph sz="half" idx="1"/>
          </p:nvPr>
        </p:nvSpPr>
        <p:spPr>
          <a:xfrm>
            <a:off x="1435608" y="1094281"/>
            <a:ext cx="7307176" cy="3682991"/>
          </a:xfrm>
        </p:spPr>
        <p:txBody>
          <a:bodyPr>
            <a:noAutofit/>
          </a:bodyPr>
          <a:lstStyle/>
          <a:p>
            <a:pPr algn="just"/>
            <a:r>
              <a:rPr lang="en-US" sz="1400" b="1" dirty="0" smtClean="0">
                <a:latin typeface="Times New Roman" pitchFamily="18" charset="0"/>
                <a:cs typeface="Times New Roman" pitchFamily="18" charset="0"/>
              </a:rPr>
              <a:t>The major impact was seen in RIL’s petrochemicals and oil refining businesses</a:t>
            </a:r>
            <a:r>
              <a:rPr lang="en-US" sz="1400" dirty="0" smtClean="0">
                <a:latin typeface="Times New Roman" pitchFamily="18" charset="0"/>
                <a:cs typeface="Times New Roman" pitchFamily="18" charset="0"/>
              </a:rPr>
              <a:t>. </a:t>
            </a:r>
          </a:p>
          <a:p>
            <a:pPr algn="just"/>
            <a:r>
              <a:rPr lang="en-US" sz="1400" dirty="0" smtClean="0">
                <a:latin typeface="Times New Roman" pitchFamily="18" charset="0"/>
                <a:cs typeface="Times New Roman" pitchFamily="18" charset="0"/>
              </a:rPr>
              <a:t>Reliance Industries  reported a 15 per cent year-on-year drop in consolidated net profit for the July-September quarter as the COVID-19 pandemic hit its key petrochemicals and oil refining businesses. Petrochemical revenue was down 23 per cent from a year ago to Rs 29,665 crore, refining revenue fell 36 per cent to Rs 62,154 crore.</a:t>
            </a:r>
          </a:p>
          <a:p>
            <a:pPr algn="just"/>
            <a:r>
              <a:rPr lang="en-US" sz="1400" dirty="0" smtClean="0">
                <a:latin typeface="Times New Roman" pitchFamily="18" charset="0"/>
                <a:cs typeface="Times New Roman" pitchFamily="18" charset="0"/>
              </a:rPr>
              <a:t>The company’s revenue from operations stood at Rs 116,195 crore, down 24 per cent from the year ago revenue of Rs 153,384 crore.</a:t>
            </a:r>
          </a:p>
          <a:p>
            <a:pPr algn="just"/>
            <a:r>
              <a:rPr lang="en-US" sz="1400" dirty="0" smtClean="0">
                <a:latin typeface="Times New Roman" pitchFamily="18" charset="0"/>
                <a:cs typeface="Times New Roman" pitchFamily="18" charset="0"/>
              </a:rPr>
              <a:t>Retail revenue declined 5 per cent year-on-year to Rs 39,199 crore.</a:t>
            </a:r>
          </a:p>
          <a:p>
            <a:pPr algn="just"/>
            <a:r>
              <a:rPr lang="en-US" sz="1400" dirty="0" smtClean="0">
                <a:latin typeface="Times New Roman" pitchFamily="18" charset="0"/>
                <a:cs typeface="Times New Roman" pitchFamily="18" charset="0"/>
              </a:rPr>
              <a:t>This decline was partially offset by its telecom unit Jio; digital services revenue rose 36 per cent from a year ago to Rs 22,679 crores. Reliance Jio’s customer base touched 405.6 million at the end of September 2020, making it the only telecom operator outside China to have reached the milestone of 400 million subscribers in a single country market. </a:t>
            </a:r>
          </a:p>
          <a:p>
            <a:pPr algn="just"/>
            <a:endParaRPr lang="en-US" sz="175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728" y="704537"/>
            <a:ext cx="3432747" cy="3515193"/>
          </a:xfrm>
        </p:spPr>
        <p:style>
          <a:lnRef idx="3">
            <a:schemeClr val="lt1"/>
          </a:lnRef>
          <a:fillRef idx="1">
            <a:schemeClr val="accent5"/>
          </a:fillRef>
          <a:effectRef idx="1">
            <a:schemeClr val="accent5"/>
          </a:effectRef>
          <a:fontRef idx="minor">
            <a:schemeClr val="lt1"/>
          </a:fontRef>
        </p:style>
        <p:txBody>
          <a:bodyPr>
            <a:noAutofit/>
          </a:bodyPr>
          <a:lstStyle/>
          <a:p>
            <a:r>
              <a:rPr lang="en-US" sz="3600" b="1" dirty="0" smtClean="0">
                <a:latin typeface="Times New Roman" pitchFamily="18" charset="0"/>
                <a:cs typeface="Times New Roman" pitchFamily="18" charset="0"/>
              </a:rPr>
              <a:t>CONCLUSION</a:t>
            </a:r>
            <a:endParaRPr lang="en-US" sz="3600" b="1" dirty="0">
              <a:latin typeface="Times New Roman" pitchFamily="18" charset="0"/>
              <a:cs typeface="Times New Roman" pitchFamily="18" charset="0"/>
            </a:endParaRPr>
          </a:p>
        </p:txBody>
      </p:sp>
      <p:sp>
        <p:nvSpPr>
          <p:cNvPr id="3" name="Content Placeholder 2"/>
          <p:cNvSpPr>
            <a:spLocks noGrp="1"/>
          </p:cNvSpPr>
          <p:nvPr>
            <p:ph sz="half" idx="1"/>
          </p:nvPr>
        </p:nvSpPr>
        <p:spPr>
          <a:xfrm>
            <a:off x="4377128" y="634482"/>
            <a:ext cx="4346994" cy="4006098"/>
          </a:xfrm>
        </p:spPr>
        <p:txBody>
          <a:bodyPr>
            <a:normAutofit/>
          </a:bodyPr>
          <a:lstStyle/>
          <a:p>
            <a:pPr algn="just">
              <a:buNone/>
            </a:pPr>
            <a:r>
              <a:rPr lang="en-US" sz="1800" dirty="0" smtClean="0">
                <a:latin typeface="Times New Roman" pitchFamily="18" charset="0"/>
                <a:cs typeface="Times New Roman" pitchFamily="18" charset="0"/>
              </a:rPr>
              <a:t>     Reliance Industries is an amazing company having exceptional </a:t>
            </a:r>
            <a:r>
              <a:rPr lang="en-US" sz="1800" dirty="0" smtClean="0">
                <a:latin typeface="Times New Roman" pitchFamily="18" charset="0"/>
                <a:cs typeface="Times New Roman" pitchFamily="18" charset="0"/>
              </a:rPr>
              <a:t>leadership and excellent management system. </a:t>
            </a:r>
            <a:r>
              <a:rPr lang="en-US" sz="1800" dirty="0" smtClean="0">
                <a:latin typeface="Times New Roman" pitchFamily="18" charset="0"/>
                <a:cs typeface="Times New Roman" pitchFamily="18" charset="0"/>
              </a:rPr>
              <a:t>RIL is the first Indian private sector company to feature into the Fortune Global 500. With leading market position in many of its businesses, Reliance is a business giant in India with strong positions in Textile, energy, Retail etc. Reliance upholds their corporate social responsibilities </a:t>
            </a:r>
            <a:r>
              <a:rPr lang="en-US" sz="1800" smtClean="0">
                <a:latin typeface="Times New Roman" pitchFamily="18" charset="0"/>
                <a:cs typeface="Times New Roman" pitchFamily="18" charset="0"/>
              </a:rPr>
              <a:t>very </a:t>
            </a:r>
            <a:r>
              <a:rPr lang="en-US" sz="1800" smtClean="0">
                <a:latin typeface="Times New Roman" pitchFamily="18" charset="0"/>
                <a:cs typeface="Times New Roman" pitchFamily="18" charset="0"/>
              </a:rPr>
              <a:t>well. </a:t>
            </a:r>
            <a:r>
              <a:rPr lang="en-US" sz="1800" dirty="0" smtClean="0">
                <a:latin typeface="Times New Roman" pitchFamily="18" charset="0"/>
                <a:cs typeface="Times New Roman" pitchFamily="18" charset="0"/>
              </a:rPr>
              <a:t>Reliance has strong marketing strategies due to which it has strong presence in the market.</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8185"/>
            <a:ext cx="9144000" cy="3639237"/>
          </a:xfrm>
        </p:spPr>
        <p:txBody>
          <a:bodyPr>
            <a:noAutofit/>
          </a:bodyPr>
          <a:lstStyle/>
          <a:p>
            <a:pPr algn="ctr"/>
            <a:r>
              <a:rPr lang="en-US" sz="4400" b="1" dirty="0" smtClean="0">
                <a:latin typeface="Times New Roman" pitchFamily="18" charset="0"/>
                <a:cs typeface="Times New Roman" pitchFamily="18" charset="0"/>
              </a:rPr>
              <a:t>THANK YOU</a:t>
            </a:r>
            <a:endParaRPr lang="en-US" sz="4400" b="1" dirty="0">
              <a:latin typeface="Times New Roman" pitchFamily="18" charset="0"/>
              <a:cs typeface="Times New Roman" pitchFamily="18" charset="0"/>
            </a:endParaRPr>
          </a:p>
        </p:txBody>
      </p:sp>
      <p:sp>
        <p:nvSpPr>
          <p:cNvPr id="4" name="Google Shape;163;p20"/>
          <p:cNvSpPr txBox="1"/>
          <p:nvPr/>
        </p:nvSpPr>
        <p:spPr>
          <a:xfrm>
            <a:off x="5364943" y="3189710"/>
            <a:ext cx="4029185" cy="1764539"/>
          </a:xfrm>
          <a:prstGeom prst="rect">
            <a:avLst/>
          </a:prstGeom>
          <a:noFill/>
          <a:ln>
            <a:noFill/>
          </a:ln>
        </p:spPr>
        <p:txBody>
          <a:bodyPr spcFirstLastPara="1" wrap="square" lIns="121900" tIns="121900" rIns="121900" bIns="121900" anchor="t" anchorCtr="0">
            <a:noAutofit/>
          </a:bodyPr>
          <a:lstStyle/>
          <a:p>
            <a:pPr algn="ctr">
              <a:buClr>
                <a:schemeClr val="dk1"/>
              </a:buClr>
              <a:buSzPts val="1100"/>
            </a:pPr>
            <a:r>
              <a:rPr lang="en-GB" sz="1600" b="1" dirty="0" smtClean="0">
                <a:latin typeface="Times New Roman" pitchFamily="18" charset="0"/>
                <a:cs typeface="Times New Roman" pitchFamily="18" charset="0"/>
              </a:rPr>
              <a:t>Presentation by:</a:t>
            </a:r>
            <a:endParaRPr lang="en-GB" sz="1600" b="1" dirty="0">
              <a:latin typeface="Times New Roman" pitchFamily="18" charset="0"/>
              <a:cs typeface="Times New Roman" pitchFamily="18" charset="0"/>
            </a:endParaRPr>
          </a:p>
          <a:p>
            <a:pPr algn="ctr">
              <a:buClr>
                <a:schemeClr val="dk1"/>
              </a:buClr>
              <a:buSzPts val="1100"/>
            </a:pPr>
            <a:endParaRPr lang="en-GB" sz="1600" b="1" dirty="0">
              <a:latin typeface="Times New Roman" pitchFamily="18" charset="0"/>
              <a:cs typeface="Times New Roman" pitchFamily="18" charset="0"/>
            </a:endParaRPr>
          </a:p>
          <a:p>
            <a:pPr algn="ctr"/>
            <a:r>
              <a:rPr lang="pt-BR" sz="1600" b="1" dirty="0" smtClean="0">
                <a:latin typeface="Times New Roman" pitchFamily="18" charset="0"/>
                <a:cs typeface="Times New Roman" pitchFamily="18" charset="0"/>
              </a:rPr>
              <a:t>Ashish Kumar -</a:t>
            </a:r>
            <a:r>
              <a:rPr lang="en-GB" sz="1600" b="1" dirty="0" smtClean="0">
                <a:latin typeface="Times New Roman" pitchFamily="18" charset="0"/>
                <a:cs typeface="Times New Roman" pitchFamily="18" charset="0"/>
              </a:rPr>
              <a:t> </a:t>
            </a:r>
            <a:r>
              <a:rPr lang="en-GB" sz="1600" b="1" dirty="0">
                <a:latin typeface="Times New Roman" pitchFamily="18" charset="0"/>
                <a:cs typeface="Times New Roman" pitchFamily="18" charset="0"/>
              </a:rPr>
              <a:t>(</a:t>
            </a:r>
            <a:r>
              <a:rPr lang="en-GB" sz="1600" b="1" dirty="0" smtClean="0">
                <a:latin typeface="Times New Roman" pitchFamily="18" charset="0"/>
                <a:cs typeface="Times New Roman" pitchFamily="18" charset="0"/>
              </a:rPr>
              <a:t>2K18/SE/041)</a:t>
            </a:r>
          </a:p>
          <a:p>
            <a:pPr algn="ctr"/>
            <a:r>
              <a:rPr lang="en-GB" sz="1600" b="1" dirty="0" err="1" smtClean="0">
                <a:latin typeface="Times New Roman" pitchFamily="18" charset="0"/>
                <a:cs typeface="Times New Roman" pitchFamily="18" charset="0"/>
              </a:rPr>
              <a:t>Gaurav</a:t>
            </a:r>
            <a:r>
              <a:rPr lang="en-GB" sz="1600" b="1" dirty="0" smtClean="0">
                <a:latin typeface="Times New Roman" pitchFamily="18" charset="0"/>
                <a:cs typeface="Times New Roman" pitchFamily="18" charset="0"/>
              </a:rPr>
              <a:t> Kumar - (2K18/SE/060)</a:t>
            </a:r>
            <a:endParaRPr sz="1600" b="1" dirty="0">
              <a:latin typeface="Times New Roman" pitchFamily="18" charset="0"/>
              <a:cs typeface="Times New Roman" pitchFamily="18" charset="0"/>
            </a:endParaRPr>
          </a:p>
          <a:p>
            <a:pPr algn="ctr"/>
            <a:endParaRPr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336" y="270588"/>
            <a:ext cx="5728996" cy="615821"/>
          </a:xfrm>
        </p:spPr>
        <p:txBody>
          <a:bodyPr>
            <a:normAutofit fontScale="90000"/>
          </a:bodyPr>
          <a:lstStyle/>
          <a:p>
            <a:pPr algn="ctr"/>
            <a:r>
              <a:rPr lang="en-US" sz="3300" dirty="0" smtClean="0">
                <a:latin typeface="Times New Roman" pitchFamily="18" charset="0"/>
                <a:cs typeface="Times New Roman" pitchFamily="18" charset="0"/>
              </a:rPr>
              <a:t>Reliance Industries Limited</a:t>
            </a: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endParaRPr lang="en-US" sz="2900" dirty="0">
              <a:latin typeface="Times New Roman" pitchFamily="18" charset="0"/>
              <a:cs typeface="Times New Roman" pitchFamily="18" charset="0"/>
            </a:endParaRPr>
          </a:p>
        </p:txBody>
      </p:sp>
      <p:sp>
        <p:nvSpPr>
          <p:cNvPr id="4" name="Title 1"/>
          <p:cNvSpPr txBox="1">
            <a:spLocks/>
          </p:cNvSpPr>
          <p:nvPr/>
        </p:nvSpPr>
        <p:spPr>
          <a:xfrm>
            <a:off x="1048761" y="1337387"/>
            <a:ext cx="7498080" cy="615821"/>
          </a:xfrm>
          <a:prstGeom prst="rect">
            <a:avLst/>
          </a:prstGeom>
        </p:spPr>
        <p:txBody>
          <a:bodyPr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0" u="sng" strike="noStrike" kern="1200" cap="none" spc="0" normalizeH="0" baseline="0" noProof="0" dirty="0" smtClean="0">
                <a:ln>
                  <a:noFill/>
                </a:ln>
                <a:effectLst>
                  <a:outerShdw blurRad="50000" dist="30000" dir="5400000" algn="tl" rotWithShape="0">
                    <a:srgbClr val="000000">
                      <a:alpha val="30000"/>
                    </a:srgbClr>
                  </a:outerShdw>
                </a:effectLst>
                <a:uLnTx/>
                <a:uFillTx/>
                <a:latin typeface="Times New Roman" pitchFamily="18" charset="0"/>
                <a:ea typeface="+mj-ea"/>
                <a:cs typeface="Times New Roman" pitchFamily="18" charset="0"/>
              </a:rPr>
              <a:t>Overview</a:t>
            </a:r>
            <a:endParaRPr kumimoji="0" lang="en-US" sz="2000" b="1" i="0" u="sng" strike="noStrike" kern="1200" cap="none" spc="0" normalizeH="0" baseline="0" noProof="0" dirty="0">
              <a:ln>
                <a:noFill/>
              </a:ln>
              <a:effectLst>
                <a:outerShdw blurRad="50000" dist="30000" dir="5400000" algn="tl" rotWithShape="0">
                  <a:srgbClr val="000000">
                    <a:alpha val="30000"/>
                  </a:srgbClr>
                </a:outerShdw>
              </a:effectLst>
              <a:uLnTx/>
              <a:uFillTx/>
              <a:latin typeface="Times New Roman" pitchFamily="18" charset="0"/>
              <a:ea typeface="+mj-ea"/>
              <a:cs typeface="Times New Roman" pitchFamily="18" charset="0"/>
            </a:endParaRPr>
          </a:p>
        </p:txBody>
      </p:sp>
      <p:sp>
        <p:nvSpPr>
          <p:cNvPr id="5" name="Title 1"/>
          <p:cNvSpPr txBox="1">
            <a:spLocks/>
          </p:cNvSpPr>
          <p:nvPr/>
        </p:nvSpPr>
        <p:spPr>
          <a:xfrm>
            <a:off x="1109272" y="1836295"/>
            <a:ext cx="7678234" cy="1086787"/>
          </a:xfrm>
          <a:prstGeom prst="rect">
            <a:avLst/>
          </a:prstGeom>
        </p:spPr>
        <p:txBody>
          <a:bodyPr anchor="ctr">
            <a:noAutofit/>
          </a:bodyPr>
          <a:lstStyle/>
          <a:p>
            <a:pPr lvl="0" algn="just" defTabSz="914400">
              <a:spcBef>
                <a:spcPct val="0"/>
              </a:spcBef>
            </a:pPr>
            <a:r>
              <a:rPr lang="en-US" sz="1200" b="1" dirty="0" smtClean="0">
                <a:latin typeface="Times New Roman" pitchFamily="18" charset="0"/>
                <a:cs typeface="Times New Roman" pitchFamily="18" charset="0"/>
              </a:rPr>
              <a:t>Reliance Industries</a:t>
            </a:r>
            <a:r>
              <a:rPr lang="en-US" sz="1200" dirty="0" smtClean="0">
                <a:latin typeface="Times New Roman" pitchFamily="18" charset="0"/>
                <a:cs typeface="Times New Roman" pitchFamily="18" charset="0"/>
              </a:rPr>
              <a:t> Limited (RIL) is an Indian </a:t>
            </a:r>
            <a:r>
              <a:rPr lang="en-US" sz="1200" dirty="0" smtClean="0">
                <a:latin typeface="Times New Roman" pitchFamily="18" charset="0"/>
                <a:cs typeface="Times New Roman" pitchFamily="18" charset="0"/>
              </a:rPr>
              <a:t>multinational</a:t>
            </a:r>
            <a:r>
              <a:rPr lang="en-US" sz="1200" dirty="0" smtClean="0">
                <a:latin typeface="Times New Roman" pitchFamily="18" charset="0"/>
                <a:cs typeface="Times New Roman" pitchFamily="18" charset="0"/>
              </a:rPr>
              <a:t> company headquartered in Mumbai, India. Reliance owns various businesses across India engaged in energy, petrochemicals, textiles, natural resources, retail, and telecommunications. Reliance Industry is the largest company of India by market capitalization and revenue (around 6.59 lakh crores INR in 2020</a:t>
            </a:r>
            <a:r>
              <a:rPr lang="en-US" sz="1200" b="1" dirty="0" smtClean="0">
                <a:latin typeface="Times New Roman" pitchFamily="18" charset="0"/>
                <a:cs typeface="Times New Roman" pitchFamily="18" charset="0"/>
              </a:rPr>
              <a:t>). </a:t>
            </a:r>
            <a:endParaRPr kumimoji="0" lang="en-US" sz="1200" b="0" i="0" u="none" strike="noStrike" kern="1200" cap="none" spc="0" normalizeH="0" baseline="0" noProof="0" dirty="0">
              <a:ln>
                <a:noFill/>
              </a:ln>
              <a:effectLst>
                <a:outerShdw blurRad="50000" dist="30000" dir="5400000" algn="tl" rotWithShape="0">
                  <a:srgbClr val="000000">
                    <a:alpha val="30000"/>
                  </a:srgbClr>
                </a:outerShdw>
              </a:effectLst>
              <a:uLnTx/>
              <a:uFillTx/>
              <a:latin typeface="Times New Roman" pitchFamily="18" charset="0"/>
              <a:ea typeface="+mj-ea"/>
              <a:cs typeface="Times New Roman" pitchFamily="18" charset="0"/>
            </a:endParaRPr>
          </a:p>
        </p:txBody>
      </p:sp>
      <p:sp>
        <p:nvSpPr>
          <p:cNvPr id="1026" name="AutoShape 2" descr="Reliance Industries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28" name="AutoShape 4" descr="Reliance Industries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029" name="Picture 5"/>
          <p:cNvPicPr>
            <a:picLocks noChangeAspect="1" noChangeArrowheads="1"/>
          </p:cNvPicPr>
          <p:nvPr/>
        </p:nvPicPr>
        <p:blipFill>
          <a:blip r:embed="rId2"/>
          <a:srcRect/>
          <a:stretch>
            <a:fillRect/>
          </a:stretch>
        </p:blipFill>
        <p:spPr bwMode="auto">
          <a:xfrm>
            <a:off x="6553200" y="0"/>
            <a:ext cx="2590800" cy="1790700"/>
          </a:xfrm>
          <a:prstGeom prst="rect">
            <a:avLst/>
          </a:prstGeom>
          <a:noFill/>
          <a:ln w="9525">
            <a:noFill/>
            <a:miter lim="800000"/>
            <a:headEnd/>
            <a:tailEnd/>
          </a:ln>
          <a:effectLst/>
        </p:spPr>
      </p:pic>
      <p:pic>
        <p:nvPicPr>
          <p:cNvPr id="9" name="Picture 8"/>
          <p:cNvPicPr/>
          <p:nvPr/>
        </p:nvPicPr>
        <p:blipFill>
          <a:blip r:embed="rId3"/>
          <a:srcRect/>
          <a:stretch>
            <a:fillRect/>
          </a:stretch>
        </p:blipFill>
        <p:spPr bwMode="auto">
          <a:xfrm>
            <a:off x="2390580" y="631274"/>
            <a:ext cx="3467100" cy="428625"/>
          </a:xfrm>
          <a:prstGeom prst="rect">
            <a:avLst/>
          </a:prstGeom>
          <a:noFill/>
          <a:ln w="9525">
            <a:noFill/>
            <a:miter lim="800000"/>
            <a:headEnd/>
            <a:tailEnd/>
          </a:ln>
        </p:spPr>
      </p:pic>
      <p:sp>
        <p:nvSpPr>
          <p:cNvPr id="10" name="Title 1"/>
          <p:cNvSpPr txBox="1">
            <a:spLocks/>
          </p:cNvSpPr>
          <p:nvPr/>
        </p:nvSpPr>
        <p:spPr>
          <a:xfrm>
            <a:off x="1124262" y="2668249"/>
            <a:ext cx="7719935" cy="1049312"/>
          </a:xfrm>
          <a:prstGeom prst="rect">
            <a:avLst/>
          </a:prstGeom>
        </p:spPr>
        <p:txBody>
          <a:bodyPr anchor="ctr">
            <a:noAutofit/>
          </a:bodyPr>
          <a:lstStyle/>
          <a:p>
            <a:pPr lvl="0" algn="just" defTabSz="914400">
              <a:spcBef>
                <a:spcPct val="0"/>
              </a:spcBef>
            </a:pPr>
            <a:r>
              <a:rPr lang="en-US" sz="1200" dirty="0" smtClean="0">
                <a:latin typeface="Times New Roman" pitchFamily="18" charset="0"/>
                <a:cs typeface="Times New Roman" pitchFamily="18" charset="0"/>
              </a:rPr>
              <a:t>In the year 1966 the RIL was founded by Shri Dhirubhai H.Ambani, it was started as a small textile manufacturer unit. In May 8 1973, Dhirubhai Ambani changed the name of Reliance Commercial Corporation to Reliance Industries Limited (RIL).</a:t>
            </a:r>
            <a:endParaRPr kumimoji="0" lang="en-US" sz="1200" b="0" i="0" u="none" strike="noStrike" kern="1200" cap="none" spc="0" normalizeH="0" baseline="0" noProof="0" dirty="0">
              <a:ln>
                <a:noFill/>
              </a:ln>
              <a:effectLst>
                <a:outerShdw blurRad="50000" dist="30000" dir="5400000" algn="tl" rotWithShape="0">
                  <a:srgbClr val="000000">
                    <a:alpha val="30000"/>
                  </a:srgbClr>
                </a:outerShdw>
              </a:effectLst>
              <a:uLnTx/>
              <a:uFillTx/>
              <a:latin typeface="Times New Roman" pitchFamily="18" charset="0"/>
              <a:ea typeface="+mj-ea"/>
              <a:cs typeface="Times New Roman" pitchFamily="18" charset="0"/>
            </a:endParaRPr>
          </a:p>
        </p:txBody>
      </p:sp>
      <p:sp>
        <p:nvSpPr>
          <p:cNvPr id="11" name="Title 1"/>
          <p:cNvSpPr txBox="1">
            <a:spLocks/>
          </p:cNvSpPr>
          <p:nvPr/>
        </p:nvSpPr>
        <p:spPr>
          <a:xfrm>
            <a:off x="1094283" y="3530184"/>
            <a:ext cx="7804728" cy="1434059"/>
          </a:xfrm>
          <a:prstGeom prst="rect">
            <a:avLst/>
          </a:prstGeom>
        </p:spPr>
        <p:txBody>
          <a:bodyPr anchor="ctr">
            <a:noAutofit/>
          </a:bodyPr>
          <a:lstStyle/>
          <a:p>
            <a:pPr algn="just" fontAlgn="base"/>
            <a:r>
              <a:rPr lang="en-US" sz="1200" b="1" dirty="0" smtClean="0">
                <a:latin typeface="Times New Roman" pitchFamily="18" charset="0"/>
                <a:cs typeface="Times New Roman" pitchFamily="18" charset="0"/>
              </a:rPr>
              <a:t>Some Facts and figures of reliance industries:</a:t>
            </a:r>
            <a:endParaRPr lang="en-US" sz="1200" dirty="0" smtClean="0">
              <a:latin typeface="Times New Roman" pitchFamily="18" charset="0"/>
              <a:cs typeface="Times New Roman" pitchFamily="18" charset="0"/>
            </a:endParaRPr>
          </a:p>
          <a:p>
            <a:pPr algn="just"/>
            <a:r>
              <a:rPr lang="en-US" sz="1200" dirty="0" smtClean="0">
                <a:latin typeface="Times New Roman" pitchFamily="18" charset="0"/>
                <a:cs typeface="Times New Roman" pitchFamily="18" charset="0"/>
              </a:rPr>
              <a:t>Reliance Industries is India's largest private sector company in all major financial parameters. It is also the most profitable company in India. Reliance is the biggest exporter of India who contributes 8% of the total export</a:t>
            </a:r>
            <a:r>
              <a:rPr lang="en-US" sz="1200" b="1"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value of India. Reliance Industry exports its goods to 108 countries. Reliance Industry ranks 106 in the fortune 500 list and 8th in the Top 250 Global Energy company. It is also the highest income tax payer in India. Reliance Industries is the first Indian company who has exceeded the market capitalization of $100 Billion. In fiscal year 2020, Reliance Industries Limited contributed over 1.15 trillion Indian rupees to India's national exchequer.</a:t>
            </a:r>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652073"/>
          </a:xfrm>
        </p:spPr>
        <p:txBody>
          <a:bodyPr>
            <a:normAutofit/>
          </a:bodyPr>
          <a:lstStyle/>
          <a:p>
            <a:pPr algn="ctr"/>
            <a:r>
              <a:rPr lang="en-US" sz="3000" dirty="0" smtClean="0">
                <a:latin typeface="Times New Roman" pitchFamily="18" charset="0"/>
                <a:cs typeface="Times New Roman" pitchFamily="18" charset="0"/>
              </a:rPr>
              <a:t>Business Model of Reliance Industry </a:t>
            </a:r>
            <a:endParaRPr lang="en-US" sz="3000" dirty="0">
              <a:latin typeface="Times New Roman" pitchFamily="18" charset="0"/>
              <a:cs typeface="Times New Roman" pitchFamily="18" charset="0"/>
            </a:endParaRPr>
          </a:p>
        </p:txBody>
      </p:sp>
      <p:sp>
        <p:nvSpPr>
          <p:cNvPr id="3" name="Content Placeholder 2"/>
          <p:cNvSpPr>
            <a:spLocks noGrp="1"/>
          </p:cNvSpPr>
          <p:nvPr>
            <p:ph sz="half" idx="1"/>
          </p:nvPr>
        </p:nvSpPr>
        <p:spPr>
          <a:xfrm>
            <a:off x="974361" y="577121"/>
            <a:ext cx="5786203" cy="4566379"/>
          </a:xfrm>
        </p:spPr>
        <p:txBody>
          <a:bodyPr>
            <a:normAutofit fontScale="92500"/>
          </a:bodyPr>
          <a:lstStyle/>
          <a:p>
            <a:pPr algn="just">
              <a:buNone/>
            </a:pPr>
            <a:r>
              <a:rPr lang="en-US" sz="1200" dirty="0" smtClean="0">
                <a:latin typeface="Times New Roman" pitchFamily="18" charset="0"/>
                <a:cs typeface="Times New Roman" pitchFamily="18" charset="0"/>
              </a:rPr>
              <a:t>Reliance Industry runs several businesses and every business has its own business and revenue </a:t>
            </a:r>
          </a:p>
          <a:p>
            <a:pPr algn="just">
              <a:buNone/>
            </a:pPr>
            <a:r>
              <a:rPr lang="en-US" sz="1200" dirty="0" smtClean="0">
                <a:latin typeface="Times New Roman" pitchFamily="18" charset="0"/>
                <a:cs typeface="Times New Roman" pitchFamily="18" charset="0"/>
              </a:rPr>
              <a:t>model. </a:t>
            </a:r>
          </a:p>
          <a:p>
            <a:pPr>
              <a:buNone/>
            </a:pPr>
            <a:r>
              <a:rPr lang="en-US" sz="1200" dirty="0" smtClean="0">
                <a:latin typeface="Times New Roman" pitchFamily="18" charset="0"/>
                <a:cs typeface="Times New Roman" pitchFamily="18" charset="0"/>
              </a:rPr>
              <a:t>Here we listed some major businesses of Reliance Industry.</a:t>
            </a:r>
          </a:p>
          <a:p>
            <a:pPr algn="just" fontAlgn="base"/>
            <a:r>
              <a:rPr lang="en-US" sz="1200" b="1" dirty="0" smtClean="0">
                <a:latin typeface="Times New Roman" pitchFamily="18" charset="0"/>
                <a:cs typeface="Times New Roman" pitchFamily="18" charset="0"/>
              </a:rPr>
              <a:t>      Refining Business: </a:t>
            </a:r>
            <a:r>
              <a:rPr lang="en-US" sz="1200" dirty="0" smtClean="0">
                <a:latin typeface="Times New Roman" pitchFamily="18" charset="0"/>
                <a:cs typeface="Times New Roman" pitchFamily="18" charset="0"/>
              </a:rPr>
              <a:t>Reliance’s core business is refining business. Reliance buys   crude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oil from overseas markets and then refine them in their refineries and produce petroleum</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products. After the Refining, Reliance sells these petroleum products in the Indian and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overseas market.  Most of the revenue of Reliance Industry comes from Refined</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petroleum  products.</a:t>
            </a:r>
          </a:p>
          <a:p>
            <a:pPr marL="596646" indent="-514350" algn="just"/>
            <a:r>
              <a:rPr lang="en-US" sz="1200" b="1" dirty="0" smtClean="0">
                <a:latin typeface="Times New Roman" pitchFamily="18" charset="0"/>
                <a:cs typeface="Times New Roman" pitchFamily="18" charset="0"/>
              </a:rPr>
              <a:t>Petrochemicals: </a:t>
            </a:r>
            <a:r>
              <a:rPr lang="en-US" sz="1200" dirty="0" smtClean="0">
                <a:latin typeface="Times New Roman" pitchFamily="18" charset="0"/>
                <a:cs typeface="Times New Roman" pitchFamily="18" charset="0"/>
              </a:rPr>
              <a:t>Reliance’s second major business is Petrochemicals and the second major source of its revenue is petrochemical.</a:t>
            </a:r>
            <a:endParaRPr lang="en-US" sz="1200" b="1" dirty="0" smtClean="0">
              <a:latin typeface="Times New Roman" pitchFamily="18" charset="0"/>
              <a:cs typeface="Times New Roman" pitchFamily="18" charset="0"/>
            </a:endParaRPr>
          </a:p>
          <a:p>
            <a:pPr marL="596646" indent="-514350" algn="just"/>
            <a:r>
              <a:rPr lang="en-US" sz="1200" b="1" dirty="0" smtClean="0">
                <a:latin typeface="Times New Roman" pitchFamily="18" charset="0"/>
                <a:cs typeface="Times New Roman" pitchFamily="18" charset="0"/>
              </a:rPr>
              <a:t>Reliance Retail: </a:t>
            </a:r>
            <a:r>
              <a:rPr lang="en-US" sz="1200" dirty="0" smtClean="0">
                <a:latin typeface="Times New Roman" pitchFamily="18" charset="0"/>
                <a:cs typeface="Times New Roman" pitchFamily="18" charset="0"/>
              </a:rPr>
              <a:t>Meanwhile, Reliance Retail is another core business of the reliance industry and founded in 2006. Also, it is the first Indian retail company whose revenue is more than 100000 crore. Reliance owns a retail chain under the brand name of Reliance fresh where they sell Reliance and other company’s products. </a:t>
            </a:r>
            <a:endParaRPr lang="en-US" sz="1200" b="1" dirty="0" smtClean="0">
              <a:latin typeface="Times New Roman" pitchFamily="18" charset="0"/>
              <a:cs typeface="Times New Roman" pitchFamily="18" charset="0"/>
            </a:endParaRPr>
          </a:p>
          <a:p>
            <a:pPr marL="596646" indent="-514350" algn="just"/>
            <a:r>
              <a:rPr lang="en-US" sz="1200" b="1" dirty="0" smtClean="0">
                <a:latin typeface="Times New Roman" pitchFamily="18" charset="0"/>
                <a:cs typeface="Times New Roman" pitchFamily="18" charset="0"/>
              </a:rPr>
              <a:t>Reliance Jio: </a:t>
            </a:r>
            <a:r>
              <a:rPr lang="en-US" sz="1200" dirty="0" smtClean="0">
                <a:latin typeface="Times New Roman" pitchFamily="18" charset="0"/>
                <a:cs typeface="Times New Roman" pitchFamily="18" charset="0"/>
              </a:rPr>
              <a:t>The other core business of reliance is Jio which is India’s no. 1 telecommunication brand. Jio makes profit by selling tariff plans in large volumes.  This is the strategy that makes reliance Industry such a big company. Jio is the company which is owned by the Reliance industries. Jio is a digital service and it provides various E-services like JioTV, JioMeet, JioSaavn, Jiocinema etc.</a:t>
            </a:r>
          </a:p>
          <a:p>
            <a:pPr marL="596646" indent="-514350" algn="just"/>
            <a:r>
              <a:rPr lang="en-US" sz="1200" b="1" dirty="0" smtClean="0">
                <a:latin typeface="Times New Roman" pitchFamily="18" charset="0"/>
                <a:cs typeface="Times New Roman" pitchFamily="18" charset="0"/>
              </a:rPr>
              <a:t>Other Sources: </a:t>
            </a:r>
            <a:r>
              <a:rPr lang="en-US" sz="1200" dirty="0" smtClean="0">
                <a:latin typeface="Times New Roman" pitchFamily="18" charset="0"/>
                <a:cs typeface="Times New Roman" pitchFamily="18" charset="0"/>
              </a:rPr>
              <a:t>There is a lot of another source where the revenue of reliance industries come from. Reliance Industry owns Network 18 Group which is a media company. Reliance also owns Mumbai Indian which is an IPL Franchises Team. So there are a lot of sources that contribute to the revenue of Reliance Industry.</a:t>
            </a:r>
          </a:p>
          <a:p>
            <a:pPr marL="596646" indent="-514350">
              <a:buNone/>
            </a:pPr>
            <a:endParaRPr lang="en-US" sz="1200" b="1" dirty="0" smtClean="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srcRect/>
          <a:stretch>
            <a:fillRect/>
          </a:stretch>
        </p:blipFill>
        <p:spPr bwMode="auto">
          <a:xfrm>
            <a:off x="6898073" y="1523109"/>
            <a:ext cx="2245927" cy="2164471"/>
          </a:xfrm>
          <a:prstGeom prst="rect">
            <a:avLst/>
          </a:prstGeom>
          <a:noFill/>
          <a:ln w="9525">
            <a:noFill/>
            <a:miter lim="800000"/>
            <a:headEnd/>
            <a:tailEnd/>
          </a:ln>
          <a:effectLst/>
        </p:spPr>
      </p:pic>
      <p:sp>
        <p:nvSpPr>
          <p:cNvPr id="5" name="Content Placeholder 2"/>
          <p:cNvSpPr>
            <a:spLocks noGrp="1"/>
          </p:cNvSpPr>
          <p:nvPr>
            <p:ph sz="half" idx="1"/>
          </p:nvPr>
        </p:nvSpPr>
        <p:spPr>
          <a:xfrm>
            <a:off x="6843010" y="3744418"/>
            <a:ext cx="2438400" cy="1908748"/>
          </a:xfrm>
        </p:spPr>
        <p:txBody>
          <a:bodyPr>
            <a:normAutofit/>
          </a:bodyPr>
          <a:lstStyle/>
          <a:p>
            <a:pPr marL="596646" indent="-514350">
              <a:buNone/>
            </a:pPr>
            <a:r>
              <a:rPr lang="en-IN" sz="1000" b="1" dirty="0" smtClean="0">
                <a:latin typeface="Times New Roman" pitchFamily="18" charset="0"/>
                <a:cs typeface="Times New Roman" pitchFamily="18" charset="0"/>
              </a:rPr>
              <a:t>   Fig.      Pie chart showing revenue distribution of Reliance Industries for FY 2020</a:t>
            </a:r>
            <a:endParaRPr lang="en-US" sz="10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2302" y="0"/>
            <a:ext cx="7498080" cy="562131"/>
          </a:xfrm>
        </p:spPr>
        <p:txBody>
          <a:bodyPr>
            <a:normAutofit/>
          </a:bodyPr>
          <a:lstStyle/>
          <a:p>
            <a:r>
              <a:rPr lang="en-US" sz="3000" dirty="0" smtClean="0"/>
              <a:t>     </a:t>
            </a:r>
            <a:r>
              <a:rPr lang="en-US" sz="3000" dirty="0" smtClean="0">
                <a:latin typeface="Times New Roman" pitchFamily="18" charset="0"/>
                <a:cs typeface="Times New Roman" pitchFamily="18" charset="0"/>
              </a:rPr>
              <a:t>Companies acquired by Reliance Industry</a:t>
            </a:r>
            <a:endParaRPr lang="en-US" sz="3000" dirty="0">
              <a:latin typeface="Times New Roman" pitchFamily="18" charset="0"/>
              <a:cs typeface="Times New Roman" pitchFamily="18" charset="0"/>
            </a:endParaRPr>
          </a:p>
        </p:txBody>
      </p:sp>
      <p:sp>
        <p:nvSpPr>
          <p:cNvPr id="9" name="Content Placeholder 2"/>
          <p:cNvSpPr>
            <a:spLocks noGrp="1"/>
          </p:cNvSpPr>
          <p:nvPr>
            <p:ph sz="half" idx="1"/>
          </p:nvPr>
        </p:nvSpPr>
        <p:spPr>
          <a:xfrm>
            <a:off x="1041817" y="2877195"/>
            <a:ext cx="2413418" cy="2032083"/>
          </a:xfrm>
        </p:spPr>
        <p:txBody>
          <a:bodyPr>
            <a:normAutofit/>
          </a:bodyPr>
          <a:lstStyle/>
          <a:p>
            <a:r>
              <a:rPr lang="en-US" sz="1400" b="1" dirty="0" smtClean="0">
                <a:solidFill>
                  <a:srgbClr val="FF9900"/>
                </a:solidFill>
                <a:latin typeface="Times New Roman" pitchFamily="18" charset="0"/>
                <a:cs typeface="Times New Roman" pitchFamily="18" charset="0"/>
              </a:rPr>
              <a:t> DEN NETWORK</a:t>
            </a:r>
          </a:p>
          <a:p>
            <a:r>
              <a:rPr lang="en-US" sz="1400" b="1" dirty="0" smtClean="0">
                <a:solidFill>
                  <a:srgbClr val="FF9900"/>
                </a:solidFill>
                <a:latin typeface="Times New Roman" pitchFamily="18" charset="0"/>
                <a:cs typeface="Times New Roman" pitchFamily="18" charset="0"/>
              </a:rPr>
              <a:t> HATHWAY CABLE</a:t>
            </a:r>
          </a:p>
          <a:p>
            <a:r>
              <a:rPr lang="en-US" sz="1400" b="1" dirty="0" smtClean="0">
                <a:solidFill>
                  <a:srgbClr val="FF9900"/>
                </a:solidFill>
                <a:latin typeface="Times New Roman" pitchFamily="18" charset="0"/>
                <a:cs typeface="Times New Roman" pitchFamily="18" charset="0"/>
              </a:rPr>
              <a:t> RADISYS</a:t>
            </a:r>
          </a:p>
          <a:p>
            <a:r>
              <a:rPr lang="en-US" sz="1400" b="1" dirty="0" smtClean="0">
                <a:solidFill>
                  <a:srgbClr val="FF9900"/>
                </a:solidFill>
                <a:latin typeface="Times New Roman" pitchFamily="18" charset="0"/>
                <a:cs typeface="Times New Roman" pitchFamily="18" charset="0"/>
              </a:rPr>
              <a:t> NETMEDS</a:t>
            </a:r>
          </a:p>
          <a:p>
            <a:r>
              <a:rPr lang="en-IN" sz="1400" b="1" dirty="0" smtClean="0">
                <a:solidFill>
                  <a:srgbClr val="FF9900"/>
                </a:solidFill>
                <a:latin typeface="Times New Roman" pitchFamily="18" charset="0"/>
                <a:cs typeface="Times New Roman" pitchFamily="18" charset="0"/>
              </a:rPr>
              <a:t> EROS   INTERNATIONAL</a:t>
            </a:r>
            <a:endParaRPr lang="en-US" sz="1400" b="1" dirty="0" smtClean="0">
              <a:solidFill>
                <a:srgbClr val="FF9900"/>
              </a:solidFill>
              <a:latin typeface="Times New Roman" pitchFamily="18" charset="0"/>
              <a:cs typeface="Times New Roman" pitchFamily="18" charset="0"/>
            </a:endParaRPr>
          </a:p>
          <a:p>
            <a:endParaRPr lang="en-US" sz="1400" b="1" dirty="0" smtClean="0">
              <a:solidFill>
                <a:srgbClr val="FF9900"/>
              </a:solidFill>
              <a:latin typeface="Times New Roman" pitchFamily="18" charset="0"/>
              <a:cs typeface="Times New Roman" pitchFamily="18" charset="0"/>
            </a:endParaRPr>
          </a:p>
          <a:p>
            <a:endParaRPr lang="en-US" sz="1400" b="1" dirty="0">
              <a:solidFill>
                <a:srgbClr val="FF9900"/>
              </a:solidFill>
              <a:latin typeface="Times New Roman" pitchFamily="18" charset="0"/>
              <a:cs typeface="Times New Roman" pitchFamily="18" charset="0"/>
            </a:endParaRPr>
          </a:p>
        </p:txBody>
      </p:sp>
      <p:sp>
        <p:nvSpPr>
          <p:cNvPr id="10" name="Content Placeholder 2"/>
          <p:cNvSpPr>
            <a:spLocks noGrp="1"/>
          </p:cNvSpPr>
          <p:nvPr>
            <p:ph sz="half" idx="1"/>
          </p:nvPr>
        </p:nvSpPr>
        <p:spPr>
          <a:xfrm>
            <a:off x="1010188" y="639275"/>
            <a:ext cx="1802115" cy="1352938"/>
          </a:xfrm>
        </p:spPr>
        <p:txBody>
          <a:bodyPr>
            <a:normAutofit/>
          </a:bodyPr>
          <a:lstStyle/>
          <a:p>
            <a:r>
              <a:rPr lang="en-US" sz="1400" b="1" dirty="0" smtClean="0">
                <a:solidFill>
                  <a:srgbClr val="FF9900"/>
                </a:solidFill>
                <a:latin typeface="Times New Roman" pitchFamily="18" charset="0"/>
                <a:cs typeface="Times New Roman" pitchFamily="18" charset="0"/>
              </a:rPr>
              <a:t> EMBIBE</a:t>
            </a:r>
          </a:p>
          <a:p>
            <a:r>
              <a:rPr lang="en-US" sz="1400" b="1" dirty="0" smtClean="0">
                <a:solidFill>
                  <a:srgbClr val="FF9900"/>
                </a:solidFill>
                <a:latin typeface="Times New Roman" pitchFamily="18" charset="0"/>
                <a:cs typeface="Times New Roman" pitchFamily="18" charset="0"/>
              </a:rPr>
              <a:t> FYND</a:t>
            </a:r>
          </a:p>
          <a:p>
            <a:r>
              <a:rPr lang="en-US" sz="1400" b="1" dirty="0" smtClean="0">
                <a:solidFill>
                  <a:srgbClr val="FF9900"/>
                </a:solidFill>
                <a:latin typeface="Times New Roman" pitchFamily="18" charset="0"/>
                <a:cs typeface="Times New Roman" pitchFamily="18" charset="0"/>
              </a:rPr>
              <a:t> HAPTIK</a:t>
            </a:r>
          </a:p>
          <a:p>
            <a:endParaRPr lang="en-US" sz="1400" b="1" dirty="0">
              <a:solidFill>
                <a:srgbClr val="FF9900"/>
              </a:solidFill>
              <a:latin typeface="Times New Roman" pitchFamily="18" charset="0"/>
              <a:cs typeface="Times New Roman" pitchFamily="18" charset="0"/>
            </a:endParaRPr>
          </a:p>
        </p:txBody>
      </p:sp>
      <p:sp>
        <p:nvSpPr>
          <p:cNvPr id="11" name="Content Placeholder 2"/>
          <p:cNvSpPr>
            <a:spLocks noGrp="1"/>
          </p:cNvSpPr>
          <p:nvPr>
            <p:ph sz="half" idx="1"/>
          </p:nvPr>
        </p:nvSpPr>
        <p:spPr>
          <a:xfrm>
            <a:off x="1017683" y="1598646"/>
            <a:ext cx="1802115" cy="1352938"/>
          </a:xfrm>
        </p:spPr>
        <p:txBody>
          <a:bodyPr>
            <a:normAutofit/>
          </a:bodyPr>
          <a:lstStyle/>
          <a:p>
            <a:r>
              <a:rPr lang="en-US" sz="1400" b="1" dirty="0" smtClean="0">
                <a:solidFill>
                  <a:srgbClr val="FF9900"/>
                </a:solidFill>
                <a:latin typeface="Times New Roman" pitchFamily="18" charset="0"/>
                <a:cs typeface="Times New Roman" pitchFamily="18" charset="0"/>
              </a:rPr>
              <a:t> RIVERIE</a:t>
            </a:r>
          </a:p>
          <a:p>
            <a:r>
              <a:rPr lang="en-US" sz="1400" b="1" dirty="0" smtClean="0">
                <a:solidFill>
                  <a:srgbClr val="FF9900"/>
                </a:solidFill>
                <a:latin typeface="Times New Roman" pitchFamily="18" charset="0"/>
                <a:cs typeface="Times New Roman" pitchFamily="18" charset="0"/>
              </a:rPr>
              <a:t> SAAVN</a:t>
            </a:r>
          </a:p>
          <a:p>
            <a:r>
              <a:rPr lang="en-US" sz="1400" b="1" dirty="0" smtClean="0">
                <a:solidFill>
                  <a:srgbClr val="FF9900"/>
                </a:solidFill>
                <a:latin typeface="Times New Roman" pitchFamily="18" charset="0"/>
                <a:cs typeface="Times New Roman" pitchFamily="18" charset="0"/>
              </a:rPr>
              <a:t> TESSERACT</a:t>
            </a:r>
          </a:p>
          <a:p>
            <a:r>
              <a:rPr lang="en-US" sz="1400" b="1" dirty="0" smtClean="0">
                <a:solidFill>
                  <a:srgbClr val="FF9900"/>
                </a:solidFill>
                <a:latin typeface="Times New Roman" pitchFamily="18" charset="0"/>
                <a:cs typeface="Times New Roman" pitchFamily="18" charset="0"/>
              </a:rPr>
              <a:t> HEMLEYS</a:t>
            </a:r>
          </a:p>
          <a:p>
            <a:endParaRPr lang="en-US" sz="1400" b="1" dirty="0">
              <a:solidFill>
                <a:srgbClr val="FF9900"/>
              </a:solidFill>
              <a:latin typeface="Times New Roman" pitchFamily="18" charset="0"/>
              <a:cs typeface="Times New Roman" pitchFamily="18" charset="0"/>
            </a:endParaRPr>
          </a:p>
        </p:txBody>
      </p:sp>
      <p:sp>
        <p:nvSpPr>
          <p:cNvPr id="2054" name="AutoShape 6" descr="List of Companies Acquired by Relian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List of Companies Acquired by Relian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2" name="Picture 11" descr="Startups Acquired by Reliance"/>
          <p:cNvPicPr/>
          <p:nvPr/>
        </p:nvPicPr>
        <p:blipFill>
          <a:blip r:embed="rId2" cstate="print"/>
          <a:srcRect/>
          <a:stretch>
            <a:fillRect/>
          </a:stretch>
        </p:blipFill>
        <p:spPr bwMode="auto">
          <a:xfrm>
            <a:off x="3143251" y="556197"/>
            <a:ext cx="6000749"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203" y="1"/>
            <a:ext cx="7719485" cy="539646"/>
          </a:xfrm>
        </p:spPr>
        <p:txBody>
          <a:bodyPr>
            <a:noAutofit/>
          </a:bodyPr>
          <a:lstStyle/>
          <a:p>
            <a:r>
              <a:rPr lang="en-US" sz="3000" dirty="0" smtClean="0">
                <a:latin typeface="Times New Roman" pitchFamily="18" charset="0"/>
                <a:cs typeface="Times New Roman" pitchFamily="18" charset="0"/>
              </a:rPr>
              <a:t>Financial Analysis and Reports of Previous Year</a:t>
            </a:r>
            <a:endParaRPr lang="en-US" sz="3000" dirty="0">
              <a:latin typeface="Times New Roman" pitchFamily="18" charset="0"/>
              <a:cs typeface="Times New Roman" pitchFamily="18" charset="0"/>
            </a:endParaRPr>
          </a:p>
        </p:txBody>
      </p:sp>
      <p:sp>
        <p:nvSpPr>
          <p:cNvPr id="9" name="Content Placeholder 2"/>
          <p:cNvSpPr>
            <a:spLocks noGrp="1"/>
          </p:cNvSpPr>
          <p:nvPr>
            <p:ph sz="half" idx="1"/>
          </p:nvPr>
        </p:nvSpPr>
        <p:spPr>
          <a:xfrm>
            <a:off x="373224" y="539646"/>
            <a:ext cx="8593494" cy="1709033"/>
          </a:xfrm>
        </p:spPr>
        <p:txBody>
          <a:bodyPr>
            <a:normAutofit lnSpcReduction="10000"/>
          </a:bodyPr>
          <a:lstStyle/>
          <a:p>
            <a:pPr marL="596646" indent="-514350" algn="just">
              <a:buNone/>
            </a:pPr>
            <a:r>
              <a:rPr lang="en-US" sz="1200" dirty="0" smtClean="0"/>
              <a:t>	</a:t>
            </a:r>
            <a:r>
              <a:rPr lang="en-US" sz="1200" dirty="0" smtClean="0">
                <a:latin typeface="Times New Roman" pitchFamily="18" charset="0"/>
                <a:cs typeface="Times New Roman" pitchFamily="18" charset="0"/>
              </a:rPr>
              <a:t>Reliance is focussed on optimising shareholder return by maintaining an optimum capital structure, liability profile and leverage ratio. The current low interest rate environment will enable Reliance to optimise on its interest cost. All its businesses generate strong operating cashflows. This year, our annual EBITDA crossed the `1,00,000 crore mark for the first time. Our consumer businesses recorded a robust growth on all operating and financial parameters and they now contribute to 35% of our consolidated segment EBITDA. Investments in the form of cash and cash equivalents has served as a liquidity buffer against macro shock and volatility. With a strong emphasis on risk management, the Company continues to secure its cash-flow and earnings risks. Reliance retained its domestic credit ratings of AAA from CRISIL, CARE and ICRA and investment grade rating for its international debt from Moody’s as Baa2 and BBB+ from S&amp;P. The ratings are a testimony to Reliance’s strong balance sheet and the reliable growth trajectory of its business earnings.</a:t>
            </a:r>
            <a:endParaRPr lang="en-US" sz="1200" b="1" dirty="0" smtClean="0">
              <a:latin typeface="Times New Roman" pitchFamily="18" charset="0"/>
              <a:cs typeface="Times New Roman" pitchFamily="18" charset="0"/>
            </a:endParaRPr>
          </a:p>
        </p:txBody>
      </p:sp>
      <p:sp>
        <p:nvSpPr>
          <p:cNvPr id="10" name="Google Shape;57;p13"/>
          <p:cNvSpPr txBox="1"/>
          <p:nvPr/>
        </p:nvSpPr>
        <p:spPr>
          <a:xfrm>
            <a:off x="1026367" y="4655362"/>
            <a:ext cx="7893698" cy="488138"/>
          </a:xfrm>
          <a:prstGeom prst="rect">
            <a:avLst/>
          </a:prstGeom>
          <a:noFill/>
          <a:ln>
            <a:noFill/>
          </a:ln>
        </p:spPr>
        <p:txBody>
          <a:bodyPr spcFirstLastPara="1" wrap="square" lIns="91425" tIns="91425" rIns="91425" bIns="91425" anchor="t" anchorCtr="0">
            <a:noAutofit/>
          </a:bodyPr>
          <a:lstStyle/>
          <a:p>
            <a:pPr lvl="0" algn="just"/>
            <a:r>
              <a:rPr lang="en-US" sz="1200" dirty="0" smtClean="0">
                <a:latin typeface="Times New Roman" pitchFamily="18" charset="0"/>
                <a:cs typeface="Times New Roman" pitchFamily="18" charset="0"/>
              </a:rPr>
              <a:t>Since its inception, Reliance has been a profit making enterprise with a focus on creating wealth for its investors. Above is the snapshot of Reliance’s financial performance.</a:t>
            </a:r>
            <a:endParaRPr sz="1200" dirty="0">
              <a:solidFill>
                <a:schemeClr val="tx1"/>
              </a:solidFill>
              <a:latin typeface="Times New Roman" pitchFamily="18" charset="0"/>
              <a:cs typeface="Times New Roman" pitchFamily="18" charset="0"/>
            </a:endParaRPr>
          </a:p>
        </p:txBody>
      </p:sp>
      <p:pic>
        <p:nvPicPr>
          <p:cNvPr id="8" name="Picture 2"/>
          <p:cNvPicPr>
            <a:picLocks noChangeAspect="1" noChangeArrowheads="1"/>
          </p:cNvPicPr>
          <p:nvPr/>
        </p:nvPicPr>
        <p:blipFill>
          <a:blip r:embed="rId2"/>
          <a:srcRect/>
          <a:stretch>
            <a:fillRect/>
          </a:stretch>
        </p:blipFill>
        <p:spPr bwMode="auto">
          <a:xfrm>
            <a:off x="1007706" y="2118049"/>
            <a:ext cx="8117243" cy="25813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1251738" y="0"/>
            <a:ext cx="3575553" cy="410547"/>
          </a:xfrm>
        </p:spPr>
        <p:txBody>
          <a:bodyPr>
            <a:noAutofit/>
          </a:bodyPr>
          <a:lstStyle/>
          <a:p>
            <a:pPr>
              <a:buNone/>
            </a:pPr>
            <a:r>
              <a:rPr lang="en-US" sz="1600" b="1" dirty="0" smtClean="0">
                <a:latin typeface="Times New Roman" pitchFamily="18" charset="0"/>
                <a:cs typeface="Times New Roman" pitchFamily="18" charset="0"/>
              </a:rPr>
              <a:t>Balanced Sheet Analysis</a:t>
            </a:r>
          </a:p>
        </p:txBody>
      </p:sp>
      <p:graphicFrame>
        <p:nvGraphicFramePr>
          <p:cNvPr id="13" name="Table 12"/>
          <p:cNvGraphicFramePr>
            <a:graphicFrameLocks noGrp="1"/>
          </p:cNvGraphicFramePr>
          <p:nvPr/>
        </p:nvGraphicFramePr>
        <p:xfrm>
          <a:off x="1035699" y="384015"/>
          <a:ext cx="8108301" cy="4759485"/>
        </p:xfrm>
        <a:graphic>
          <a:graphicData uri="http://schemas.openxmlformats.org/drawingml/2006/table">
            <a:tbl>
              <a:tblPr firstRow="1" bandRow="1">
                <a:tableStyleId>{5C22544A-7EE6-4342-B048-85BDC9FD1C3A}</a:tableStyleId>
              </a:tblPr>
              <a:tblGrid>
                <a:gridCol w="2034073"/>
                <a:gridCol w="1595535"/>
                <a:gridCol w="1623527"/>
                <a:gridCol w="2855166"/>
              </a:tblGrid>
              <a:tr h="312653">
                <a:tc>
                  <a:txBody>
                    <a:bodyPr/>
                    <a:lstStyle/>
                    <a:p>
                      <a:r>
                        <a:rPr lang="en-US" sz="1400" dirty="0" smtClean="0">
                          <a:latin typeface="Times New Roman" pitchFamily="18" charset="0"/>
                          <a:cs typeface="Times New Roman" pitchFamily="18" charset="0"/>
                        </a:rPr>
                        <a:t>Components</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FY20(in Rs.)</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FY19(in Rs.)</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Remarks</a:t>
                      </a:r>
                      <a:endParaRPr lang="en-US" sz="1400" dirty="0">
                        <a:latin typeface="Times New Roman" pitchFamily="18" charset="0"/>
                        <a:cs typeface="Times New Roman" pitchFamily="18" charset="0"/>
                      </a:endParaRPr>
                    </a:p>
                  </a:txBody>
                  <a:tcPr/>
                </a:tc>
              </a:tr>
              <a:tr h="687152">
                <a:tc>
                  <a:txBody>
                    <a:bodyPr/>
                    <a:lstStyle/>
                    <a:p>
                      <a:r>
                        <a:rPr lang="en-US" sz="1200" dirty="0" smtClean="0">
                          <a:latin typeface="Times New Roman" pitchFamily="18" charset="0"/>
                          <a:cs typeface="Times New Roman" pitchFamily="18" charset="0"/>
                        </a:rPr>
                        <a:t>Total Non Current Assets</a:t>
                      </a:r>
                      <a:endParaRPr lang="en-US" sz="12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dirty="0" smtClean="0">
                          <a:latin typeface="Times New Roman" pitchFamily="18" charset="0"/>
                          <a:cs typeface="Times New Roman" pitchFamily="18" charset="0"/>
                        </a:rPr>
                        <a:t>8,02,315</a:t>
                      </a:r>
                      <a:endParaRPr lang="en-US" sz="1200" b="0" dirty="0">
                        <a:latin typeface="Times New Roman" pitchFamily="18" charset="0"/>
                        <a:cs typeface="Times New Roman" pitchFamily="18" charset="0"/>
                      </a:endParaRPr>
                    </a:p>
                  </a:txBody>
                  <a:tcPr/>
                </a:tc>
                <a:tc>
                  <a:txBody>
                    <a:bodyPr/>
                    <a:lstStyle/>
                    <a:p>
                      <a:pPr algn="ctr"/>
                      <a:r>
                        <a:rPr lang="en-US" sz="1200" b="0" dirty="0" smtClean="0">
                          <a:latin typeface="Times New Roman" pitchFamily="18" charset="0"/>
                          <a:cs typeface="Times New Roman" pitchFamily="18" charset="0"/>
                        </a:rPr>
                        <a:t>6,22,881</a:t>
                      </a:r>
                      <a:endParaRPr lang="en-US" sz="1200" b="0" dirty="0">
                        <a:latin typeface="Times New Roman" pitchFamily="18" charset="0"/>
                        <a:cs typeface="Times New Roman" pitchFamily="18" charset="0"/>
                      </a:endParaRPr>
                    </a:p>
                  </a:txBody>
                  <a:tcPr/>
                </a:tc>
                <a:tc>
                  <a:txBody>
                    <a:bodyPr/>
                    <a:lstStyle/>
                    <a:p>
                      <a:pPr algn="just"/>
                      <a:r>
                        <a:rPr lang="en-US" sz="1100" dirty="0" smtClean="0">
                          <a:latin typeface="Times New Roman" pitchFamily="18" charset="0"/>
                          <a:cs typeface="Times New Roman" pitchFamily="18" charset="0"/>
                        </a:rPr>
                        <a:t>Capital work in progress has decreased almost 80% but rest all components</a:t>
                      </a:r>
                      <a:r>
                        <a:rPr lang="en-US" sz="1100" baseline="0" dirty="0" smtClean="0">
                          <a:latin typeface="Times New Roman" pitchFamily="18" charset="0"/>
                          <a:cs typeface="Times New Roman" pitchFamily="18" charset="0"/>
                        </a:rPr>
                        <a:t> under this have a significant increase resulting in a huge 29% increase in total non current assets.</a:t>
                      </a:r>
                      <a:endParaRPr lang="en-US" sz="1100" dirty="0">
                        <a:latin typeface="Times New Roman" pitchFamily="18" charset="0"/>
                        <a:cs typeface="Times New Roman" pitchFamily="18" charset="0"/>
                      </a:endParaRPr>
                    </a:p>
                  </a:txBody>
                  <a:tcPr/>
                </a:tc>
              </a:tr>
              <a:tr h="836533">
                <a:tc>
                  <a:txBody>
                    <a:bodyPr/>
                    <a:lstStyle/>
                    <a:p>
                      <a:r>
                        <a:rPr lang="en-US" sz="1200" dirty="0" smtClean="0">
                          <a:latin typeface="Times New Roman" pitchFamily="18" charset="0"/>
                          <a:cs typeface="Times New Roman" pitchFamily="18" charset="0"/>
                        </a:rPr>
                        <a:t>Total Current assets</a:t>
                      </a:r>
                      <a:endParaRPr lang="en-US" sz="1200" dirty="0">
                        <a:latin typeface="Times New Roman" pitchFamily="18" charset="0"/>
                        <a:cs typeface="Times New Roman" pitchFamily="18" charset="0"/>
                      </a:endParaRPr>
                    </a:p>
                  </a:txBody>
                  <a:tcPr/>
                </a:tc>
                <a:tc>
                  <a:txBody>
                    <a:bodyPr/>
                    <a:lstStyle/>
                    <a:p>
                      <a:pPr algn="ctr"/>
                      <a:r>
                        <a:rPr lang="en-US" sz="1200" b="0" dirty="0" smtClean="0">
                          <a:latin typeface="Times New Roman" pitchFamily="18" charset="0"/>
                          <a:cs typeface="Times New Roman" pitchFamily="18" charset="0"/>
                        </a:rPr>
                        <a:t>1,66,597</a:t>
                      </a:r>
                      <a:endParaRPr lang="en-US" sz="1200" b="0" dirty="0">
                        <a:latin typeface="Times New Roman" pitchFamily="18" charset="0"/>
                        <a:cs typeface="Times New Roman" pitchFamily="18" charset="0"/>
                      </a:endParaRPr>
                    </a:p>
                  </a:txBody>
                  <a:tcPr/>
                </a:tc>
                <a:tc>
                  <a:txBody>
                    <a:bodyPr/>
                    <a:lstStyle/>
                    <a:p>
                      <a:pPr algn="ctr"/>
                      <a:r>
                        <a:rPr lang="en-US" sz="1200" b="0" dirty="0" smtClean="0">
                          <a:latin typeface="Times New Roman" pitchFamily="18" charset="0"/>
                          <a:cs typeface="Times New Roman" pitchFamily="18" charset="0"/>
                        </a:rPr>
                        <a:t>1,52,864</a:t>
                      </a:r>
                      <a:endParaRPr lang="en-US" sz="1200" b="0" dirty="0">
                        <a:latin typeface="Times New Roman" pitchFamily="18" charset="0"/>
                        <a:cs typeface="Times New Roman" pitchFamily="18" charset="0"/>
                      </a:endParaRPr>
                    </a:p>
                  </a:txBody>
                  <a:tcPr/>
                </a:tc>
                <a:tc>
                  <a:txBody>
                    <a:bodyPr/>
                    <a:lstStyle/>
                    <a:p>
                      <a:pPr algn="just"/>
                      <a:r>
                        <a:rPr lang="en-US" sz="1100" dirty="0" smtClean="0">
                          <a:latin typeface="Times New Roman" pitchFamily="18" charset="0"/>
                          <a:cs typeface="Times New Roman" pitchFamily="18" charset="0"/>
                        </a:rPr>
                        <a:t>Components</a:t>
                      </a:r>
                      <a:r>
                        <a:rPr lang="en-US" sz="1100" baseline="0" dirty="0" smtClean="0">
                          <a:latin typeface="Times New Roman" pitchFamily="18" charset="0"/>
                          <a:cs typeface="Times New Roman" pitchFamily="18" charset="0"/>
                        </a:rPr>
                        <a:t> like Inventories, trade receivable, other financial assets and other current assets had a dip while other 4 components had marginally increased resulting in around 10% increase in total current assets.</a:t>
                      </a:r>
                      <a:endParaRPr lang="en-US" sz="1100" dirty="0">
                        <a:latin typeface="Times New Roman" pitchFamily="18" charset="0"/>
                        <a:cs typeface="Times New Roman" pitchFamily="18" charset="0"/>
                      </a:endParaRPr>
                    </a:p>
                  </a:txBody>
                  <a:tcPr/>
                </a:tc>
              </a:tr>
              <a:tr h="421033">
                <a:tc>
                  <a:txBody>
                    <a:bodyPr/>
                    <a:lstStyle/>
                    <a:p>
                      <a:r>
                        <a:rPr lang="en-US" sz="1200" b="1" dirty="0" smtClean="0">
                          <a:latin typeface="Times New Roman" pitchFamily="18" charset="0"/>
                          <a:cs typeface="Times New Roman" pitchFamily="18" charset="0"/>
                        </a:rPr>
                        <a:t>Total Assets</a:t>
                      </a:r>
                      <a:endParaRPr lang="en-US" sz="1200" b="1" dirty="0">
                        <a:latin typeface="Times New Roman" pitchFamily="18" charset="0"/>
                        <a:cs typeface="Times New Roman" pitchFamily="18" charset="0"/>
                      </a:endParaRPr>
                    </a:p>
                  </a:txBody>
                  <a:tcPr/>
                </a:tc>
                <a:tc>
                  <a:txBody>
                    <a:bodyPr/>
                    <a:lstStyle/>
                    <a:p>
                      <a:pPr algn="ctr"/>
                      <a:r>
                        <a:rPr lang="en-US" sz="1200" b="1" dirty="0" smtClean="0">
                          <a:latin typeface="Times New Roman" pitchFamily="18" charset="0"/>
                          <a:cs typeface="Times New Roman" pitchFamily="18" charset="0"/>
                        </a:rPr>
                        <a:t>9,68,912</a:t>
                      </a:r>
                      <a:endParaRPr lang="en-US" sz="1200" b="1" dirty="0">
                        <a:latin typeface="Times New Roman" pitchFamily="18" charset="0"/>
                        <a:cs typeface="Times New Roman" pitchFamily="18" charset="0"/>
                      </a:endParaRPr>
                    </a:p>
                  </a:txBody>
                  <a:tcPr/>
                </a:tc>
                <a:tc>
                  <a:txBody>
                    <a:bodyPr/>
                    <a:lstStyle/>
                    <a:p>
                      <a:pPr algn="ctr"/>
                      <a:r>
                        <a:rPr lang="en-US" sz="1200" b="1" dirty="0" smtClean="0">
                          <a:latin typeface="Times New Roman" pitchFamily="18" charset="0"/>
                          <a:cs typeface="Times New Roman" pitchFamily="18" charset="0"/>
                        </a:rPr>
                        <a:t>7,75,745</a:t>
                      </a:r>
                      <a:endParaRPr lang="en-US" sz="1200" b="1" dirty="0">
                        <a:latin typeface="Times New Roman" pitchFamily="18" charset="0"/>
                        <a:cs typeface="Times New Roman" pitchFamily="18" charset="0"/>
                      </a:endParaRPr>
                    </a:p>
                  </a:txBody>
                  <a:tcPr/>
                </a:tc>
                <a:tc>
                  <a:txBody>
                    <a:bodyPr/>
                    <a:lstStyle/>
                    <a:p>
                      <a:pPr algn="just"/>
                      <a:r>
                        <a:rPr lang="en-US" sz="1100" b="0" dirty="0" smtClean="0">
                          <a:latin typeface="Times New Roman" pitchFamily="18" charset="0"/>
                          <a:cs typeface="Times New Roman" pitchFamily="18" charset="0"/>
                        </a:rPr>
                        <a:t>There</a:t>
                      </a:r>
                      <a:r>
                        <a:rPr lang="en-US" sz="1100" b="0" baseline="0" dirty="0" smtClean="0">
                          <a:latin typeface="Times New Roman" pitchFamily="18" charset="0"/>
                          <a:cs typeface="Times New Roman" pitchFamily="18" charset="0"/>
                        </a:rPr>
                        <a:t> is almost 25% increase in total assets from FY19 to FY20.</a:t>
                      </a:r>
                      <a:endParaRPr lang="en-US" sz="1100" b="0" dirty="0">
                        <a:latin typeface="Times New Roman" pitchFamily="18" charset="0"/>
                        <a:cs typeface="Times New Roman" pitchFamily="18" charset="0"/>
                      </a:endParaRPr>
                    </a:p>
                  </a:txBody>
                  <a:tcPr/>
                </a:tc>
              </a:tr>
              <a:tr h="597524">
                <a:tc>
                  <a:txBody>
                    <a:bodyPr/>
                    <a:lstStyle/>
                    <a:p>
                      <a:r>
                        <a:rPr lang="en-US" sz="1200" dirty="0" smtClean="0">
                          <a:latin typeface="Times New Roman" pitchFamily="18" charset="0"/>
                          <a:cs typeface="Times New Roman" pitchFamily="18" charset="0"/>
                        </a:rPr>
                        <a:t>Total Non Current Liabilities</a:t>
                      </a:r>
                      <a:endParaRPr lang="en-US" sz="1200" dirty="0">
                        <a:latin typeface="Times New Roman" pitchFamily="18" charset="0"/>
                        <a:cs typeface="Times New Roman" pitchFamily="18" charset="0"/>
                      </a:endParaRPr>
                    </a:p>
                  </a:txBody>
                  <a:tcPr/>
                </a:tc>
                <a:tc>
                  <a:txBody>
                    <a:bodyPr/>
                    <a:lstStyle/>
                    <a:p>
                      <a:pPr algn="ctr"/>
                      <a:r>
                        <a:rPr lang="en-US" sz="1200" b="0" dirty="0" smtClean="0">
                          <a:latin typeface="Times New Roman" pitchFamily="18" charset="0"/>
                          <a:cs typeface="Times New Roman" pitchFamily="18" charset="0"/>
                        </a:rPr>
                        <a:t>2,34,145</a:t>
                      </a:r>
                      <a:endParaRPr lang="en-US" sz="1200" b="0" dirty="0">
                        <a:latin typeface="Times New Roman" pitchFamily="18" charset="0"/>
                        <a:cs typeface="Times New Roman" pitchFamily="18" charset="0"/>
                      </a:endParaRPr>
                    </a:p>
                  </a:txBody>
                  <a:tcPr/>
                </a:tc>
                <a:tc>
                  <a:txBody>
                    <a:bodyPr/>
                    <a:lstStyle/>
                    <a:p>
                      <a:pPr algn="ctr"/>
                      <a:r>
                        <a:rPr lang="en-US" sz="1200" b="0" dirty="0" smtClean="0">
                          <a:latin typeface="Times New Roman" pitchFamily="18" charset="0"/>
                          <a:cs typeface="Times New Roman" pitchFamily="18" charset="0"/>
                        </a:rPr>
                        <a:t>1,68,402</a:t>
                      </a:r>
                      <a:endParaRPr lang="en-US" sz="1200" b="0" dirty="0">
                        <a:latin typeface="Times New Roman" pitchFamily="18" charset="0"/>
                        <a:cs typeface="Times New Roman" pitchFamily="18" charset="0"/>
                      </a:endParaRPr>
                    </a:p>
                  </a:txBody>
                  <a:tcPr/>
                </a:tc>
                <a:tc>
                  <a:txBody>
                    <a:bodyPr/>
                    <a:lstStyle/>
                    <a:p>
                      <a:pPr algn="just"/>
                      <a:r>
                        <a:rPr lang="en-US" sz="1100" dirty="0" smtClean="0">
                          <a:latin typeface="Times New Roman" pitchFamily="18" charset="0"/>
                          <a:cs typeface="Times New Roman" pitchFamily="18" charset="0"/>
                        </a:rPr>
                        <a:t>Other Financial</a:t>
                      </a:r>
                      <a:r>
                        <a:rPr lang="en-US" sz="1100" baseline="0" dirty="0" smtClean="0">
                          <a:latin typeface="Times New Roman" pitchFamily="18" charset="0"/>
                          <a:cs typeface="Times New Roman" pitchFamily="18" charset="0"/>
                        </a:rPr>
                        <a:t> liabilities has added to FY20 not there in FY19 most of components have increased showing almost 37% increase in this.</a:t>
                      </a:r>
                      <a:endParaRPr lang="en-US" sz="1100" dirty="0">
                        <a:latin typeface="Times New Roman" pitchFamily="18" charset="0"/>
                        <a:cs typeface="Times New Roman" pitchFamily="18" charset="0"/>
                      </a:endParaRPr>
                    </a:p>
                  </a:txBody>
                  <a:tcPr/>
                </a:tc>
              </a:tr>
              <a:tr h="687152">
                <a:tc>
                  <a:txBody>
                    <a:bodyPr/>
                    <a:lstStyle/>
                    <a:p>
                      <a:r>
                        <a:rPr lang="en-US" sz="1200" dirty="0" smtClean="0">
                          <a:latin typeface="Times New Roman" pitchFamily="18" charset="0"/>
                          <a:cs typeface="Times New Roman" pitchFamily="18" charset="0"/>
                        </a:rPr>
                        <a:t>Total Current Liabilities</a:t>
                      </a:r>
                      <a:endParaRPr lang="en-US" sz="1200" dirty="0">
                        <a:latin typeface="Times New Roman" pitchFamily="18" charset="0"/>
                        <a:cs typeface="Times New Roman" pitchFamily="18" charset="0"/>
                      </a:endParaRPr>
                    </a:p>
                  </a:txBody>
                  <a:tcPr/>
                </a:tc>
                <a:tc>
                  <a:txBody>
                    <a:bodyPr/>
                    <a:lstStyle/>
                    <a:p>
                      <a:pPr algn="ctr"/>
                      <a:r>
                        <a:rPr kumimoji="0" lang="en-US" sz="1200" b="0" i="0" kern="1200" dirty="0" smtClean="0">
                          <a:solidFill>
                            <a:schemeClr val="dk1"/>
                          </a:solidFill>
                          <a:latin typeface="Times New Roman" pitchFamily="18" charset="0"/>
                          <a:ea typeface="+mn-ea"/>
                          <a:cs typeface="Times New Roman" pitchFamily="18" charset="0"/>
                        </a:rPr>
                        <a:t>3,10,183</a:t>
                      </a:r>
                      <a:endParaRPr lang="en-US" sz="1200" b="0" dirty="0">
                        <a:latin typeface="Times New Roman" pitchFamily="18" charset="0"/>
                        <a:cs typeface="Times New Roman" pitchFamily="18" charset="0"/>
                      </a:endParaRPr>
                    </a:p>
                  </a:txBody>
                  <a:tcPr/>
                </a:tc>
                <a:tc>
                  <a:txBody>
                    <a:bodyPr/>
                    <a:lstStyle/>
                    <a:p>
                      <a:pPr algn="ctr"/>
                      <a:r>
                        <a:rPr kumimoji="0" lang="en-US" sz="1200" b="0" i="0" kern="1200" dirty="0" smtClean="0">
                          <a:solidFill>
                            <a:schemeClr val="dk1"/>
                          </a:solidFill>
                          <a:latin typeface="Times New Roman" pitchFamily="18" charset="0"/>
                          <a:ea typeface="+mn-ea"/>
                          <a:cs typeface="Times New Roman" pitchFamily="18" charset="0"/>
                        </a:rPr>
                        <a:t>2,02,021</a:t>
                      </a:r>
                      <a:endParaRPr lang="en-US" sz="1200" b="0" dirty="0">
                        <a:latin typeface="Times New Roman" pitchFamily="18" charset="0"/>
                        <a:cs typeface="Times New Roman" pitchFamily="18" charset="0"/>
                      </a:endParaRPr>
                    </a:p>
                  </a:txBody>
                  <a:tcPr/>
                </a:tc>
                <a:tc>
                  <a:txBody>
                    <a:bodyPr/>
                    <a:lstStyle/>
                    <a:p>
                      <a:pPr algn="just"/>
                      <a:r>
                        <a:rPr lang="en-US" sz="1100" dirty="0" smtClean="0">
                          <a:latin typeface="Times New Roman" pitchFamily="18" charset="0"/>
                          <a:cs typeface="Times New Roman" pitchFamily="18" charset="0"/>
                        </a:rPr>
                        <a:t>In this, other financial liabilities became almost 5 time the previous one and</a:t>
                      </a:r>
                      <a:r>
                        <a:rPr lang="en-US" sz="1100" baseline="0" dirty="0" smtClean="0">
                          <a:latin typeface="Times New Roman" pitchFamily="18" charset="0"/>
                          <a:cs typeface="Times New Roman" pitchFamily="18" charset="0"/>
                        </a:rPr>
                        <a:t> a few components had dip but of very small margin therefore overall more than 50% increase is there</a:t>
                      </a:r>
                      <a:endParaRPr lang="en-US" sz="1100" dirty="0">
                        <a:latin typeface="Times New Roman" pitchFamily="18" charset="0"/>
                        <a:cs typeface="Times New Roman" pitchFamily="18" charset="0"/>
                      </a:endParaRPr>
                    </a:p>
                  </a:txBody>
                  <a:tcPr/>
                </a:tc>
              </a:tr>
              <a:tr h="374588">
                <a:tc>
                  <a:txBody>
                    <a:bodyPr/>
                    <a:lstStyle/>
                    <a:p>
                      <a:r>
                        <a:rPr lang="en-US" sz="1200" b="1" dirty="0" smtClean="0">
                          <a:latin typeface="Times New Roman" pitchFamily="18" charset="0"/>
                          <a:cs typeface="Times New Roman" pitchFamily="18" charset="0"/>
                        </a:rPr>
                        <a:t>Total Liabilities</a:t>
                      </a:r>
                      <a:endParaRPr lang="en-US" sz="1200" b="1" dirty="0">
                        <a:latin typeface="Times New Roman" pitchFamily="18" charset="0"/>
                        <a:cs typeface="Times New Roman" pitchFamily="18" charset="0"/>
                      </a:endParaRPr>
                    </a:p>
                  </a:txBody>
                  <a:tcPr/>
                </a:tc>
                <a:tc>
                  <a:txBody>
                    <a:bodyPr/>
                    <a:lstStyle/>
                    <a:p>
                      <a:pPr algn="ctr"/>
                      <a:r>
                        <a:rPr lang="en-US" sz="1200" b="1" dirty="0">
                          <a:solidFill>
                            <a:schemeClr val="tx1"/>
                          </a:solidFill>
                          <a:latin typeface="Times New Roman" pitchFamily="18" charset="0"/>
                          <a:cs typeface="Times New Roman" pitchFamily="18" charset="0"/>
                        </a:rPr>
                        <a:t>5,44,328</a:t>
                      </a:r>
                    </a:p>
                  </a:txBody>
                  <a:tcPr marL="95250" marR="95250" marT="0" marB="0" anchor="ctr"/>
                </a:tc>
                <a:tc>
                  <a:txBody>
                    <a:bodyPr/>
                    <a:lstStyle/>
                    <a:p>
                      <a:pPr algn="ctr"/>
                      <a:r>
                        <a:rPr lang="en-US" sz="1200" b="1" dirty="0">
                          <a:solidFill>
                            <a:schemeClr val="tx1"/>
                          </a:solidFill>
                          <a:latin typeface="Times New Roman" pitchFamily="18" charset="0"/>
                          <a:cs typeface="Times New Roman" pitchFamily="18" charset="0"/>
                        </a:rPr>
                        <a:t>3,70,423</a:t>
                      </a:r>
                    </a:p>
                  </a:txBody>
                  <a:tcPr marL="95250" marR="95250" marT="0" marB="0" anchor="ctr"/>
                </a:tc>
                <a:tc>
                  <a:txBody>
                    <a:bodyPr/>
                    <a:lstStyle/>
                    <a:p>
                      <a:pPr algn="just"/>
                      <a:r>
                        <a:rPr lang="en-US" sz="1100" b="0" dirty="0" smtClean="0">
                          <a:latin typeface="Times New Roman" pitchFamily="18" charset="0"/>
                          <a:cs typeface="Times New Roman" pitchFamily="18" charset="0"/>
                        </a:rPr>
                        <a:t>47% Increase from FY19 to</a:t>
                      </a:r>
                      <a:r>
                        <a:rPr lang="en-US" sz="1100" b="0" baseline="0" dirty="0" smtClean="0">
                          <a:latin typeface="Times New Roman" pitchFamily="18" charset="0"/>
                          <a:cs typeface="Times New Roman" pitchFamily="18" charset="0"/>
                        </a:rPr>
                        <a:t> FY20.</a:t>
                      </a:r>
                      <a:endParaRPr lang="en-US" sz="1100" b="0" dirty="0">
                        <a:latin typeface="Times New Roman" pitchFamily="18" charset="0"/>
                        <a:cs typeface="Times New Roman" pitchFamily="18" charset="0"/>
                      </a:endParaRPr>
                    </a:p>
                  </a:txBody>
                  <a:tcPr/>
                </a:tc>
              </a:tr>
              <a:tr h="537771">
                <a:tc>
                  <a:txBody>
                    <a:bodyPr/>
                    <a:lstStyle/>
                    <a:p>
                      <a:r>
                        <a:rPr lang="en-US" sz="1200" b="1" dirty="0" smtClean="0">
                          <a:latin typeface="Times New Roman" pitchFamily="18" charset="0"/>
                          <a:cs typeface="Times New Roman" pitchFamily="18" charset="0"/>
                        </a:rPr>
                        <a:t>Total</a:t>
                      </a:r>
                      <a:r>
                        <a:rPr lang="en-US" sz="1200" b="1" baseline="0" dirty="0" smtClean="0">
                          <a:latin typeface="Times New Roman" pitchFamily="18" charset="0"/>
                          <a:cs typeface="Times New Roman" pitchFamily="18" charset="0"/>
                        </a:rPr>
                        <a:t> Equity</a:t>
                      </a:r>
                      <a:endParaRPr lang="en-US" sz="1200" b="1" dirty="0">
                        <a:latin typeface="Times New Roman" pitchFamily="18" charset="0"/>
                        <a:cs typeface="Times New Roman" pitchFamily="18" charset="0"/>
                      </a:endParaRPr>
                    </a:p>
                  </a:txBody>
                  <a:tcPr/>
                </a:tc>
                <a:tc>
                  <a:txBody>
                    <a:bodyPr/>
                    <a:lstStyle/>
                    <a:p>
                      <a:pPr algn="ctr"/>
                      <a:r>
                        <a:rPr lang="en-US" sz="1200" b="1" dirty="0" smtClean="0">
                          <a:solidFill>
                            <a:schemeClr val="tx1"/>
                          </a:solidFill>
                          <a:latin typeface="Times New Roman" pitchFamily="18" charset="0"/>
                          <a:cs typeface="Times New Roman" pitchFamily="18" charset="0"/>
                        </a:rPr>
                        <a:t>4,24,584</a:t>
                      </a:r>
                      <a:endParaRPr lang="en-US" sz="1200" b="1" dirty="0">
                        <a:solidFill>
                          <a:schemeClr val="tx1"/>
                        </a:solidFill>
                        <a:latin typeface="Times New Roman" pitchFamily="18" charset="0"/>
                        <a:cs typeface="Times New Roman" pitchFamily="18" charset="0"/>
                      </a:endParaRPr>
                    </a:p>
                  </a:txBody>
                  <a:tcPr marL="95250" marR="95250" marT="0" marB="0" anchor="ctr"/>
                </a:tc>
                <a:tc>
                  <a:txBody>
                    <a:bodyPr/>
                    <a:lstStyle/>
                    <a:p>
                      <a:pPr algn="ctr"/>
                      <a:r>
                        <a:rPr lang="en-US" sz="1200" b="1" dirty="0" smtClean="0">
                          <a:solidFill>
                            <a:schemeClr val="tx1"/>
                          </a:solidFill>
                          <a:latin typeface="Times New Roman" pitchFamily="18" charset="0"/>
                          <a:cs typeface="Times New Roman" pitchFamily="18" charset="0"/>
                        </a:rPr>
                        <a:t>4,05,322</a:t>
                      </a:r>
                      <a:endParaRPr lang="en-US" sz="1200" b="1" dirty="0">
                        <a:solidFill>
                          <a:schemeClr val="tx1"/>
                        </a:solidFill>
                        <a:latin typeface="Times New Roman" pitchFamily="18" charset="0"/>
                        <a:cs typeface="Times New Roman" pitchFamily="18" charset="0"/>
                      </a:endParaRPr>
                    </a:p>
                  </a:txBody>
                  <a:tcPr marL="95250" marR="95250" marT="0" marB="0" anchor="ctr"/>
                </a:tc>
                <a:tc>
                  <a:txBody>
                    <a:bodyPr/>
                    <a:lstStyle/>
                    <a:p>
                      <a:pPr algn="just"/>
                      <a:r>
                        <a:rPr lang="en-US" sz="1100" b="0" dirty="0" smtClean="0">
                          <a:latin typeface="Times New Roman" pitchFamily="18" charset="0"/>
                          <a:cs typeface="Times New Roman" pitchFamily="18" charset="0"/>
                        </a:rPr>
                        <a:t>Equity share capital remain unchanged</a:t>
                      </a:r>
                      <a:r>
                        <a:rPr lang="en-US" sz="1100" b="0" baseline="0" dirty="0" smtClean="0">
                          <a:latin typeface="Times New Roman" pitchFamily="18" charset="0"/>
                          <a:cs typeface="Times New Roman" pitchFamily="18" charset="0"/>
                        </a:rPr>
                        <a:t> while other equity had a minor increase resulting a small increase of around 5% is there.</a:t>
                      </a:r>
                      <a:endParaRPr lang="en-US" sz="1100" b="0" dirty="0">
                        <a:latin typeface="Times New Roman" pitchFamily="18" charset="0"/>
                        <a:cs typeface="Times New Roman" pitchFamily="18" charset="0"/>
                      </a:endParaRPr>
                    </a:p>
                  </a:txBody>
                  <a:tcPr/>
                </a:tc>
              </a:tr>
            </a:tbl>
          </a:graphicData>
        </a:graphic>
      </p:graphicFrame>
      <p:sp>
        <p:nvSpPr>
          <p:cNvPr id="14" name="Content Placeholder 3"/>
          <p:cNvSpPr>
            <a:spLocks noGrp="1"/>
          </p:cNvSpPr>
          <p:nvPr>
            <p:ph sz="half" idx="2"/>
          </p:nvPr>
        </p:nvSpPr>
        <p:spPr>
          <a:xfrm>
            <a:off x="5568447" y="97436"/>
            <a:ext cx="3575553" cy="158621"/>
          </a:xfrm>
        </p:spPr>
        <p:txBody>
          <a:bodyPr>
            <a:noAutofit/>
          </a:bodyPr>
          <a:lstStyle/>
          <a:p>
            <a:pPr>
              <a:buNone/>
            </a:pPr>
            <a:r>
              <a:rPr lang="en-US" sz="900" dirty="0" smtClean="0"/>
              <a:t>      			                 </a:t>
            </a:r>
            <a:r>
              <a:rPr lang="en-US" sz="1200" dirty="0" smtClean="0">
                <a:latin typeface="Times New Roman" pitchFamily="18" charset="0"/>
                <a:cs typeface="Times New Roman" pitchFamily="18" charset="0"/>
              </a:rPr>
              <a:t>(Rs in crores)</a:t>
            </a:r>
            <a:endParaRPr lang="en-US" sz="12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11673" y="0"/>
            <a:ext cx="3808195" cy="265922"/>
          </a:xfrm>
        </p:spPr>
        <p:txBody>
          <a:bodyPr>
            <a:noAutofit/>
          </a:bodyPr>
          <a:lstStyle/>
          <a:p>
            <a:pPr>
              <a:buNone/>
            </a:pPr>
            <a:r>
              <a:rPr lang="en-US" sz="1600" b="1" dirty="0" smtClean="0">
                <a:latin typeface="Times New Roman" pitchFamily="18" charset="0"/>
                <a:cs typeface="Times New Roman" pitchFamily="18" charset="0"/>
              </a:rPr>
              <a:t>Cash Flow Statement Analysis</a:t>
            </a:r>
            <a:endParaRPr lang="en-US" sz="1600" b="1" dirty="0">
              <a:latin typeface="Times New Roman" pitchFamily="18" charset="0"/>
              <a:cs typeface="Times New Roman" pitchFamily="18" charset="0"/>
            </a:endParaRPr>
          </a:p>
        </p:txBody>
      </p:sp>
      <p:graphicFrame>
        <p:nvGraphicFramePr>
          <p:cNvPr id="9" name="Content Placeholder 8"/>
          <p:cNvGraphicFramePr>
            <a:graphicFrameLocks noGrp="1"/>
          </p:cNvGraphicFramePr>
          <p:nvPr>
            <p:ph sz="half" idx="2"/>
          </p:nvPr>
        </p:nvGraphicFramePr>
        <p:xfrm>
          <a:off x="1026366" y="429208"/>
          <a:ext cx="7908084" cy="4708227"/>
        </p:xfrm>
        <a:graphic>
          <a:graphicData uri="http://schemas.openxmlformats.org/drawingml/2006/table">
            <a:tbl>
              <a:tblPr firstRow="1" bandRow="1">
                <a:tableStyleId>{5C22544A-7EE6-4342-B048-85BDC9FD1C3A}</a:tableStyleId>
              </a:tblPr>
              <a:tblGrid>
                <a:gridCol w="2062067"/>
                <a:gridCol w="1258715"/>
                <a:gridCol w="1296649"/>
                <a:gridCol w="3290653"/>
              </a:tblGrid>
              <a:tr h="410547">
                <a:tc>
                  <a:txBody>
                    <a:bodyPr/>
                    <a:lstStyle/>
                    <a:p>
                      <a:r>
                        <a:rPr lang="en-US" sz="1400" dirty="0" smtClean="0">
                          <a:latin typeface="Times New Roman" pitchFamily="18" charset="0"/>
                          <a:cs typeface="Times New Roman" pitchFamily="18" charset="0"/>
                        </a:rPr>
                        <a:t>Components</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FY20(in Rs.)</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FY19(in Rs.)</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Remarks</a:t>
                      </a:r>
                      <a:endParaRPr lang="en-US" sz="1400" dirty="0">
                        <a:latin typeface="Times New Roman" pitchFamily="18" charset="0"/>
                        <a:cs typeface="Times New Roman" pitchFamily="18" charset="0"/>
                      </a:endParaRPr>
                    </a:p>
                  </a:txBody>
                  <a:tcPr/>
                </a:tc>
              </a:tr>
              <a:tr h="410547">
                <a:tc>
                  <a:txBody>
                    <a:bodyPr/>
                    <a:lstStyle/>
                    <a:p>
                      <a:r>
                        <a:rPr lang="en-US" sz="1200" b="0" dirty="0" smtClean="0">
                          <a:solidFill>
                            <a:schemeClr val="tx1"/>
                          </a:solidFill>
                          <a:latin typeface="Times New Roman" pitchFamily="18" charset="0"/>
                          <a:cs typeface="Times New Roman" pitchFamily="18" charset="0"/>
                        </a:rPr>
                        <a:t>Cash Flow from Operating Activities</a:t>
                      </a:r>
                      <a:endParaRPr lang="en-US" sz="1200" b="0" dirty="0">
                        <a:solidFill>
                          <a:schemeClr val="tx1"/>
                        </a:solidFill>
                        <a:latin typeface="Times New Roman" pitchFamily="18" charset="0"/>
                        <a:cs typeface="Times New Roman" pitchFamily="18" charset="0"/>
                      </a:endParaRPr>
                    </a:p>
                  </a:txBody>
                  <a:tcPr/>
                </a:tc>
                <a:tc>
                  <a:txBody>
                    <a:bodyPr/>
                    <a:lstStyle/>
                    <a:p>
                      <a:pPr algn="ctr"/>
                      <a:r>
                        <a:rPr lang="en-US" sz="1200" b="1" dirty="0">
                          <a:solidFill>
                            <a:schemeClr val="tx1"/>
                          </a:solidFill>
                          <a:latin typeface="Times New Roman" pitchFamily="18" charset="0"/>
                          <a:cs typeface="Times New Roman" pitchFamily="18" charset="0"/>
                        </a:rPr>
                        <a:t>76,560</a:t>
                      </a:r>
                    </a:p>
                  </a:txBody>
                  <a:tcPr marL="95250" marR="95250" marT="0" marB="0" anchor="ctr"/>
                </a:tc>
                <a:tc>
                  <a:txBody>
                    <a:bodyPr/>
                    <a:lstStyle/>
                    <a:p>
                      <a:pPr algn="ctr"/>
                      <a:r>
                        <a:rPr lang="en-US" sz="1200" b="1" dirty="0">
                          <a:solidFill>
                            <a:schemeClr val="tx1"/>
                          </a:solidFill>
                          <a:latin typeface="Times New Roman" pitchFamily="18" charset="0"/>
                          <a:cs typeface="Times New Roman" pitchFamily="18" charset="0"/>
                        </a:rPr>
                        <a:t>29,191</a:t>
                      </a:r>
                    </a:p>
                  </a:txBody>
                  <a:tcPr marL="95250" marR="95250" marT="0" marB="0" anchor="ctr"/>
                </a:tc>
                <a:tc>
                  <a:txBody>
                    <a:bodyPr/>
                    <a:lstStyle/>
                    <a:p>
                      <a:pPr algn="just"/>
                      <a:r>
                        <a:rPr lang="en-US" sz="1200" dirty="0" smtClean="0">
                          <a:latin typeface="Times New Roman" pitchFamily="18" charset="0"/>
                          <a:cs typeface="Times New Roman" pitchFamily="18" charset="0"/>
                        </a:rPr>
                        <a:t>We can see a huge increment</a:t>
                      </a:r>
                      <a:r>
                        <a:rPr lang="en-US" sz="1200" baseline="0" dirty="0" smtClean="0">
                          <a:latin typeface="Times New Roman" pitchFamily="18" charset="0"/>
                          <a:cs typeface="Times New Roman" pitchFamily="18" charset="0"/>
                        </a:rPr>
                        <a:t> of  162% on Y-o-Y basis in value of CFO from FY19 to FY20.</a:t>
                      </a:r>
                      <a:endParaRPr lang="en-US" sz="1200" dirty="0">
                        <a:latin typeface="Times New Roman" pitchFamily="18" charset="0"/>
                        <a:cs typeface="Times New Roman" pitchFamily="18" charset="0"/>
                      </a:endParaRPr>
                    </a:p>
                  </a:txBody>
                  <a:tcPr/>
                </a:tc>
              </a:tr>
              <a:tr h="410547">
                <a:tc>
                  <a:txBody>
                    <a:bodyPr/>
                    <a:lstStyle/>
                    <a:p>
                      <a:r>
                        <a:rPr lang="en-US" sz="1200" b="0" dirty="0" smtClean="0">
                          <a:solidFill>
                            <a:schemeClr val="tx1"/>
                          </a:solidFill>
                          <a:latin typeface="Times New Roman" pitchFamily="18" charset="0"/>
                          <a:cs typeface="Times New Roman" pitchFamily="18" charset="0"/>
                        </a:rPr>
                        <a:t>Cash Flow from Investing Activities</a:t>
                      </a:r>
                      <a:endParaRPr lang="en-US" sz="1200" b="0" dirty="0">
                        <a:solidFill>
                          <a:schemeClr val="tx1"/>
                        </a:solidFill>
                        <a:latin typeface="Times New Roman" pitchFamily="18" charset="0"/>
                        <a:cs typeface="Times New Roman" pitchFamily="18" charset="0"/>
                      </a:endParaRPr>
                    </a:p>
                  </a:txBody>
                  <a:tcPr/>
                </a:tc>
                <a:tc>
                  <a:txBody>
                    <a:bodyPr/>
                    <a:lstStyle/>
                    <a:p>
                      <a:pPr algn="ctr"/>
                      <a:r>
                        <a:rPr lang="en-US" sz="1200" b="1" dirty="0" smtClean="0">
                          <a:solidFill>
                            <a:schemeClr val="tx1"/>
                          </a:solidFill>
                          <a:latin typeface="Times New Roman" pitchFamily="18" charset="0"/>
                          <a:cs typeface="Times New Roman" pitchFamily="18" charset="0"/>
                        </a:rPr>
                        <a:t>1,42,652</a:t>
                      </a:r>
                      <a:endParaRPr lang="en-US" sz="1200" b="1" dirty="0">
                        <a:solidFill>
                          <a:schemeClr val="tx1"/>
                        </a:solidFill>
                        <a:latin typeface="Times New Roman" pitchFamily="18" charset="0"/>
                        <a:cs typeface="Times New Roman" pitchFamily="18" charset="0"/>
                      </a:endParaRPr>
                    </a:p>
                  </a:txBody>
                  <a:tcPr marL="95250" marR="95250" marT="0" marB="0" anchor="ctr"/>
                </a:tc>
                <a:tc>
                  <a:txBody>
                    <a:bodyPr/>
                    <a:lstStyle/>
                    <a:p>
                      <a:pPr algn="ctr"/>
                      <a:r>
                        <a:rPr lang="en-US" sz="1200" b="1" dirty="0" smtClean="0">
                          <a:solidFill>
                            <a:schemeClr val="tx1"/>
                          </a:solidFill>
                          <a:latin typeface="Times New Roman" pitchFamily="18" charset="0"/>
                          <a:cs typeface="Times New Roman" pitchFamily="18" charset="0"/>
                        </a:rPr>
                        <a:t>53,949</a:t>
                      </a:r>
                      <a:endParaRPr lang="en-US" sz="1200" b="1" dirty="0">
                        <a:solidFill>
                          <a:schemeClr val="tx1"/>
                        </a:solidFill>
                        <a:latin typeface="Times New Roman" pitchFamily="18" charset="0"/>
                        <a:cs typeface="Times New Roman" pitchFamily="18" charset="0"/>
                      </a:endParaRPr>
                    </a:p>
                  </a:txBody>
                  <a:tcPr marL="95250" marR="95250" marT="0" marB="0" anchor="ctr"/>
                </a:tc>
                <a:tc>
                  <a:txBody>
                    <a:bodyPr/>
                    <a:lstStyle/>
                    <a:p>
                      <a:pPr algn="just"/>
                      <a:r>
                        <a:rPr lang="en-US" sz="1200" dirty="0" smtClean="0">
                          <a:latin typeface="Times New Roman" pitchFamily="18" charset="0"/>
                          <a:cs typeface="Times New Roman" pitchFamily="18" charset="0"/>
                        </a:rPr>
                        <a:t>CFI stood at almost 3 times the previous year value on Y-o-Y basis</a:t>
                      </a:r>
                      <a:r>
                        <a:rPr lang="en-US" sz="1200" baseline="0" dirty="0" smtClean="0">
                          <a:latin typeface="Times New Roman" pitchFamily="18" charset="0"/>
                          <a:cs typeface="Times New Roman" pitchFamily="18" charset="0"/>
                        </a:rPr>
                        <a:t> as most of its components have increased significantly over the year also one component wasn’t there in FY19 and in FY20 it has a value over 31k </a:t>
                      </a:r>
                      <a:r>
                        <a:rPr lang="en-US" sz="1200" baseline="0" dirty="0" err="1" smtClean="0">
                          <a:latin typeface="Times New Roman" pitchFamily="18" charset="0"/>
                          <a:cs typeface="Times New Roman" pitchFamily="18" charset="0"/>
                        </a:rPr>
                        <a:t>crores</a:t>
                      </a:r>
                      <a:r>
                        <a:rPr lang="en-US" sz="1200" baseline="0" dirty="0" smtClean="0">
                          <a:latin typeface="Times New Roman" pitchFamily="18" charset="0"/>
                          <a:cs typeface="Times New Roman" pitchFamily="18" charset="0"/>
                        </a:rPr>
                        <a:t>.</a:t>
                      </a:r>
                      <a:endParaRPr lang="en-US" sz="1200" dirty="0">
                        <a:latin typeface="Times New Roman" pitchFamily="18" charset="0"/>
                        <a:cs typeface="Times New Roman" pitchFamily="18" charset="0"/>
                      </a:endParaRPr>
                    </a:p>
                  </a:txBody>
                  <a:tcPr/>
                </a:tc>
              </a:tr>
              <a:tr h="410547">
                <a:tc>
                  <a:txBody>
                    <a:bodyPr/>
                    <a:lstStyle/>
                    <a:p>
                      <a:r>
                        <a:rPr lang="en-US" sz="1200" b="0" dirty="0" smtClean="0">
                          <a:solidFill>
                            <a:schemeClr val="tx1"/>
                          </a:solidFill>
                          <a:latin typeface="Times New Roman" pitchFamily="18" charset="0"/>
                          <a:cs typeface="Times New Roman" pitchFamily="18" charset="0"/>
                        </a:rPr>
                        <a:t>Cash Flow from Financing</a:t>
                      </a:r>
                      <a:r>
                        <a:rPr lang="en-US" sz="1200" b="0" baseline="0" dirty="0" smtClean="0">
                          <a:solidFill>
                            <a:schemeClr val="tx1"/>
                          </a:solidFill>
                          <a:latin typeface="Times New Roman" pitchFamily="18" charset="0"/>
                          <a:cs typeface="Times New Roman" pitchFamily="18" charset="0"/>
                        </a:rPr>
                        <a:t> Activities</a:t>
                      </a:r>
                      <a:endParaRPr lang="en-US" sz="1200" b="0" dirty="0">
                        <a:solidFill>
                          <a:schemeClr val="tx1"/>
                        </a:solidFill>
                        <a:latin typeface="Times New Roman" pitchFamily="18" charset="0"/>
                        <a:cs typeface="Times New Roman" pitchFamily="18" charset="0"/>
                      </a:endParaRPr>
                    </a:p>
                  </a:txBody>
                  <a:tcPr/>
                </a:tc>
                <a:tc>
                  <a:txBody>
                    <a:bodyPr/>
                    <a:lstStyle/>
                    <a:p>
                      <a:pPr algn="ctr"/>
                      <a:r>
                        <a:rPr lang="en-US" sz="1200" b="1" dirty="0">
                          <a:solidFill>
                            <a:schemeClr val="tx1"/>
                          </a:solidFill>
                          <a:latin typeface="Times New Roman" pitchFamily="18" charset="0"/>
                          <a:cs typeface="Times New Roman" pitchFamily="18" charset="0"/>
                        </a:rPr>
                        <a:t>70,767</a:t>
                      </a:r>
                    </a:p>
                  </a:txBody>
                  <a:tcPr marL="95250" marR="95250" marT="0" marB="0" anchor="ctr"/>
                </a:tc>
                <a:tc>
                  <a:txBody>
                    <a:bodyPr/>
                    <a:lstStyle/>
                    <a:p>
                      <a:pPr algn="ctr"/>
                      <a:r>
                        <a:rPr lang="en-US" sz="1200" b="1" dirty="0">
                          <a:solidFill>
                            <a:schemeClr val="tx1"/>
                          </a:solidFill>
                          <a:latin typeface="Times New Roman" pitchFamily="18" charset="0"/>
                          <a:cs typeface="Times New Roman" pitchFamily="18" charset="0"/>
                        </a:rPr>
                        <a:t>25,795</a:t>
                      </a:r>
                    </a:p>
                  </a:txBody>
                  <a:tcPr marL="95250" marR="95250" marT="0" marB="0" anchor="ctr"/>
                </a:tc>
                <a:tc>
                  <a:txBody>
                    <a:bodyPr/>
                    <a:lstStyle/>
                    <a:p>
                      <a:pPr algn="just"/>
                      <a:r>
                        <a:rPr lang="en-US" sz="1200" dirty="0" smtClean="0">
                          <a:latin typeface="Times New Roman" pitchFamily="18" charset="0"/>
                          <a:cs typeface="Times New Roman" pitchFamily="18" charset="0"/>
                        </a:rPr>
                        <a:t>This contains</a:t>
                      </a:r>
                      <a:r>
                        <a:rPr lang="en-US" sz="1200" baseline="0" dirty="0" smtClean="0">
                          <a:latin typeface="Times New Roman" pitchFamily="18" charset="0"/>
                          <a:cs typeface="Times New Roman" pitchFamily="18" charset="0"/>
                        </a:rPr>
                        <a:t> information of cash involved in all the financing activities over the year almost all factors had increment in their value over the year resulting in a huge increment of nearly 45k </a:t>
                      </a:r>
                      <a:r>
                        <a:rPr lang="en-US" sz="1200" baseline="0" dirty="0" err="1" smtClean="0">
                          <a:latin typeface="Times New Roman" pitchFamily="18" charset="0"/>
                          <a:cs typeface="Times New Roman" pitchFamily="18" charset="0"/>
                        </a:rPr>
                        <a:t>crores</a:t>
                      </a:r>
                      <a:r>
                        <a:rPr lang="en-US" sz="1200" baseline="0" dirty="0" smtClean="0">
                          <a:latin typeface="Times New Roman" pitchFamily="18" charset="0"/>
                          <a:cs typeface="Times New Roman" pitchFamily="18" charset="0"/>
                        </a:rPr>
                        <a:t> in CFF</a:t>
                      </a:r>
                      <a:endParaRPr lang="en-US" sz="1200" dirty="0">
                        <a:latin typeface="Times New Roman" pitchFamily="18" charset="0"/>
                        <a:cs typeface="Times New Roman" pitchFamily="18" charset="0"/>
                      </a:endParaRPr>
                    </a:p>
                  </a:txBody>
                  <a:tcPr/>
                </a:tc>
              </a:tr>
              <a:tr h="410547">
                <a:tc>
                  <a:txBody>
                    <a:bodyPr/>
                    <a:lstStyle/>
                    <a:p>
                      <a:r>
                        <a:rPr lang="en-US" sz="1200" b="0" dirty="0">
                          <a:solidFill>
                            <a:schemeClr val="tx1"/>
                          </a:solidFill>
                          <a:latin typeface="Times New Roman" pitchFamily="18" charset="0"/>
                          <a:cs typeface="Times New Roman" pitchFamily="18" charset="0"/>
                        </a:rPr>
                        <a:t>Net Increase in Cash and Cash Equivalents</a:t>
                      </a:r>
                    </a:p>
                  </a:txBody>
                  <a:tcPr marL="95250" marR="95250" marT="0" marB="0" anchor="ctr"/>
                </a:tc>
                <a:tc>
                  <a:txBody>
                    <a:bodyPr/>
                    <a:lstStyle/>
                    <a:p>
                      <a:pPr algn="ctr"/>
                      <a:r>
                        <a:rPr lang="en-US" sz="1200" b="1" dirty="0">
                          <a:solidFill>
                            <a:schemeClr val="tx1"/>
                          </a:solidFill>
                          <a:latin typeface="Times New Roman" pitchFamily="18" charset="0"/>
                          <a:cs typeface="Times New Roman" pitchFamily="18" charset="0"/>
                        </a:rPr>
                        <a:t>4,675</a:t>
                      </a:r>
                    </a:p>
                  </a:txBody>
                  <a:tcPr marL="95250" marR="95250" marT="0" marB="0" anchor="ctr"/>
                </a:tc>
                <a:tc>
                  <a:txBody>
                    <a:bodyPr/>
                    <a:lstStyle/>
                    <a:p>
                      <a:pPr algn="ctr"/>
                      <a:r>
                        <a:rPr lang="en-US" sz="1200" b="1" dirty="0">
                          <a:solidFill>
                            <a:schemeClr val="tx1"/>
                          </a:solidFill>
                          <a:latin typeface="Times New Roman" pitchFamily="18" charset="0"/>
                          <a:cs typeface="Times New Roman" pitchFamily="18" charset="0"/>
                        </a:rPr>
                        <a:t>1,037</a:t>
                      </a:r>
                    </a:p>
                  </a:txBody>
                  <a:tcPr marL="95250" marR="9525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This year like all component this too increased</a:t>
                      </a:r>
                      <a:r>
                        <a:rPr lang="en-US" sz="1200" baseline="0" dirty="0" smtClean="0">
                          <a:latin typeface="Times New Roman" pitchFamily="18" charset="0"/>
                          <a:cs typeface="Times New Roman" pitchFamily="18" charset="0"/>
                        </a:rPr>
                        <a:t> heavily and becomes more than 4 times of FY19.</a:t>
                      </a:r>
                      <a:endParaRPr lang="en-US" sz="1200" dirty="0" smtClean="0">
                        <a:latin typeface="Times New Roman" pitchFamily="18" charset="0"/>
                        <a:cs typeface="Times New Roman" pitchFamily="18" charset="0"/>
                      </a:endParaRPr>
                    </a:p>
                  </a:txBody>
                  <a:tcPr/>
                </a:tc>
              </a:tr>
              <a:tr h="410547">
                <a:tc>
                  <a:txBody>
                    <a:bodyPr/>
                    <a:lstStyle/>
                    <a:p>
                      <a:pPr algn="l"/>
                      <a:r>
                        <a:rPr lang="en-US" sz="1200" b="0" dirty="0" smtClean="0">
                          <a:solidFill>
                            <a:schemeClr val="tx1"/>
                          </a:solidFill>
                          <a:latin typeface="Times New Roman" pitchFamily="18" charset="0"/>
                          <a:cs typeface="Times New Roman" pitchFamily="18" charset="0"/>
                        </a:rPr>
                        <a:t>Opening Balance of</a:t>
                      </a:r>
                      <a:r>
                        <a:rPr lang="en-US" sz="1200" b="0" baseline="0" dirty="0" smtClean="0">
                          <a:solidFill>
                            <a:schemeClr val="tx1"/>
                          </a:solidFill>
                          <a:latin typeface="Times New Roman" pitchFamily="18" charset="0"/>
                          <a:cs typeface="Times New Roman" pitchFamily="18" charset="0"/>
                        </a:rPr>
                        <a:t> </a:t>
                      </a:r>
                      <a:r>
                        <a:rPr lang="en-US" sz="1200" b="0" dirty="0" smtClean="0">
                          <a:solidFill>
                            <a:schemeClr val="tx1"/>
                          </a:solidFill>
                          <a:latin typeface="Times New Roman" pitchFamily="18" charset="0"/>
                          <a:cs typeface="Times New Roman" pitchFamily="18" charset="0"/>
                        </a:rPr>
                        <a:t>Cash and Cash Equivalents</a:t>
                      </a:r>
                    </a:p>
                    <a:p>
                      <a:pPr algn="r"/>
                      <a:r>
                        <a:rPr lang="en-US" sz="1200" b="0" dirty="0">
                          <a:solidFill>
                            <a:schemeClr val="tx1"/>
                          </a:solidFill>
                          <a:latin typeface="Times New Roman" pitchFamily="18" charset="0"/>
                          <a:cs typeface="Times New Roman" pitchFamily="18" charset="0"/>
                        </a:rPr>
                        <a:t> </a:t>
                      </a:r>
                    </a:p>
                  </a:txBody>
                  <a:tcPr marL="95250" marR="9525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Times New Roman" pitchFamily="18" charset="0"/>
                          <a:cs typeface="Times New Roman" pitchFamily="18" charset="0"/>
                        </a:rPr>
                        <a:t>3,768</a:t>
                      </a:r>
                    </a:p>
                    <a:p>
                      <a:pPr algn="ctr"/>
                      <a:endParaRPr lang="en-US" sz="1200" b="1" dirty="0">
                        <a:solidFill>
                          <a:schemeClr val="tx1"/>
                        </a:solidFill>
                        <a:latin typeface="Times New Roman" pitchFamily="18" charset="0"/>
                        <a:cs typeface="Times New Roman" pitchFamily="18" charset="0"/>
                      </a:endParaRPr>
                    </a:p>
                  </a:txBody>
                  <a:tcPr marL="95250" marR="95250" marT="0" marB="0" anchor="ctr"/>
                </a:tc>
                <a:tc>
                  <a:txBody>
                    <a:bodyPr/>
                    <a:lstStyle/>
                    <a:p>
                      <a:pPr algn="ctr"/>
                      <a:r>
                        <a:rPr lang="en-US" sz="1200" b="1" dirty="0" smtClean="0">
                          <a:solidFill>
                            <a:schemeClr val="tx1"/>
                          </a:solidFill>
                          <a:latin typeface="Times New Roman" pitchFamily="18" charset="0"/>
                          <a:cs typeface="Times New Roman" pitchFamily="18" charset="0"/>
                        </a:rPr>
                        <a:t>2,731</a:t>
                      </a:r>
                      <a:endParaRPr lang="en-US" sz="1200" b="1" dirty="0">
                        <a:solidFill>
                          <a:schemeClr val="tx1"/>
                        </a:solidFill>
                        <a:latin typeface="Times New Roman" pitchFamily="18" charset="0"/>
                        <a:cs typeface="Times New Roman" pitchFamily="18" charset="0"/>
                      </a:endParaRPr>
                    </a:p>
                  </a:txBody>
                  <a:tcPr marL="95250" marR="95250" marT="0" marB="0" anchor="ctr"/>
                </a:tc>
                <a:tc>
                  <a:txBody>
                    <a:bodyPr/>
                    <a:lstStyle/>
                    <a:p>
                      <a:pPr algn="just"/>
                      <a:r>
                        <a:rPr lang="en-US" sz="1200" dirty="0" smtClean="0">
                          <a:latin typeface="Times New Roman" pitchFamily="18" charset="0"/>
                          <a:cs typeface="Times New Roman" pitchFamily="18" charset="0"/>
                        </a:rPr>
                        <a:t>This is the value of Cash</a:t>
                      </a:r>
                      <a:r>
                        <a:rPr lang="en-US" sz="1200" baseline="0" dirty="0" smtClean="0">
                          <a:latin typeface="Times New Roman" pitchFamily="18" charset="0"/>
                          <a:cs typeface="Times New Roman" pitchFamily="18" charset="0"/>
                        </a:rPr>
                        <a:t> and Cash Equivalent at the start of year.</a:t>
                      </a:r>
                      <a:endParaRPr lang="en-US" sz="1200" dirty="0">
                        <a:latin typeface="Times New Roman" pitchFamily="18" charset="0"/>
                        <a:cs typeface="Times New Roman" pitchFamily="18" charset="0"/>
                      </a:endParaRPr>
                    </a:p>
                  </a:txBody>
                  <a:tcPr/>
                </a:tc>
              </a:tr>
              <a:tr h="4105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Times New Roman" pitchFamily="18" charset="0"/>
                          <a:cs typeface="Times New Roman" pitchFamily="18" charset="0"/>
                        </a:rPr>
                        <a:t>Closing Balance of Cash and Cash Equivalents</a:t>
                      </a:r>
                    </a:p>
                    <a:p>
                      <a:pPr algn="l"/>
                      <a:r>
                        <a:rPr lang="en-US" sz="1200" b="0" dirty="0">
                          <a:solidFill>
                            <a:schemeClr val="tx1"/>
                          </a:solidFill>
                          <a:latin typeface="Times New Roman" pitchFamily="18" charset="0"/>
                          <a:cs typeface="Times New Roman" pitchFamily="18" charset="0"/>
                        </a:rPr>
                        <a:t> </a:t>
                      </a:r>
                    </a:p>
                  </a:txBody>
                  <a:tcPr marL="95250" marR="9525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Times New Roman" pitchFamily="18" charset="0"/>
                          <a:cs typeface="Times New Roman" pitchFamily="18" charset="0"/>
                        </a:rPr>
                        <a:t>8,443</a:t>
                      </a:r>
                    </a:p>
                    <a:p>
                      <a:pPr algn="ctr"/>
                      <a:endParaRPr lang="en-US" sz="1200" b="1" dirty="0">
                        <a:solidFill>
                          <a:schemeClr val="tx1"/>
                        </a:solidFill>
                        <a:latin typeface="Times New Roman" pitchFamily="18" charset="0"/>
                        <a:cs typeface="Times New Roman" pitchFamily="18" charset="0"/>
                      </a:endParaRPr>
                    </a:p>
                  </a:txBody>
                  <a:tcPr marL="95250" marR="95250" marT="0" marB="0" anchor="ctr"/>
                </a:tc>
                <a:tc>
                  <a:txBody>
                    <a:bodyPr/>
                    <a:lstStyle/>
                    <a:p>
                      <a:pPr algn="ctr"/>
                      <a:r>
                        <a:rPr lang="en-US" sz="1200" b="1" dirty="0" smtClean="0">
                          <a:solidFill>
                            <a:schemeClr val="tx1"/>
                          </a:solidFill>
                          <a:latin typeface="Times New Roman" pitchFamily="18" charset="0"/>
                          <a:cs typeface="Times New Roman" pitchFamily="18" charset="0"/>
                        </a:rPr>
                        <a:t>3,768</a:t>
                      </a:r>
                      <a:endParaRPr lang="en-US" sz="1200" b="1" dirty="0">
                        <a:solidFill>
                          <a:schemeClr val="tx1"/>
                        </a:solidFill>
                        <a:latin typeface="Times New Roman" pitchFamily="18" charset="0"/>
                        <a:cs typeface="Times New Roman" pitchFamily="18" charset="0"/>
                      </a:endParaRPr>
                    </a:p>
                  </a:txBody>
                  <a:tcPr marL="95250" marR="95250" marT="0" marB="0" anchor="ctr"/>
                </a:tc>
                <a:tc>
                  <a:txBody>
                    <a:bodyPr/>
                    <a:lstStyle/>
                    <a:p>
                      <a:pPr algn="just"/>
                      <a:r>
                        <a:rPr lang="en-US" sz="1200" dirty="0" smtClean="0">
                          <a:latin typeface="Times New Roman" pitchFamily="18" charset="0"/>
                          <a:cs typeface="Times New Roman" pitchFamily="18" charset="0"/>
                        </a:rPr>
                        <a:t>This is the final value of CCE at the</a:t>
                      </a:r>
                      <a:r>
                        <a:rPr lang="en-US" sz="1200" baseline="0" dirty="0" smtClean="0">
                          <a:latin typeface="Times New Roman" pitchFamily="18" charset="0"/>
                          <a:cs typeface="Times New Roman" pitchFamily="18" charset="0"/>
                        </a:rPr>
                        <a:t> end of year this we get from adding net increase in cash and cash equivalents to opening balance of cash and cash equivalent</a:t>
                      </a:r>
                      <a:endParaRPr lang="en-US" sz="1200" dirty="0">
                        <a:latin typeface="Times New Roman" pitchFamily="18" charset="0"/>
                        <a:cs typeface="Times New Roman" pitchFamily="18" charset="0"/>
                      </a:endParaRPr>
                    </a:p>
                  </a:txBody>
                  <a:tcPr/>
                </a:tc>
              </a:tr>
            </a:tbl>
          </a:graphicData>
        </a:graphic>
      </p:graphicFrame>
      <p:sp>
        <p:nvSpPr>
          <p:cNvPr id="4" name="Content Placeholder 3"/>
          <p:cNvSpPr txBox="1">
            <a:spLocks/>
          </p:cNvSpPr>
          <p:nvPr/>
        </p:nvSpPr>
        <p:spPr>
          <a:xfrm>
            <a:off x="5568447" y="142407"/>
            <a:ext cx="3575553" cy="158621"/>
          </a:xfrm>
          <a:prstGeom prst="rect">
            <a:avLst/>
          </a:prstGeom>
        </p:spPr>
        <p:txBody>
          <a:bodyPr>
            <a:no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9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(Rs in </a:t>
            </a:r>
            <a:r>
              <a:rPr kumimoji="0" lang="en-US" sz="12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crores</a:t>
            </a:r>
            <a:r>
              <a:rPr kumimoji="0" lang="en-US" sz="1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endParaRPr kumimoji="0" lang="en-US" sz="1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300848" y="0"/>
            <a:ext cx="7083241" cy="373223"/>
          </a:xfrm>
        </p:spPr>
        <p:txBody>
          <a:bodyPr>
            <a:normAutofit/>
          </a:bodyPr>
          <a:lstStyle/>
          <a:p>
            <a:pPr>
              <a:buNone/>
            </a:pPr>
            <a:r>
              <a:rPr lang="en-US" sz="1600" b="1" dirty="0" smtClean="0">
                <a:latin typeface="Times New Roman" pitchFamily="18" charset="0"/>
                <a:cs typeface="Times New Roman" pitchFamily="18" charset="0"/>
              </a:rPr>
              <a:t>Profit and Loss Statement Analysis</a:t>
            </a:r>
            <a:endParaRPr lang="en-US" sz="1600" b="1"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017036" y="342864"/>
          <a:ext cx="8005666" cy="4800636"/>
        </p:xfrm>
        <a:graphic>
          <a:graphicData uri="http://schemas.openxmlformats.org/drawingml/2006/table">
            <a:tbl>
              <a:tblPr firstRow="1" bandRow="1">
                <a:tableStyleId>{5C22544A-7EE6-4342-B048-85BDC9FD1C3A}</a:tableStyleId>
              </a:tblPr>
              <a:tblGrid>
                <a:gridCol w="1764740"/>
                <a:gridCol w="1190617"/>
                <a:gridCol w="1409076"/>
                <a:gridCol w="3641233"/>
              </a:tblGrid>
              <a:tr h="355980">
                <a:tc>
                  <a:txBody>
                    <a:bodyPr/>
                    <a:lstStyle/>
                    <a:p>
                      <a:r>
                        <a:rPr lang="en-US" sz="1400" dirty="0" smtClean="0">
                          <a:latin typeface="Times New Roman" pitchFamily="18" charset="0"/>
                          <a:cs typeface="Times New Roman" pitchFamily="18" charset="0"/>
                        </a:rPr>
                        <a:t>Components</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FY20(in Rs.)</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FY19(in Rs.)</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Remarks</a:t>
                      </a:r>
                      <a:endParaRPr lang="en-US" sz="1400" dirty="0">
                        <a:latin typeface="Times New Roman" pitchFamily="18" charset="0"/>
                        <a:cs typeface="Times New Roman" pitchFamily="18" charset="0"/>
                      </a:endParaRPr>
                    </a:p>
                  </a:txBody>
                  <a:tcPr/>
                </a:tc>
              </a:tr>
              <a:tr h="630900">
                <a:tc>
                  <a:txBody>
                    <a:bodyPr/>
                    <a:lstStyle/>
                    <a:p>
                      <a:r>
                        <a:rPr lang="en-US" sz="1200" b="1" dirty="0" smtClean="0">
                          <a:latin typeface="Times New Roman" pitchFamily="18" charset="0"/>
                          <a:cs typeface="Times New Roman" pitchFamily="18" charset="0"/>
                        </a:rPr>
                        <a:t>Total Income</a:t>
                      </a:r>
                      <a:endParaRPr lang="en-US" sz="1200" b="1" dirty="0">
                        <a:latin typeface="Times New Roman" pitchFamily="18" charset="0"/>
                        <a:cs typeface="Times New Roman" pitchFamily="18" charset="0"/>
                      </a:endParaRPr>
                    </a:p>
                  </a:txBody>
                  <a:tcPr/>
                </a:tc>
                <a:tc>
                  <a:txBody>
                    <a:bodyPr/>
                    <a:lstStyle/>
                    <a:p>
                      <a:pPr algn="ctr"/>
                      <a:r>
                        <a:rPr lang="en-US" sz="1200" b="1" dirty="0">
                          <a:solidFill>
                            <a:schemeClr val="tx1"/>
                          </a:solidFill>
                          <a:latin typeface="Times New Roman" pitchFamily="18" charset="0"/>
                          <a:cs typeface="Times New Roman" pitchFamily="18" charset="0"/>
                        </a:rPr>
                        <a:t>6,25,601</a:t>
                      </a:r>
                    </a:p>
                  </a:txBody>
                  <a:tcPr marL="95250" marR="95250" marT="0" marB="0" anchor="ctr"/>
                </a:tc>
                <a:tc>
                  <a:txBody>
                    <a:bodyPr/>
                    <a:lstStyle/>
                    <a:p>
                      <a:pPr algn="ctr"/>
                      <a:r>
                        <a:rPr lang="en-US" sz="1200" b="1" dirty="0">
                          <a:solidFill>
                            <a:schemeClr val="tx1"/>
                          </a:solidFill>
                          <a:latin typeface="Times New Roman" pitchFamily="18" charset="0"/>
                          <a:cs typeface="Times New Roman" pitchFamily="18" charset="0"/>
                        </a:rPr>
                        <a:t>5,91,480</a:t>
                      </a:r>
                    </a:p>
                  </a:txBody>
                  <a:tcPr marL="95250" marR="95250" marT="0" marB="0" anchor="ctr"/>
                </a:tc>
                <a:tc>
                  <a:txBody>
                    <a:bodyPr/>
                    <a:lstStyle/>
                    <a:p>
                      <a:pPr algn="just"/>
                      <a:r>
                        <a:rPr lang="en-US" sz="1100" dirty="0" smtClean="0">
                          <a:latin typeface="Times New Roman" pitchFamily="18" charset="0"/>
                          <a:cs typeface="Times New Roman" pitchFamily="18" charset="0"/>
                        </a:rPr>
                        <a:t>All</a:t>
                      </a:r>
                      <a:r>
                        <a:rPr lang="en-US" sz="1100" baseline="0" dirty="0" smtClean="0">
                          <a:latin typeface="Times New Roman" pitchFamily="18" charset="0"/>
                          <a:cs typeface="Times New Roman" pitchFamily="18" charset="0"/>
                        </a:rPr>
                        <a:t> the components under this category have increased resulting in a mere increase in the total income in FY20 from FY19.</a:t>
                      </a:r>
                      <a:endParaRPr lang="en-US" sz="1100" dirty="0">
                        <a:latin typeface="Times New Roman" pitchFamily="18" charset="0"/>
                        <a:cs typeface="Times New Roman" pitchFamily="18" charset="0"/>
                      </a:endParaRPr>
                    </a:p>
                  </a:txBody>
                  <a:tcPr/>
                </a:tc>
              </a:tr>
              <a:tr h="630900">
                <a:tc>
                  <a:txBody>
                    <a:bodyPr/>
                    <a:lstStyle/>
                    <a:p>
                      <a:r>
                        <a:rPr lang="en-US" sz="1200" b="1" dirty="0" smtClean="0">
                          <a:latin typeface="Times New Roman" pitchFamily="18" charset="0"/>
                          <a:cs typeface="Times New Roman" pitchFamily="18" charset="0"/>
                        </a:rPr>
                        <a:t>Total Expenses</a:t>
                      </a:r>
                      <a:endParaRPr lang="en-US" sz="1200" b="1" dirty="0">
                        <a:latin typeface="Times New Roman" pitchFamily="18" charset="0"/>
                        <a:cs typeface="Times New Roman" pitchFamily="18" charset="0"/>
                      </a:endParaRPr>
                    </a:p>
                  </a:txBody>
                  <a:tcPr/>
                </a:tc>
                <a:tc>
                  <a:txBody>
                    <a:bodyPr/>
                    <a:lstStyle/>
                    <a:p>
                      <a:pPr algn="ctr"/>
                      <a:r>
                        <a:rPr lang="en-US" sz="1200" b="1" dirty="0">
                          <a:solidFill>
                            <a:schemeClr val="tx1"/>
                          </a:solidFill>
                          <a:latin typeface="Times New Roman" pitchFamily="18" charset="0"/>
                          <a:cs typeface="Times New Roman" pitchFamily="18" charset="0"/>
                        </a:rPr>
                        <a:t>5,67,658</a:t>
                      </a:r>
                    </a:p>
                  </a:txBody>
                  <a:tcPr marL="95250" marR="95250" marT="0" marB="0" anchor="ctr"/>
                </a:tc>
                <a:tc>
                  <a:txBody>
                    <a:bodyPr/>
                    <a:lstStyle/>
                    <a:p>
                      <a:pPr algn="ctr"/>
                      <a:r>
                        <a:rPr lang="en-US" sz="1200" b="1" dirty="0">
                          <a:solidFill>
                            <a:schemeClr val="tx1"/>
                          </a:solidFill>
                          <a:latin typeface="Times New Roman" pitchFamily="18" charset="0"/>
                          <a:cs typeface="Times New Roman" pitchFamily="18" charset="0"/>
                        </a:rPr>
                        <a:t>5,36,356</a:t>
                      </a:r>
                    </a:p>
                  </a:txBody>
                  <a:tcPr marL="95250" marR="95250" marT="0" marB="0" anchor="ctr"/>
                </a:tc>
                <a:tc>
                  <a:txBody>
                    <a:bodyPr/>
                    <a:lstStyle/>
                    <a:p>
                      <a:pPr algn="just"/>
                      <a:r>
                        <a:rPr lang="en-US" sz="1100" dirty="0" smtClean="0">
                          <a:latin typeface="Times New Roman" pitchFamily="18" charset="0"/>
                          <a:cs typeface="Times New Roman" pitchFamily="18" charset="0"/>
                        </a:rPr>
                        <a:t>Only cost of material consumed have decreased</a:t>
                      </a:r>
                      <a:r>
                        <a:rPr lang="en-US" sz="1100" baseline="0" dirty="0" smtClean="0">
                          <a:latin typeface="Times New Roman" pitchFamily="18" charset="0"/>
                          <a:cs typeface="Times New Roman" pitchFamily="18" charset="0"/>
                        </a:rPr>
                        <a:t> over the year but rest all factors had increment in their value following 5.7% increase in total expenses.</a:t>
                      </a:r>
                      <a:endParaRPr lang="en-US" sz="1100" dirty="0">
                        <a:latin typeface="Times New Roman" pitchFamily="18" charset="0"/>
                        <a:cs typeface="Times New Roman" pitchFamily="18" charset="0"/>
                      </a:endParaRPr>
                    </a:p>
                  </a:txBody>
                  <a:tcPr/>
                </a:tc>
              </a:tr>
              <a:tr h="811158">
                <a:tc>
                  <a:txBody>
                    <a:bodyPr/>
                    <a:lstStyle/>
                    <a:p>
                      <a:r>
                        <a:rPr lang="en-US" sz="1200" b="1" dirty="0" smtClean="0">
                          <a:latin typeface="Times New Roman" pitchFamily="18" charset="0"/>
                          <a:cs typeface="Times New Roman" pitchFamily="18" charset="0"/>
                        </a:rPr>
                        <a:t>Profit Before Exceptional Items and Tax</a:t>
                      </a:r>
                      <a:endParaRPr lang="en-US" sz="1200" b="1" dirty="0">
                        <a:latin typeface="Times New Roman" pitchFamily="18" charset="0"/>
                        <a:cs typeface="Times New Roman" pitchFamily="18" charset="0"/>
                      </a:endParaRPr>
                    </a:p>
                  </a:txBody>
                  <a:tcPr/>
                </a:tc>
                <a:tc>
                  <a:txBody>
                    <a:bodyPr/>
                    <a:lstStyle/>
                    <a:p>
                      <a:pPr algn="ctr"/>
                      <a:r>
                        <a:rPr lang="en-US" sz="1200" b="1">
                          <a:solidFill>
                            <a:schemeClr val="tx1"/>
                          </a:solidFill>
                          <a:latin typeface="Times New Roman" pitchFamily="18" charset="0"/>
                          <a:cs typeface="Times New Roman" pitchFamily="18" charset="0"/>
                        </a:rPr>
                        <a:t>58,050</a:t>
                      </a:r>
                    </a:p>
                  </a:txBody>
                  <a:tcPr marL="95250" marR="95250" marT="0" marB="0" anchor="ctr"/>
                </a:tc>
                <a:tc>
                  <a:txBody>
                    <a:bodyPr/>
                    <a:lstStyle/>
                    <a:p>
                      <a:pPr algn="ctr"/>
                      <a:r>
                        <a:rPr lang="en-US" sz="1200" b="1" dirty="0">
                          <a:solidFill>
                            <a:schemeClr val="tx1"/>
                          </a:solidFill>
                          <a:latin typeface="Times New Roman" pitchFamily="18" charset="0"/>
                          <a:cs typeface="Times New Roman" pitchFamily="18" charset="0"/>
                        </a:rPr>
                        <a:t>55,227</a:t>
                      </a:r>
                    </a:p>
                  </a:txBody>
                  <a:tcPr marL="95250" marR="95250" marT="0" marB="0" anchor="ctr"/>
                </a:tc>
                <a:tc>
                  <a:txBody>
                    <a:bodyPr/>
                    <a:lstStyle/>
                    <a:p>
                      <a:pPr algn="just"/>
                      <a:r>
                        <a:rPr lang="en-US" sz="1100" dirty="0" smtClean="0">
                          <a:latin typeface="Times New Roman" pitchFamily="18" charset="0"/>
                          <a:cs typeface="Times New Roman" pitchFamily="18" charset="0"/>
                        </a:rPr>
                        <a:t>This quantity we get from subtracting total expenses</a:t>
                      </a:r>
                      <a:r>
                        <a:rPr lang="en-US" sz="1100" baseline="0" dirty="0" smtClean="0">
                          <a:latin typeface="Times New Roman" pitchFamily="18" charset="0"/>
                          <a:cs typeface="Times New Roman" pitchFamily="18" charset="0"/>
                        </a:rPr>
                        <a:t> from total income and then adding share of profit to the result after this subtraction. This share of profit just increased by 4 </a:t>
                      </a:r>
                      <a:r>
                        <a:rPr lang="en-US" sz="1100" baseline="0" dirty="0" err="1" smtClean="0">
                          <a:latin typeface="Times New Roman" pitchFamily="18" charset="0"/>
                          <a:cs typeface="Times New Roman" pitchFamily="18" charset="0"/>
                        </a:rPr>
                        <a:t>crores</a:t>
                      </a:r>
                      <a:r>
                        <a:rPr lang="en-US" sz="1100" baseline="0" dirty="0" smtClean="0">
                          <a:latin typeface="Times New Roman" pitchFamily="18" charset="0"/>
                          <a:cs typeface="Times New Roman" pitchFamily="18" charset="0"/>
                        </a:rPr>
                        <a:t> from FY19 to FY20.</a:t>
                      </a:r>
                      <a:endParaRPr lang="en-US" sz="1100" dirty="0">
                        <a:latin typeface="Times New Roman" pitchFamily="18" charset="0"/>
                        <a:cs typeface="Times New Roman" pitchFamily="18" charset="0"/>
                      </a:endParaRPr>
                    </a:p>
                  </a:txBody>
                  <a:tcPr/>
                </a:tc>
              </a:tr>
              <a:tr h="630900">
                <a:tc>
                  <a:txBody>
                    <a:bodyPr/>
                    <a:lstStyle/>
                    <a:p>
                      <a:r>
                        <a:rPr lang="en-US" sz="1200" b="1" dirty="0" smtClean="0">
                          <a:latin typeface="Times New Roman" pitchFamily="18" charset="0"/>
                          <a:cs typeface="Times New Roman" pitchFamily="18" charset="0"/>
                        </a:rPr>
                        <a:t>Profit before</a:t>
                      </a:r>
                      <a:r>
                        <a:rPr lang="en-US" sz="1200" b="1" baseline="0" dirty="0" smtClean="0">
                          <a:latin typeface="Times New Roman" pitchFamily="18" charset="0"/>
                          <a:cs typeface="Times New Roman" pitchFamily="18" charset="0"/>
                        </a:rPr>
                        <a:t> Tax</a:t>
                      </a:r>
                      <a:endParaRPr lang="en-US" sz="1200" b="1" dirty="0">
                        <a:latin typeface="Times New Roman" pitchFamily="18" charset="0"/>
                        <a:cs typeface="Times New Roman" pitchFamily="18" charset="0"/>
                      </a:endParaRPr>
                    </a:p>
                  </a:txBody>
                  <a:tcPr/>
                </a:tc>
                <a:tc>
                  <a:txBody>
                    <a:bodyPr/>
                    <a:lstStyle/>
                    <a:p>
                      <a:pPr algn="ctr"/>
                      <a:r>
                        <a:rPr lang="en-US" sz="1200" b="1">
                          <a:solidFill>
                            <a:schemeClr val="tx1"/>
                          </a:solidFill>
                          <a:latin typeface="Times New Roman" pitchFamily="18" charset="0"/>
                          <a:cs typeface="Times New Roman" pitchFamily="18" charset="0"/>
                        </a:rPr>
                        <a:t>53,606</a:t>
                      </a:r>
                    </a:p>
                  </a:txBody>
                  <a:tcPr marL="95250" marR="95250" marT="0" marB="0" anchor="ctr"/>
                </a:tc>
                <a:tc>
                  <a:txBody>
                    <a:bodyPr/>
                    <a:lstStyle/>
                    <a:p>
                      <a:pPr algn="ctr"/>
                      <a:r>
                        <a:rPr lang="en-US" sz="1200" b="1" dirty="0">
                          <a:solidFill>
                            <a:schemeClr val="tx1"/>
                          </a:solidFill>
                          <a:latin typeface="Times New Roman" pitchFamily="18" charset="0"/>
                          <a:cs typeface="Times New Roman" pitchFamily="18" charset="0"/>
                        </a:rPr>
                        <a:t>55,227</a:t>
                      </a:r>
                    </a:p>
                  </a:txBody>
                  <a:tcPr marL="95250" marR="95250" marT="0" marB="0" anchor="ctr"/>
                </a:tc>
                <a:tc>
                  <a:txBody>
                    <a:bodyPr/>
                    <a:lstStyle/>
                    <a:p>
                      <a:pPr algn="just"/>
                      <a:r>
                        <a:rPr lang="en-US" sz="1100" dirty="0" smtClean="0">
                          <a:latin typeface="Times New Roman" pitchFamily="18" charset="0"/>
                          <a:cs typeface="Times New Roman" pitchFamily="18" charset="0"/>
                        </a:rPr>
                        <a:t>This quantity we</a:t>
                      </a:r>
                      <a:r>
                        <a:rPr lang="en-US" sz="1100" baseline="0" dirty="0" smtClean="0">
                          <a:latin typeface="Times New Roman" pitchFamily="18" charset="0"/>
                          <a:cs typeface="Times New Roman" pitchFamily="18" charset="0"/>
                        </a:rPr>
                        <a:t> got from removing cost of exceptional items from the above quantity. In FY19 there was no exceptional cost thus showing no effect.</a:t>
                      </a:r>
                      <a:endParaRPr lang="en-US" sz="1100" dirty="0">
                        <a:latin typeface="Times New Roman" pitchFamily="18" charset="0"/>
                        <a:cs typeface="Times New Roman" pitchFamily="18" charset="0"/>
                      </a:endParaRPr>
                    </a:p>
                  </a:txBody>
                  <a:tcPr/>
                </a:tc>
              </a:tr>
              <a:tr h="811158">
                <a:tc>
                  <a:txBody>
                    <a:bodyPr/>
                    <a:lstStyle/>
                    <a:p>
                      <a:r>
                        <a:rPr lang="en-US" sz="1200" b="1" dirty="0" smtClean="0">
                          <a:latin typeface="Times New Roman" pitchFamily="18" charset="0"/>
                          <a:cs typeface="Times New Roman" pitchFamily="18" charset="0"/>
                        </a:rPr>
                        <a:t>Profit for the Year</a:t>
                      </a:r>
                      <a:endParaRPr lang="en-US" sz="1200" b="1" dirty="0">
                        <a:latin typeface="Times New Roman" pitchFamily="18" charset="0"/>
                        <a:cs typeface="Times New Roman" pitchFamily="18" charset="0"/>
                      </a:endParaRPr>
                    </a:p>
                  </a:txBody>
                  <a:tcPr/>
                </a:tc>
                <a:tc>
                  <a:txBody>
                    <a:bodyPr/>
                    <a:lstStyle/>
                    <a:p>
                      <a:pPr algn="ctr"/>
                      <a:r>
                        <a:rPr lang="en-US" sz="1200" b="1">
                          <a:solidFill>
                            <a:schemeClr val="tx1"/>
                          </a:solidFill>
                          <a:latin typeface="Times New Roman" pitchFamily="18" charset="0"/>
                          <a:cs typeface="Times New Roman" pitchFamily="18" charset="0"/>
                        </a:rPr>
                        <a:t>39,880</a:t>
                      </a:r>
                    </a:p>
                  </a:txBody>
                  <a:tcPr marL="95250" marR="95250" marT="0" marB="0" anchor="ctr"/>
                </a:tc>
                <a:tc>
                  <a:txBody>
                    <a:bodyPr/>
                    <a:lstStyle/>
                    <a:p>
                      <a:pPr algn="ctr"/>
                      <a:r>
                        <a:rPr lang="en-US" sz="1200" b="1" dirty="0">
                          <a:solidFill>
                            <a:schemeClr val="tx1"/>
                          </a:solidFill>
                          <a:latin typeface="Times New Roman" pitchFamily="18" charset="0"/>
                          <a:cs typeface="Times New Roman" pitchFamily="18" charset="0"/>
                        </a:rPr>
                        <a:t>39,837</a:t>
                      </a:r>
                    </a:p>
                  </a:txBody>
                  <a:tcPr marL="95250" marR="95250" marT="0" marB="0" anchor="ctr"/>
                </a:tc>
                <a:tc>
                  <a:txBody>
                    <a:bodyPr/>
                    <a:lstStyle/>
                    <a:p>
                      <a:pPr algn="just"/>
                      <a:r>
                        <a:rPr lang="en-US" sz="1100" dirty="0" smtClean="0">
                          <a:latin typeface="Times New Roman" pitchFamily="18" charset="0"/>
                          <a:cs typeface="Times New Roman" pitchFamily="18" charset="0"/>
                        </a:rPr>
                        <a:t>This is the net profit of company</a:t>
                      </a:r>
                      <a:r>
                        <a:rPr lang="en-US" sz="1100" baseline="0" dirty="0" smtClean="0">
                          <a:latin typeface="Times New Roman" pitchFamily="18" charset="0"/>
                          <a:cs typeface="Times New Roman" pitchFamily="18" charset="0"/>
                        </a:rPr>
                        <a:t> for a year after removing all deferred and current taxes and here we can see there is very less increase in profit for the year it’s a mere increase of 43 </a:t>
                      </a:r>
                      <a:r>
                        <a:rPr lang="en-US" sz="1100" baseline="0" dirty="0" err="1" smtClean="0">
                          <a:latin typeface="Times New Roman" pitchFamily="18" charset="0"/>
                          <a:cs typeface="Times New Roman" pitchFamily="18" charset="0"/>
                        </a:rPr>
                        <a:t>crores</a:t>
                      </a:r>
                      <a:r>
                        <a:rPr lang="en-US" sz="1100" baseline="0" dirty="0" smtClean="0">
                          <a:latin typeface="Times New Roman" pitchFamily="18" charset="0"/>
                          <a:cs typeface="Times New Roman" pitchFamily="18" charset="0"/>
                        </a:rPr>
                        <a:t>  from FY19 to FY20.</a:t>
                      </a:r>
                      <a:endParaRPr lang="en-US" sz="1100" dirty="0">
                        <a:latin typeface="Times New Roman" pitchFamily="18" charset="0"/>
                        <a:cs typeface="Times New Roman" pitchFamily="18" charset="0"/>
                      </a:endParaRPr>
                    </a:p>
                  </a:txBody>
                  <a:tcPr/>
                </a:tc>
              </a:tr>
              <a:tr h="687030">
                <a:tc>
                  <a:txBody>
                    <a:bodyPr/>
                    <a:lstStyle/>
                    <a:p>
                      <a:r>
                        <a:rPr lang="en-US" sz="1200" b="1" dirty="0" smtClean="0">
                          <a:latin typeface="Times New Roman" pitchFamily="18" charset="0"/>
                          <a:cs typeface="Times New Roman" pitchFamily="18" charset="0"/>
                        </a:rPr>
                        <a:t>Total Compensation</a:t>
                      </a:r>
                      <a:r>
                        <a:rPr lang="en-US" sz="1200" b="1" baseline="0" dirty="0" smtClean="0">
                          <a:latin typeface="Times New Roman" pitchFamily="18" charset="0"/>
                          <a:cs typeface="Times New Roman" pitchFamily="18" charset="0"/>
                        </a:rPr>
                        <a:t> Income of the Year</a:t>
                      </a:r>
                      <a:endParaRPr lang="en-US" sz="1200" b="1" dirty="0">
                        <a:latin typeface="Times New Roman" pitchFamily="18" charset="0"/>
                        <a:cs typeface="Times New Roman" pitchFamily="18" charset="0"/>
                      </a:endParaRPr>
                    </a:p>
                  </a:txBody>
                  <a:tcPr/>
                </a:tc>
                <a:tc>
                  <a:txBody>
                    <a:bodyPr/>
                    <a:lstStyle/>
                    <a:p>
                      <a:pPr algn="ctr"/>
                      <a:r>
                        <a:rPr lang="en-US" sz="1200" b="1" dirty="0">
                          <a:solidFill>
                            <a:schemeClr val="tx1"/>
                          </a:solidFill>
                          <a:latin typeface="Times New Roman" pitchFamily="18" charset="0"/>
                          <a:cs typeface="Times New Roman" pitchFamily="18" charset="0"/>
                        </a:rPr>
                        <a:t>55,173</a:t>
                      </a:r>
                    </a:p>
                  </a:txBody>
                  <a:tcPr marL="95250" marR="95250" marT="0" marB="0" anchor="ctr"/>
                </a:tc>
                <a:tc>
                  <a:txBody>
                    <a:bodyPr/>
                    <a:lstStyle/>
                    <a:p>
                      <a:pPr algn="ctr"/>
                      <a:r>
                        <a:rPr lang="en-US" sz="1200" b="1" dirty="0">
                          <a:solidFill>
                            <a:schemeClr val="tx1"/>
                          </a:solidFill>
                          <a:latin typeface="Times New Roman" pitchFamily="18" charset="0"/>
                          <a:cs typeface="Times New Roman" pitchFamily="18" charset="0"/>
                        </a:rPr>
                        <a:t>98,602</a:t>
                      </a:r>
                    </a:p>
                  </a:txBody>
                  <a:tcPr marL="95250" marR="9525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Times New Roman" pitchFamily="18" charset="0"/>
                          <a:cs typeface="Times New Roman" pitchFamily="18" charset="0"/>
                        </a:rPr>
                        <a:t>This is summation of profit of the year to other compensation income we can</a:t>
                      </a:r>
                      <a:r>
                        <a:rPr lang="en-US" sz="1100" baseline="0" dirty="0" smtClean="0">
                          <a:latin typeface="Times New Roman" pitchFamily="18" charset="0"/>
                          <a:cs typeface="Times New Roman" pitchFamily="18" charset="0"/>
                        </a:rPr>
                        <a:t> see that profit of the year increase over the year FY19 to FY20 but there is huge decrement in compensation income resulting in the huge dip in this component.</a:t>
                      </a:r>
                      <a:endParaRPr lang="en-US" sz="1100" dirty="0" smtClean="0">
                        <a:latin typeface="Times New Roman" pitchFamily="18" charset="0"/>
                        <a:cs typeface="Times New Roman" pitchFamily="18" charset="0"/>
                      </a:endParaRPr>
                    </a:p>
                  </a:txBody>
                  <a:tcPr/>
                </a:tc>
              </a:tr>
            </a:tbl>
          </a:graphicData>
        </a:graphic>
      </p:graphicFrame>
      <p:sp>
        <p:nvSpPr>
          <p:cNvPr id="5" name="Content Placeholder 3"/>
          <p:cNvSpPr>
            <a:spLocks noGrp="1"/>
          </p:cNvSpPr>
          <p:nvPr>
            <p:ph sz="half" idx="2"/>
          </p:nvPr>
        </p:nvSpPr>
        <p:spPr>
          <a:xfrm>
            <a:off x="5568447" y="97437"/>
            <a:ext cx="3575553" cy="158621"/>
          </a:xfrm>
        </p:spPr>
        <p:txBody>
          <a:bodyPr>
            <a:noAutofit/>
          </a:bodyPr>
          <a:lstStyle/>
          <a:p>
            <a:pPr>
              <a:buNone/>
            </a:pPr>
            <a:r>
              <a:rPr lang="en-US" sz="900" dirty="0" smtClean="0"/>
              <a:t>      			                 </a:t>
            </a:r>
            <a:r>
              <a:rPr lang="en-US" sz="1200" dirty="0" smtClean="0">
                <a:latin typeface="Times New Roman" pitchFamily="18" charset="0"/>
                <a:cs typeface="Times New Roman" pitchFamily="18" charset="0"/>
              </a:rPr>
              <a:t>(Rs in crores)</a:t>
            </a:r>
            <a:endParaRPr lang="en-US" sz="12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371381"/>
          </a:xfrm>
        </p:spPr>
        <p:txBody>
          <a:bodyPr>
            <a:noAutofit/>
          </a:bodyPr>
          <a:lstStyle/>
          <a:p>
            <a:pPr algn="ctr"/>
            <a:r>
              <a:rPr lang="en-US" sz="3000" dirty="0" smtClean="0">
                <a:latin typeface="Times New Roman" pitchFamily="18" charset="0"/>
                <a:cs typeface="Times New Roman" pitchFamily="18" charset="0"/>
              </a:rPr>
              <a:t>Stock Market Price Fluctuations</a:t>
            </a:r>
            <a:endParaRPr lang="en-US" sz="3000" dirty="0">
              <a:latin typeface="Times New Roman" pitchFamily="18" charset="0"/>
              <a:cs typeface="Times New Roman" pitchFamily="18" charset="0"/>
            </a:endParaRPr>
          </a:p>
        </p:txBody>
      </p:sp>
      <p:pic>
        <p:nvPicPr>
          <p:cNvPr id="5" name="Content Placeholder 4"/>
          <p:cNvPicPr>
            <a:picLocks noGrp="1"/>
          </p:cNvPicPr>
          <p:nvPr>
            <p:ph sz="half" idx="1"/>
          </p:nvPr>
        </p:nvPicPr>
        <p:blipFill>
          <a:blip r:embed="rId2"/>
          <a:srcRect/>
          <a:stretch>
            <a:fillRect/>
          </a:stretch>
        </p:blipFill>
        <p:spPr bwMode="auto">
          <a:xfrm>
            <a:off x="1015222" y="692903"/>
            <a:ext cx="3846027" cy="2554150"/>
          </a:xfrm>
          <a:prstGeom prst="rect">
            <a:avLst/>
          </a:prstGeom>
          <a:noFill/>
          <a:ln w="9525">
            <a:noFill/>
            <a:miter lim="800000"/>
            <a:headEnd/>
            <a:tailEnd/>
          </a:ln>
        </p:spPr>
      </p:pic>
      <p:pic>
        <p:nvPicPr>
          <p:cNvPr id="6" name="Picture 5"/>
          <p:cNvPicPr/>
          <p:nvPr/>
        </p:nvPicPr>
        <p:blipFill>
          <a:blip r:embed="rId3"/>
          <a:srcRect/>
          <a:stretch>
            <a:fillRect/>
          </a:stretch>
        </p:blipFill>
        <p:spPr bwMode="auto">
          <a:xfrm>
            <a:off x="5122506" y="679929"/>
            <a:ext cx="4021493" cy="2548463"/>
          </a:xfrm>
          <a:prstGeom prst="rect">
            <a:avLst/>
          </a:prstGeom>
          <a:noFill/>
          <a:ln w="9525">
            <a:noFill/>
            <a:miter lim="800000"/>
            <a:headEnd/>
            <a:tailEnd/>
          </a:ln>
        </p:spPr>
      </p:pic>
      <p:sp>
        <p:nvSpPr>
          <p:cNvPr id="9" name="Content Placeholder 2"/>
          <p:cNvSpPr>
            <a:spLocks noGrp="1"/>
          </p:cNvSpPr>
          <p:nvPr>
            <p:ph sz="half" idx="1"/>
          </p:nvPr>
        </p:nvSpPr>
        <p:spPr>
          <a:xfrm>
            <a:off x="1046163" y="3249615"/>
            <a:ext cx="3656012" cy="258696"/>
          </a:xfrm>
        </p:spPr>
        <p:txBody>
          <a:bodyPr>
            <a:normAutofit fontScale="62500" lnSpcReduction="20000"/>
          </a:bodyPr>
          <a:lstStyle/>
          <a:p>
            <a:pPr algn="just">
              <a:buNone/>
            </a:pPr>
            <a:r>
              <a:rPr lang="en-US" sz="1600" b="1" dirty="0" smtClean="0">
                <a:latin typeface="Times New Roman" pitchFamily="18" charset="0"/>
                <a:cs typeface="Times New Roman" pitchFamily="18" charset="0"/>
              </a:rPr>
              <a:t>BSE Historical Prices Fluctuations of Reliance Industries</a:t>
            </a:r>
            <a:endParaRPr lang="en-US" sz="1600" dirty="0" smtClean="0">
              <a:latin typeface="Times New Roman" pitchFamily="18" charset="0"/>
              <a:cs typeface="Times New Roman" pitchFamily="18" charset="0"/>
            </a:endParaRPr>
          </a:p>
          <a:p>
            <a:pPr>
              <a:buNone/>
            </a:pPr>
            <a:endParaRPr lang="en-US" sz="1500" b="1" dirty="0">
              <a:solidFill>
                <a:srgbClr val="FF9900"/>
              </a:solidFill>
            </a:endParaRPr>
          </a:p>
        </p:txBody>
      </p:sp>
      <p:sp>
        <p:nvSpPr>
          <p:cNvPr id="10" name="Content Placeholder 2"/>
          <p:cNvSpPr>
            <a:spLocks noGrp="1"/>
          </p:cNvSpPr>
          <p:nvPr>
            <p:ph sz="half" idx="1"/>
          </p:nvPr>
        </p:nvSpPr>
        <p:spPr>
          <a:xfrm>
            <a:off x="5238718" y="3234063"/>
            <a:ext cx="3656012" cy="258696"/>
          </a:xfrm>
        </p:spPr>
        <p:txBody>
          <a:bodyPr>
            <a:normAutofit fontScale="62500" lnSpcReduction="20000"/>
          </a:bodyPr>
          <a:lstStyle/>
          <a:p>
            <a:pPr algn="just">
              <a:buNone/>
            </a:pPr>
            <a:r>
              <a:rPr lang="en-US" sz="1600" b="1" dirty="0" smtClean="0">
                <a:latin typeface="Times New Roman" pitchFamily="18" charset="0"/>
                <a:cs typeface="Times New Roman" pitchFamily="18" charset="0"/>
              </a:rPr>
              <a:t>NSE Historical Prices Fluctuations of Reliance Industries</a:t>
            </a:r>
            <a:endParaRPr lang="en-US" sz="1600" dirty="0" smtClean="0">
              <a:latin typeface="Times New Roman" pitchFamily="18" charset="0"/>
              <a:cs typeface="Times New Roman" pitchFamily="18" charset="0"/>
            </a:endParaRPr>
          </a:p>
          <a:p>
            <a:pPr>
              <a:buNone/>
            </a:pPr>
            <a:endParaRPr lang="en-US" sz="1500" b="1" dirty="0">
              <a:solidFill>
                <a:srgbClr val="FF9900"/>
              </a:solidFill>
            </a:endParaRPr>
          </a:p>
        </p:txBody>
      </p:sp>
      <p:sp>
        <p:nvSpPr>
          <p:cNvPr id="12" name="Content Placeholder 2"/>
          <p:cNvSpPr>
            <a:spLocks noGrp="1"/>
          </p:cNvSpPr>
          <p:nvPr>
            <p:ph sz="half" idx="1"/>
          </p:nvPr>
        </p:nvSpPr>
        <p:spPr>
          <a:xfrm>
            <a:off x="1101777" y="3545633"/>
            <a:ext cx="7818287" cy="1483567"/>
          </a:xfrm>
        </p:spPr>
        <p:txBody>
          <a:bodyPr>
            <a:normAutofit fontScale="77500" lnSpcReduction="20000"/>
          </a:bodyPr>
          <a:lstStyle/>
          <a:p>
            <a:pPr algn="just"/>
            <a:r>
              <a:rPr lang="en-US" sz="1600" dirty="0" smtClean="0">
                <a:latin typeface="Times New Roman" pitchFamily="18" charset="0"/>
                <a:cs typeface="Times New Roman" pitchFamily="18" charset="0"/>
              </a:rPr>
              <a:t>Reliance shares have grown handsomely during the pandemic against all odds. Mukesh Ambani, the chairman of RIL, has been on a mission to expand the conglomerate from its traditional energy and oil business.</a:t>
            </a:r>
          </a:p>
          <a:p>
            <a:pPr algn="just"/>
            <a:r>
              <a:rPr lang="en-US" sz="1600" dirty="0" smtClean="0">
                <a:latin typeface="Times New Roman" pitchFamily="18" charset="0"/>
                <a:cs typeface="Times New Roman" pitchFamily="18" charset="0"/>
              </a:rPr>
              <a:t>According to data compiled by Bloomberg, RIL accounted for nearly a fifth of the 75 per cent surge in the S&amp;P BSE Sensex since March. That is literally double the contribution of Apple Inc has made to gains in the S&amp;P 500 index over the same period.</a:t>
            </a:r>
          </a:p>
          <a:p>
            <a:pPr algn="just"/>
            <a:r>
              <a:rPr lang="en-US" sz="1600" dirty="0" smtClean="0">
                <a:latin typeface="Times New Roman" pitchFamily="18" charset="0"/>
                <a:cs typeface="Times New Roman" pitchFamily="18" charset="0"/>
              </a:rPr>
              <a:t>Market experts said Reliance’s recent fundraising drive has sharply increased its stock market valuation. They expect RIL's valuation to further rise next year, indicating that the company's stockholders are in a sweet spot at the moment.</a:t>
            </a:r>
          </a:p>
          <a:p>
            <a:pPr algn="just">
              <a:buNone/>
            </a:pPr>
            <a:endParaRPr lang="en-US" sz="15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Custom 4">
      <a:dk1>
        <a:sysClr val="windowText" lastClr="000000"/>
      </a:dk1>
      <a:lt1>
        <a:sysClr val="window" lastClr="FFFFFF"/>
      </a:lt1>
      <a:dk2>
        <a:srgbClr val="4E5B6F"/>
      </a:dk2>
      <a:lt2>
        <a:srgbClr val="D6ECFF"/>
      </a:lt2>
      <a:accent1>
        <a:srgbClr val="000000"/>
      </a:accent1>
      <a:accent2>
        <a:srgbClr val="000000"/>
      </a:accent2>
      <a:accent3>
        <a:srgbClr val="FEB80A"/>
      </a:accent3>
      <a:accent4>
        <a:srgbClr val="00ADDC"/>
      </a:accent4>
      <a:accent5>
        <a:srgbClr val="738AC8"/>
      </a:accent5>
      <a:accent6>
        <a:srgbClr val="1AB39F"/>
      </a:accent6>
      <a:hlink>
        <a:srgbClr val="EB8803"/>
      </a:hlink>
      <a:folHlink>
        <a:srgbClr val="5F7791"/>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2">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3141</TotalTime>
  <Words>1744</Words>
  <Application>Microsoft Office PowerPoint</Application>
  <PresentationFormat>On-screen Show (16:9)</PresentationFormat>
  <Paragraphs>176</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Times New Roman</vt:lpstr>
      <vt:lpstr>Gill Sans MT</vt:lpstr>
      <vt:lpstr>Wingdings 2</vt:lpstr>
      <vt:lpstr>Verdana</vt:lpstr>
      <vt:lpstr>Solstice</vt:lpstr>
      <vt:lpstr>FUNDAMENTAL OF MANAGEMENT (MG-302)</vt:lpstr>
      <vt:lpstr>Reliance Industries Limited </vt:lpstr>
      <vt:lpstr>Business Model of Reliance Industry </vt:lpstr>
      <vt:lpstr>     Companies acquired by Reliance Industry</vt:lpstr>
      <vt:lpstr>Financial Analysis and Reports of Previous Year</vt:lpstr>
      <vt:lpstr>Slide 6</vt:lpstr>
      <vt:lpstr>Slide 7</vt:lpstr>
      <vt:lpstr>Slide 8</vt:lpstr>
      <vt:lpstr>Stock Market Price Fluctuations</vt:lpstr>
      <vt:lpstr>Reliance Industries CSR Report</vt:lpstr>
      <vt:lpstr>Slide 11</vt:lpstr>
      <vt:lpstr>Reliance Industries’ Marketing Strategies</vt:lpstr>
      <vt:lpstr>How COVID-19 affected Reliance Industries</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Windows User</cp:lastModifiedBy>
  <cp:revision>244</cp:revision>
  <dcterms:modified xsi:type="dcterms:W3CDTF">2021-05-18T09:36:18Z</dcterms:modified>
</cp:coreProperties>
</file>