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embeddedFontLst>
    <p:embeddedFont>
      <p:font typeface="Century Gothic"/>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enturyGothic-bold.fntdata"/><Relationship Id="rId11" Type="http://schemas.openxmlformats.org/officeDocument/2006/relationships/slide" Target="slides/slide6.xml"/><Relationship Id="rId22" Type="http://schemas.openxmlformats.org/officeDocument/2006/relationships/font" Target="fonts/CenturyGothic-boldItalic.fntdata"/><Relationship Id="rId10" Type="http://schemas.openxmlformats.org/officeDocument/2006/relationships/slide" Target="slides/slide5.xml"/><Relationship Id="rId21" Type="http://schemas.openxmlformats.org/officeDocument/2006/relationships/font" Target="fonts/CenturyGothic-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CenturyGothic-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6" name="Google Shape;16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2" name="Shape 42"/>
        <p:cNvGrpSpPr/>
        <p:nvPr/>
      </p:nvGrpSpPr>
      <p:grpSpPr>
        <a:xfrm>
          <a:off x="0" y="0"/>
          <a:ext cx="0" cy="0"/>
          <a:chOff x="0" y="0"/>
          <a:chExt cx="0" cy="0"/>
        </a:xfrm>
      </p:grpSpPr>
      <p:sp>
        <p:nvSpPr>
          <p:cNvPr id="43" name="Google Shape;43;p2"/>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762EB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45" name="Google Shape;45;p2"/>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500">
        <p:push/>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08" name="Shape 108"/>
        <p:cNvGrpSpPr/>
        <p:nvPr/>
      </p:nvGrpSpPr>
      <p:grpSpPr>
        <a:xfrm>
          <a:off x="0" y="0"/>
          <a:ext cx="0" cy="0"/>
          <a:chOff x="0" y="0"/>
          <a:chExt cx="0" cy="0"/>
        </a:xfrm>
      </p:grpSpPr>
      <p:sp>
        <p:nvSpPr>
          <p:cNvPr id="109" name="Google Shape;109;p11"/>
          <p:cNvSpPr txBox="1"/>
          <p:nvPr>
            <p:ph type="title"/>
          </p:nvPr>
        </p:nvSpPr>
        <p:spPr>
          <a:xfrm>
            <a:off x="2589212" y="609600"/>
            <a:ext cx="8915399" cy="311704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762EB1"/>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1"/>
          <p:cNvSpPr txBox="1"/>
          <p:nvPr>
            <p:ph idx="1" type="body"/>
          </p:nvPr>
        </p:nvSpPr>
        <p:spPr>
          <a:xfrm>
            <a:off x="2589212" y="4354046"/>
            <a:ext cx="8915399" cy="1555864"/>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800"/>
              <a:buNone/>
              <a:defRPr sz="18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111" name="Google Shape;111;p11"/>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11"/>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1"/>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500">
        <p:push/>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15" name="Shape 115"/>
        <p:cNvGrpSpPr/>
        <p:nvPr/>
      </p:nvGrpSpPr>
      <p:grpSpPr>
        <a:xfrm>
          <a:off x="0" y="0"/>
          <a:ext cx="0" cy="0"/>
          <a:chOff x="0" y="0"/>
          <a:chExt cx="0" cy="0"/>
        </a:xfrm>
      </p:grpSpPr>
      <p:sp>
        <p:nvSpPr>
          <p:cNvPr id="116" name="Google Shape;116;p12"/>
          <p:cNvSpPr txBox="1"/>
          <p:nvPr>
            <p:ph type="title"/>
          </p:nvPr>
        </p:nvSpPr>
        <p:spPr>
          <a:xfrm>
            <a:off x="2849949" y="609600"/>
            <a:ext cx="8393926" cy="2895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762EB1"/>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2"/>
          <p:cNvSpPr txBox="1"/>
          <p:nvPr>
            <p:ph idx="1" type="body"/>
          </p:nvPr>
        </p:nvSpPr>
        <p:spPr>
          <a:xfrm>
            <a:off x="3275012" y="3505200"/>
            <a:ext cx="753655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600"/>
              <a:buFont typeface="Century Gothic"/>
              <a:buNone/>
              <a:defRPr sz="1600">
                <a:solidFill>
                  <a:srgbClr val="7F7F7F"/>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18" name="Google Shape;118;p12"/>
          <p:cNvSpPr txBox="1"/>
          <p:nvPr>
            <p:ph idx="2" type="body"/>
          </p:nvPr>
        </p:nvSpPr>
        <p:spPr>
          <a:xfrm>
            <a:off x="2589212" y="4354046"/>
            <a:ext cx="8915399" cy="1555864"/>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800"/>
              <a:buNone/>
              <a:defRPr sz="18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119" name="Google Shape;119;p12"/>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12"/>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12"/>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2"/>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23" name="Google Shape;123;p12"/>
          <p:cNvSpPr txBox="1"/>
          <p:nvPr/>
        </p:nvSpPr>
        <p:spPr>
          <a:xfrm>
            <a:off x="2467652" y="648005"/>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accent1"/>
                </a:solidFill>
                <a:latin typeface="Arial"/>
                <a:ea typeface="Arial"/>
                <a:cs typeface="Arial"/>
                <a:sym typeface="Arial"/>
              </a:rPr>
              <a:t>“</a:t>
            </a:r>
            <a:endParaRPr/>
          </a:p>
        </p:txBody>
      </p:sp>
      <p:sp>
        <p:nvSpPr>
          <p:cNvPr id="124" name="Google Shape;124;p12"/>
          <p:cNvSpPr txBox="1"/>
          <p:nvPr/>
        </p:nvSpPr>
        <p:spPr>
          <a:xfrm>
            <a:off x="11114852" y="290530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accent1"/>
                </a:solidFill>
                <a:latin typeface="Arial"/>
                <a:ea typeface="Arial"/>
                <a:cs typeface="Arial"/>
                <a:sym typeface="Arial"/>
              </a:rPr>
              <a:t>”</a:t>
            </a:r>
            <a:endParaRPr/>
          </a:p>
        </p:txBody>
      </p:sp>
    </p:spTree>
  </p:cSld>
  <p:clrMapOvr>
    <a:masterClrMapping/>
  </p:clrMapOvr>
  <mc:AlternateContent>
    <mc:Choice Requires="p14">
      <p:transition spd="slow" p14:dur="1500">
        <p:push/>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25" name="Shape 125"/>
        <p:cNvGrpSpPr/>
        <p:nvPr/>
      </p:nvGrpSpPr>
      <p:grpSpPr>
        <a:xfrm>
          <a:off x="0" y="0"/>
          <a:ext cx="0" cy="0"/>
          <a:chOff x="0" y="0"/>
          <a:chExt cx="0" cy="0"/>
        </a:xfrm>
      </p:grpSpPr>
      <p:sp>
        <p:nvSpPr>
          <p:cNvPr id="126" name="Google Shape;126;p13"/>
          <p:cNvSpPr txBox="1"/>
          <p:nvPr>
            <p:ph type="title"/>
          </p:nvPr>
        </p:nvSpPr>
        <p:spPr>
          <a:xfrm>
            <a:off x="2589213" y="2438400"/>
            <a:ext cx="8915400" cy="2724845"/>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762EB1"/>
              </a:buClr>
              <a:buSzPts val="4800"/>
              <a:buFont typeface="Century Gothic"/>
              <a:buNone/>
              <a:defRPr b="0"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13"/>
          <p:cNvSpPr txBox="1"/>
          <p:nvPr>
            <p:ph idx="1"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28" name="Google Shape;128;p13"/>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3"/>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3"/>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3"/>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500">
        <p:push/>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32" name="Shape 132"/>
        <p:cNvGrpSpPr/>
        <p:nvPr/>
      </p:nvGrpSpPr>
      <p:grpSpPr>
        <a:xfrm>
          <a:off x="0" y="0"/>
          <a:ext cx="0" cy="0"/>
          <a:chOff x="0" y="0"/>
          <a:chExt cx="0" cy="0"/>
        </a:xfrm>
      </p:grpSpPr>
      <p:sp>
        <p:nvSpPr>
          <p:cNvPr id="133" name="Google Shape;133;p14"/>
          <p:cNvSpPr txBox="1"/>
          <p:nvPr>
            <p:ph type="title"/>
          </p:nvPr>
        </p:nvSpPr>
        <p:spPr>
          <a:xfrm>
            <a:off x="2849949" y="609600"/>
            <a:ext cx="8393926" cy="2895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762EB1"/>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14"/>
          <p:cNvSpPr txBox="1"/>
          <p:nvPr>
            <p:ph idx="1" type="body"/>
          </p:nvPr>
        </p:nvSpPr>
        <p:spPr>
          <a:xfrm>
            <a:off x="2589212" y="4343400"/>
            <a:ext cx="8915400" cy="83820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Font typeface="Century Gothic"/>
              <a:buNone/>
              <a:defRPr sz="2400">
                <a:solidFill>
                  <a:schemeClr val="accent1"/>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35" name="Google Shape;135;p14"/>
          <p:cNvSpPr txBox="1"/>
          <p:nvPr>
            <p:ph idx="2"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36" name="Google Shape;136;p14"/>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14"/>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14"/>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4"/>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40" name="Google Shape;140;p14"/>
          <p:cNvSpPr txBox="1"/>
          <p:nvPr/>
        </p:nvSpPr>
        <p:spPr>
          <a:xfrm>
            <a:off x="2467652" y="648005"/>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accent1"/>
                </a:solidFill>
                <a:latin typeface="Arial"/>
                <a:ea typeface="Arial"/>
                <a:cs typeface="Arial"/>
                <a:sym typeface="Arial"/>
              </a:rPr>
              <a:t>“</a:t>
            </a:r>
            <a:endParaRPr/>
          </a:p>
        </p:txBody>
      </p:sp>
      <p:sp>
        <p:nvSpPr>
          <p:cNvPr id="141" name="Google Shape;141;p14"/>
          <p:cNvSpPr txBox="1"/>
          <p:nvPr/>
        </p:nvSpPr>
        <p:spPr>
          <a:xfrm>
            <a:off x="11114852" y="290530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accent1"/>
                </a:solidFill>
                <a:latin typeface="Arial"/>
                <a:ea typeface="Arial"/>
                <a:cs typeface="Arial"/>
                <a:sym typeface="Arial"/>
              </a:rPr>
              <a:t>”</a:t>
            </a:r>
            <a:endParaRPr/>
          </a:p>
        </p:txBody>
      </p:sp>
    </p:spTree>
  </p:cSld>
  <p:clrMapOvr>
    <a:masterClrMapping/>
  </p:clrMapOvr>
  <mc:AlternateContent>
    <mc:Choice Requires="p14">
      <p:transition spd="slow" p14:dur="1500">
        <p:push/>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42" name="Shape 142"/>
        <p:cNvGrpSpPr/>
        <p:nvPr/>
      </p:nvGrpSpPr>
      <p:grpSpPr>
        <a:xfrm>
          <a:off x="0" y="0"/>
          <a:ext cx="0" cy="0"/>
          <a:chOff x="0" y="0"/>
          <a:chExt cx="0" cy="0"/>
        </a:xfrm>
      </p:grpSpPr>
      <p:sp>
        <p:nvSpPr>
          <p:cNvPr id="143" name="Google Shape;143;p15"/>
          <p:cNvSpPr txBox="1"/>
          <p:nvPr>
            <p:ph type="title"/>
          </p:nvPr>
        </p:nvSpPr>
        <p:spPr>
          <a:xfrm>
            <a:off x="2589212" y="627407"/>
            <a:ext cx="8915399" cy="288002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762EB1"/>
              </a:buClr>
              <a:buSzPts val="4800"/>
              <a:buFont typeface="Century Gothic"/>
              <a:buNone/>
              <a:defRPr b="0"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15"/>
          <p:cNvSpPr txBox="1"/>
          <p:nvPr>
            <p:ph idx="1" type="body"/>
          </p:nvPr>
        </p:nvSpPr>
        <p:spPr>
          <a:xfrm>
            <a:off x="2589212" y="4343400"/>
            <a:ext cx="8915400" cy="83820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Font typeface="Century Gothic"/>
              <a:buNone/>
              <a:defRPr sz="2400">
                <a:solidFill>
                  <a:schemeClr val="accent1"/>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5" name="Google Shape;145;p15"/>
          <p:cNvSpPr txBox="1"/>
          <p:nvPr>
            <p:ph idx="2"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6" name="Google Shape;146;p15"/>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15"/>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15"/>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5"/>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500">
        <p:push/>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0" name="Shape 150"/>
        <p:cNvGrpSpPr/>
        <p:nvPr/>
      </p:nvGrpSpPr>
      <p:grpSpPr>
        <a:xfrm>
          <a:off x="0" y="0"/>
          <a:ext cx="0" cy="0"/>
          <a:chOff x="0" y="0"/>
          <a:chExt cx="0" cy="0"/>
        </a:xfrm>
      </p:grpSpPr>
      <p:sp>
        <p:nvSpPr>
          <p:cNvPr id="151" name="Google Shape;151;p16"/>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762EB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16"/>
          <p:cNvSpPr txBox="1"/>
          <p:nvPr>
            <p:ph idx="1" type="body"/>
          </p:nvPr>
        </p:nvSpPr>
        <p:spPr>
          <a:xfrm rot="5400000">
            <a:off x="5103812" y="-381000"/>
            <a:ext cx="3886200" cy="891540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53" name="Google Shape;153;p16"/>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16"/>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16"/>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6"/>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500">
        <p:push/>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7" name="Shape 157"/>
        <p:cNvGrpSpPr/>
        <p:nvPr/>
      </p:nvGrpSpPr>
      <p:grpSpPr>
        <a:xfrm>
          <a:off x="0" y="0"/>
          <a:ext cx="0" cy="0"/>
          <a:chOff x="0" y="0"/>
          <a:chExt cx="0" cy="0"/>
        </a:xfrm>
      </p:grpSpPr>
      <p:sp>
        <p:nvSpPr>
          <p:cNvPr id="158" name="Google Shape;158;p17"/>
          <p:cNvSpPr txBox="1"/>
          <p:nvPr>
            <p:ph type="title"/>
          </p:nvPr>
        </p:nvSpPr>
        <p:spPr>
          <a:xfrm rot="5400000">
            <a:off x="7756704" y="2165513"/>
            <a:ext cx="5283817" cy="2207601"/>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762EB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17"/>
          <p:cNvSpPr txBox="1"/>
          <p:nvPr>
            <p:ph idx="1" type="body"/>
          </p:nvPr>
        </p:nvSpPr>
        <p:spPr>
          <a:xfrm rot="5400000">
            <a:off x="3185803" y="30814"/>
            <a:ext cx="5283817" cy="647700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60" name="Google Shape;160;p17"/>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17"/>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2" name="Google Shape;162;p17"/>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7"/>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500">
        <p:push/>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9" name="Shape 49"/>
        <p:cNvGrpSpPr/>
        <p:nvPr/>
      </p:nvGrpSpPr>
      <p:grpSpPr>
        <a:xfrm>
          <a:off x="0" y="0"/>
          <a:ext cx="0" cy="0"/>
          <a:chOff x="0" y="0"/>
          <a:chExt cx="0" cy="0"/>
        </a:xfrm>
      </p:grpSpPr>
      <p:sp>
        <p:nvSpPr>
          <p:cNvPr id="50" name="Google Shape;50;p3"/>
          <p:cNvSpPr txBox="1"/>
          <p:nvPr>
            <p:ph type="ctrTitle"/>
          </p:nvPr>
        </p:nvSpPr>
        <p:spPr>
          <a:xfrm>
            <a:off x="2589213" y="2514600"/>
            <a:ext cx="8915399" cy="22627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762EB1"/>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3"/>
          <p:cNvSpPr txBox="1"/>
          <p:nvPr>
            <p:ph idx="1" type="subTitle"/>
          </p:nvPr>
        </p:nvSpPr>
        <p:spPr>
          <a:xfrm>
            <a:off x="2589213" y="4777379"/>
            <a:ext cx="8915399" cy="1126283"/>
          </a:xfrm>
          <a:prstGeom prst="rect">
            <a:avLst/>
          </a:prstGeom>
          <a:noFill/>
          <a:ln>
            <a:noFill/>
          </a:ln>
        </p:spPr>
        <p:txBody>
          <a:bodyPr anchorCtr="0" anchor="t" bIns="45700" lIns="91425" spcFirstLastPara="1" rIns="91425" wrap="square" tIns="45700">
            <a:normAutofit/>
          </a:bodyPr>
          <a:lstStyle>
            <a:lvl1pPr lvl="0" algn="l">
              <a:spcBef>
                <a:spcPts val="1000"/>
              </a:spcBef>
              <a:spcAft>
                <a:spcPts val="0"/>
              </a:spcAft>
              <a:buSzPts val="1800"/>
              <a:buNone/>
              <a:defRPr>
                <a:solidFill>
                  <a:srgbClr val="595959"/>
                </a:solidFill>
              </a:defRPr>
            </a:lvl1pPr>
            <a:lvl2pPr lvl="1" algn="ctr">
              <a:spcBef>
                <a:spcPts val="1000"/>
              </a:spcBef>
              <a:spcAft>
                <a:spcPts val="0"/>
              </a:spcAft>
              <a:buSzPts val="1600"/>
              <a:buNone/>
              <a:defRPr>
                <a:solidFill>
                  <a:srgbClr val="888888"/>
                </a:solidFill>
              </a:defRPr>
            </a:lvl2pPr>
            <a:lvl3pPr lvl="2" algn="ctr">
              <a:spcBef>
                <a:spcPts val="1000"/>
              </a:spcBef>
              <a:spcAft>
                <a:spcPts val="0"/>
              </a:spcAft>
              <a:buSzPts val="1400"/>
              <a:buNone/>
              <a:defRPr>
                <a:solidFill>
                  <a:srgbClr val="888888"/>
                </a:solidFill>
              </a:defRPr>
            </a:lvl3pPr>
            <a:lvl4pPr lvl="3" algn="ctr">
              <a:spcBef>
                <a:spcPts val="1000"/>
              </a:spcBef>
              <a:spcAft>
                <a:spcPts val="0"/>
              </a:spcAft>
              <a:buSzPts val="1200"/>
              <a:buNone/>
              <a:defRPr>
                <a:solidFill>
                  <a:srgbClr val="888888"/>
                </a:solidFill>
              </a:defRPr>
            </a:lvl4pPr>
            <a:lvl5pPr lvl="4" algn="ctr">
              <a:spcBef>
                <a:spcPts val="1000"/>
              </a:spcBef>
              <a:spcAft>
                <a:spcPts val="0"/>
              </a:spcAft>
              <a:buSzPts val="1200"/>
              <a:buNone/>
              <a:defRPr>
                <a:solidFill>
                  <a:srgbClr val="888888"/>
                </a:solidFill>
              </a:defRPr>
            </a:lvl5pPr>
            <a:lvl6pPr lvl="5" algn="ctr">
              <a:spcBef>
                <a:spcPts val="1000"/>
              </a:spcBef>
              <a:spcAft>
                <a:spcPts val="0"/>
              </a:spcAft>
              <a:buSzPts val="1200"/>
              <a:buNone/>
              <a:defRPr>
                <a:solidFill>
                  <a:srgbClr val="888888"/>
                </a:solidFill>
              </a:defRPr>
            </a:lvl6pPr>
            <a:lvl7pPr lvl="6" algn="ctr">
              <a:spcBef>
                <a:spcPts val="1000"/>
              </a:spcBef>
              <a:spcAft>
                <a:spcPts val="0"/>
              </a:spcAft>
              <a:buSzPts val="1200"/>
              <a:buNone/>
              <a:defRPr>
                <a:solidFill>
                  <a:srgbClr val="888888"/>
                </a:solidFill>
              </a:defRPr>
            </a:lvl7pPr>
            <a:lvl8pPr lvl="7" algn="ctr">
              <a:spcBef>
                <a:spcPts val="1000"/>
              </a:spcBef>
              <a:spcAft>
                <a:spcPts val="0"/>
              </a:spcAft>
              <a:buSzPts val="1200"/>
              <a:buNone/>
              <a:defRPr>
                <a:solidFill>
                  <a:srgbClr val="888888"/>
                </a:solidFill>
              </a:defRPr>
            </a:lvl8pPr>
            <a:lvl9pPr lvl="8" algn="ctr">
              <a:spcBef>
                <a:spcPts val="1000"/>
              </a:spcBef>
              <a:spcAft>
                <a:spcPts val="0"/>
              </a:spcAft>
              <a:buSzPts val="1200"/>
              <a:buNone/>
              <a:defRPr>
                <a:solidFill>
                  <a:srgbClr val="888888"/>
                </a:solidFill>
              </a:defRPr>
            </a:lvl9pPr>
          </a:lstStyle>
          <a:p/>
        </p:txBody>
      </p:sp>
      <p:sp>
        <p:nvSpPr>
          <p:cNvPr id="52" name="Google Shape;52;p3"/>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3"/>
          <p:cNvSpPr/>
          <p:nvPr/>
        </p:nvSpPr>
        <p:spPr>
          <a:xfrm>
            <a:off x="0" y="4323810"/>
            <a:ext cx="1744652" cy="778589"/>
          </a:xfrm>
          <a:custGeom>
            <a:rect b="b" l="l" r="r" t="t"/>
            <a:pathLst>
              <a:path extrusionOk="0" h="166" w="372">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txBox="1"/>
          <p:nvPr>
            <p:ph idx="12" type="sldNum"/>
          </p:nvPr>
        </p:nvSpPr>
        <p:spPr>
          <a:xfrm>
            <a:off x="531812" y="4529540"/>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500">
        <p:push/>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6" name="Shape 56"/>
        <p:cNvGrpSpPr/>
        <p:nvPr/>
      </p:nvGrpSpPr>
      <p:grpSpPr>
        <a:xfrm>
          <a:off x="0" y="0"/>
          <a:ext cx="0" cy="0"/>
          <a:chOff x="0" y="0"/>
          <a:chExt cx="0" cy="0"/>
        </a:xfrm>
      </p:grpSpPr>
      <p:sp>
        <p:nvSpPr>
          <p:cNvPr id="57" name="Google Shape;57;p4"/>
          <p:cNvSpPr txBox="1"/>
          <p:nvPr>
            <p:ph type="title"/>
          </p:nvPr>
        </p:nvSpPr>
        <p:spPr>
          <a:xfrm>
            <a:off x="2589212" y="2058750"/>
            <a:ext cx="8915399"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762EB1"/>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4"/>
          <p:cNvSpPr txBox="1"/>
          <p:nvPr>
            <p:ph idx="1" type="body"/>
          </p:nvPr>
        </p:nvSpPr>
        <p:spPr>
          <a:xfrm>
            <a:off x="2589212" y="3530129"/>
            <a:ext cx="8915399"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2000"/>
              <a:buNone/>
              <a:defRPr sz="20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59" name="Google Shape;59;p4"/>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4"/>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4"/>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4"/>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500">
        <p:push/>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3" name="Shape 63"/>
        <p:cNvGrpSpPr/>
        <p:nvPr/>
      </p:nvGrpSpPr>
      <p:grpSpPr>
        <a:xfrm>
          <a:off x="0" y="0"/>
          <a:ext cx="0" cy="0"/>
          <a:chOff x="0" y="0"/>
          <a:chExt cx="0" cy="0"/>
        </a:xfrm>
      </p:grpSpPr>
      <p:sp>
        <p:nvSpPr>
          <p:cNvPr id="64" name="Google Shape;64;p5"/>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762EB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5"/>
          <p:cNvSpPr txBox="1"/>
          <p:nvPr>
            <p:ph idx="1" type="body"/>
          </p:nvPr>
        </p:nvSpPr>
        <p:spPr>
          <a:xfrm>
            <a:off x="2589212" y="2133600"/>
            <a:ext cx="4313864"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66" name="Google Shape;66;p5"/>
          <p:cNvSpPr txBox="1"/>
          <p:nvPr>
            <p:ph idx="2" type="body"/>
          </p:nvPr>
        </p:nvSpPr>
        <p:spPr>
          <a:xfrm>
            <a:off x="7190747" y="2126222"/>
            <a:ext cx="4313864"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67" name="Google Shape;67;p5"/>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5"/>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5"/>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5"/>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500">
        <p:push/>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1" name="Shape 71"/>
        <p:cNvGrpSpPr/>
        <p:nvPr/>
      </p:nvGrpSpPr>
      <p:grpSpPr>
        <a:xfrm>
          <a:off x="0" y="0"/>
          <a:ext cx="0" cy="0"/>
          <a:chOff x="0" y="0"/>
          <a:chExt cx="0" cy="0"/>
        </a:xfrm>
      </p:grpSpPr>
      <p:sp>
        <p:nvSpPr>
          <p:cNvPr id="72" name="Google Shape;72;p6"/>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762EB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6"/>
          <p:cNvSpPr txBox="1"/>
          <p:nvPr>
            <p:ph idx="1" type="body"/>
          </p:nvPr>
        </p:nvSpPr>
        <p:spPr>
          <a:xfrm>
            <a:off x="2939373" y="1972703"/>
            <a:ext cx="3992732"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None/>
              <a:defRPr b="0" sz="24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0"/>
              </a:spcAft>
              <a:buSzPts val="1600"/>
              <a:buNone/>
              <a:defRPr b="1" sz="1600"/>
            </a:lvl9pPr>
          </a:lstStyle>
          <a:p/>
        </p:txBody>
      </p:sp>
      <p:sp>
        <p:nvSpPr>
          <p:cNvPr id="74" name="Google Shape;74;p6"/>
          <p:cNvSpPr txBox="1"/>
          <p:nvPr>
            <p:ph idx="2" type="body"/>
          </p:nvPr>
        </p:nvSpPr>
        <p:spPr>
          <a:xfrm>
            <a:off x="2589212" y="2548966"/>
            <a:ext cx="4342893" cy="335406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75" name="Google Shape;75;p6"/>
          <p:cNvSpPr txBox="1"/>
          <p:nvPr>
            <p:ph idx="3" type="body"/>
          </p:nvPr>
        </p:nvSpPr>
        <p:spPr>
          <a:xfrm>
            <a:off x="7506629" y="1969475"/>
            <a:ext cx="3999001"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None/>
              <a:defRPr b="0" sz="24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0"/>
              </a:spcAft>
              <a:buSzPts val="1600"/>
              <a:buNone/>
              <a:defRPr b="1" sz="1600"/>
            </a:lvl9pPr>
          </a:lstStyle>
          <a:p/>
        </p:txBody>
      </p:sp>
      <p:sp>
        <p:nvSpPr>
          <p:cNvPr id="76" name="Google Shape;76;p6"/>
          <p:cNvSpPr txBox="1"/>
          <p:nvPr>
            <p:ph idx="4" type="body"/>
          </p:nvPr>
        </p:nvSpPr>
        <p:spPr>
          <a:xfrm>
            <a:off x="7166957" y="2545738"/>
            <a:ext cx="4338674" cy="335406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77" name="Google Shape;77;p6"/>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6"/>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6"/>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6"/>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500">
        <p:push/>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1" name="Shape 81"/>
        <p:cNvGrpSpPr/>
        <p:nvPr/>
      </p:nvGrpSpPr>
      <p:grpSpPr>
        <a:xfrm>
          <a:off x="0" y="0"/>
          <a:ext cx="0" cy="0"/>
          <a:chOff x="0" y="0"/>
          <a:chExt cx="0" cy="0"/>
        </a:xfrm>
      </p:grpSpPr>
      <p:sp>
        <p:nvSpPr>
          <p:cNvPr id="82" name="Google Shape;82;p7"/>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762EB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7"/>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7"/>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7"/>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7"/>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500">
        <p:push/>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7" name="Shape 87"/>
        <p:cNvGrpSpPr/>
        <p:nvPr/>
      </p:nvGrpSpPr>
      <p:grpSpPr>
        <a:xfrm>
          <a:off x="0" y="0"/>
          <a:ext cx="0" cy="0"/>
          <a:chOff x="0" y="0"/>
          <a:chExt cx="0" cy="0"/>
        </a:xfrm>
      </p:grpSpPr>
      <p:sp>
        <p:nvSpPr>
          <p:cNvPr id="88" name="Google Shape;88;p8"/>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8"/>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8"/>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500">
        <p:push/>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2" name="Shape 92"/>
        <p:cNvGrpSpPr/>
        <p:nvPr/>
      </p:nvGrpSpPr>
      <p:grpSpPr>
        <a:xfrm>
          <a:off x="0" y="0"/>
          <a:ext cx="0" cy="0"/>
          <a:chOff x="0" y="0"/>
          <a:chExt cx="0" cy="0"/>
        </a:xfrm>
      </p:grpSpPr>
      <p:sp>
        <p:nvSpPr>
          <p:cNvPr id="93" name="Google Shape;93;p9"/>
          <p:cNvSpPr txBox="1"/>
          <p:nvPr>
            <p:ph type="title"/>
          </p:nvPr>
        </p:nvSpPr>
        <p:spPr>
          <a:xfrm>
            <a:off x="2589212" y="446088"/>
            <a:ext cx="3505199" cy="97631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762EB1"/>
              </a:buClr>
              <a:buSzPts val="2000"/>
              <a:buFont typeface="Century Gothic"/>
              <a:buNone/>
              <a:defRPr b="0"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9"/>
          <p:cNvSpPr txBox="1"/>
          <p:nvPr>
            <p:ph idx="1" type="body"/>
          </p:nvPr>
        </p:nvSpPr>
        <p:spPr>
          <a:xfrm>
            <a:off x="6323012" y="446088"/>
            <a:ext cx="5181600" cy="5414963"/>
          </a:xfrm>
          <a:prstGeom prst="rect">
            <a:avLst/>
          </a:prstGeom>
          <a:noFill/>
          <a:ln>
            <a:noFill/>
          </a:ln>
        </p:spPr>
        <p:txBody>
          <a:bodyPr anchorCtr="0" anchor="ctr"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95" name="Google Shape;95;p9"/>
          <p:cNvSpPr txBox="1"/>
          <p:nvPr>
            <p:ph idx="2" type="body"/>
          </p:nvPr>
        </p:nvSpPr>
        <p:spPr>
          <a:xfrm>
            <a:off x="2589212" y="1598613"/>
            <a:ext cx="3505199" cy="4262436"/>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00"/>
              <a:buNone/>
              <a:defRPr sz="14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0"/>
              </a:spcAft>
              <a:buSzPts val="900"/>
              <a:buNone/>
              <a:defRPr sz="900"/>
            </a:lvl9pPr>
          </a:lstStyle>
          <a:p/>
        </p:txBody>
      </p:sp>
      <p:sp>
        <p:nvSpPr>
          <p:cNvPr id="96" name="Google Shape;96;p9"/>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9"/>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9"/>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500">
        <p:push/>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0" name="Shape 100"/>
        <p:cNvGrpSpPr/>
        <p:nvPr/>
      </p:nvGrpSpPr>
      <p:grpSpPr>
        <a:xfrm>
          <a:off x="0" y="0"/>
          <a:ext cx="0" cy="0"/>
          <a:chOff x="0" y="0"/>
          <a:chExt cx="0" cy="0"/>
        </a:xfrm>
      </p:grpSpPr>
      <p:sp>
        <p:nvSpPr>
          <p:cNvPr id="101" name="Google Shape;101;p10"/>
          <p:cNvSpPr txBox="1"/>
          <p:nvPr>
            <p:ph type="title"/>
          </p:nvPr>
        </p:nvSpPr>
        <p:spPr>
          <a:xfrm>
            <a:off x="2589213" y="4800600"/>
            <a:ext cx="8915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762EB1"/>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0"/>
          <p:cNvSpPr/>
          <p:nvPr>
            <p:ph idx="2" type="pic"/>
          </p:nvPr>
        </p:nvSpPr>
        <p:spPr>
          <a:xfrm>
            <a:off x="2589212" y="634965"/>
            <a:ext cx="8915400" cy="3854970"/>
          </a:xfrm>
          <a:prstGeom prst="rect">
            <a:avLst/>
          </a:prstGeom>
          <a:noFill/>
          <a:ln>
            <a:noFill/>
          </a:ln>
        </p:spPr>
        <p:txBody>
          <a:bodyPr anchorCtr="0" anchor="t" bIns="45700" lIns="91425" spcFirstLastPara="1" rIns="91425" wrap="square" tIns="45700">
            <a:noAutofit/>
          </a:bodyPr>
          <a:lstStyle>
            <a:lvl1pPr lvl="0" marR="0" rtl="0" algn="ctr">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1pPr>
            <a:lvl2pPr lvl="1"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2pPr>
            <a:lvl3pPr lvl="2"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3pPr>
            <a:lvl4pPr lvl="3"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4pPr>
            <a:lvl5pPr lvl="4"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5pPr>
            <a:lvl6pPr lvl="5"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6pPr>
            <a:lvl7pPr lvl="6"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7pPr>
            <a:lvl8pPr lvl="7"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8pPr>
            <a:lvl9pPr lvl="8"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9pPr>
          </a:lstStyle>
          <a:p/>
        </p:txBody>
      </p:sp>
      <p:sp>
        <p:nvSpPr>
          <p:cNvPr id="103" name="Google Shape;103;p10"/>
          <p:cNvSpPr txBox="1"/>
          <p:nvPr>
            <p:ph idx="1" type="body"/>
          </p:nvPr>
        </p:nvSpPr>
        <p:spPr>
          <a:xfrm>
            <a:off x="2589213" y="5367338"/>
            <a:ext cx="8915400"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200"/>
              <a:buNone/>
              <a:defRPr sz="12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0"/>
              </a:spcAft>
              <a:buSzPts val="900"/>
              <a:buNone/>
              <a:defRPr sz="900"/>
            </a:lvl9pPr>
          </a:lstStyle>
          <a:p/>
        </p:txBody>
      </p:sp>
      <p:sp>
        <p:nvSpPr>
          <p:cNvPr id="104" name="Google Shape;104;p10"/>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0"/>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0"/>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500">
        <p:push/>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E2DBE4"/>
            </a:gs>
          </a:gsLst>
          <a:lin ang="5400000" scaled="0"/>
        </a:gradFill>
      </p:bgPr>
    </p:bg>
    <p:spTree>
      <p:nvGrpSpPr>
        <p:cNvPr id="9" name="Shape 9"/>
        <p:cNvGrpSpPr/>
        <p:nvPr/>
      </p:nvGrpSpPr>
      <p:grpSpPr>
        <a:xfrm>
          <a:off x="0" y="0"/>
          <a:ext cx="0" cy="0"/>
          <a:chOff x="0" y="0"/>
          <a:chExt cx="0" cy="0"/>
        </a:xfrm>
      </p:grpSpPr>
      <p:grpSp>
        <p:nvGrpSpPr>
          <p:cNvPr id="10" name="Google Shape;10;p1"/>
          <p:cNvGrpSpPr/>
          <p:nvPr/>
        </p:nvGrpSpPr>
        <p:grpSpPr>
          <a:xfrm>
            <a:off x="1" y="228600"/>
            <a:ext cx="2851516" cy="6638628"/>
            <a:chOff x="2487613" y="285750"/>
            <a:chExt cx="2428875" cy="5654676"/>
          </a:xfrm>
        </p:grpSpPr>
        <p:sp>
          <p:nvSpPr>
            <p:cNvPr id="11" name="Google Shape;11;p1"/>
            <p:cNvSpPr/>
            <p:nvPr/>
          </p:nvSpPr>
          <p:spPr>
            <a:xfrm>
              <a:off x="2487613" y="2284413"/>
              <a:ext cx="85725" cy="533400"/>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2597151" y="2779713"/>
              <a:ext cx="550863" cy="1978025"/>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
            <p:cNvSpPr/>
            <p:nvPr/>
          </p:nvSpPr>
          <p:spPr>
            <a:xfrm>
              <a:off x="3175001" y="4730750"/>
              <a:ext cx="519113" cy="1209675"/>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
            <p:cNvSpPr/>
            <p:nvPr/>
          </p:nvSpPr>
          <p:spPr>
            <a:xfrm>
              <a:off x="3305176" y="5630863"/>
              <a:ext cx="146050" cy="309563"/>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
            <p:cNvSpPr/>
            <p:nvPr/>
          </p:nvSpPr>
          <p:spPr>
            <a:xfrm>
              <a:off x="2573338" y="2817813"/>
              <a:ext cx="700088" cy="2835275"/>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2506663" y="285750"/>
              <a:ext cx="90488" cy="2493963"/>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
            <p:cNvSpPr/>
            <p:nvPr/>
          </p:nvSpPr>
          <p:spPr>
            <a:xfrm>
              <a:off x="2554288" y="2598738"/>
              <a:ext cx="66675" cy="420688"/>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1"/>
            <p:cNvSpPr/>
            <p:nvPr/>
          </p:nvSpPr>
          <p:spPr>
            <a:xfrm>
              <a:off x="3143251" y="4757738"/>
              <a:ext cx="161925" cy="873125"/>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1"/>
            <p:cNvSpPr/>
            <p:nvPr/>
          </p:nvSpPr>
          <p:spPr>
            <a:xfrm>
              <a:off x="3148013" y="1282700"/>
              <a:ext cx="1768475" cy="3448050"/>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
            <p:cNvSpPr/>
            <p:nvPr/>
          </p:nvSpPr>
          <p:spPr>
            <a:xfrm>
              <a:off x="3273426" y="5653088"/>
              <a:ext cx="138113" cy="287338"/>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1"/>
            <p:cNvSpPr/>
            <p:nvPr/>
          </p:nvSpPr>
          <p:spPr>
            <a:xfrm>
              <a:off x="3143251" y="4656138"/>
              <a:ext cx="31750" cy="188913"/>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1"/>
            <p:cNvSpPr/>
            <p:nvPr/>
          </p:nvSpPr>
          <p:spPr>
            <a:xfrm>
              <a:off x="3211513" y="5410200"/>
              <a:ext cx="203200" cy="530225"/>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1"/>
          <p:cNvGrpSpPr/>
          <p:nvPr/>
        </p:nvGrpSpPr>
        <p:grpSpPr>
          <a:xfrm>
            <a:off x="27222" y="157"/>
            <a:ext cx="2356674" cy="6853096"/>
            <a:chOff x="6627813" y="195610"/>
            <a:chExt cx="1952625" cy="5678141"/>
          </a:xfrm>
        </p:grpSpPr>
        <p:sp>
          <p:nvSpPr>
            <p:cNvPr id="24" name="Google Shape;24;p1"/>
            <p:cNvSpPr/>
            <p:nvPr/>
          </p:nvSpPr>
          <p:spPr>
            <a:xfrm>
              <a:off x="6627813" y="195610"/>
              <a:ext cx="409575" cy="3646488"/>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1"/>
            <p:cNvSpPr/>
            <p:nvPr/>
          </p:nvSpPr>
          <p:spPr>
            <a:xfrm>
              <a:off x="7061201" y="3771900"/>
              <a:ext cx="350838" cy="1309688"/>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1"/>
            <p:cNvSpPr/>
            <p:nvPr/>
          </p:nvSpPr>
          <p:spPr>
            <a:xfrm>
              <a:off x="7439026" y="5053013"/>
              <a:ext cx="357188" cy="820738"/>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1"/>
            <p:cNvSpPr/>
            <p:nvPr/>
          </p:nvSpPr>
          <p:spPr>
            <a:xfrm>
              <a:off x="7037388" y="3811588"/>
              <a:ext cx="457200" cy="1852613"/>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1"/>
            <p:cNvSpPr/>
            <p:nvPr/>
          </p:nvSpPr>
          <p:spPr>
            <a:xfrm>
              <a:off x="6992938" y="1263650"/>
              <a:ext cx="144463" cy="2508250"/>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1"/>
            <p:cNvSpPr/>
            <p:nvPr/>
          </p:nvSpPr>
          <p:spPr>
            <a:xfrm>
              <a:off x="7526338" y="5640388"/>
              <a:ext cx="111125" cy="233363"/>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1"/>
            <p:cNvSpPr/>
            <p:nvPr/>
          </p:nvSpPr>
          <p:spPr>
            <a:xfrm>
              <a:off x="7021513" y="3598863"/>
              <a:ext cx="68263" cy="423863"/>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1"/>
            <p:cNvSpPr/>
            <p:nvPr/>
          </p:nvSpPr>
          <p:spPr>
            <a:xfrm>
              <a:off x="7412038" y="2801938"/>
              <a:ext cx="1168400" cy="2251075"/>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1"/>
            <p:cNvSpPr/>
            <p:nvPr/>
          </p:nvSpPr>
          <p:spPr>
            <a:xfrm>
              <a:off x="7494588" y="5664200"/>
              <a:ext cx="100013" cy="209550"/>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1"/>
            <p:cNvSpPr/>
            <p:nvPr/>
          </p:nvSpPr>
          <p:spPr>
            <a:xfrm>
              <a:off x="7412038" y="5081588"/>
              <a:ext cx="114300" cy="558800"/>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1"/>
            <p:cNvSpPr/>
            <p:nvPr/>
          </p:nvSpPr>
          <p:spPr>
            <a:xfrm>
              <a:off x="7412038" y="4978400"/>
              <a:ext cx="31750" cy="188913"/>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1"/>
            <p:cNvSpPr/>
            <p:nvPr/>
          </p:nvSpPr>
          <p:spPr>
            <a:xfrm>
              <a:off x="7439026" y="5434013"/>
              <a:ext cx="174625" cy="439738"/>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1"/>
          <p:cNvSpPr/>
          <p:nvPr/>
        </p:nvSpPr>
        <p:spPr>
          <a:xfrm>
            <a:off x="0" y="0"/>
            <a:ext cx="18288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1"/>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rgbClr val="762EB1"/>
              </a:buClr>
              <a:buSzPts val="3600"/>
              <a:buFont typeface="Century Gothic"/>
              <a:buNone/>
              <a:defRPr b="0" i="0" sz="3600" u="none" cap="none" strike="noStrike">
                <a:solidFill>
                  <a:srgbClr val="762EB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38" name="Google Shape;38;p1"/>
          <p:cNvSpPr txBox="1"/>
          <p:nvPr>
            <p:ph idx="1" type="body"/>
          </p:nvPr>
        </p:nvSpPr>
        <p:spPr>
          <a:xfrm>
            <a:off x="2589212" y="2133600"/>
            <a:ext cx="8915400" cy="3886200"/>
          </a:xfrm>
          <a:prstGeom prst="rect">
            <a:avLst/>
          </a:prstGeom>
          <a:noFill/>
          <a:ln>
            <a:noFill/>
          </a:ln>
        </p:spPr>
        <p:txBody>
          <a:bodyPr anchorCtr="0" anchor="t" bIns="45700" lIns="91425" spcFirstLastPara="1" rIns="91425" wrap="square" tIns="45700">
            <a:normAutofit/>
          </a:bodyPr>
          <a:lstStyle>
            <a:lvl1pPr indent="-342900" lvl="0" marL="457200" marR="0" rtl="0" algn="l">
              <a:spcBef>
                <a:spcPts val="1000"/>
              </a:spcBef>
              <a:spcAft>
                <a:spcPts val="0"/>
              </a:spcAft>
              <a:buClr>
                <a:schemeClr val="accent1"/>
              </a:buClr>
              <a:buSzPts val="180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30200" lvl="1" marL="914400" marR="0" rtl="0" algn="l">
              <a:spcBef>
                <a:spcPts val="1000"/>
              </a:spcBef>
              <a:spcAft>
                <a:spcPts val="0"/>
              </a:spcAft>
              <a:buClr>
                <a:schemeClr val="accent1"/>
              </a:buClr>
              <a:buSzPts val="160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317500" lvl="2" marL="1371600" marR="0" rtl="0" algn="l">
              <a:spcBef>
                <a:spcPts val="1000"/>
              </a:spcBef>
              <a:spcAft>
                <a:spcPts val="0"/>
              </a:spcAft>
              <a:buClr>
                <a:schemeClr val="accent1"/>
              </a:buClr>
              <a:buSzPts val="140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304800" lvl="3" marL="1828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304800" lvl="4" marL="22860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304800" lvl="5" marL="27432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304800" lvl="6" marL="32004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304800" lvl="7" marL="36576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304800" lvl="8" marL="4114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39" name="Google Shape;39;p1"/>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40" name="Google Shape;40;p1"/>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41" name="Google Shape;41;p1"/>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2000" u="none" cap="none" strike="noStrike">
                <a:solidFill>
                  <a:srgbClr val="FEFFFF"/>
                </a:solidFill>
                <a:latin typeface="Century Gothic"/>
                <a:ea typeface="Century Gothic"/>
                <a:cs typeface="Century Gothic"/>
                <a:sym typeface="Century Gothic"/>
              </a:defRPr>
            </a:lvl1pPr>
            <a:lvl2pPr indent="0" lvl="1" marL="0" marR="0" rtl="0" algn="r">
              <a:spcBef>
                <a:spcPts val="0"/>
              </a:spcBef>
              <a:buNone/>
              <a:defRPr b="0" i="0" sz="2000" u="none" cap="none" strike="noStrike">
                <a:solidFill>
                  <a:srgbClr val="FEFFFF"/>
                </a:solidFill>
                <a:latin typeface="Century Gothic"/>
                <a:ea typeface="Century Gothic"/>
                <a:cs typeface="Century Gothic"/>
                <a:sym typeface="Century Gothic"/>
              </a:defRPr>
            </a:lvl2pPr>
            <a:lvl3pPr indent="0" lvl="2" marL="0" marR="0" rtl="0" algn="r">
              <a:spcBef>
                <a:spcPts val="0"/>
              </a:spcBef>
              <a:buNone/>
              <a:defRPr b="0" i="0" sz="2000" u="none" cap="none" strike="noStrike">
                <a:solidFill>
                  <a:srgbClr val="FEFFFF"/>
                </a:solidFill>
                <a:latin typeface="Century Gothic"/>
                <a:ea typeface="Century Gothic"/>
                <a:cs typeface="Century Gothic"/>
                <a:sym typeface="Century Gothic"/>
              </a:defRPr>
            </a:lvl3pPr>
            <a:lvl4pPr indent="0" lvl="3" marL="0" marR="0" rtl="0" algn="r">
              <a:spcBef>
                <a:spcPts val="0"/>
              </a:spcBef>
              <a:buNone/>
              <a:defRPr b="0" i="0" sz="2000" u="none" cap="none" strike="noStrike">
                <a:solidFill>
                  <a:srgbClr val="FEFFFF"/>
                </a:solidFill>
                <a:latin typeface="Century Gothic"/>
                <a:ea typeface="Century Gothic"/>
                <a:cs typeface="Century Gothic"/>
                <a:sym typeface="Century Gothic"/>
              </a:defRPr>
            </a:lvl4pPr>
            <a:lvl5pPr indent="0" lvl="4" marL="0" marR="0" rtl="0" algn="r">
              <a:spcBef>
                <a:spcPts val="0"/>
              </a:spcBef>
              <a:buNone/>
              <a:defRPr b="0" i="0" sz="2000" u="none" cap="none" strike="noStrike">
                <a:solidFill>
                  <a:srgbClr val="FEFFFF"/>
                </a:solidFill>
                <a:latin typeface="Century Gothic"/>
                <a:ea typeface="Century Gothic"/>
                <a:cs typeface="Century Gothic"/>
                <a:sym typeface="Century Gothic"/>
              </a:defRPr>
            </a:lvl5pPr>
            <a:lvl6pPr indent="0" lvl="5" marL="0" marR="0" rtl="0" algn="r">
              <a:spcBef>
                <a:spcPts val="0"/>
              </a:spcBef>
              <a:buNone/>
              <a:defRPr b="0" i="0" sz="2000" u="none" cap="none" strike="noStrike">
                <a:solidFill>
                  <a:srgbClr val="FEFFFF"/>
                </a:solidFill>
                <a:latin typeface="Century Gothic"/>
                <a:ea typeface="Century Gothic"/>
                <a:cs typeface="Century Gothic"/>
                <a:sym typeface="Century Gothic"/>
              </a:defRPr>
            </a:lvl6pPr>
            <a:lvl7pPr indent="0" lvl="6" marL="0" marR="0" rtl="0" algn="r">
              <a:spcBef>
                <a:spcPts val="0"/>
              </a:spcBef>
              <a:buNone/>
              <a:defRPr b="0" i="0" sz="2000" u="none" cap="none" strike="noStrike">
                <a:solidFill>
                  <a:srgbClr val="FEFFFF"/>
                </a:solidFill>
                <a:latin typeface="Century Gothic"/>
                <a:ea typeface="Century Gothic"/>
                <a:cs typeface="Century Gothic"/>
                <a:sym typeface="Century Gothic"/>
              </a:defRPr>
            </a:lvl7pPr>
            <a:lvl8pPr indent="0" lvl="7" marL="0" marR="0" rtl="0" algn="r">
              <a:spcBef>
                <a:spcPts val="0"/>
              </a:spcBef>
              <a:buNone/>
              <a:defRPr b="0" i="0" sz="2000" u="none" cap="none" strike="noStrike">
                <a:solidFill>
                  <a:srgbClr val="FEFFFF"/>
                </a:solidFill>
                <a:latin typeface="Century Gothic"/>
                <a:ea typeface="Century Gothic"/>
                <a:cs typeface="Century Gothic"/>
                <a:sym typeface="Century Gothic"/>
              </a:defRPr>
            </a:lvl8pPr>
            <a:lvl9pPr indent="0" lvl="8" marL="0" marR="0" rtl="0" algn="r">
              <a:spcBef>
                <a:spcPts val="0"/>
              </a:spcBef>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mc:AlternateContent>
    <mc:Choice Requires="p14">
      <p:transition spd="slow" p14:dur="15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19.png"/><Relationship Id="rId5" Type="http://schemas.openxmlformats.org/officeDocument/2006/relationships/image" Target="../media/image21.png"/><Relationship Id="rId6"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1.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hyperlink" Target="https://github.com/ashishch164/Mini-Python-Compiler"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18.png"/><Relationship Id="rId5" Type="http://schemas.openxmlformats.org/officeDocument/2006/relationships/image" Target="../media/image5.png"/><Relationship Id="rId6" Type="http://schemas.openxmlformats.org/officeDocument/2006/relationships/image" Target="../media/image9.png"/><Relationship Id="rId7"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6.jpg"/><Relationship Id="rId4" Type="http://schemas.openxmlformats.org/officeDocument/2006/relationships/image" Target="../media/image11.jpg"/><Relationship Id="rId5" Type="http://schemas.openxmlformats.org/officeDocument/2006/relationships/image" Target="../media/image15.png"/><Relationship Id="rId6"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0.png"/><Relationship Id="rId4" Type="http://schemas.openxmlformats.org/officeDocument/2006/relationships/image" Target="../media/image1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E2DBE4"/>
            </a:gs>
          </a:gsLst>
          <a:lin ang="5400000" scaled="0"/>
        </a:gradFill>
      </p:bgPr>
    </p:bg>
    <p:spTree>
      <p:nvGrpSpPr>
        <p:cNvPr id="167" name="Shape 167"/>
        <p:cNvGrpSpPr/>
        <p:nvPr/>
      </p:nvGrpSpPr>
      <p:grpSpPr>
        <a:xfrm>
          <a:off x="0" y="0"/>
          <a:ext cx="0" cy="0"/>
          <a:chOff x="0" y="0"/>
          <a:chExt cx="0" cy="0"/>
        </a:xfrm>
      </p:grpSpPr>
      <p:pic>
        <p:nvPicPr>
          <p:cNvPr id="168" name="Google Shape;168;p18"/>
          <p:cNvPicPr preferRelativeResize="0"/>
          <p:nvPr/>
        </p:nvPicPr>
        <p:blipFill rotWithShape="1">
          <a:blip r:embed="rId3">
            <a:alphaModFix/>
          </a:blip>
          <a:srcRect b="0" l="0" r="0" t="0"/>
          <a:stretch/>
        </p:blipFill>
        <p:spPr>
          <a:xfrm>
            <a:off x="2592925" y="1713678"/>
            <a:ext cx="2777067" cy="2767800"/>
          </a:xfrm>
          <a:prstGeom prst="rect">
            <a:avLst/>
          </a:prstGeom>
          <a:noFill/>
          <a:ln>
            <a:noFill/>
          </a:ln>
        </p:spPr>
      </p:pic>
      <p:sp>
        <p:nvSpPr>
          <p:cNvPr id="169" name="Google Shape;169;p18"/>
          <p:cNvSpPr txBox="1"/>
          <p:nvPr/>
        </p:nvSpPr>
        <p:spPr>
          <a:xfrm>
            <a:off x="6241002" y="2863800"/>
            <a:ext cx="7189790" cy="722779"/>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b="0" i="0" lang="en-US" sz="2400" u="none" cap="none" strike="noStrike">
                <a:solidFill>
                  <a:srgbClr val="762EB1"/>
                </a:solidFill>
                <a:latin typeface="Times New Roman"/>
                <a:ea typeface="Times New Roman"/>
                <a:cs typeface="Times New Roman"/>
                <a:sym typeface="Times New Roman"/>
              </a:rPr>
              <a:t>Submitted to: Mr. Rajiv Mishra</a:t>
            </a:r>
            <a:endParaRPr sz="2400">
              <a:solidFill>
                <a:srgbClr val="762EB1"/>
              </a:solidFill>
              <a:latin typeface="Times New Roman"/>
              <a:ea typeface="Times New Roman"/>
              <a:cs typeface="Times New Roman"/>
              <a:sym typeface="Times New Roman"/>
            </a:endParaRPr>
          </a:p>
        </p:txBody>
      </p:sp>
      <p:sp>
        <p:nvSpPr>
          <p:cNvPr id="170" name="Google Shape;170;p18"/>
          <p:cNvSpPr txBox="1"/>
          <p:nvPr/>
        </p:nvSpPr>
        <p:spPr>
          <a:xfrm>
            <a:off x="1507765" y="4599169"/>
            <a:ext cx="4985200" cy="2032449"/>
          </a:xfrm>
          <a:prstGeom prst="rect">
            <a:avLst/>
          </a:prstGeom>
          <a:noFill/>
          <a:ln>
            <a:noFill/>
          </a:ln>
        </p:spPr>
        <p:txBody>
          <a:bodyPr anchorCtr="0" anchor="t" bIns="121900" lIns="121900" spcFirstLastPara="1" rIns="121900" wrap="square" tIns="121900">
            <a:noAutofit/>
          </a:bodyPr>
          <a:lstStyle/>
          <a:p>
            <a:pPr indent="0" lvl="0" marL="0" marR="0" rtl="0" algn="ctr">
              <a:lnSpc>
                <a:spcPct val="150000"/>
              </a:lnSpc>
              <a:spcBef>
                <a:spcPts val="0"/>
              </a:spcBef>
              <a:spcAft>
                <a:spcPts val="0"/>
              </a:spcAft>
              <a:buNone/>
            </a:pPr>
            <a:r>
              <a:rPr lang="en-US" sz="2400">
                <a:solidFill>
                  <a:schemeClr val="dk1"/>
                </a:solidFill>
                <a:latin typeface="Times New Roman"/>
                <a:ea typeface="Times New Roman"/>
                <a:cs typeface="Times New Roman"/>
                <a:sym typeface="Times New Roman"/>
              </a:rPr>
              <a:t>Delhi Technological University</a:t>
            </a:r>
            <a:endParaRPr sz="2400">
              <a:solidFill>
                <a:schemeClr val="dk1"/>
              </a:solidFill>
              <a:latin typeface="Times New Roman"/>
              <a:ea typeface="Times New Roman"/>
              <a:cs typeface="Times New Roman"/>
              <a:sym typeface="Times New Roman"/>
            </a:endParaRPr>
          </a:p>
          <a:p>
            <a:pPr indent="0" lvl="0" marL="0" marR="0" rtl="0" algn="ctr">
              <a:lnSpc>
                <a:spcPct val="150000"/>
              </a:lnSpc>
              <a:spcBef>
                <a:spcPts val="0"/>
              </a:spcBef>
              <a:spcAft>
                <a:spcPts val="0"/>
              </a:spcAft>
              <a:buNone/>
            </a:pPr>
            <a:r>
              <a:rPr lang="en-US" sz="2400">
                <a:solidFill>
                  <a:schemeClr val="dk1"/>
                </a:solidFill>
                <a:latin typeface="Times New Roman"/>
                <a:ea typeface="Times New Roman"/>
                <a:cs typeface="Times New Roman"/>
                <a:sym typeface="Times New Roman"/>
              </a:rPr>
              <a:t>Compiler Design Project</a:t>
            </a:r>
            <a:endParaRPr sz="2400">
              <a:solidFill>
                <a:schemeClr val="dk1"/>
              </a:solidFill>
              <a:latin typeface="Times New Roman"/>
              <a:ea typeface="Times New Roman"/>
              <a:cs typeface="Times New Roman"/>
              <a:sym typeface="Times New Roman"/>
            </a:endParaRPr>
          </a:p>
          <a:p>
            <a:pPr indent="0" lvl="0" marL="0" marR="0" rtl="0" algn="ctr">
              <a:lnSpc>
                <a:spcPct val="150000"/>
              </a:lnSpc>
              <a:spcBef>
                <a:spcPts val="0"/>
              </a:spcBef>
              <a:spcAft>
                <a:spcPts val="0"/>
              </a:spcAft>
              <a:buNone/>
            </a:pPr>
            <a:r>
              <a:rPr lang="en-US" sz="2400">
                <a:solidFill>
                  <a:schemeClr val="dk1"/>
                </a:solidFill>
                <a:latin typeface="Times New Roman"/>
                <a:ea typeface="Times New Roman"/>
                <a:cs typeface="Times New Roman"/>
                <a:sym typeface="Times New Roman"/>
              </a:rPr>
              <a:t>(SE – 306)</a:t>
            </a:r>
            <a:endParaRPr sz="2400">
              <a:solidFill>
                <a:schemeClr val="dk1"/>
              </a:solidFill>
              <a:latin typeface="Times New Roman"/>
              <a:ea typeface="Times New Roman"/>
              <a:cs typeface="Times New Roman"/>
              <a:sym typeface="Times New Roman"/>
            </a:endParaRPr>
          </a:p>
        </p:txBody>
      </p:sp>
      <p:sp>
        <p:nvSpPr>
          <p:cNvPr id="171" name="Google Shape;171;p18"/>
          <p:cNvSpPr txBox="1"/>
          <p:nvPr/>
        </p:nvSpPr>
        <p:spPr>
          <a:xfrm>
            <a:off x="7658438" y="4710574"/>
            <a:ext cx="4029185" cy="2396000"/>
          </a:xfrm>
          <a:prstGeom prst="rect">
            <a:avLst/>
          </a:prstGeom>
          <a:noFill/>
          <a:ln>
            <a:noFill/>
          </a:ln>
        </p:spPr>
        <p:txBody>
          <a:bodyPr anchorCtr="0" anchor="t" bIns="121900" lIns="121900" spcFirstLastPara="1" rIns="121900" wrap="square" tIns="121900">
            <a:no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Team Members:</a:t>
            </a:r>
            <a:endParaRPr/>
          </a:p>
          <a:p>
            <a:pPr indent="0" lvl="0" marL="0" marR="0" rtl="0" algn="ctr">
              <a:spcBef>
                <a:spcPts val="0"/>
              </a:spcBef>
              <a:spcAft>
                <a:spcPts val="0"/>
              </a:spcAft>
              <a:buNone/>
            </a:pPr>
            <a:r>
              <a:t/>
            </a:r>
            <a:endParaRPr b="1" sz="2000">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Anmol Yadav- (2K18/SE/028)</a:t>
            </a:r>
            <a:endParaRPr/>
          </a:p>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Ashish Kumar- (2K18/SE/041)</a:t>
            </a:r>
            <a:endParaRPr b="1" sz="2000">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
        <p:nvSpPr>
          <p:cNvPr id="172" name="Google Shape;172;p18"/>
          <p:cNvSpPr txBox="1"/>
          <p:nvPr/>
        </p:nvSpPr>
        <p:spPr>
          <a:xfrm>
            <a:off x="1361506" y="349736"/>
            <a:ext cx="10601325" cy="923330"/>
          </a:xfrm>
          <a:prstGeom prst="rect">
            <a:avLst/>
          </a:prstGeom>
          <a:noFill/>
          <a:ln>
            <a:noFill/>
          </a:ln>
        </p:spPr>
        <p:txBody>
          <a:bodyPr anchorCtr="0" anchor="b" bIns="45700" lIns="91425" spcFirstLastPara="1" rIns="91425" wrap="square" tIns="45700">
            <a:normAutofit fontScale="97500"/>
          </a:bodyPr>
          <a:lstStyle/>
          <a:p>
            <a:pPr indent="0" lvl="0" marL="0" marR="0" rtl="0" algn="ctr">
              <a:spcBef>
                <a:spcPts val="0"/>
              </a:spcBef>
              <a:spcAft>
                <a:spcPts val="0"/>
              </a:spcAft>
              <a:buClr>
                <a:srgbClr val="762EB1"/>
              </a:buClr>
              <a:buSzPct val="100000"/>
              <a:buFont typeface="Calibri"/>
              <a:buNone/>
            </a:pPr>
            <a:r>
              <a:rPr b="1" lang="en-US" sz="5400" u="none">
                <a:solidFill>
                  <a:srgbClr val="762EB1"/>
                </a:solidFill>
                <a:latin typeface="Calibri"/>
                <a:ea typeface="Calibri"/>
                <a:cs typeface="Calibri"/>
                <a:sym typeface="Calibri"/>
              </a:rPr>
              <a:t>Mini Python Compiler</a:t>
            </a:r>
            <a:endParaRPr b="1" sz="5400" u="none">
              <a:solidFill>
                <a:srgbClr val="762EB1"/>
              </a:solidFill>
              <a:latin typeface="Calibri"/>
              <a:ea typeface="Calibri"/>
              <a:cs typeface="Calibri"/>
              <a:sym typeface="Calibri"/>
            </a:endParaRPr>
          </a:p>
        </p:txBody>
      </p:sp>
    </p:spTree>
  </p:cSld>
  <p:clrMapOvr>
    <a:masterClrMapping/>
  </p:clrMapOvr>
  <mc:AlternateContent>
    <mc:Choice Requires="p14">
      <p:transition spd="slow" p14:dur="1500">
        <p:push/>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7"/>
          <p:cNvSpPr txBox="1"/>
          <p:nvPr/>
        </p:nvSpPr>
        <p:spPr>
          <a:xfrm>
            <a:off x="741874" y="138022"/>
            <a:ext cx="3614466" cy="2191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u="sng">
                <a:solidFill>
                  <a:schemeClr val="dk1"/>
                </a:solidFill>
                <a:latin typeface="Times New Roman"/>
                <a:ea typeface="Times New Roman"/>
                <a:cs typeface="Times New Roman"/>
                <a:sym typeface="Times New Roman"/>
              </a:rPr>
              <a:t>TEST CASE 2 </a:t>
            </a:r>
            <a:r>
              <a:rPr b="1" lang="en-US" sz="1800">
                <a:solidFill>
                  <a:schemeClr val="dk1"/>
                </a:solidFill>
                <a:latin typeface="Times New Roman"/>
                <a:ea typeface="Times New Roman"/>
                <a:cs typeface="Times New Roman"/>
                <a:sym typeface="Times New Roman"/>
              </a:rPr>
              <a:t>(Syntax Error):</a:t>
            </a:r>
            <a:endParaRPr/>
          </a:p>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 Input Code:</a:t>
            </a:r>
            <a:endParaRPr/>
          </a:p>
          <a:p>
            <a:pPr indent="0" lvl="0" marL="0" marR="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p:txBody>
      </p:sp>
      <p:sp>
        <p:nvSpPr>
          <p:cNvPr id="246" name="Google Shape;246;p27"/>
          <p:cNvSpPr txBox="1"/>
          <p:nvPr/>
        </p:nvSpPr>
        <p:spPr>
          <a:xfrm>
            <a:off x="5768199" y="155276"/>
            <a:ext cx="3614466" cy="2191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u="sng">
                <a:solidFill>
                  <a:schemeClr val="dk1"/>
                </a:solidFill>
                <a:latin typeface="Times New Roman"/>
                <a:ea typeface="Times New Roman"/>
                <a:cs typeface="Times New Roman"/>
                <a:sym typeface="Times New Roman"/>
              </a:rPr>
              <a:t>TEST CASE 3 </a:t>
            </a:r>
            <a:r>
              <a:rPr b="1" lang="en-US" sz="1800">
                <a:solidFill>
                  <a:schemeClr val="dk1"/>
                </a:solidFill>
                <a:latin typeface="Times New Roman"/>
                <a:ea typeface="Times New Roman"/>
                <a:cs typeface="Times New Roman"/>
                <a:sym typeface="Times New Roman"/>
              </a:rPr>
              <a:t>(Semantic Error):</a:t>
            </a:r>
            <a:endParaRPr/>
          </a:p>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Input Code:</a:t>
            </a:r>
            <a:endParaRPr/>
          </a:p>
          <a:p>
            <a:pPr indent="0" lvl="0" marL="0" marR="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br>
              <a:rPr lang="en-US" sz="1800">
                <a:solidFill>
                  <a:schemeClr val="dk1"/>
                </a:solidFill>
                <a:latin typeface="Times New Roman"/>
                <a:ea typeface="Times New Roman"/>
                <a:cs typeface="Times New Roman"/>
                <a:sym typeface="Times New Roman"/>
              </a:rPr>
            </a:br>
            <a:endParaRPr sz="1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p:txBody>
      </p:sp>
      <p:sp>
        <p:nvSpPr>
          <p:cNvPr id="247" name="Google Shape;247;p27"/>
          <p:cNvSpPr txBox="1"/>
          <p:nvPr/>
        </p:nvSpPr>
        <p:spPr>
          <a:xfrm>
            <a:off x="710243" y="3683478"/>
            <a:ext cx="3614466" cy="2191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Output:</a:t>
            </a:r>
            <a:endParaRPr/>
          </a:p>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a:p>
            <a:pPr indent="0" lvl="0" marL="0" marR="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p:txBody>
      </p:sp>
      <p:pic>
        <p:nvPicPr>
          <p:cNvPr id="248" name="Google Shape;248;p27"/>
          <p:cNvPicPr preferRelativeResize="0"/>
          <p:nvPr/>
        </p:nvPicPr>
        <p:blipFill rotWithShape="1">
          <a:blip r:embed="rId3">
            <a:alphaModFix/>
          </a:blip>
          <a:srcRect b="0" l="0" r="0" t="0"/>
          <a:stretch/>
        </p:blipFill>
        <p:spPr>
          <a:xfrm>
            <a:off x="760222" y="830787"/>
            <a:ext cx="2543694" cy="2404118"/>
          </a:xfrm>
          <a:prstGeom prst="rect">
            <a:avLst/>
          </a:prstGeom>
          <a:noFill/>
          <a:ln>
            <a:noFill/>
          </a:ln>
        </p:spPr>
      </p:pic>
      <p:pic>
        <p:nvPicPr>
          <p:cNvPr id="249" name="Google Shape;249;p27"/>
          <p:cNvPicPr preferRelativeResize="0"/>
          <p:nvPr/>
        </p:nvPicPr>
        <p:blipFill rotWithShape="1">
          <a:blip r:embed="rId4">
            <a:alphaModFix/>
          </a:blip>
          <a:srcRect b="0" l="0" r="0" t="0"/>
          <a:stretch/>
        </p:blipFill>
        <p:spPr>
          <a:xfrm>
            <a:off x="436317" y="4213284"/>
            <a:ext cx="5041457" cy="1523282"/>
          </a:xfrm>
          <a:prstGeom prst="rect">
            <a:avLst/>
          </a:prstGeom>
          <a:noFill/>
          <a:ln>
            <a:noFill/>
          </a:ln>
        </p:spPr>
      </p:pic>
      <p:pic>
        <p:nvPicPr>
          <p:cNvPr id="250" name="Google Shape;250;p27"/>
          <p:cNvPicPr preferRelativeResize="0"/>
          <p:nvPr/>
        </p:nvPicPr>
        <p:blipFill rotWithShape="1">
          <a:blip r:embed="rId5">
            <a:alphaModFix/>
          </a:blip>
          <a:srcRect b="0" l="0" r="0" t="0"/>
          <a:stretch/>
        </p:blipFill>
        <p:spPr>
          <a:xfrm>
            <a:off x="5960277" y="836762"/>
            <a:ext cx="2597127" cy="2475781"/>
          </a:xfrm>
          <a:prstGeom prst="rect">
            <a:avLst/>
          </a:prstGeom>
          <a:noFill/>
          <a:ln>
            <a:noFill/>
          </a:ln>
        </p:spPr>
      </p:pic>
      <p:pic>
        <p:nvPicPr>
          <p:cNvPr id="251" name="Google Shape;251;p27"/>
          <p:cNvPicPr preferRelativeResize="0"/>
          <p:nvPr/>
        </p:nvPicPr>
        <p:blipFill rotWithShape="1">
          <a:blip r:embed="rId6">
            <a:alphaModFix/>
          </a:blip>
          <a:srcRect b="0" l="0" r="0" t="0"/>
          <a:stretch/>
        </p:blipFill>
        <p:spPr>
          <a:xfrm>
            <a:off x="5779698" y="4201065"/>
            <a:ext cx="6412302" cy="1535502"/>
          </a:xfrm>
          <a:prstGeom prst="rect">
            <a:avLst/>
          </a:prstGeom>
          <a:noFill/>
          <a:ln>
            <a:noFill/>
          </a:ln>
        </p:spPr>
      </p:pic>
      <p:sp>
        <p:nvSpPr>
          <p:cNvPr id="252" name="Google Shape;252;p27"/>
          <p:cNvSpPr txBox="1"/>
          <p:nvPr/>
        </p:nvSpPr>
        <p:spPr>
          <a:xfrm>
            <a:off x="5788326" y="3723734"/>
            <a:ext cx="3614466" cy="2191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Output:</a:t>
            </a:r>
            <a:endParaRPr/>
          </a:p>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a:p>
            <a:pPr indent="0" lvl="0" marL="0" marR="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p:txBody>
      </p:sp>
      <p:sp>
        <p:nvSpPr>
          <p:cNvPr id="253" name="Google Shape;253;p27"/>
          <p:cNvSpPr txBox="1"/>
          <p:nvPr/>
        </p:nvSpPr>
        <p:spPr>
          <a:xfrm>
            <a:off x="718871" y="4293079"/>
            <a:ext cx="3614466" cy="219111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p:txBody>
      </p:sp>
      <p:sp>
        <p:nvSpPr>
          <p:cNvPr id="254" name="Google Shape;254;p27"/>
          <p:cNvSpPr txBox="1"/>
          <p:nvPr/>
        </p:nvSpPr>
        <p:spPr>
          <a:xfrm>
            <a:off x="5129842" y="4330459"/>
            <a:ext cx="3614466" cy="219111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p:txBody>
      </p:sp>
    </p:spTree>
  </p:cSld>
  <p:clrMapOvr>
    <a:masterClrMapping/>
  </p:clrMapOvr>
  <mc:AlternateContent>
    <mc:Choice Requires="p14">
      <p:transition spd="slow" p14:dur="1500">
        <p:push/>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8"/>
          <p:cNvSpPr txBox="1"/>
          <p:nvPr/>
        </p:nvSpPr>
        <p:spPr>
          <a:xfrm>
            <a:off x="612477" y="0"/>
            <a:ext cx="3614466" cy="219111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p:txBody>
      </p:sp>
      <p:sp>
        <p:nvSpPr>
          <p:cNvPr id="260" name="Google Shape;260;p28"/>
          <p:cNvSpPr txBox="1"/>
          <p:nvPr/>
        </p:nvSpPr>
        <p:spPr>
          <a:xfrm>
            <a:off x="5768199" y="0"/>
            <a:ext cx="3614466" cy="219111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p:txBody>
      </p:sp>
      <p:sp>
        <p:nvSpPr>
          <p:cNvPr id="261" name="Google Shape;261;p28"/>
          <p:cNvSpPr txBox="1"/>
          <p:nvPr/>
        </p:nvSpPr>
        <p:spPr>
          <a:xfrm>
            <a:off x="641232" y="2389516"/>
            <a:ext cx="3614466" cy="2191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a:p>
            <a:pPr indent="0" lvl="0" marL="0" marR="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p:txBody>
      </p:sp>
      <p:sp>
        <p:nvSpPr>
          <p:cNvPr id="262" name="Google Shape;262;p28"/>
          <p:cNvSpPr txBox="1"/>
          <p:nvPr/>
        </p:nvSpPr>
        <p:spPr>
          <a:xfrm>
            <a:off x="5771073" y="2360760"/>
            <a:ext cx="3614466" cy="219111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p:txBody>
      </p:sp>
      <p:sp>
        <p:nvSpPr>
          <p:cNvPr id="263" name="Google Shape;263;p28"/>
          <p:cNvSpPr txBox="1"/>
          <p:nvPr/>
        </p:nvSpPr>
        <p:spPr>
          <a:xfrm>
            <a:off x="2639683" y="422694"/>
            <a:ext cx="3487948" cy="8195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u="sng">
                <a:solidFill>
                  <a:schemeClr val="dk1"/>
                </a:solidFill>
                <a:latin typeface="Times New Roman"/>
                <a:ea typeface="Times New Roman"/>
                <a:cs typeface="Times New Roman"/>
                <a:sym typeface="Times New Roman"/>
              </a:rPr>
              <a:t>TEST CASE 4 </a:t>
            </a:r>
            <a:r>
              <a:rPr b="1" lang="en-US" sz="1800">
                <a:solidFill>
                  <a:schemeClr val="dk1"/>
                </a:solidFill>
                <a:latin typeface="Times New Roman"/>
                <a:ea typeface="Times New Roman"/>
                <a:cs typeface="Times New Roman"/>
                <a:sym typeface="Times New Roman"/>
              </a:rPr>
              <a:t>(Error Recovery):</a:t>
            </a:r>
            <a:endParaRPr/>
          </a:p>
          <a:p>
            <a:pPr indent="0" lvl="0" marL="0" marR="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br>
              <a:rPr lang="en-US" sz="1800">
                <a:solidFill>
                  <a:schemeClr val="dk1"/>
                </a:solidFill>
                <a:latin typeface="Times New Roman"/>
                <a:ea typeface="Times New Roman"/>
                <a:cs typeface="Times New Roman"/>
                <a:sym typeface="Times New Roman"/>
              </a:rPr>
            </a:br>
            <a:endParaRPr sz="1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p:txBody>
      </p:sp>
      <p:pic>
        <p:nvPicPr>
          <p:cNvPr id="264" name="Google Shape;264;p28"/>
          <p:cNvPicPr preferRelativeResize="0"/>
          <p:nvPr/>
        </p:nvPicPr>
        <p:blipFill rotWithShape="1">
          <a:blip r:embed="rId3">
            <a:alphaModFix/>
          </a:blip>
          <a:srcRect b="0" l="0" r="0" t="0"/>
          <a:stretch/>
        </p:blipFill>
        <p:spPr>
          <a:xfrm>
            <a:off x="4674942" y="1314810"/>
            <a:ext cx="2519488" cy="2291031"/>
          </a:xfrm>
          <a:prstGeom prst="rect">
            <a:avLst/>
          </a:prstGeom>
          <a:noFill/>
          <a:ln>
            <a:noFill/>
          </a:ln>
        </p:spPr>
      </p:pic>
      <p:sp>
        <p:nvSpPr>
          <p:cNvPr id="265" name="Google Shape;265;p28"/>
          <p:cNvSpPr txBox="1"/>
          <p:nvPr/>
        </p:nvSpPr>
        <p:spPr>
          <a:xfrm>
            <a:off x="5198854" y="3899138"/>
            <a:ext cx="3614466" cy="2191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Output:</a:t>
            </a:r>
            <a:endParaRPr/>
          </a:p>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a:p>
            <a:pPr indent="0" lvl="0" marL="0" marR="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p:txBody>
      </p:sp>
      <p:pic>
        <p:nvPicPr>
          <p:cNvPr id="266" name="Google Shape;266;p28"/>
          <p:cNvPicPr preferRelativeResize="0"/>
          <p:nvPr/>
        </p:nvPicPr>
        <p:blipFill rotWithShape="1">
          <a:blip r:embed="rId4">
            <a:alphaModFix/>
          </a:blip>
          <a:srcRect b="0" l="0" r="0" t="0"/>
          <a:stretch/>
        </p:blipFill>
        <p:spPr>
          <a:xfrm>
            <a:off x="3375898" y="4399475"/>
            <a:ext cx="6968625" cy="2320500"/>
          </a:xfrm>
          <a:prstGeom prst="rect">
            <a:avLst/>
          </a:prstGeom>
          <a:noFill/>
          <a:ln>
            <a:noFill/>
          </a:ln>
        </p:spPr>
      </p:pic>
      <p:sp>
        <p:nvSpPr>
          <p:cNvPr id="267" name="Google Shape;267;p28"/>
          <p:cNvSpPr txBox="1"/>
          <p:nvPr/>
        </p:nvSpPr>
        <p:spPr>
          <a:xfrm>
            <a:off x="4658263" y="842513"/>
            <a:ext cx="2553420" cy="21911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Times New Roman"/>
                <a:ea typeface="Times New Roman"/>
                <a:cs typeface="Times New Roman"/>
                <a:sym typeface="Times New Roman"/>
              </a:rPr>
              <a:t>Input Code:</a:t>
            </a:r>
            <a:endParaRPr/>
          </a:p>
          <a:p>
            <a:pPr indent="0" lvl="0" marL="0" marR="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br>
              <a:rPr lang="en-US" sz="1800">
                <a:solidFill>
                  <a:schemeClr val="dk1"/>
                </a:solidFill>
                <a:latin typeface="Times New Roman"/>
                <a:ea typeface="Times New Roman"/>
                <a:cs typeface="Times New Roman"/>
                <a:sym typeface="Times New Roman"/>
              </a:rPr>
            </a:br>
            <a:endParaRPr sz="1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p:txBody>
      </p:sp>
    </p:spTree>
  </p:cSld>
  <p:clrMapOvr>
    <a:masterClrMapping/>
  </p:clrMapOvr>
  <mc:AlternateContent>
    <mc:Choice Requires="p14">
      <p:transition spd="slow" p14:dur="1500">
        <p:push/>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9"/>
          <p:cNvSpPr txBox="1"/>
          <p:nvPr/>
        </p:nvSpPr>
        <p:spPr>
          <a:xfrm>
            <a:off x="2236368" y="467340"/>
            <a:ext cx="8911687" cy="683482"/>
          </a:xfrm>
          <a:prstGeom prst="rect">
            <a:avLst/>
          </a:prstGeom>
          <a:noFill/>
          <a:ln>
            <a:noFill/>
          </a:ln>
        </p:spPr>
        <p:txBody>
          <a:bodyPr anchorCtr="0" anchor="t" bIns="45700" lIns="91425" spcFirstLastPara="1" rIns="91425" wrap="square" tIns="45700">
            <a:normAutofit/>
          </a:bodyPr>
          <a:lstStyle/>
          <a:p>
            <a:pPr indent="0" lvl="0" marL="0" marR="0" rtl="0" algn="ctr">
              <a:lnSpc>
                <a:spcPct val="100000"/>
              </a:lnSpc>
              <a:spcBef>
                <a:spcPts val="0"/>
              </a:spcBef>
              <a:spcAft>
                <a:spcPts val="0"/>
              </a:spcAft>
              <a:buClr>
                <a:srgbClr val="762EB1"/>
              </a:buClr>
              <a:buSzPts val="3600"/>
              <a:buFont typeface="Calibri"/>
              <a:buNone/>
            </a:pPr>
            <a:r>
              <a:rPr b="1" i="0" lang="en-US" sz="3600" u="none" cap="none" strike="noStrike">
                <a:solidFill>
                  <a:srgbClr val="762EB1"/>
                </a:solidFill>
                <a:latin typeface="Calibri"/>
                <a:ea typeface="Calibri"/>
                <a:cs typeface="Calibri"/>
                <a:sym typeface="Calibri"/>
              </a:rPr>
              <a:t>CONCLUSION</a:t>
            </a:r>
            <a:endParaRPr b="1" i="0" sz="3600" u="none" cap="none" strike="noStrike">
              <a:solidFill>
                <a:srgbClr val="762EB1"/>
              </a:solidFill>
              <a:latin typeface="Calibri"/>
              <a:ea typeface="Calibri"/>
              <a:cs typeface="Calibri"/>
              <a:sym typeface="Calibri"/>
            </a:endParaRPr>
          </a:p>
        </p:txBody>
      </p:sp>
      <p:sp>
        <p:nvSpPr>
          <p:cNvPr id="273" name="Google Shape;273;p29"/>
          <p:cNvSpPr txBox="1"/>
          <p:nvPr/>
        </p:nvSpPr>
        <p:spPr>
          <a:xfrm>
            <a:off x="2475782" y="1112809"/>
            <a:ext cx="9480430" cy="5503652"/>
          </a:xfrm>
          <a:prstGeom prst="rect">
            <a:avLst/>
          </a:prstGeom>
          <a:noFill/>
          <a:ln>
            <a:noFill/>
          </a:ln>
        </p:spPr>
        <p:txBody>
          <a:bodyPr anchorCtr="0" anchor="t" bIns="45700" lIns="91425" spcFirstLastPara="1" rIns="91425" wrap="square" tIns="45700">
            <a:noAutofit/>
          </a:bodyPr>
          <a:lstStyle/>
          <a:p>
            <a:pPr indent="-114300" lvl="0" marL="0" marR="0" rtl="0" algn="just">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 </a:t>
            </a:r>
            <a:r>
              <a:rPr lang="en-US" sz="2000">
                <a:solidFill>
                  <a:schemeClr val="dk1"/>
                </a:solidFill>
                <a:latin typeface="Times New Roman"/>
                <a:ea typeface="Times New Roman"/>
                <a:cs typeface="Times New Roman"/>
                <a:sym typeface="Times New Roman"/>
              </a:rPr>
              <a:t>Making a full complete compiler is a very difficult task and it takes lots of time to make it. So, we have successfully made a mini compiler which performs following operations:</a:t>
            </a:r>
            <a:endParaRPr/>
          </a:p>
          <a:p>
            <a:pPr indent="-342900" lvl="0" marL="342900" marR="0" rtl="0" algn="just">
              <a:spcBef>
                <a:spcPts val="0"/>
              </a:spcBef>
              <a:spcAft>
                <a:spcPts val="0"/>
              </a:spcAft>
              <a:buClr>
                <a:schemeClr val="dk1"/>
              </a:buClr>
              <a:buSzPts val="2000"/>
              <a:buFont typeface="Century Gothic"/>
              <a:buAutoNum type="arabicPeriod"/>
            </a:pPr>
            <a:r>
              <a:rPr lang="en-US" sz="2000">
                <a:solidFill>
                  <a:schemeClr val="dk1"/>
                </a:solidFill>
                <a:latin typeface="Times New Roman"/>
                <a:ea typeface="Times New Roman"/>
                <a:cs typeface="Times New Roman"/>
                <a:sym typeface="Times New Roman"/>
              </a:rPr>
              <a:t>This is a mini-compiler for python language using lex and yacc files which takes input a python program and according to the context free grammar written, the program is validated.</a:t>
            </a:r>
            <a:endParaRPr/>
          </a:p>
          <a:p>
            <a:pPr indent="-342900" lvl="0" marL="342900" marR="0" rtl="0" algn="just">
              <a:spcBef>
                <a:spcPts val="0"/>
              </a:spcBef>
              <a:spcAft>
                <a:spcPts val="0"/>
              </a:spcAft>
              <a:buClr>
                <a:schemeClr val="dk1"/>
              </a:buClr>
              <a:buSzPts val="2000"/>
              <a:buFont typeface="Century Gothic"/>
              <a:buAutoNum type="arabicPeriod"/>
            </a:pPr>
            <a:r>
              <a:rPr lang="en-US" sz="2000">
                <a:solidFill>
                  <a:schemeClr val="dk1"/>
                </a:solidFill>
                <a:latin typeface="Times New Roman"/>
                <a:ea typeface="Times New Roman"/>
                <a:cs typeface="Times New Roman"/>
                <a:sym typeface="Times New Roman"/>
              </a:rPr>
              <a:t>Regular Expressions are written to generate the tokens.</a:t>
            </a:r>
            <a:endParaRPr/>
          </a:p>
          <a:p>
            <a:pPr indent="-342900" lvl="0" marL="342900" marR="0" rtl="0" algn="just">
              <a:spcBef>
                <a:spcPts val="0"/>
              </a:spcBef>
              <a:spcAft>
                <a:spcPts val="0"/>
              </a:spcAft>
              <a:buClr>
                <a:schemeClr val="dk1"/>
              </a:buClr>
              <a:buSzPts val="2000"/>
              <a:buFont typeface="Century Gothic"/>
              <a:buAutoNum type="arabicPeriod"/>
            </a:pPr>
            <a:r>
              <a:rPr lang="en-US" sz="2000">
                <a:solidFill>
                  <a:schemeClr val="dk1"/>
                </a:solidFill>
                <a:latin typeface="Times New Roman"/>
                <a:ea typeface="Times New Roman"/>
                <a:cs typeface="Times New Roman"/>
                <a:sym typeface="Times New Roman"/>
              </a:rPr>
              <a:t>Symbol table is created to store the information about the identifiers.</a:t>
            </a:r>
            <a:endParaRPr/>
          </a:p>
          <a:p>
            <a:pPr indent="-342900" lvl="0" marL="342900" marR="0" rtl="0" algn="just">
              <a:spcBef>
                <a:spcPts val="0"/>
              </a:spcBef>
              <a:spcAft>
                <a:spcPts val="0"/>
              </a:spcAft>
              <a:buClr>
                <a:schemeClr val="dk1"/>
              </a:buClr>
              <a:buSzPts val="2000"/>
              <a:buFont typeface="Century Gothic"/>
              <a:buAutoNum type="arabicPeriod"/>
            </a:pPr>
            <a:r>
              <a:rPr lang="en-US" sz="2000">
                <a:solidFill>
                  <a:schemeClr val="dk1"/>
                </a:solidFill>
                <a:latin typeface="Times New Roman"/>
                <a:ea typeface="Times New Roman"/>
                <a:cs typeface="Times New Roman"/>
                <a:sym typeface="Times New Roman"/>
              </a:rPr>
              <a:t>Abstract syntax tree is generated and displayed according to the pre-order tree traversal.</a:t>
            </a:r>
            <a:endParaRPr/>
          </a:p>
          <a:p>
            <a:pPr indent="-342900" lvl="0" marL="342900" marR="0" rtl="0" algn="just">
              <a:spcBef>
                <a:spcPts val="0"/>
              </a:spcBef>
              <a:spcAft>
                <a:spcPts val="0"/>
              </a:spcAft>
              <a:buClr>
                <a:schemeClr val="dk1"/>
              </a:buClr>
              <a:buSzPts val="2000"/>
              <a:buFont typeface="Century Gothic"/>
              <a:buAutoNum type="arabicPeriod"/>
            </a:pPr>
            <a:r>
              <a:rPr lang="en-US" sz="2000">
                <a:solidFill>
                  <a:schemeClr val="dk1"/>
                </a:solidFill>
                <a:latin typeface="Times New Roman"/>
                <a:ea typeface="Times New Roman"/>
                <a:cs typeface="Times New Roman"/>
                <a:sym typeface="Times New Roman"/>
              </a:rPr>
              <a:t>Intermediate code is generated, and the data structure used for optimisation is Quadruples. </a:t>
            </a:r>
            <a:endParaRPr/>
          </a:p>
          <a:p>
            <a:pPr indent="-342900" lvl="0" marL="342900" marR="0" rtl="0" algn="just">
              <a:spcBef>
                <a:spcPts val="0"/>
              </a:spcBef>
              <a:spcAft>
                <a:spcPts val="0"/>
              </a:spcAft>
              <a:buClr>
                <a:schemeClr val="dk1"/>
              </a:buClr>
              <a:buSzPts val="2000"/>
              <a:buFont typeface="Century Gothic"/>
              <a:buAutoNum type="arabicPeriod"/>
            </a:pPr>
            <a:r>
              <a:rPr lang="en-US" sz="2000">
                <a:solidFill>
                  <a:schemeClr val="dk1"/>
                </a:solidFill>
                <a:latin typeface="Times New Roman"/>
                <a:ea typeface="Times New Roman"/>
                <a:cs typeface="Times New Roman"/>
                <a:sym typeface="Times New Roman"/>
              </a:rPr>
              <a:t>The optimised intermediate code is then converted to the Target code using a hypothetical machine model.</a:t>
            </a:r>
            <a:endParaRPr/>
          </a:p>
          <a:p>
            <a:pPr indent="-342900" lvl="0" marL="342900" marR="0" rtl="0" algn="just">
              <a:spcBef>
                <a:spcPts val="0"/>
              </a:spcBef>
              <a:spcAft>
                <a:spcPts val="0"/>
              </a:spcAft>
              <a:buClr>
                <a:schemeClr val="dk1"/>
              </a:buClr>
              <a:buSzPts val="2000"/>
              <a:buFont typeface="Century Gothic"/>
              <a:buAutoNum type="arabicPeriod"/>
            </a:pPr>
            <a:r>
              <a:rPr lang="en-US" sz="2000">
                <a:solidFill>
                  <a:schemeClr val="dk1"/>
                </a:solidFill>
                <a:latin typeface="Times New Roman"/>
                <a:ea typeface="Times New Roman"/>
                <a:cs typeface="Times New Roman"/>
                <a:sym typeface="Times New Roman"/>
              </a:rPr>
              <a:t>Error handling and recovery is also implemented that take cares of erroneous inputs.</a:t>
            </a:r>
            <a:endParaRPr/>
          </a:p>
          <a:p>
            <a:pPr indent="-228600" lvl="0" marL="342900" marR="0" rtl="0" algn="just">
              <a:spcBef>
                <a:spcPts val="0"/>
              </a:spcBef>
              <a:spcAft>
                <a:spcPts val="0"/>
              </a:spcAft>
              <a:buClr>
                <a:schemeClr val="dk1"/>
              </a:buClr>
              <a:buSzPts val="1800"/>
              <a:buFont typeface="Century Gothic"/>
              <a:buNone/>
            </a:pPr>
            <a:r>
              <a:t/>
            </a:r>
            <a:endParaRPr sz="1800">
              <a:solidFill>
                <a:schemeClr val="dk1"/>
              </a:solidFill>
              <a:latin typeface="Times New Roman"/>
              <a:ea typeface="Times New Roman"/>
              <a:cs typeface="Times New Roman"/>
              <a:sym typeface="Times New Roman"/>
            </a:endParaRPr>
          </a:p>
          <a:p>
            <a:pPr indent="-228600" lvl="0" marL="342900" marR="0" rtl="0" algn="just">
              <a:spcBef>
                <a:spcPts val="0"/>
              </a:spcBef>
              <a:spcAft>
                <a:spcPts val="0"/>
              </a:spcAft>
              <a:buClr>
                <a:schemeClr val="dk1"/>
              </a:buClr>
              <a:buSzPts val="1800"/>
              <a:buFont typeface="Century Gothic"/>
              <a:buNone/>
            </a:pPr>
            <a:r>
              <a:t/>
            </a:r>
            <a:endParaRPr sz="1800">
              <a:solidFill>
                <a:schemeClr val="dk1"/>
              </a:solidFill>
              <a:latin typeface="Times New Roman"/>
              <a:ea typeface="Times New Roman"/>
              <a:cs typeface="Times New Roman"/>
              <a:sym typeface="Times New Roman"/>
            </a:endParaRPr>
          </a:p>
          <a:p>
            <a:pPr indent="-114300" lvl="0" marL="0" marR="0" rtl="0" algn="l">
              <a:spcBef>
                <a:spcPts val="0"/>
              </a:spcBef>
              <a:spcAft>
                <a:spcPts val="0"/>
              </a:spcAft>
              <a:buClr>
                <a:schemeClr val="dk1"/>
              </a:buClr>
              <a:buSzPts val="1800"/>
              <a:buFont typeface="Arial"/>
              <a:buChar char="•"/>
            </a:pPr>
            <a:r>
              <a:rPr b="1" lang="en-US" sz="1800">
                <a:solidFill>
                  <a:schemeClr val="dk1"/>
                </a:solidFill>
                <a:latin typeface="Times New Roman"/>
                <a:ea typeface="Times New Roman"/>
                <a:cs typeface="Times New Roman"/>
                <a:sym typeface="Times New Roman"/>
              </a:rPr>
              <a:t>  </a:t>
            </a:r>
            <a:r>
              <a:rPr b="1" lang="en-US" sz="2000">
                <a:solidFill>
                  <a:schemeClr val="dk1"/>
                </a:solidFill>
                <a:latin typeface="Times New Roman"/>
                <a:ea typeface="Times New Roman"/>
                <a:cs typeface="Times New Roman"/>
                <a:sym typeface="Times New Roman"/>
              </a:rPr>
              <a:t>Link to our github repository: </a:t>
            </a:r>
            <a:endParaRPr/>
          </a:p>
          <a:p>
            <a:pPr indent="0" lvl="0" marL="0" marR="0" rtl="0" algn="l">
              <a:spcBef>
                <a:spcPts val="0"/>
              </a:spcBef>
              <a:spcAft>
                <a:spcPts val="0"/>
              </a:spcAft>
              <a:buNone/>
            </a:pPr>
            <a:r>
              <a:rPr lang="en-US" sz="2000" u="sng">
                <a:solidFill>
                  <a:schemeClr val="hlink"/>
                </a:solidFill>
                <a:latin typeface="Times New Roman"/>
                <a:ea typeface="Times New Roman"/>
                <a:cs typeface="Times New Roman"/>
                <a:sym typeface="Times New Roman"/>
                <a:hlinkClick r:id="rId3"/>
              </a:rPr>
              <a:t>https://github.com/ashishch164/Mini-Python-Compiler</a:t>
            </a:r>
            <a:br>
              <a:rPr lang="en-US" sz="1800">
                <a:solidFill>
                  <a:schemeClr val="dk1"/>
                </a:solidFill>
                <a:latin typeface="Times New Roman"/>
                <a:ea typeface="Times New Roman"/>
                <a:cs typeface="Times New Roman"/>
                <a:sym typeface="Times New Roman"/>
              </a:rPr>
            </a:br>
            <a:endParaRPr sz="1800">
              <a:solidFill>
                <a:schemeClr val="dk1"/>
              </a:solidFill>
              <a:latin typeface="Times New Roman"/>
              <a:ea typeface="Times New Roman"/>
              <a:cs typeface="Times New Roman"/>
              <a:sym typeface="Times New Roman"/>
            </a:endParaRPr>
          </a:p>
        </p:txBody>
      </p:sp>
      <p:sp>
        <p:nvSpPr>
          <p:cNvPr id="274" name="Google Shape;274;p29"/>
          <p:cNvSpPr txBox="1"/>
          <p:nvPr/>
        </p:nvSpPr>
        <p:spPr>
          <a:xfrm>
            <a:off x="2524665" y="4817853"/>
            <a:ext cx="9480430" cy="2040147"/>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Clr>
                <a:schemeClr val="dk1"/>
              </a:buClr>
              <a:buSzPts val="1800"/>
              <a:buFont typeface="Arial"/>
              <a:buNone/>
            </a:pPr>
            <a:r>
              <a:t/>
            </a:r>
            <a:endParaRPr sz="1800">
              <a:solidFill>
                <a:schemeClr val="dk1"/>
              </a:solidFill>
              <a:latin typeface="Times New Roman"/>
              <a:ea typeface="Times New Roman"/>
              <a:cs typeface="Times New Roman"/>
              <a:sym typeface="Times New Roman"/>
            </a:endParaRPr>
          </a:p>
        </p:txBody>
      </p:sp>
    </p:spTree>
  </p:cSld>
  <p:clrMapOvr>
    <a:masterClrMapping/>
  </p:clrMapOvr>
  <mc:AlternateContent>
    <mc:Choice Requires="p14">
      <p:transition spd="slow" p14:dur="1500">
        <p:push/>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0"/>
          <p:cNvSpPr txBox="1"/>
          <p:nvPr>
            <p:ph type="title"/>
          </p:nvPr>
        </p:nvSpPr>
        <p:spPr>
          <a:xfrm>
            <a:off x="2592925" y="1966823"/>
            <a:ext cx="8911687" cy="3079629"/>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762EB1"/>
              </a:buClr>
              <a:buSzPts val="8800"/>
              <a:buFont typeface="Calibri"/>
              <a:buNone/>
            </a:pPr>
            <a:r>
              <a:rPr b="1" lang="en-US" sz="8800">
                <a:latin typeface="Calibri"/>
                <a:ea typeface="Calibri"/>
                <a:cs typeface="Calibri"/>
                <a:sym typeface="Calibri"/>
              </a:rPr>
              <a:t>THANK YOU</a:t>
            </a:r>
            <a:endParaRPr b="1" sz="8800">
              <a:latin typeface="Calibri"/>
              <a:ea typeface="Calibri"/>
              <a:cs typeface="Calibri"/>
              <a:sym typeface="Calibri"/>
            </a:endParaRPr>
          </a:p>
        </p:txBody>
      </p:sp>
      <p:sp>
        <p:nvSpPr>
          <p:cNvPr id="280" name="Google Shape;280;p30"/>
          <p:cNvSpPr txBox="1"/>
          <p:nvPr/>
        </p:nvSpPr>
        <p:spPr>
          <a:xfrm>
            <a:off x="7658438" y="4710574"/>
            <a:ext cx="4029185" cy="2396000"/>
          </a:xfrm>
          <a:prstGeom prst="rect">
            <a:avLst/>
          </a:prstGeom>
          <a:noFill/>
          <a:ln>
            <a:noFill/>
          </a:ln>
        </p:spPr>
        <p:txBody>
          <a:bodyPr anchorCtr="0" anchor="t" bIns="121900" lIns="121900" spcFirstLastPara="1" rIns="121900" wrap="square" tIns="121900">
            <a:no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Presentation by:</a:t>
            </a:r>
            <a:endParaRPr b="1" sz="2000">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b="1" sz="2000">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Anmol Yadav- (2K18/SE/028)</a:t>
            </a:r>
            <a:endParaRPr/>
          </a:p>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Ashish Kumar- (2K18/SE/041)</a:t>
            </a:r>
            <a:endParaRPr b="1" sz="2000">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mc:AlternateContent>
    <mc:Choice Requires="p14">
      <p:transition spd="slow" p14:dur="1500">
        <p:push/>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9"/>
          <p:cNvSpPr txBox="1"/>
          <p:nvPr>
            <p:ph type="title"/>
          </p:nvPr>
        </p:nvSpPr>
        <p:spPr>
          <a:xfrm>
            <a:off x="2592925" y="496094"/>
            <a:ext cx="8911687" cy="683482"/>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762EB1"/>
              </a:buClr>
              <a:buSzPts val="3600"/>
              <a:buFont typeface="Calibri"/>
              <a:buNone/>
            </a:pPr>
            <a:r>
              <a:rPr b="1" lang="en-US">
                <a:latin typeface="Calibri"/>
                <a:ea typeface="Calibri"/>
                <a:cs typeface="Calibri"/>
                <a:sym typeface="Calibri"/>
              </a:rPr>
              <a:t>PRESENTATION OVERVIEW</a:t>
            </a:r>
            <a:endParaRPr b="1">
              <a:latin typeface="Calibri"/>
              <a:ea typeface="Calibri"/>
              <a:cs typeface="Calibri"/>
              <a:sym typeface="Calibri"/>
            </a:endParaRPr>
          </a:p>
        </p:txBody>
      </p:sp>
      <p:sp>
        <p:nvSpPr>
          <p:cNvPr id="178" name="Google Shape;178;p19"/>
          <p:cNvSpPr txBox="1"/>
          <p:nvPr>
            <p:ph idx="1" type="body"/>
          </p:nvPr>
        </p:nvSpPr>
        <p:spPr>
          <a:xfrm>
            <a:off x="2725947" y="1468722"/>
            <a:ext cx="5236234" cy="5109632"/>
          </a:xfrm>
          <a:prstGeom prst="rect">
            <a:avLst/>
          </a:prstGeom>
          <a:noFill/>
          <a:ln>
            <a:noFill/>
          </a:ln>
        </p:spPr>
        <p:txBody>
          <a:bodyPr anchorCtr="0" anchor="t" bIns="45700" lIns="91425" spcFirstLastPara="1" rIns="91425" wrap="square" tIns="45700">
            <a:normAutofit/>
          </a:bodyPr>
          <a:lstStyle/>
          <a:p>
            <a:pPr indent="-101600" lvl="1" marL="400050" rtl="0" algn="l">
              <a:lnSpc>
                <a:spcPct val="200000"/>
              </a:lnSpc>
              <a:spcBef>
                <a:spcPts val="0"/>
              </a:spcBef>
              <a:spcAft>
                <a:spcPts val="0"/>
              </a:spcAft>
              <a:buSzPts val="1600"/>
              <a:buFont typeface="Noto Sans Symbols"/>
              <a:buChar char="❑"/>
            </a:pPr>
            <a:r>
              <a:rPr b="0" i="0" lang="en-US" u="none" strike="noStrike">
                <a:solidFill>
                  <a:schemeClr val="dk1"/>
                </a:solidFill>
                <a:latin typeface="Times New Roman"/>
                <a:ea typeface="Times New Roman"/>
                <a:cs typeface="Times New Roman"/>
                <a:sym typeface="Times New Roman"/>
              </a:rPr>
              <a:t> INTRODUCTION</a:t>
            </a:r>
            <a:endParaRPr/>
          </a:p>
          <a:p>
            <a:pPr indent="-101600" lvl="1" marL="400050" rtl="0" algn="l">
              <a:lnSpc>
                <a:spcPct val="200000"/>
              </a:lnSpc>
              <a:spcBef>
                <a:spcPts val="1000"/>
              </a:spcBef>
              <a:spcAft>
                <a:spcPts val="0"/>
              </a:spcAft>
              <a:buSzPts val="1600"/>
              <a:buFont typeface="Noto Sans Symbols"/>
              <a:buChar char="❑"/>
            </a:pPr>
            <a:r>
              <a:rPr b="0" i="0" lang="en-US" u="none" strike="noStrike">
                <a:solidFill>
                  <a:schemeClr val="dk1"/>
                </a:solidFill>
                <a:latin typeface="Times New Roman"/>
                <a:ea typeface="Times New Roman"/>
                <a:cs typeface="Times New Roman"/>
                <a:sym typeface="Times New Roman"/>
              </a:rPr>
              <a:t> DIFFERENT MODULES OF PROJECT</a:t>
            </a:r>
            <a:endParaRPr/>
          </a:p>
          <a:p>
            <a:pPr indent="-101600" lvl="1" marL="400050" rtl="0" algn="l">
              <a:lnSpc>
                <a:spcPct val="200000"/>
              </a:lnSpc>
              <a:spcBef>
                <a:spcPts val="1000"/>
              </a:spcBef>
              <a:spcAft>
                <a:spcPts val="0"/>
              </a:spcAft>
              <a:buSzPts val="1600"/>
              <a:buFont typeface="Noto Sans Symbols"/>
              <a:buChar char="❑"/>
            </a:pPr>
            <a:r>
              <a:rPr lang="en-US">
                <a:solidFill>
                  <a:schemeClr val="dk1"/>
                </a:solidFill>
                <a:latin typeface="Times New Roman"/>
                <a:ea typeface="Times New Roman"/>
                <a:cs typeface="Times New Roman"/>
                <a:sym typeface="Times New Roman"/>
              </a:rPr>
              <a:t> DESIGN STRATEGY &amp;</a:t>
            </a:r>
            <a:br>
              <a:rPr lang="en-US">
                <a:solidFill>
                  <a:schemeClr val="dk1"/>
                </a:solidFill>
                <a:latin typeface="Times New Roman"/>
                <a:ea typeface="Times New Roman"/>
                <a:cs typeface="Times New Roman"/>
                <a:sym typeface="Times New Roman"/>
              </a:rPr>
            </a:br>
            <a:r>
              <a:rPr lang="en-US">
                <a:solidFill>
                  <a:schemeClr val="dk1"/>
                </a:solidFill>
                <a:latin typeface="Times New Roman"/>
                <a:ea typeface="Times New Roman"/>
                <a:cs typeface="Times New Roman"/>
                <a:sym typeface="Times New Roman"/>
              </a:rPr>
              <a:t>  IMPLEMENTATION DETAILS</a:t>
            </a:r>
            <a:endParaRPr/>
          </a:p>
          <a:p>
            <a:pPr indent="-101600" lvl="1" marL="400050" rtl="0" algn="l">
              <a:lnSpc>
                <a:spcPct val="200000"/>
              </a:lnSpc>
              <a:spcBef>
                <a:spcPts val="1000"/>
              </a:spcBef>
              <a:spcAft>
                <a:spcPts val="0"/>
              </a:spcAft>
              <a:buSzPts val="1600"/>
              <a:buFont typeface="Noto Sans Symbols"/>
              <a:buChar char="❑"/>
            </a:pPr>
            <a:r>
              <a:rPr b="0" i="0" lang="en-US" u="none" strike="noStrike">
                <a:solidFill>
                  <a:schemeClr val="dk1"/>
                </a:solidFill>
                <a:latin typeface="Times New Roman"/>
                <a:ea typeface="Times New Roman"/>
                <a:cs typeface="Times New Roman"/>
                <a:sym typeface="Times New Roman"/>
              </a:rPr>
              <a:t> SNAPSHOTS</a:t>
            </a:r>
            <a:endParaRPr/>
          </a:p>
          <a:p>
            <a:pPr indent="-101600" lvl="1" marL="400050" rtl="0" algn="l">
              <a:lnSpc>
                <a:spcPct val="200000"/>
              </a:lnSpc>
              <a:spcBef>
                <a:spcPts val="1000"/>
              </a:spcBef>
              <a:spcAft>
                <a:spcPts val="0"/>
              </a:spcAft>
              <a:buSzPts val="1600"/>
              <a:buFont typeface="Noto Sans Symbols"/>
              <a:buChar char="❑"/>
            </a:pPr>
            <a:r>
              <a:rPr lang="en-US">
                <a:solidFill>
                  <a:schemeClr val="dk1"/>
                </a:solidFill>
                <a:latin typeface="Times New Roman"/>
                <a:ea typeface="Times New Roman"/>
                <a:cs typeface="Times New Roman"/>
                <a:sym typeface="Times New Roman"/>
              </a:rPr>
              <a:t> CONCLUSION</a:t>
            </a:r>
            <a:endParaRPr b="0" i="0" u="none" strike="noStrike">
              <a:solidFill>
                <a:schemeClr val="dk1"/>
              </a:solidFill>
              <a:latin typeface="Times New Roman"/>
              <a:ea typeface="Times New Roman"/>
              <a:cs typeface="Times New Roman"/>
              <a:sym typeface="Times New Roman"/>
            </a:endParaRPr>
          </a:p>
        </p:txBody>
      </p:sp>
      <p:pic>
        <p:nvPicPr>
          <p:cNvPr descr="presentation_outline_format_ppt_infographic_template_Slide01.jpg" id="179" name="Google Shape;179;p19"/>
          <p:cNvPicPr preferRelativeResize="0"/>
          <p:nvPr/>
        </p:nvPicPr>
        <p:blipFill rotWithShape="1">
          <a:blip r:embed="rId3">
            <a:alphaModFix/>
          </a:blip>
          <a:srcRect b="1257" l="65314" r="1854" t="60126"/>
          <a:stretch/>
        </p:blipFill>
        <p:spPr>
          <a:xfrm>
            <a:off x="8574657" y="2035834"/>
            <a:ext cx="3001992" cy="2648309"/>
          </a:xfrm>
          <a:prstGeom prst="round2DiagRect">
            <a:avLst>
              <a:gd fmla="val 16667" name="adj1"/>
              <a:gd fmla="val 0" name="adj2"/>
            </a:avLst>
          </a:prstGeom>
          <a:noFill/>
          <a:ln cap="sq" cmpd="sng" w="88900">
            <a:solidFill>
              <a:srgbClr val="FFFFFF"/>
            </a:solidFill>
            <a:prstDash val="solid"/>
            <a:miter lim="800000"/>
            <a:headEnd len="sm" w="sm" type="none"/>
            <a:tailEnd len="sm" w="sm" type="none"/>
          </a:ln>
          <a:effectLst>
            <a:outerShdw blurRad="254000" rotWithShape="0" algn="tl">
              <a:srgbClr val="000000">
                <a:alpha val="42745"/>
              </a:srgbClr>
            </a:outerShdw>
          </a:effectLst>
        </p:spPr>
      </p:pic>
    </p:spTree>
  </p:cSld>
  <p:clrMapOvr>
    <a:masterClrMapping/>
  </p:clrMapOvr>
  <mc:AlternateContent>
    <mc:Choice Requires="p14">
      <p:transition spd="slow" p14:dur="1500">
        <p:push/>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0"/>
          <p:cNvSpPr txBox="1"/>
          <p:nvPr>
            <p:ph type="title"/>
          </p:nvPr>
        </p:nvSpPr>
        <p:spPr>
          <a:xfrm>
            <a:off x="1963197" y="452962"/>
            <a:ext cx="8911687" cy="683482"/>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762EB1"/>
              </a:buClr>
              <a:buSzPts val="3600"/>
              <a:buFont typeface="Calibri"/>
              <a:buNone/>
            </a:pPr>
            <a:r>
              <a:rPr b="1" lang="en-US">
                <a:latin typeface="Calibri"/>
                <a:ea typeface="Calibri"/>
                <a:cs typeface="Calibri"/>
                <a:sym typeface="Calibri"/>
              </a:rPr>
              <a:t>INTRODUCTION</a:t>
            </a:r>
            <a:endParaRPr b="1">
              <a:latin typeface="Calibri"/>
              <a:ea typeface="Calibri"/>
              <a:cs typeface="Calibri"/>
              <a:sym typeface="Calibri"/>
            </a:endParaRPr>
          </a:p>
        </p:txBody>
      </p:sp>
      <p:sp>
        <p:nvSpPr>
          <p:cNvPr id="185" name="Google Shape;185;p20"/>
          <p:cNvSpPr txBox="1"/>
          <p:nvPr>
            <p:ph idx="1" type="body"/>
          </p:nvPr>
        </p:nvSpPr>
        <p:spPr>
          <a:xfrm>
            <a:off x="4658264" y="1158171"/>
            <a:ext cx="7349706" cy="4216086"/>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1800"/>
              <a:buNone/>
            </a:pPr>
            <a:r>
              <a:rPr lang="en-US">
                <a:solidFill>
                  <a:schemeClr val="dk1"/>
                </a:solidFill>
                <a:latin typeface="Times New Roman"/>
                <a:ea typeface="Times New Roman"/>
                <a:cs typeface="Times New Roman"/>
                <a:sym typeface="Times New Roman"/>
              </a:rPr>
              <a:t>The Mini-Compiler contains all phases of compiler. It has been made for the </a:t>
            </a:r>
            <a:r>
              <a:rPr b="1" lang="en-US">
                <a:solidFill>
                  <a:schemeClr val="dk1"/>
                </a:solidFill>
                <a:latin typeface="Times New Roman"/>
                <a:ea typeface="Times New Roman"/>
                <a:cs typeface="Times New Roman"/>
                <a:sym typeface="Times New Roman"/>
              </a:rPr>
              <a:t>Python language </a:t>
            </a:r>
            <a:r>
              <a:rPr lang="en-US">
                <a:solidFill>
                  <a:schemeClr val="dk1"/>
                </a:solidFill>
                <a:latin typeface="Times New Roman"/>
                <a:ea typeface="Times New Roman"/>
                <a:cs typeface="Times New Roman"/>
                <a:sym typeface="Times New Roman"/>
              </a:rPr>
              <a:t>by using C language (till intermediate code optimisation phase) and we used Python language itself for target code generation as well. The constructs that have been focused on are </a:t>
            </a:r>
            <a:r>
              <a:rPr b="1" lang="en-US">
                <a:solidFill>
                  <a:schemeClr val="dk1"/>
                </a:solidFill>
                <a:latin typeface="Times New Roman"/>
                <a:ea typeface="Times New Roman"/>
                <a:cs typeface="Times New Roman"/>
                <a:sym typeface="Times New Roman"/>
              </a:rPr>
              <a:t>‘if-else’ and ‘while’ </a:t>
            </a:r>
            <a:r>
              <a:rPr lang="en-US">
                <a:solidFill>
                  <a:schemeClr val="dk1"/>
                </a:solidFill>
                <a:latin typeface="Times New Roman"/>
                <a:ea typeface="Times New Roman"/>
                <a:cs typeface="Times New Roman"/>
                <a:sym typeface="Times New Roman"/>
              </a:rPr>
              <a:t>statements. The final code displays the output of all the phases on the terminal, one after the other. First, the </a:t>
            </a:r>
            <a:r>
              <a:rPr b="1" lang="en-US">
                <a:solidFill>
                  <a:schemeClr val="dk1"/>
                </a:solidFill>
                <a:latin typeface="Times New Roman"/>
                <a:ea typeface="Times New Roman"/>
                <a:cs typeface="Times New Roman"/>
                <a:sym typeface="Times New Roman"/>
              </a:rPr>
              <a:t>tokens</a:t>
            </a:r>
            <a:r>
              <a:rPr lang="en-US">
                <a:solidFill>
                  <a:schemeClr val="dk1"/>
                </a:solidFill>
                <a:latin typeface="Times New Roman"/>
                <a:ea typeface="Times New Roman"/>
                <a:cs typeface="Times New Roman"/>
                <a:sym typeface="Times New Roman"/>
              </a:rPr>
              <a:t> are displayed, followed by a ‘Parse Successful’ message. Then </a:t>
            </a:r>
            <a:r>
              <a:rPr b="1" lang="en-US">
                <a:solidFill>
                  <a:schemeClr val="dk1"/>
                </a:solidFill>
                <a:latin typeface="Times New Roman"/>
                <a:ea typeface="Times New Roman"/>
                <a:cs typeface="Times New Roman"/>
                <a:sym typeface="Times New Roman"/>
              </a:rPr>
              <a:t>abstract syntax tree </a:t>
            </a:r>
            <a:r>
              <a:rPr lang="en-US">
                <a:solidFill>
                  <a:schemeClr val="dk1"/>
                </a:solidFill>
                <a:latin typeface="Times New Roman"/>
                <a:ea typeface="Times New Roman"/>
                <a:cs typeface="Times New Roman"/>
                <a:sym typeface="Times New Roman"/>
              </a:rPr>
              <a:t>is printed. Next, the </a:t>
            </a:r>
            <a:r>
              <a:rPr b="1" lang="en-US">
                <a:solidFill>
                  <a:schemeClr val="dk1"/>
                </a:solidFill>
                <a:latin typeface="Times New Roman"/>
                <a:ea typeface="Times New Roman"/>
                <a:cs typeface="Times New Roman"/>
                <a:sym typeface="Times New Roman"/>
              </a:rPr>
              <a:t>symbol table </a:t>
            </a:r>
            <a:r>
              <a:rPr lang="en-US">
                <a:solidFill>
                  <a:schemeClr val="dk1"/>
                </a:solidFill>
                <a:latin typeface="Times New Roman"/>
                <a:ea typeface="Times New Roman"/>
                <a:cs typeface="Times New Roman"/>
                <a:sym typeface="Times New Roman"/>
              </a:rPr>
              <a:t>along with the </a:t>
            </a:r>
            <a:r>
              <a:rPr b="1" lang="en-US">
                <a:solidFill>
                  <a:schemeClr val="dk1"/>
                </a:solidFill>
                <a:latin typeface="Times New Roman"/>
                <a:ea typeface="Times New Roman"/>
                <a:cs typeface="Times New Roman"/>
                <a:sym typeface="Times New Roman"/>
              </a:rPr>
              <a:t>intermediate code </a:t>
            </a:r>
            <a:r>
              <a:rPr lang="en-US">
                <a:solidFill>
                  <a:schemeClr val="dk1"/>
                </a:solidFill>
                <a:latin typeface="Times New Roman"/>
                <a:ea typeface="Times New Roman"/>
                <a:cs typeface="Times New Roman"/>
                <a:sym typeface="Times New Roman"/>
              </a:rPr>
              <a:t>is printed without optimisation. Finally, the symbol table and the intermediate code after optimisation is displayed.</a:t>
            </a:r>
            <a:r>
              <a:rPr lang="en-US"/>
              <a:t> </a:t>
            </a:r>
            <a:r>
              <a:rPr lang="en-US">
                <a:solidFill>
                  <a:schemeClr val="dk1"/>
                </a:solidFill>
                <a:latin typeface="Times New Roman"/>
                <a:ea typeface="Times New Roman"/>
                <a:cs typeface="Times New Roman"/>
                <a:sym typeface="Times New Roman"/>
              </a:rPr>
              <a:t>The final output is the </a:t>
            </a:r>
            <a:r>
              <a:rPr b="1" lang="en-US">
                <a:solidFill>
                  <a:schemeClr val="dk1"/>
                </a:solidFill>
                <a:latin typeface="Times New Roman"/>
                <a:ea typeface="Times New Roman"/>
                <a:cs typeface="Times New Roman"/>
                <a:sym typeface="Times New Roman"/>
              </a:rPr>
              <a:t>target code</a:t>
            </a:r>
            <a:r>
              <a:rPr lang="en-US">
                <a:solidFill>
                  <a:schemeClr val="dk1"/>
                </a:solidFill>
                <a:latin typeface="Times New Roman"/>
                <a:ea typeface="Times New Roman"/>
                <a:cs typeface="Times New Roman"/>
                <a:sym typeface="Times New Roman"/>
              </a:rPr>
              <a:t>.  Specific </a:t>
            </a:r>
            <a:r>
              <a:rPr b="1" lang="en-US">
                <a:solidFill>
                  <a:schemeClr val="dk1"/>
                </a:solidFill>
                <a:latin typeface="Times New Roman"/>
                <a:ea typeface="Times New Roman"/>
                <a:cs typeface="Times New Roman"/>
                <a:sym typeface="Times New Roman"/>
              </a:rPr>
              <a:t>error messages </a:t>
            </a:r>
            <a:r>
              <a:rPr lang="en-US">
                <a:solidFill>
                  <a:schemeClr val="dk1"/>
                </a:solidFill>
                <a:latin typeface="Times New Roman"/>
                <a:ea typeface="Times New Roman"/>
                <a:cs typeface="Times New Roman"/>
                <a:sym typeface="Times New Roman"/>
              </a:rPr>
              <a:t>are displayed based on the type of error. </a:t>
            </a:r>
            <a:r>
              <a:rPr b="1" lang="en-US">
                <a:solidFill>
                  <a:schemeClr val="dk1"/>
                </a:solidFill>
                <a:latin typeface="Times New Roman"/>
                <a:ea typeface="Times New Roman"/>
                <a:cs typeface="Times New Roman"/>
                <a:sym typeface="Times New Roman"/>
              </a:rPr>
              <a:t>Syntax and semantic errors </a:t>
            </a:r>
            <a:r>
              <a:rPr lang="en-US">
                <a:solidFill>
                  <a:schemeClr val="dk1"/>
                </a:solidFill>
                <a:latin typeface="Times New Roman"/>
                <a:ea typeface="Times New Roman"/>
                <a:cs typeface="Times New Roman"/>
                <a:sym typeface="Times New Roman"/>
              </a:rPr>
              <a:t>have been handled.  The line number is displayed as part of the error message. </a:t>
            </a:r>
            <a:br>
              <a:rPr lang="en-US">
                <a:solidFill>
                  <a:schemeClr val="dk1"/>
                </a:solidFill>
                <a:latin typeface="Times New Roman"/>
                <a:ea typeface="Times New Roman"/>
                <a:cs typeface="Times New Roman"/>
                <a:sym typeface="Times New Roman"/>
              </a:rPr>
            </a:br>
            <a:r>
              <a:rPr lang="en-US">
                <a:solidFill>
                  <a:schemeClr val="dk1"/>
                </a:solidFill>
                <a:latin typeface="Times New Roman"/>
                <a:ea typeface="Times New Roman"/>
                <a:cs typeface="Times New Roman"/>
                <a:sym typeface="Times New Roman"/>
              </a:rPr>
              <a:t>As a part of error recovery, panic mode recovery has been implemented for the lexer. </a:t>
            </a:r>
            <a:endParaRPr/>
          </a:p>
          <a:p>
            <a:pPr indent="0" lvl="0" marL="0" rtl="0" algn="just">
              <a:spcBef>
                <a:spcPts val="1000"/>
              </a:spcBef>
              <a:spcAft>
                <a:spcPts val="0"/>
              </a:spcAft>
              <a:buSzPts val="1800"/>
              <a:buNone/>
            </a:pPr>
            <a:r>
              <a:t/>
            </a:r>
            <a:endParaRPr b="0" i="0" u="none" strike="noStrike">
              <a:solidFill>
                <a:schemeClr val="dk1"/>
              </a:solidFill>
              <a:latin typeface="Times New Roman"/>
              <a:ea typeface="Times New Roman"/>
              <a:cs typeface="Times New Roman"/>
              <a:sym typeface="Times New Roman"/>
            </a:endParaRPr>
          </a:p>
        </p:txBody>
      </p:sp>
      <p:sp>
        <p:nvSpPr>
          <p:cNvPr id="186" name="Google Shape;186;p20"/>
          <p:cNvSpPr txBox="1"/>
          <p:nvPr/>
        </p:nvSpPr>
        <p:spPr>
          <a:xfrm>
            <a:off x="4675517" y="5119777"/>
            <a:ext cx="7332173" cy="3476445"/>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1800">
                <a:solidFill>
                  <a:schemeClr val="dk1"/>
                </a:solidFill>
                <a:latin typeface="Times New Roman"/>
                <a:ea typeface="Times New Roman"/>
                <a:cs typeface="Times New Roman"/>
                <a:sym typeface="Times New Roman"/>
              </a:rPr>
              <a:t>Languages used to develop this project: </a:t>
            </a:r>
            <a:endParaRPr/>
          </a:p>
          <a:p>
            <a:pPr indent="-114300" lvl="0" marL="0" marR="0" rtl="0" algn="l">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 C</a:t>
            </a:r>
            <a:endParaRPr sz="1800">
              <a:solidFill>
                <a:schemeClr val="dk1"/>
              </a:solidFill>
              <a:latin typeface="Times New Roman"/>
              <a:ea typeface="Times New Roman"/>
              <a:cs typeface="Times New Roman"/>
              <a:sym typeface="Times New Roman"/>
            </a:endParaRPr>
          </a:p>
          <a:p>
            <a:pPr indent="-114300" lvl="0" marL="0" marR="0" rtl="0" algn="l">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 YACC</a:t>
            </a:r>
            <a:endParaRPr sz="1800">
              <a:solidFill>
                <a:schemeClr val="dk1"/>
              </a:solidFill>
              <a:latin typeface="Times New Roman"/>
              <a:ea typeface="Times New Roman"/>
              <a:cs typeface="Times New Roman"/>
              <a:sym typeface="Times New Roman"/>
            </a:endParaRPr>
          </a:p>
          <a:p>
            <a:pPr indent="-114300" lvl="0" marL="0" marR="0" rtl="0" algn="l">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 LEX</a:t>
            </a:r>
            <a:endParaRPr sz="1800">
              <a:solidFill>
                <a:schemeClr val="dk1"/>
              </a:solidFill>
              <a:latin typeface="Times New Roman"/>
              <a:ea typeface="Times New Roman"/>
              <a:cs typeface="Times New Roman"/>
              <a:sym typeface="Times New Roman"/>
            </a:endParaRPr>
          </a:p>
          <a:p>
            <a:pPr indent="-114300" lvl="0" marL="0" marR="0" rtl="0" algn="l">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 PYTHON</a:t>
            </a:r>
            <a:endParaRPr sz="1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pic>
        <p:nvPicPr>
          <p:cNvPr descr="Compiler-1024x792.png" id="187" name="Google Shape;187;p20"/>
          <p:cNvPicPr preferRelativeResize="0"/>
          <p:nvPr/>
        </p:nvPicPr>
        <p:blipFill rotWithShape="1">
          <a:blip r:embed="rId3">
            <a:alphaModFix/>
          </a:blip>
          <a:srcRect b="0" l="0" r="0" t="0"/>
          <a:stretch/>
        </p:blipFill>
        <p:spPr>
          <a:xfrm>
            <a:off x="155275" y="1541540"/>
            <a:ext cx="4278702" cy="3893101"/>
          </a:xfrm>
          <a:prstGeom prst="rect">
            <a:avLst/>
          </a:prstGeom>
          <a:noFill/>
          <a:ln>
            <a:noFill/>
          </a:ln>
        </p:spPr>
      </p:pic>
    </p:spTree>
  </p:cSld>
  <p:clrMapOvr>
    <a:masterClrMapping/>
  </p:clrMapOvr>
  <mc:AlternateContent>
    <mc:Choice Requires="p14">
      <p:transition spd="slow" p14:dur="1500">
        <p:push/>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1"/>
          <p:cNvSpPr txBox="1"/>
          <p:nvPr/>
        </p:nvSpPr>
        <p:spPr>
          <a:xfrm>
            <a:off x="2270871" y="450086"/>
            <a:ext cx="8911687" cy="683482"/>
          </a:xfrm>
          <a:prstGeom prst="rect">
            <a:avLst/>
          </a:prstGeom>
          <a:noFill/>
          <a:ln>
            <a:noFill/>
          </a:ln>
        </p:spPr>
        <p:txBody>
          <a:bodyPr anchorCtr="0" anchor="t" bIns="45700" lIns="91425" spcFirstLastPara="1" rIns="91425" wrap="square" tIns="45700">
            <a:normAutofit/>
          </a:bodyPr>
          <a:lstStyle/>
          <a:p>
            <a:pPr indent="0" lvl="0" marL="0" marR="0" rtl="0" algn="ctr">
              <a:lnSpc>
                <a:spcPct val="100000"/>
              </a:lnSpc>
              <a:spcBef>
                <a:spcPts val="0"/>
              </a:spcBef>
              <a:spcAft>
                <a:spcPts val="0"/>
              </a:spcAft>
              <a:buClr>
                <a:srgbClr val="762EB1"/>
              </a:buClr>
              <a:buSzPts val="3600"/>
              <a:buFont typeface="Calibri"/>
              <a:buNone/>
            </a:pPr>
            <a:r>
              <a:rPr b="1" i="0" lang="en-US" sz="3600" u="none" cap="none" strike="noStrike">
                <a:solidFill>
                  <a:srgbClr val="762EB1"/>
                </a:solidFill>
                <a:latin typeface="Calibri"/>
                <a:ea typeface="Calibri"/>
                <a:cs typeface="Calibri"/>
                <a:sym typeface="Calibri"/>
              </a:rPr>
              <a:t>DIFFERENT MODULES OF PROJECT</a:t>
            </a:r>
            <a:endParaRPr b="1" i="0" sz="3600" u="none" cap="none" strike="noStrike">
              <a:solidFill>
                <a:srgbClr val="762EB1"/>
              </a:solidFill>
              <a:latin typeface="Calibri"/>
              <a:ea typeface="Calibri"/>
              <a:cs typeface="Calibri"/>
              <a:sym typeface="Calibri"/>
            </a:endParaRPr>
          </a:p>
        </p:txBody>
      </p:sp>
      <p:sp>
        <p:nvSpPr>
          <p:cNvPr id="193" name="Google Shape;193;p21"/>
          <p:cNvSpPr txBox="1"/>
          <p:nvPr/>
        </p:nvSpPr>
        <p:spPr>
          <a:xfrm>
            <a:off x="2096220" y="1173192"/>
            <a:ext cx="9782355" cy="5684808"/>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chemeClr val="dk1"/>
              </a:buClr>
              <a:buSzPts val="1800"/>
              <a:buFont typeface="Century Gothic"/>
              <a:buAutoNum type="arabicPeriod"/>
            </a:pPr>
            <a:r>
              <a:rPr b="1" lang="en-US" sz="1800">
                <a:solidFill>
                  <a:schemeClr val="dk1"/>
                </a:solidFill>
                <a:latin typeface="Times New Roman"/>
                <a:ea typeface="Times New Roman"/>
                <a:cs typeface="Times New Roman"/>
                <a:sym typeface="Times New Roman"/>
              </a:rPr>
              <a:t>Token_And Symbol_Table</a:t>
            </a:r>
            <a:r>
              <a:rPr lang="en-US" sz="1800">
                <a:solidFill>
                  <a:schemeClr val="dk1"/>
                </a:solidFill>
                <a:latin typeface="Times New Roman"/>
                <a:ea typeface="Times New Roman"/>
                <a:cs typeface="Times New Roman"/>
                <a:sym typeface="Times New Roman"/>
              </a:rPr>
              <a:t>: This folder contains the code that outputs the tokens and the symbol table.</a:t>
            </a:r>
            <a:endParaRPr sz="1400">
              <a:solidFill>
                <a:schemeClr val="dk1"/>
              </a:solidFill>
              <a:latin typeface="Times New Roman"/>
              <a:ea typeface="Times New Roman"/>
              <a:cs typeface="Times New Roman"/>
              <a:sym typeface="Times New Roman"/>
            </a:endParaRPr>
          </a:p>
          <a:p>
            <a:pPr indent="-342900" lvl="0" marL="342900" marR="0" rtl="0" algn="just">
              <a:spcBef>
                <a:spcPts val="0"/>
              </a:spcBef>
              <a:spcAft>
                <a:spcPts val="0"/>
              </a:spcAft>
              <a:buClr>
                <a:schemeClr val="dk1"/>
              </a:buClr>
              <a:buSzPts val="1800"/>
              <a:buFont typeface="Century Gothic"/>
              <a:buAutoNum type="arabicPeriod"/>
            </a:pPr>
            <a:r>
              <a:rPr b="1" lang="en-US" sz="1800">
                <a:solidFill>
                  <a:schemeClr val="dk1"/>
                </a:solidFill>
                <a:latin typeface="Times New Roman"/>
                <a:ea typeface="Times New Roman"/>
                <a:cs typeface="Times New Roman"/>
                <a:sym typeface="Times New Roman"/>
              </a:rPr>
              <a:t>Abstract_Syntax_Tree</a:t>
            </a:r>
            <a:r>
              <a:rPr lang="en-US" sz="1800">
                <a:solidFill>
                  <a:schemeClr val="dk1"/>
                </a:solidFill>
                <a:latin typeface="Times New Roman"/>
                <a:ea typeface="Times New Roman"/>
                <a:cs typeface="Times New Roman"/>
                <a:sym typeface="Times New Roman"/>
              </a:rPr>
              <a:t>: This folder contains the code that displays the abstract syntax tree.</a:t>
            </a:r>
            <a:endParaRPr sz="1400">
              <a:solidFill>
                <a:schemeClr val="dk1"/>
              </a:solidFill>
              <a:latin typeface="Times New Roman"/>
              <a:ea typeface="Times New Roman"/>
              <a:cs typeface="Times New Roman"/>
              <a:sym typeface="Times New Roman"/>
            </a:endParaRPr>
          </a:p>
          <a:p>
            <a:pPr indent="-342900" lvl="0" marL="342900" marR="0" rtl="0" algn="just">
              <a:spcBef>
                <a:spcPts val="0"/>
              </a:spcBef>
              <a:spcAft>
                <a:spcPts val="0"/>
              </a:spcAft>
              <a:buClr>
                <a:schemeClr val="dk1"/>
              </a:buClr>
              <a:buSzPts val="1800"/>
              <a:buFont typeface="Century Gothic"/>
              <a:buAutoNum type="arabicPeriod"/>
            </a:pPr>
            <a:r>
              <a:rPr b="1" lang="en-US" sz="1800">
                <a:solidFill>
                  <a:schemeClr val="dk1"/>
                </a:solidFill>
                <a:latin typeface="Times New Roman"/>
                <a:ea typeface="Times New Roman"/>
                <a:cs typeface="Times New Roman"/>
                <a:sym typeface="Times New Roman"/>
              </a:rPr>
              <a:t>Intermediate_Code_Generation</a:t>
            </a:r>
            <a:r>
              <a:rPr lang="en-US" sz="1800">
                <a:solidFill>
                  <a:schemeClr val="dk1"/>
                </a:solidFill>
                <a:latin typeface="Times New Roman"/>
                <a:ea typeface="Times New Roman"/>
                <a:cs typeface="Times New Roman"/>
                <a:sym typeface="Times New Roman"/>
              </a:rPr>
              <a:t>: This folder contains the code that generates the symbol table before optimisations and the intermediate code.</a:t>
            </a:r>
            <a:endParaRPr sz="1400">
              <a:solidFill>
                <a:schemeClr val="dk1"/>
              </a:solidFill>
              <a:latin typeface="Times New Roman"/>
              <a:ea typeface="Times New Roman"/>
              <a:cs typeface="Times New Roman"/>
              <a:sym typeface="Times New Roman"/>
            </a:endParaRPr>
          </a:p>
          <a:p>
            <a:pPr indent="-342900" lvl="0" marL="342900" marR="0" rtl="0" algn="just">
              <a:spcBef>
                <a:spcPts val="0"/>
              </a:spcBef>
              <a:spcAft>
                <a:spcPts val="0"/>
              </a:spcAft>
              <a:buClr>
                <a:schemeClr val="dk1"/>
              </a:buClr>
              <a:buSzPts val="1800"/>
              <a:buFont typeface="Century Gothic"/>
              <a:buAutoNum type="arabicPeriod"/>
            </a:pPr>
            <a:r>
              <a:rPr b="1" lang="en-US" sz="1800">
                <a:solidFill>
                  <a:schemeClr val="dk1"/>
                </a:solidFill>
                <a:latin typeface="Times New Roman"/>
                <a:ea typeface="Times New Roman"/>
                <a:cs typeface="Times New Roman"/>
                <a:sym typeface="Times New Roman"/>
              </a:rPr>
              <a:t>Optimised_ICG: </a:t>
            </a:r>
            <a:r>
              <a:rPr lang="en-US" sz="1800">
                <a:solidFill>
                  <a:schemeClr val="dk1"/>
                </a:solidFill>
                <a:latin typeface="Times New Roman"/>
                <a:ea typeface="Times New Roman"/>
                <a:cs typeface="Times New Roman"/>
                <a:sym typeface="Times New Roman"/>
              </a:rPr>
              <a:t>This folder contains the code that generates the symbol table after optimisations, the quadruples table and the optimised intermediate code.</a:t>
            </a:r>
            <a:endParaRPr sz="1400">
              <a:solidFill>
                <a:schemeClr val="dk1"/>
              </a:solidFill>
              <a:latin typeface="Times New Roman"/>
              <a:ea typeface="Times New Roman"/>
              <a:cs typeface="Times New Roman"/>
              <a:sym typeface="Times New Roman"/>
            </a:endParaRPr>
          </a:p>
          <a:p>
            <a:pPr indent="-342900" lvl="0" marL="342900" marR="0" rtl="0" algn="just">
              <a:spcBef>
                <a:spcPts val="0"/>
              </a:spcBef>
              <a:spcAft>
                <a:spcPts val="0"/>
              </a:spcAft>
              <a:buClr>
                <a:schemeClr val="dk1"/>
              </a:buClr>
              <a:buSzPts val="1800"/>
              <a:buFont typeface="Century Gothic"/>
              <a:buAutoNum type="arabicPeriod"/>
            </a:pPr>
            <a:r>
              <a:rPr b="1" lang="en-US" sz="1800">
                <a:solidFill>
                  <a:schemeClr val="dk1"/>
                </a:solidFill>
                <a:latin typeface="Times New Roman"/>
                <a:ea typeface="Times New Roman"/>
                <a:cs typeface="Times New Roman"/>
                <a:sym typeface="Times New Roman"/>
              </a:rPr>
              <a:t>Target_Code</a:t>
            </a:r>
            <a:r>
              <a:rPr lang="en-US" sz="1800">
                <a:solidFill>
                  <a:schemeClr val="dk1"/>
                </a:solidFill>
                <a:latin typeface="Times New Roman"/>
                <a:ea typeface="Times New Roman"/>
                <a:cs typeface="Times New Roman"/>
                <a:sym typeface="Times New Roman"/>
              </a:rPr>
              <a:t>: This folder contains the code that displays the assembly code/target code.</a:t>
            </a:r>
            <a:endParaRPr sz="1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a:p>
            <a:pPr indent="-114300" lvl="0" marL="0" marR="0" rtl="0" algn="just">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 </a:t>
            </a:r>
            <a:r>
              <a:rPr lang="en-US" sz="2000">
                <a:solidFill>
                  <a:schemeClr val="dk1"/>
                </a:solidFill>
                <a:latin typeface="Times New Roman"/>
                <a:ea typeface="Times New Roman"/>
                <a:cs typeface="Times New Roman"/>
                <a:sym typeface="Times New Roman"/>
              </a:rPr>
              <a:t> </a:t>
            </a:r>
            <a:r>
              <a:rPr b="1" lang="en-US" sz="1800">
                <a:solidFill>
                  <a:schemeClr val="dk1"/>
                </a:solidFill>
                <a:latin typeface="Times New Roman"/>
                <a:ea typeface="Times New Roman"/>
                <a:cs typeface="Times New Roman"/>
                <a:sym typeface="Times New Roman"/>
              </a:rPr>
              <a:t>Different Files:</a:t>
            </a:r>
            <a:endParaRPr sz="1400">
              <a:solidFill>
                <a:schemeClr val="dk1"/>
              </a:solidFill>
              <a:latin typeface="Times New Roman"/>
              <a:ea typeface="Times New Roman"/>
              <a:cs typeface="Times New Roman"/>
              <a:sym typeface="Times New Roman"/>
            </a:endParaRPr>
          </a:p>
          <a:p>
            <a:pPr indent="-342900" lvl="0" marL="342900" marR="0" rtl="0" algn="just">
              <a:spcBef>
                <a:spcPts val="0"/>
              </a:spcBef>
              <a:spcAft>
                <a:spcPts val="0"/>
              </a:spcAft>
              <a:buClr>
                <a:schemeClr val="dk1"/>
              </a:buClr>
              <a:buSzPts val="1800"/>
              <a:buFont typeface="Century Gothic"/>
              <a:buAutoNum type="arabicPeriod"/>
            </a:pPr>
            <a:r>
              <a:rPr b="1" lang="en-US" sz="1800">
                <a:solidFill>
                  <a:schemeClr val="dk1"/>
                </a:solidFill>
                <a:latin typeface="Times New Roman"/>
                <a:ea typeface="Times New Roman"/>
                <a:cs typeface="Times New Roman"/>
                <a:sym typeface="Times New Roman"/>
              </a:rPr>
              <a:t>proj.l </a:t>
            </a:r>
            <a:r>
              <a:rPr lang="en-US" sz="1800">
                <a:solidFill>
                  <a:schemeClr val="dk1"/>
                </a:solidFill>
                <a:latin typeface="Times New Roman"/>
                <a:ea typeface="Times New Roman"/>
                <a:cs typeface="Times New Roman"/>
                <a:sym typeface="Times New Roman"/>
              </a:rPr>
              <a:t>: It is the Lexical analyser file which defines all the terminals of the productions stated in the yacc file. It contains regular expressions.</a:t>
            </a:r>
            <a:endParaRPr sz="1400">
              <a:solidFill>
                <a:schemeClr val="dk1"/>
              </a:solidFill>
              <a:latin typeface="Times New Roman"/>
              <a:ea typeface="Times New Roman"/>
              <a:cs typeface="Times New Roman"/>
              <a:sym typeface="Times New Roman"/>
            </a:endParaRPr>
          </a:p>
          <a:p>
            <a:pPr indent="-342900" lvl="0" marL="342900" marR="0" rtl="0" algn="just">
              <a:spcBef>
                <a:spcPts val="0"/>
              </a:spcBef>
              <a:spcAft>
                <a:spcPts val="0"/>
              </a:spcAft>
              <a:buClr>
                <a:schemeClr val="dk1"/>
              </a:buClr>
              <a:buSzPts val="1800"/>
              <a:buFont typeface="Century Gothic"/>
              <a:buAutoNum type="arabicPeriod"/>
            </a:pPr>
            <a:r>
              <a:rPr b="1" lang="en-US" sz="1800">
                <a:solidFill>
                  <a:schemeClr val="dk1"/>
                </a:solidFill>
                <a:latin typeface="Times New Roman"/>
                <a:ea typeface="Times New Roman"/>
                <a:cs typeface="Times New Roman"/>
                <a:sym typeface="Times New Roman"/>
              </a:rPr>
              <a:t>proj1.y</a:t>
            </a:r>
            <a:r>
              <a:rPr lang="en-US" sz="1800">
                <a:solidFill>
                  <a:schemeClr val="dk1"/>
                </a:solidFill>
                <a:latin typeface="Times New Roman"/>
                <a:ea typeface="Times New Roman"/>
                <a:cs typeface="Times New Roman"/>
                <a:sym typeface="Times New Roman"/>
              </a:rPr>
              <a:t>: Yacc file is where the productions for the conditional statements like if-else and while and expressions are mentioned. This file also contains the semantic rules defined against every production necessary. Rules for producing three address code is also present.</a:t>
            </a:r>
            <a:endParaRPr sz="1400">
              <a:solidFill>
                <a:schemeClr val="dk1"/>
              </a:solidFill>
              <a:latin typeface="Times New Roman"/>
              <a:ea typeface="Times New Roman"/>
              <a:cs typeface="Times New Roman"/>
              <a:sym typeface="Times New Roman"/>
            </a:endParaRPr>
          </a:p>
          <a:p>
            <a:pPr indent="-342900" lvl="0" marL="342900" marR="0" rtl="0" algn="just">
              <a:spcBef>
                <a:spcPts val="0"/>
              </a:spcBef>
              <a:spcAft>
                <a:spcPts val="0"/>
              </a:spcAft>
              <a:buClr>
                <a:schemeClr val="dk1"/>
              </a:buClr>
              <a:buSzPts val="1800"/>
              <a:buFont typeface="Century Gothic"/>
              <a:buAutoNum type="arabicPeriod"/>
            </a:pPr>
            <a:r>
              <a:rPr b="1" lang="en-US" sz="1800">
                <a:solidFill>
                  <a:schemeClr val="dk1"/>
                </a:solidFill>
                <a:latin typeface="Times New Roman"/>
                <a:ea typeface="Times New Roman"/>
                <a:cs typeface="Times New Roman"/>
                <a:sym typeface="Times New Roman"/>
              </a:rPr>
              <a:t>final.py </a:t>
            </a:r>
            <a:r>
              <a:rPr lang="en-US" sz="1800">
                <a:solidFill>
                  <a:schemeClr val="dk1"/>
                </a:solidFill>
                <a:latin typeface="Times New Roman"/>
                <a:ea typeface="Times New Roman"/>
                <a:cs typeface="Times New Roman"/>
                <a:sym typeface="Times New Roman"/>
              </a:rPr>
              <a:t>: It is the python file which converts the ICG to target code using regex.</a:t>
            </a:r>
            <a:endParaRPr sz="1400">
              <a:solidFill>
                <a:schemeClr val="dk1"/>
              </a:solidFill>
              <a:latin typeface="Times New Roman"/>
              <a:ea typeface="Times New Roman"/>
              <a:cs typeface="Times New Roman"/>
              <a:sym typeface="Times New Roman"/>
            </a:endParaRPr>
          </a:p>
          <a:p>
            <a:pPr indent="-342900" lvl="0" marL="342900" marR="0" rtl="0" algn="just">
              <a:spcBef>
                <a:spcPts val="0"/>
              </a:spcBef>
              <a:spcAft>
                <a:spcPts val="0"/>
              </a:spcAft>
              <a:buClr>
                <a:schemeClr val="dk1"/>
              </a:buClr>
              <a:buSzPts val="1800"/>
              <a:buFont typeface="Century Gothic"/>
              <a:buAutoNum type="arabicPeriod"/>
            </a:pPr>
            <a:r>
              <a:rPr b="1" lang="en-US" sz="1800">
                <a:solidFill>
                  <a:schemeClr val="dk1"/>
                </a:solidFill>
                <a:latin typeface="Times New Roman"/>
                <a:ea typeface="Times New Roman"/>
                <a:cs typeface="Times New Roman"/>
                <a:sym typeface="Times New Roman"/>
              </a:rPr>
              <a:t>inp.py : </a:t>
            </a:r>
            <a:r>
              <a:rPr lang="en-US" sz="1800">
                <a:solidFill>
                  <a:schemeClr val="dk1"/>
                </a:solidFill>
                <a:latin typeface="Times New Roman"/>
                <a:ea typeface="Times New Roman"/>
                <a:cs typeface="Times New Roman"/>
                <a:sym typeface="Times New Roman"/>
              </a:rPr>
              <a:t>The input python code which will be parsed and checked for semantic correctness by executing the lex and yacc files along with it.</a:t>
            </a:r>
            <a:endParaRPr sz="1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p:txBody>
      </p:sp>
    </p:spTree>
  </p:cSld>
  <p:clrMapOvr>
    <a:masterClrMapping/>
  </p:clrMapOvr>
  <mc:AlternateContent>
    <mc:Choice Requires="p14">
      <p:transition spd="slow" p14:dur="1500">
        <p:push/>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2"/>
          <p:cNvSpPr txBox="1"/>
          <p:nvPr/>
        </p:nvSpPr>
        <p:spPr>
          <a:xfrm>
            <a:off x="2288124" y="165413"/>
            <a:ext cx="8911687" cy="683482"/>
          </a:xfrm>
          <a:prstGeom prst="rect">
            <a:avLst/>
          </a:prstGeom>
          <a:noFill/>
          <a:ln>
            <a:noFill/>
          </a:ln>
        </p:spPr>
        <p:txBody>
          <a:bodyPr anchorCtr="0" anchor="t" bIns="45700" lIns="91425" spcFirstLastPara="1" rIns="91425" wrap="square" tIns="45700">
            <a:normAutofit fontScale="85000" lnSpcReduction="10000"/>
          </a:bodyPr>
          <a:lstStyle/>
          <a:p>
            <a:pPr indent="0" lvl="0" marL="0" marR="0" rtl="0" algn="ctr">
              <a:lnSpc>
                <a:spcPct val="100000"/>
              </a:lnSpc>
              <a:spcBef>
                <a:spcPts val="0"/>
              </a:spcBef>
              <a:spcAft>
                <a:spcPts val="0"/>
              </a:spcAft>
              <a:buClr>
                <a:srgbClr val="762EB1"/>
              </a:buClr>
              <a:buSzPct val="100000"/>
              <a:buFont typeface="Calibri"/>
              <a:buNone/>
            </a:pPr>
            <a:r>
              <a:rPr b="1" i="0" lang="en-US" sz="3600" u="none" cap="none" strike="noStrike">
                <a:solidFill>
                  <a:srgbClr val="762EB1"/>
                </a:solidFill>
                <a:latin typeface="Calibri"/>
                <a:ea typeface="Calibri"/>
                <a:cs typeface="Calibri"/>
                <a:sym typeface="Calibri"/>
              </a:rPr>
              <a:t>DESIGN STRATEGY AND IMPLEMENTATION DETAILS</a:t>
            </a:r>
            <a:endParaRPr b="1" i="0" sz="3600" u="none" cap="none" strike="noStrike">
              <a:solidFill>
                <a:srgbClr val="762EB1"/>
              </a:solidFill>
              <a:latin typeface="Calibri"/>
              <a:ea typeface="Calibri"/>
              <a:cs typeface="Calibri"/>
              <a:sym typeface="Calibri"/>
            </a:endParaRPr>
          </a:p>
        </p:txBody>
      </p:sp>
      <p:sp>
        <p:nvSpPr>
          <p:cNvPr id="199" name="Google Shape;199;p22"/>
          <p:cNvSpPr txBox="1"/>
          <p:nvPr/>
        </p:nvSpPr>
        <p:spPr>
          <a:xfrm>
            <a:off x="5201727" y="862642"/>
            <a:ext cx="6694099" cy="5883215"/>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1600"/>
              <a:buFont typeface="Century Gothic"/>
              <a:buAutoNum type="arabicPeriod"/>
            </a:pPr>
            <a:r>
              <a:rPr b="1" lang="en-US" sz="1600">
                <a:solidFill>
                  <a:schemeClr val="dk1"/>
                </a:solidFill>
                <a:latin typeface="Times New Roman"/>
                <a:ea typeface="Times New Roman"/>
                <a:cs typeface="Times New Roman"/>
                <a:sym typeface="Times New Roman"/>
              </a:rPr>
              <a:t>SYMBOL TABLE CREATION</a:t>
            </a:r>
            <a:endParaRPr/>
          </a:p>
          <a:p>
            <a:pPr indent="-342900" lvl="0" marL="342900" marR="0" rtl="0" algn="l">
              <a:spcBef>
                <a:spcPts val="0"/>
              </a:spcBef>
              <a:spcAft>
                <a:spcPts val="0"/>
              </a:spcAft>
              <a:buNone/>
            </a:pPr>
            <a:r>
              <a:t/>
            </a:r>
            <a:endParaRPr b="1" sz="10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1400">
                <a:solidFill>
                  <a:schemeClr val="dk1"/>
                </a:solidFill>
                <a:latin typeface="Times New Roman"/>
                <a:ea typeface="Times New Roman"/>
                <a:cs typeface="Times New Roman"/>
                <a:sym typeface="Times New Roman"/>
              </a:rPr>
              <a:t>Linked list is being used to create the symbol table. The final output shows the label, value, scope, line number and type. We have created three functions to generate the symbol table. They are:</a:t>
            </a:r>
            <a:endParaRPr/>
          </a:p>
          <a:p>
            <a:pPr indent="0" lvl="1" marL="457200" marR="0" rtl="0" algn="just">
              <a:spcBef>
                <a:spcPts val="0"/>
              </a:spcBef>
              <a:spcAft>
                <a:spcPts val="0"/>
              </a:spcAft>
              <a:buNone/>
            </a:pPr>
            <a:r>
              <a:rPr b="0" i="0" lang="en-US" sz="1400" u="none" cap="none" strike="noStrike">
                <a:solidFill>
                  <a:schemeClr val="dk1"/>
                </a:solidFill>
                <a:latin typeface="Times New Roman"/>
                <a:ea typeface="Times New Roman"/>
                <a:cs typeface="Times New Roman"/>
                <a:sym typeface="Times New Roman"/>
              </a:rPr>
              <a:t>Insert: It pushes the node onto the linked list.</a:t>
            </a:r>
            <a:endParaRPr/>
          </a:p>
          <a:p>
            <a:pPr indent="0" lvl="1" marL="457200" marR="0" rtl="0" algn="just">
              <a:spcBef>
                <a:spcPts val="0"/>
              </a:spcBef>
              <a:spcAft>
                <a:spcPts val="0"/>
              </a:spcAft>
              <a:buNone/>
            </a:pPr>
            <a:r>
              <a:rPr b="0" i="0" lang="en-US" sz="1400" u="none" cap="none" strike="noStrike">
                <a:solidFill>
                  <a:schemeClr val="dk1"/>
                </a:solidFill>
                <a:latin typeface="Times New Roman"/>
                <a:ea typeface="Times New Roman"/>
                <a:cs typeface="Times New Roman"/>
                <a:sym typeface="Times New Roman"/>
              </a:rPr>
              <a:t>Display: It displays the symbol table.</a:t>
            </a:r>
            <a:endParaRPr/>
          </a:p>
          <a:p>
            <a:pPr indent="0" lvl="1" marL="457200" marR="0" rtl="0" algn="just">
              <a:spcBef>
                <a:spcPts val="0"/>
              </a:spcBef>
              <a:spcAft>
                <a:spcPts val="0"/>
              </a:spcAft>
              <a:buNone/>
            </a:pPr>
            <a:r>
              <a:rPr b="0" i="0" lang="en-US" sz="1400" u="none" cap="none" strike="noStrike">
                <a:solidFill>
                  <a:schemeClr val="dk1"/>
                </a:solidFill>
                <a:latin typeface="Times New Roman"/>
                <a:ea typeface="Times New Roman"/>
                <a:cs typeface="Times New Roman"/>
                <a:sym typeface="Times New Roman"/>
              </a:rPr>
              <a:t>Search: It searches for a particular label in the linked list.</a:t>
            </a:r>
            <a:endParaRPr/>
          </a:p>
          <a:p>
            <a:pPr indent="0" lvl="1" marL="457200" marR="0" rtl="0" algn="just">
              <a:spcBef>
                <a:spcPts val="0"/>
              </a:spcBef>
              <a:spcAft>
                <a:spcPts val="0"/>
              </a:spcAft>
              <a:buNone/>
            </a:pPr>
            <a:r>
              <a:t/>
            </a:r>
            <a:endParaRPr b="0" i="0" sz="1400" u="none" cap="none" strike="noStrike">
              <a:solidFill>
                <a:schemeClr val="dk1"/>
              </a:solidFill>
              <a:latin typeface="Times New Roman"/>
              <a:ea typeface="Times New Roman"/>
              <a:cs typeface="Times New Roman"/>
              <a:sym typeface="Times New Roman"/>
            </a:endParaRPr>
          </a:p>
          <a:p>
            <a:pPr indent="-342900" lvl="0" marL="342900" marR="0" rtl="0" algn="just">
              <a:spcBef>
                <a:spcPts val="0"/>
              </a:spcBef>
              <a:spcAft>
                <a:spcPts val="0"/>
              </a:spcAft>
              <a:buClr>
                <a:schemeClr val="dk1"/>
              </a:buClr>
              <a:buSzPts val="1600"/>
              <a:buFont typeface="Times New Roman"/>
              <a:buAutoNum type="arabicPeriod" startAt="2"/>
            </a:pPr>
            <a:r>
              <a:rPr b="1" lang="en-US" sz="1600">
                <a:solidFill>
                  <a:schemeClr val="dk1"/>
                </a:solidFill>
                <a:latin typeface="Times New Roman"/>
                <a:ea typeface="Times New Roman"/>
                <a:cs typeface="Times New Roman"/>
                <a:sym typeface="Times New Roman"/>
              </a:rPr>
              <a:t>ABSTRACT SYNTAX TREE</a:t>
            </a:r>
            <a:endParaRPr/>
          </a:p>
          <a:p>
            <a:pPr indent="-342900" lvl="0" marL="342900" marR="0" rtl="0" algn="just">
              <a:spcBef>
                <a:spcPts val="0"/>
              </a:spcBef>
              <a:spcAft>
                <a:spcPts val="0"/>
              </a:spcAft>
              <a:buNone/>
            </a:pPr>
            <a:r>
              <a:t/>
            </a:r>
            <a:endParaRPr b="1" sz="10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1400">
                <a:solidFill>
                  <a:schemeClr val="dk1"/>
                </a:solidFill>
                <a:latin typeface="Times New Roman"/>
                <a:ea typeface="Times New Roman"/>
                <a:cs typeface="Times New Roman"/>
                <a:sym typeface="Times New Roman"/>
              </a:rPr>
              <a:t>This is being implemented using a structure that has three members which hold the data, left pointer and right pointer respectively. The functions that aid in creating and displaying this tree are:</a:t>
            </a:r>
            <a:endParaRPr/>
          </a:p>
          <a:p>
            <a:pPr indent="0" lvl="1" marL="457200" marR="0" rtl="0" algn="just">
              <a:spcBef>
                <a:spcPts val="0"/>
              </a:spcBef>
              <a:spcAft>
                <a:spcPts val="0"/>
              </a:spcAft>
              <a:buNone/>
            </a:pPr>
            <a:r>
              <a:rPr b="0" i="0" lang="en-US" sz="1400" u="none" cap="none" strike="noStrike">
                <a:solidFill>
                  <a:schemeClr val="dk1"/>
                </a:solidFill>
                <a:latin typeface="Times New Roman"/>
                <a:ea typeface="Times New Roman"/>
                <a:cs typeface="Times New Roman"/>
                <a:sym typeface="Times New Roman"/>
              </a:rPr>
              <a:t>BuildTree: It is used to create a node of this structure and add it to the existing tree.</a:t>
            </a:r>
            <a:endParaRPr/>
          </a:p>
          <a:p>
            <a:pPr indent="0" lvl="1" marL="457200" marR="0" rtl="0" algn="just">
              <a:spcBef>
                <a:spcPts val="0"/>
              </a:spcBef>
              <a:spcAft>
                <a:spcPts val="0"/>
              </a:spcAft>
              <a:buNone/>
            </a:pPr>
            <a:r>
              <a:rPr b="0" i="0" lang="en-US" sz="1400" u="none" cap="none" strike="noStrike">
                <a:solidFill>
                  <a:schemeClr val="dk1"/>
                </a:solidFill>
                <a:latin typeface="Times New Roman"/>
                <a:ea typeface="Times New Roman"/>
                <a:cs typeface="Times New Roman"/>
                <a:sym typeface="Times New Roman"/>
              </a:rPr>
              <a:t>printTree: This function displays the abstract syntax tree using pre-order traversal.</a:t>
            </a:r>
            <a:endParaRPr/>
          </a:p>
          <a:p>
            <a:pPr indent="0" lvl="1" marL="457200" marR="0" rtl="0" algn="just">
              <a:spcBef>
                <a:spcPts val="0"/>
              </a:spcBef>
              <a:spcAft>
                <a:spcPts val="0"/>
              </a:spcAft>
              <a:buNone/>
            </a:pPr>
            <a:r>
              <a:t/>
            </a:r>
            <a:endParaRPr b="0" i="0" sz="1400" u="none" cap="none" strike="noStrike">
              <a:solidFill>
                <a:schemeClr val="dk1"/>
              </a:solidFill>
              <a:latin typeface="Times New Roman"/>
              <a:ea typeface="Times New Roman"/>
              <a:cs typeface="Times New Roman"/>
              <a:sym typeface="Times New Roman"/>
            </a:endParaRPr>
          </a:p>
          <a:p>
            <a:pPr indent="-342900" lvl="0" marL="342900" marR="0" rtl="0" algn="just">
              <a:spcBef>
                <a:spcPts val="0"/>
              </a:spcBef>
              <a:spcAft>
                <a:spcPts val="0"/>
              </a:spcAft>
              <a:buClr>
                <a:schemeClr val="dk1"/>
              </a:buClr>
              <a:buSzPts val="1600"/>
              <a:buFont typeface="Times New Roman"/>
              <a:buAutoNum type="arabicPeriod" startAt="3"/>
            </a:pPr>
            <a:r>
              <a:rPr b="1" lang="en-US" sz="1600">
                <a:solidFill>
                  <a:schemeClr val="dk1"/>
                </a:solidFill>
                <a:latin typeface="Times New Roman"/>
                <a:ea typeface="Times New Roman"/>
                <a:cs typeface="Times New Roman"/>
                <a:sym typeface="Times New Roman"/>
              </a:rPr>
              <a:t>INTERMEDIATE CODE GENERATION</a:t>
            </a:r>
            <a:endParaRPr/>
          </a:p>
          <a:p>
            <a:pPr indent="-342900" lvl="0" marL="342900" marR="0" rtl="0" algn="just">
              <a:spcBef>
                <a:spcPts val="0"/>
              </a:spcBef>
              <a:spcAft>
                <a:spcPts val="0"/>
              </a:spcAft>
              <a:buNone/>
            </a:pPr>
            <a:r>
              <a:t/>
            </a:r>
            <a:endParaRPr b="1" sz="10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1400">
                <a:solidFill>
                  <a:schemeClr val="dk1"/>
                </a:solidFill>
                <a:latin typeface="Times New Roman"/>
                <a:ea typeface="Times New Roman"/>
                <a:cs typeface="Times New Roman"/>
                <a:sym typeface="Times New Roman"/>
              </a:rPr>
              <a:t>We have used the stack data structure to generate the intermediate code that uses some functions, which are called based on some conditions. The following functions push onto the stack and generate the intermediate code, when called based on various conditions.</a:t>
            </a:r>
            <a:endParaRPr/>
          </a:p>
          <a:p>
            <a:pPr indent="0" lvl="0" marL="0" marR="0" rtl="0" algn="just">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1600">
                <a:solidFill>
                  <a:schemeClr val="dk1"/>
                </a:solidFill>
                <a:latin typeface="Times New Roman"/>
                <a:ea typeface="Times New Roman"/>
                <a:cs typeface="Times New Roman"/>
                <a:sym typeface="Times New Roman"/>
              </a:rPr>
              <a:t> </a:t>
            </a:r>
            <a:r>
              <a:rPr b="1" lang="en-US" sz="1600">
                <a:solidFill>
                  <a:schemeClr val="dk1"/>
                </a:solidFill>
                <a:latin typeface="Times New Roman"/>
                <a:ea typeface="Times New Roman"/>
                <a:cs typeface="Times New Roman"/>
                <a:sym typeface="Times New Roman"/>
              </a:rPr>
              <a:t>4.  CODE OPTIMIZATION</a:t>
            </a:r>
            <a:endParaRPr/>
          </a:p>
          <a:p>
            <a:pPr indent="0" lvl="0" marL="0" marR="0" rtl="0" algn="just">
              <a:spcBef>
                <a:spcPts val="0"/>
              </a:spcBef>
              <a:spcAft>
                <a:spcPts val="0"/>
              </a:spcAft>
              <a:buNone/>
            </a:pPr>
            <a:r>
              <a:t/>
            </a:r>
            <a:endParaRPr b="1" sz="10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1400">
                <a:solidFill>
                  <a:schemeClr val="dk1"/>
                </a:solidFill>
                <a:latin typeface="Times New Roman"/>
                <a:ea typeface="Times New Roman"/>
                <a:cs typeface="Times New Roman"/>
                <a:sym typeface="Times New Roman"/>
              </a:rPr>
              <a:t>A data structure known as quadruple is used to optimize the code. This data structure holds the details of each of the assignment, label and goto statements.</a:t>
            </a:r>
            <a:r>
              <a:rPr lang="en-US" sz="1400">
                <a:solidFill>
                  <a:schemeClr val="dk1"/>
                </a:solidFill>
                <a:latin typeface="Century Gothic"/>
                <a:ea typeface="Century Gothic"/>
                <a:cs typeface="Century Gothic"/>
                <a:sym typeface="Century Gothic"/>
              </a:rPr>
              <a:t> </a:t>
            </a:r>
            <a:r>
              <a:rPr lang="en-US" sz="1400">
                <a:solidFill>
                  <a:schemeClr val="dk1"/>
                </a:solidFill>
                <a:latin typeface="Times New Roman"/>
                <a:ea typeface="Times New Roman"/>
                <a:cs typeface="Times New Roman"/>
                <a:sym typeface="Times New Roman"/>
              </a:rPr>
              <a:t>The following functions are used to add to the quadruples table and display it onto the terminal.</a:t>
            </a:r>
            <a:endParaRPr/>
          </a:p>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 </a:t>
            </a:r>
            <a:endParaRPr sz="1600">
              <a:solidFill>
                <a:schemeClr val="dk1"/>
              </a:solidFill>
              <a:latin typeface="Times New Roman"/>
              <a:ea typeface="Times New Roman"/>
              <a:cs typeface="Times New Roman"/>
              <a:sym typeface="Times New Roman"/>
            </a:endParaRPr>
          </a:p>
        </p:txBody>
      </p:sp>
      <p:pic>
        <p:nvPicPr>
          <p:cNvPr descr="A picture containing black, clock  Description automatically generated" id="200" name="Google Shape;200;p22"/>
          <p:cNvPicPr preferRelativeResize="0"/>
          <p:nvPr/>
        </p:nvPicPr>
        <p:blipFill rotWithShape="1">
          <a:blip r:embed="rId3">
            <a:alphaModFix/>
          </a:blip>
          <a:srcRect b="0" l="0" r="0" t="0"/>
          <a:stretch/>
        </p:blipFill>
        <p:spPr>
          <a:xfrm>
            <a:off x="497488" y="2230648"/>
            <a:ext cx="4520177" cy="533400"/>
          </a:xfrm>
          <a:prstGeom prst="rect">
            <a:avLst/>
          </a:prstGeom>
          <a:noFill/>
          <a:ln>
            <a:noFill/>
          </a:ln>
        </p:spPr>
      </p:pic>
      <p:pic>
        <p:nvPicPr>
          <p:cNvPr id="201" name="Google Shape;201;p22"/>
          <p:cNvPicPr preferRelativeResize="0"/>
          <p:nvPr/>
        </p:nvPicPr>
        <p:blipFill rotWithShape="1">
          <a:blip r:embed="rId4">
            <a:alphaModFix/>
          </a:blip>
          <a:srcRect b="0" l="0" r="0" t="0"/>
          <a:stretch/>
        </p:blipFill>
        <p:spPr>
          <a:xfrm>
            <a:off x="488758" y="3450351"/>
            <a:ext cx="4557695" cy="388620"/>
          </a:xfrm>
          <a:prstGeom prst="rect">
            <a:avLst/>
          </a:prstGeom>
          <a:noFill/>
          <a:ln>
            <a:noFill/>
          </a:ln>
        </p:spPr>
      </p:pic>
      <p:pic>
        <p:nvPicPr>
          <p:cNvPr descr="A screenshot of a cell phone  Description automatically generated" id="202" name="Google Shape;202;p22"/>
          <p:cNvPicPr preferRelativeResize="0"/>
          <p:nvPr/>
        </p:nvPicPr>
        <p:blipFill rotWithShape="1">
          <a:blip r:embed="rId5">
            <a:alphaModFix/>
          </a:blip>
          <a:srcRect b="0" l="0" r="0" t="0"/>
          <a:stretch/>
        </p:blipFill>
        <p:spPr>
          <a:xfrm>
            <a:off x="465561" y="4546484"/>
            <a:ext cx="4635789" cy="1060323"/>
          </a:xfrm>
          <a:prstGeom prst="rect">
            <a:avLst/>
          </a:prstGeom>
          <a:noFill/>
          <a:ln>
            <a:noFill/>
          </a:ln>
        </p:spPr>
      </p:pic>
      <p:pic>
        <p:nvPicPr>
          <p:cNvPr id="203" name="Google Shape;203;p22"/>
          <p:cNvPicPr preferRelativeResize="0"/>
          <p:nvPr/>
        </p:nvPicPr>
        <p:blipFill rotWithShape="1">
          <a:blip r:embed="rId6">
            <a:alphaModFix/>
          </a:blip>
          <a:srcRect b="0" l="0" r="0" t="0"/>
          <a:stretch/>
        </p:blipFill>
        <p:spPr>
          <a:xfrm>
            <a:off x="449712" y="6229171"/>
            <a:ext cx="4674378" cy="438150"/>
          </a:xfrm>
          <a:prstGeom prst="rect">
            <a:avLst/>
          </a:prstGeom>
          <a:noFill/>
          <a:ln>
            <a:noFill/>
          </a:ln>
        </p:spPr>
      </p:pic>
      <p:pic>
        <p:nvPicPr>
          <p:cNvPr descr="A picture containing black, table, laptop, phone  Description automatically generated" id="204" name="Google Shape;204;p22"/>
          <p:cNvPicPr preferRelativeResize="0"/>
          <p:nvPr/>
        </p:nvPicPr>
        <p:blipFill rotWithShape="1">
          <a:blip r:embed="rId7">
            <a:alphaModFix/>
          </a:blip>
          <a:srcRect b="0" l="0" r="0" t="0"/>
          <a:stretch/>
        </p:blipFill>
        <p:spPr>
          <a:xfrm>
            <a:off x="1126970" y="878671"/>
            <a:ext cx="3445030" cy="1243425"/>
          </a:xfrm>
          <a:prstGeom prst="rect">
            <a:avLst/>
          </a:prstGeom>
          <a:noFill/>
          <a:ln>
            <a:noFill/>
          </a:ln>
        </p:spPr>
      </p:pic>
    </p:spTree>
  </p:cSld>
  <p:clrMapOvr>
    <a:masterClrMapping/>
  </p:clrMapOvr>
  <mc:AlternateContent>
    <mc:Choice Requires="p14">
      <p:transition spd="slow" p14:dur="1500">
        <p:push/>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3"/>
          <p:cNvSpPr txBox="1"/>
          <p:nvPr/>
        </p:nvSpPr>
        <p:spPr>
          <a:xfrm>
            <a:off x="6021238" y="552091"/>
            <a:ext cx="6038490" cy="6858000"/>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chemeClr val="dk1"/>
              </a:buClr>
              <a:buSzPts val="1600"/>
              <a:buFont typeface="Times New Roman"/>
              <a:buAutoNum type="arabicPeriod" startAt="5"/>
            </a:pPr>
            <a:r>
              <a:rPr b="1" lang="en-US" sz="1600">
                <a:solidFill>
                  <a:schemeClr val="dk1"/>
                </a:solidFill>
                <a:latin typeface="Times New Roman"/>
                <a:ea typeface="Times New Roman"/>
                <a:cs typeface="Times New Roman"/>
                <a:sym typeface="Times New Roman"/>
              </a:rPr>
              <a:t>ERROR HANDLING</a:t>
            </a:r>
            <a:endParaRPr/>
          </a:p>
          <a:p>
            <a:pPr indent="-342900" lvl="0" marL="342900" marR="0" rtl="0" algn="just">
              <a:spcBef>
                <a:spcPts val="0"/>
              </a:spcBef>
              <a:spcAft>
                <a:spcPts val="0"/>
              </a:spcAft>
              <a:buNone/>
            </a:pPr>
            <a:r>
              <a:t/>
            </a:r>
            <a:endParaRPr b="1" sz="1000">
              <a:solidFill>
                <a:schemeClr val="dk1"/>
              </a:solidFill>
              <a:latin typeface="Times New Roman"/>
              <a:ea typeface="Times New Roman"/>
              <a:cs typeface="Times New Roman"/>
              <a:sym typeface="Times New Roman"/>
            </a:endParaRPr>
          </a:p>
          <a:p>
            <a:pPr indent="0" lvl="1" marL="457200" marR="0" rtl="0" algn="just">
              <a:spcBef>
                <a:spcPts val="0"/>
              </a:spcBef>
              <a:spcAft>
                <a:spcPts val="0"/>
              </a:spcAft>
              <a:buNone/>
            </a:pPr>
            <a:r>
              <a:rPr b="1" i="0" lang="en-US" sz="1600" u="none" cap="none" strike="noStrike">
                <a:solidFill>
                  <a:schemeClr val="dk1"/>
                </a:solidFill>
                <a:latin typeface="Times New Roman"/>
                <a:ea typeface="Times New Roman"/>
                <a:cs typeface="Times New Roman"/>
                <a:sym typeface="Times New Roman"/>
              </a:rPr>
              <a:t>Syntax Error:</a:t>
            </a:r>
            <a:endParaRPr/>
          </a:p>
          <a:p>
            <a:pPr indent="0" lvl="0" marL="0" marR="0" rtl="0" algn="just">
              <a:spcBef>
                <a:spcPts val="0"/>
              </a:spcBef>
              <a:spcAft>
                <a:spcPts val="0"/>
              </a:spcAft>
              <a:buNone/>
            </a:pPr>
            <a:r>
              <a:rPr lang="en-US" sz="1600">
                <a:solidFill>
                  <a:schemeClr val="dk1"/>
                </a:solidFill>
                <a:latin typeface="Times New Roman"/>
                <a:ea typeface="Times New Roman"/>
                <a:cs typeface="Times New Roman"/>
                <a:sym typeface="Times New Roman"/>
              </a:rPr>
              <a:t>	</a:t>
            </a:r>
            <a:r>
              <a:rPr lang="en-US" sz="1400">
                <a:solidFill>
                  <a:schemeClr val="dk1"/>
                </a:solidFill>
                <a:latin typeface="Times New Roman"/>
                <a:ea typeface="Times New Roman"/>
                <a:cs typeface="Times New Roman"/>
                <a:sym typeface="Times New Roman"/>
              </a:rPr>
              <a:t>If the token returned does not satisfy the grammar, then yyerror() is </a:t>
            </a:r>
            <a:br>
              <a:rPr lang="en-US" sz="1400">
                <a:solidFill>
                  <a:schemeClr val="dk1"/>
                </a:solidFill>
                <a:latin typeface="Times New Roman"/>
                <a:ea typeface="Times New Roman"/>
                <a:cs typeface="Times New Roman"/>
                <a:sym typeface="Times New Roman"/>
              </a:rPr>
            </a:br>
            <a:r>
              <a:rPr lang="en-US" sz="1400">
                <a:solidFill>
                  <a:schemeClr val="dk1"/>
                </a:solidFill>
                <a:latin typeface="Times New Roman"/>
                <a:ea typeface="Times New Roman"/>
                <a:cs typeface="Times New Roman"/>
                <a:sym typeface="Times New Roman"/>
              </a:rPr>
              <a:t>	used to display the syntax error along with the line number.</a:t>
            </a:r>
            <a:endParaRPr/>
          </a:p>
          <a:p>
            <a:pPr indent="0" lvl="0" marL="0" marR="0" rtl="0" algn="just">
              <a:spcBef>
                <a:spcPts val="0"/>
              </a:spcBef>
              <a:spcAft>
                <a:spcPts val="0"/>
              </a:spcAft>
              <a:buNone/>
            </a:pPr>
            <a:r>
              <a:t/>
            </a:r>
            <a:endParaRPr sz="1000">
              <a:solidFill>
                <a:schemeClr val="dk1"/>
              </a:solidFill>
              <a:latin typeface="Times New Roman"/>
              <a:ea typeface="Times New Roman"/>
              <a:cs typeface="Times New Roman"/>
              <a:sym typeface="Times New Roman"/>
            </a:endParaRPr>
          </a:p>
          <a:p>
            <a:pPr indent="0" lvl="1" marL="457200" marR="0" rtl="0" algn="just">
              <a:spcBef>
                <a:spcPts val="0"/>
              </a:spcBef>
              <a:spcAft>
                <a:spcPts val="0"/>
              </a:spcAft>
              <a:buNone/>
            </a:pPr>
            <a:r>
              <a:rPr b="1" i="0" lang="en-US" sz="1600" u="none" cap="none" strike="noStrike">
                <a:solidFill>
                  <a:schemeClr val="dk1"/>
                </a:solidFill>
                <a:latin typeface="Times New Roman"/>
                <a:ea typeface="Times New Roman"/>
                <a:cs typeface="Times New Roman"/>
                <a:sym typeface="Times New Roman"/>
              </a:rPr>
              <a:t>Semantic Error:</a:t>
            </a:r>
            <a:endParaRPr/>
          </a:p>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	</a:t>
            </a:r>
            <a:r>
              <a:rPr lang="en-US" sz="1400">
                <a:solidFill>
                  <a:schemeClr val="dk1"/>
                </a:solidFill>
                <a:latin typeface="Times New Roman"/>
                <a:ea typeface="Times New Roman"/>
                <a:cs typeface="Times New Roman"/>
                <a:sym typeface="Times New Roman"/>
              </a:rPr>
              <a:t>If there is an identifier in the RHS of an assignment statement, the</a:t>
            </a:r>
            <a:br>
              <a:rPr lang="en-US" sz="1400">
                <a:solidFill>
                  <a:schemeClr val="dk1"/>
                </a:solidFill>
                <a:latin typeface="Times New Roman"/>
                <a:ea typeface="Times New Roman"/>
                <a:cs typeface="Times New Roman"/>
                <a:sym typeface="Times New Roman"/>
              </a:rPr>
            </a:br>
            <a:r>
              <a:rPr lang="en-US" sz="1400">
                <a:solidFill>
                  <a:schemeClr val="dk1"/>
                </a:solidFill>
                <a:latin typeface="Times New Roman"/>
                <a:ea typeface="Times New Roman"/>
                <a:cs typeface="Times New Roman"/>
                <a:sym typeface="Times New Roman"/>
              </a:rPr>
              <a:t>	symbol table is searched for that variable. If the variable does not </a:t>
            </a:r>
            <a:br>
              <a:rPr lang="en-US" sz="1400">
                <a:solidFill>
                  <a:schemeClr val="dk1"/>
                </a:solidFill>
                <a:latin typeface="Times New Roman"/>
                <a:ea typeface="Times New Roman"/>
                <a:cs typeface="Times New Roman"/>
                <a:sym typeface="Times New Roman"/>
              </a:rPr>
            </a:br>
            <a:r>
              <a:rPr lang="en-US" sz="1400">
                <a:solidFill>
                  <a:schemeClr val="dk1"/>
                </a:solidFill>
                <a:latin typeface="Times New Roman"/>
                <a:ea typeface="Times New Roman"/>
                <a:cs typeface="Times New Roman"/>
                <a:sym typeface="Times New Roman"/>
              </a:rPr>
              <a:t>	exist in the symbol table, this is identified as a semantic error and is</a:t>
            </a:r>
            <a:br>
              <a:rPr lang="en-US" sz="1400">
                <a:solidFill>
                  <a:schemeClr val="dk1"/>
                </a:solidFill>
                <a:latin typeface="Times New Roman"/>
                <a:ea typeface="Times New Roman"/>
                <a:cs typeface="Times New Roman"/>
                <a:sym typeface="Times New Roman"/>
              </a:rPr>
            </a:br>
            <a:r>
              <a:rPr lang="en-US" sz="1400">
                <a:solidFill>
                  <a:schemeClr val="dk1"/>
                </a:solidFill>
                <a:latin typeface="Times New Roman"/>
                <a:ea typeface="Times New Roman"/>
                <a:cs typeface="Times New Roman"/>
                <a:sym typeface="Times New Roman"/>
              </a:rPr>
              <a:t> 	displayed.</a:t>
            </a:r>
            <a:br>
              <a:rPr lang="en-US" sz="1400">
                <a:solidFill>
                  <a:schemeClr val="dk1"/>
                </a:solidFill>
                <a:latin typeface="Times New Roman"/>
                <a:ea typeface="Times New Roman"/>
                <a:cs typeface="Times New Roman"/>
                <a:sym typeface="Times New Roman"/>
              </a:rPr>
            </a:br>
            <a:endParaRPr sz="1000">
              <a:solidFill>
                <a:schemeClr val="dk1"/>
              </a:solidFill>
              <a:latin typeface="Times New Roman"/>
              <a:ea typeface="Times New Roman"/>
              <a:cs typeface="Times New Roman"/>
              <a:sym typeface="Times New Roman"/>
            </a:endParaRPr>
          </a:p>
          <a:p>
            <a:pPr indent="0" lvl="1" marL="457200" marR="0" rtl="0" algn="just">
              <a:spcBef>
                <a:spcPts val="0"/>
              </a:spcBef>
              <a:spcAft>
                <a:spcPts val="0"/>
              </a:spcAft>
              <a:buNone/>
            </a:pPr>
            <a:r>
              <a:rPr b="1" i="0" lang="en-US" sz="1600" u="none" cap="none" strike="noStrike">
                <a:solidFill>
                  <a:schemeClr val="dk1"/>
                </a:solidFill>
                <a:latin typeface="Times New Roman"/>
                <a:ea typeface="Times New Roman"/>
                <a:cs typeface="Times New Roman"/>
                <a:sym typeface="Times New Roman"/>
              </a:rPr>
              <a:t>Error Recovery:</a:t>
            </a:r>
            <a:endParaRPr/>
          </a:p>
          <a:p>
            <a:pPr indent="0" lvl="0" marL="0" marR="0" rtl="0" algn="just">
              <a:spcBef>
                <a:spcPts val="0"/>
              </a:spcBef>
              <a:spcAft>
                <a:spcPts val="0"/>
              </a:spcAft>
              <a:buNone/>
            </a:pPr>
            <a:r>
              <a:rPr lang="en-US" sz="1600">
                <a:solidFill>
                  <a:schemeClr val="dk1"/>
                </a:solidFill>
                <a:latin typeface="Times New Roman"/>
                <a:ea typeface="Times New Roman"/>
                <a:cs typeface="Times New Roman"/>
                <a:sym typeface="Times New Roman"/>
              </a:rPr>
              <a:t>	</a:t>
            </a:r>
            <a:r>
              <a:rPr lang="en-US" sz="1400">
                <a:solidFill>
                  <a:schemeClr val="dk1"/>
                </a:solidFill>
                <a:latin typeface="Times New Roman"/>
                <a:ea typeface="Times New Roman"/>
                <a:cs typeface="Times New Roman"/>
                <a:sym typeface="Times New Roman"/>
              </a:rPr>
              <a:t>Panic Mode Recovery is used as the error recovery technique, where</a:t>
            </a:r>
            <a:br>
              <a:rPr lang="en-US" sz="1400">
                <a:solidFill>
                  <a:schemeClr val="dk1"/>
                </a:solidFill>
                <a:latin typeface="Times New Roman"/>
                <a:ea typeface="Times New Roman"/>
                <a:cs typeface="Times New Roman"/>
                <a:sym typeface="Times New Roman"/>
              </a:rPr>
            </a:br>
            <a:r>
              <a:rPr lang="en-US" sz="1400">
                <a:solidFill>
                  <a:schemeClr val="dk1"/>
                </a:solidFill>
                <a:latin typeface="Times New Roman"/>
                <a:ea typeface="Times New Roman"/>
                <a:cs typeface="Times New Roman"/>
                <a:sym typeface="Times New Roman"/>
              </a:rPr>
              <a:t>	if the variable declaration has been done with a number at the start, </a:t>
            </a:r>
            <a:br>
              <a:rPr lang="en-US" sz="1400">
                <a:solidFill>
                  <a:schemeClr val="dk1"/>
                </a:solidFill>
                <a:latin typeface="Times New Roman"/>
                <a:ea typeface="Times New Roman"/>
                <a:cs typeface="Times New Roman"/>
                <a:sym typeface="Times New Roman"/>
              </a:rPr>
            </a:br>
            <a:r>
              <a:rPr lang="en-US" sz="1400">
                <a:solidFill>
                  <a:schemeClr val="dk1"/>
                </a:solidFill>
                <a:latin typeface="Times New Roman"/>
                <a:ea typeface="Times New Roman"/>
                <a:cs typeface="Times New Roman"/>
                <a:sym typeface="Times New Roman"/>
              </a:rPr>
              <a:t>	it ignores  the number and considers the rest as the variable name. </a:t>
            </a:r>
            <a:br>
              <a:rPr lang="en-US" sz="1400">
                <a:solidFill>
                  <a:schemeClr val="dk1"/>
                </a:solidFill>
                <a:latin typeface="Times New Roman"/>
                <a:ea typeface="Times New Roman"/>
                <a:cs typeface="Times New Roman"/>
                <a:sym typeface="Times New Roman"/>
              </a:rPr>
            </a:br>
            <a:r>
              <a:rPr lang="en-US" sz="1400">
                <a:solidFill>
                  <a:schemeClr val="dk1"/>
                </a:solidFill>
                <a:latin typeface="Times New Roman"/>
                <a:ea typeface="Times New Roman"/>
                <a:cs typeface="Times New Roman"/>
                <a:sym typeface="Times New Roman"/>
              </a:rPr>
              <a:t>	This has been implemented using regex.</a:t>
            </a:r>
            <a:endParaRPr/>
          </a:p>
          <a:p>
            <a:pPr indent="0" lvl="0" marL="0" marR="0" rtl="0" algn="just">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b="1" lang="en-US" sz="1600">
                <a:solidFill>
                  <a:schemeClr val="dk1"/>
                </a:solidFill>
                <a:latin typeface="Times New Roman"/>
                <a:ea typeface="Times New Roman"/>
                <a:cs typeface="Times New Roman"/>
                <a:sym typeface="Times New Roman"/>
              </a:rPr>
              <a:t>6.  TARGET CODE GENERATION</a:t>
            </a:r>
            <a:endParaRPr/>
          </a:p>
          <a:p>
            <a:pPr indent="0" lvl="0" marL="0" marR="0" rtl="0" algn="just">
              <a:spcBef>
                <a:spcPts val="0"/>
              </a:spcBef>
              <a:spcAft>
                <a:spcPts val="0"/>
              </a:spcAft>
              <a:buNone/>
            </a:pPr>
            <a:r>
              <a:rPr lang="en-US" sz="1400">
                <a:solidFill>
                  <a:schemeClr val="dk1"/>
                </a:solidFill>
                <a:latin typeface="Times New Roman"/>
                <a:ea typeface="Times New Roman"/>
                <a:cs typeface="Times New Roman"/>
                <a:sym typeface="Times New Roman"/>
              </a:rPr>
              <a:t>The optimised intermediate code is read from a text file, line after line, and goes through a series of if-else loops to generate the target code. </a:t>
            </a:r>
            <a:endParaRPr/>
          </a:p>
          <a:p>
            <a:pPr indent="0" lvl="0" marL="0" marR="0" rtl="0" algn="just">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101600" lvl="0" marL="0" marR="0" rtl="0" algn="just">
              <a:spcBef>
                <a:spcPts val="0"/>
              </a:spcBef>
              <a:spcAft>
                <a:spcPts val="0"/>
              </a:spcAft>
              <a:buClr>
                <a:schemeClr val="dk1"/>
              </a:buClr>
              <a:buSzPts val="1600"/>
              <a:buFont typeface="Arial"/>
              <a:buChar char="•"/>
            </a:pPr>
            <a:r>
              <a:rPr b="1" lang="en-US" sz="1600">
                <a:solidFill>
                  <a:schemeClr val="dk1"/>
                </a:solidFill>
                <a:latin typeface="Times New Roman"/>
                <a:ea typeface="Times New Roman"/>
                <a:cs typeface="Times New Roman"/>
                <a:sym typeface="Times New Roman"/>
              </a:rPr>
              <a:t>  BUILD AND RUN THE PROGRAM</a:t>
            </a:r>
            <a:endParaRPr/>
          </a:p>
          <a:p>
            <a:pPr indent="0" lvl="0" marL="0" marR="0" rtl="0" algn="just">
              <a:spcBef>
                <a:spcPts val="0"/>
              </a:spcBef>
              <a:spcAft>
                <a:spcPts val="0"/>
              </a:spcAft>
              <a:buNone/>
            </a:pPr>
            <a:r>
              <a:rPr lang="en-US" sz="1600">
                <a:solidFill>
                  <a:schemeClr val="dk1"/>
                </a:solidFill>
                <a:latin typeface="Century Gothic"/>
                <a:ea typeface="Century Gothic"/>
                <a:cs typeface="Century Gothic"/>
                <a:sym typeface="Century Gothic"/>
              </a:rPr>
              <a:t> </a:t>
            </a:r>
            <a:r>
              <a:rPr lang="en-US" sz="1400">
                <a:solidFill>
                  <a:schemeClr val="dk1"/>
                </a:solidFill>
                <a:latin typeface="Times New Roman"/>
                <a:ea typeface="Times New Roman"/>
                <a:cs typeface="Times New Roman"/>
                <a:sym typeface="Times New Roman"/>
              </a:rPr>
              <a:t>The commands on the left side need to be executed on the terminal to build and</a:t>
            </a:r>
            <a:br>
              <a:rPr lang="en-US" sz="1400">
                <a:solidFill>
                  <a:schemeClr val="dk1"/>
                </a:solidFill>
                <a:latin typeface="Times New Roman"/>
                <a:ea typeface="Times New Roman"/>
                <a:cs typeface="Times New Roman"/>
                <a:sym typeface="Times New Roman"/>
              </a:rPr>
            </a:br>
            <a:r>
              <a:rPr lang="en-US" sz="1400">
                <a:solidFill>
                  <a:schemeClr val="dk1"/>
                </a:solidFill>
                <a:latin typeface="Times New Roman"/>
                <a:ea typeface="Times New Roman"/>
                <a:cs typeface="Times New Roman"/>
                <a:sym typeface="Times New Roman"/>
              </a:rPr>
              <a:t>  run the program which is inside the project folder that contains the code for the</a:t>
            </a:r>
            <a:br>
              <a:rPr lang="en-US" sz="1400">
                <a:solidFill>
                  <a:schemeClr val="dk1"/>
                </a:solidFill>
                <a:latin typeface="Times New Roman"/>
                <a:ea typeface="Times New Roman"/>
                <a:cs typeface="Times New Roman"/>
                <a:sym typeface="Times New Roman"/>
              </a:rPr>
            </a:br>
            <a:r>
              <a:rPr lang="en-US" sz="1400">
                <a:solidFill>
                  <a:schemeClr val="dk1"/>
                </a:solidFill>
                <a:latin typeface="Times New Roman"/>
                <a:ea typeface="Times New Roman"/>
                <a:cs typeface="Times New Roman"/>
                <a:sym typeface="Times New Roman"/>
              </a:rPr>
              <a:t>  compiler.</a:t>
            </a:r>
            <a:endParaRPr/>
          </a:p>
          <a:p>
            <a:pPr indent="0" lvl="0" marL="0" marR="0" rtl="0" algn="just">
              <a:spcBef>
                <a:spcPts val="0"/>
              </a:spcBef>
              <a:spcAft>
                <a:spcPts val="0"/>
              </a:spcAft>
              <a:buClr>
                <a:schemeClr val="dk1"/>
              </a:buClr>
              <a:buSzPts val="1600"/>
              <a:buFont typeface="Arial"/>
              <a:buNone/>
            </a:pPr>
            <a:r>
              <a:t/>
            </a:r>
            <a:endParaRPr b="1" sz="16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1600">
                <a:solidFill>
                  <a:schemeClr val="dk1"/>
                </a:solidFill>
                <a:latin typeface="Times New Roman"/>
                <a:ea typeface="Times New Roman"/>
                <a:cs typeface="Times New Roman"/>
                <a:sym typeface="Times New Roman"/>
              </a:rPr>
              <a:t> </a:t>
            </a:r>
            <a:endParaRPr sz="1600">
              <a:solidFill>
                <a:schemeClr val="dk1"/>
              </a:solidFill>
              <a:latin typeface="Times New Roman"/>
              <a:ea typeface="Times New Roman"/>
              <a:cs typeface="Times New Roman"/>
              <a:sym typeface="Times New Roman"/>
            </a:endParaRPr>
          </a:p>
        </p:txBody>
      </p:sp>
      <p:pic>
        <p:nvPicPr>
          <p:cNvPr id="210" name="Google Shape;210;p23"/>
          <p:cNvPicPr preferRelativeResize="0"/>
          <p:nvPr/>
        </p:nvPicPr>
        <p:blipFill rotWithShape="1">
          <a:blip r:embed="rId3">
            <a:alphaModFix/>
          </a:blip>
          <a:srcRect b="0" l="0" r="0" t="0"/>
          <a:stretch/>
        </p:blipFill>
        <p:spPr>
          <a:xfrm>
            <a:off x="246931" y="1241268"/>
            <a:ext cx="5524140" cy="984346"/>
          </a:xfrm>
          <a:prstGeom prst="rect">
            <a:avLst/>
          </a:prstGeom>
          <a:noFill/>
          <a:ln>
            <a:noFill/>
          </a:ln>
        </p:spPr>
      </p:pic>
      <p:pic>
        <p:nvPicPr>
          <p:cNvPr descr="A close up of a logo  Description automatically generated" id="211" name="Google Shape;211;p23"/>
          <p:cNvPicPr preferRelativeResize="0"/>
          <p:nvPr/>
        </p:nvPicPr>
        <p:blipFill rotWithShape="1">
          <a:blip r:embed="rId4">
            <a:alphaModFix/>
          </a:blip>
          <a:srcRect b="0" l="0" r="0" t="0"/>
          <a:stretch/>
        </p:blipFill>
        <p:spPr>
          <a:xfrm>
            <a:off x="244128" y="2467554"/>
            <a:ext cx="5648002" cy="896748"/>
          </a:xfrm>
          <a:prstGeom prst="rect">
            <a:avLst/>
          </a:prstGeom>
          <a:noFill/>
          <a:ln>
            <a:noFill/>
          </a:ln>
        </p:spPr>
      </p:pic>
      <p:pic>
        <p:nvPicPr>
          <p:cNvPr id="212" name="Google Shape;212;p23"/>
          <p:cNvPicPr preferRelativeResize="0"/>
          <p:nvPr/>
        </p:nvPicPr>
        <p:blipFill rotWithShape="1">
          <a:blip r:embed="rId5">
            <a:alphaModFix/>
          </a:blip>
          <a:srcRect b="0" l="0" r="0" t="0"/>
          <a:stretch/>
        </p:blipFill>
        <p:spPr>
          <a:xfrm>
            <a:off x="257571" y="3656019"/>
            <a:ext cx="5573886" cy="648562"/>
          </a:xfrm>
          <a:prstGeom prst="rect">
            <a:avLst/>
          </a:prstGeom>
          <a:noFill/>
          <a:ln>
            <a:noFill/>
          </a:ln>
        </p:spPr>
      </p:pic>
      <p:pic>
        <p:nvPicPr>
          <p:cNvPr id="213" name="Google Shape;213;p23"/>
          <p:cNvPicPr preferRelativeResize="0"/>
          <p:nvPr/>
        </p:nvPicPr>
        <p:blipFill rotWithShape="1">
          <a:blip r:embed="rId6">
            <a:alphaModFix/>
          </a:blip>
          <a:srcRect b="0" l="0" r="0" t="0"/>
          <a:stretch/>
        </p:blipFill>
        <p:spPr>
          <a:xfrm>
            <a:off x="416188" y="4761350"/>
            <a:ext cx="4941570" cy="1234440"/>
          </a:xfrm>
          <a:prstGeom prst="rect">
            <a:avLst/>
          </a:prstGeom>
          <a:noFill/>
          <a:ln>
            <a:noFill/>
          </a:ln>
        </p:spPr>
      </p:pic>
    </p:spTree>
  </p:cSld>
  <p:clrMapOvr>
    <a:masterClrMapping/>
  </p:clrMapOvr>
  <mc:AlternateContent>
    <mc:Choice Requires="p14">
      <p:transition spd="slow" p14:dur="1500">
        <p:push/>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4"/>
          <p:cNvSpPr txBox="1"/>
          <p:nvPr/>
        </p:nvSpPr>
        <p:spPr>
          <a:xfrm>
            <a:off x="1856805" y="519098"/>
            <a:ext cx="8911687" cy="683482"/>
          </a:xfrm>
          <a:prstGeom prst="rect">
            <a:avLst/>
          </a:prstGeom>
          <a:noFill/>
          <a:ln>
            <a:noFill/>
          </a:ln>
        </p:spPr>
        <p:txBody>
          <a:bodyPr anchorCtr="0" anchor="t" bIns="45700" lIns="91425" spcFirstLastPara="1" rIns="91425" wrap="square" tIns="45700">
            <a:normAutofit/>
          </a:bodyPr>
          <a:lstStyle/>
          <a:p>
            <a:pPr indent="0" lvl="0" marL="0" marR="0" rtl="0" algn="ctr">
              <a:lnSpc>
                <a:spcPct val="100000"/>
              </a:lnSpc>
              <a:spcBef>
                <a:spcPts val="0"/>
              </a:spcBef>
              <a:spcAft>
                <a:spcPts val="0"/>
              </a:spcAft>
              <a:buClr>
                <a:srgbClr val="762EB1"/>
              </a:buClr>
              <a:buSzPts val="3600"/>
              <a:buFont typeface="Calibri"/>
              <a:buNone/>
            </a:pPr>
            <a:r>
              <a:rPr b="1" i="0" lang="en-US" sz="3600" u="none" cap="none" strike="noStrike">
                <a:solidFill>
                  <a:srgbClr val="762EB1"/>
                </a:solidFill>
                <a:latin typeface="Calibri"/>
                <a:ea typeface="Calibri"/>
                <a:cs typeface="Calibri"/>
                <a:sym typeface="Calibri"/>
              </a:rPr>
              <a:t>RESULTS AND SNAPSHOTS</a:t>
            </a:r>
            <a:endParaRPr b="1" i="0" sz="3600" u="none" cap="none" strike="noStrike">
              <a:solidFill>
                <a:srgbClr val="762EB1"/>
              </a:solidFill>
              <a:latin typeface="Calibri"/>
              <a:ea typeface="Calibri"/>
              <a:cs typeface="Calibri"/>
              <a:sym typeface="Calibri"/>
            </a:endParaRPr>
          </a:p>
        </p:txBody>
      </p:sp>
      <p:sp>
        <p:nvSpPr>
          <p:cNvPr id="219" name="Google Shape;219;p24"/>
          <p:cNvSpPr txBox="1"/>
          <p:nvPr/>
        </p:nvSpPr>
        <p:spPr>
          <a:xfrm>
            <a:off x="1017919" y="1337094"/>
            <a:ext cx="3614466" cy="2191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u="sng">
                <a:solidFill>
                  <a:schemeClr val="dk1"/>
                </a:solidFill>
                <a:latin typeface="Times New Roman"/>
                <a:ea typeface="Times New Roman"/>
                <a:cs typeface="Times New Roman"/>
                <a:sym typeface="Times New Roman"/>
              </a:rPr>
              <a:t>TEST CASE 1 (Correct input):</a:t>
            </a:r>
            <a:endParaRPr sz="1800" u="sng">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Input Code:</a:t>
            </a:r>
            <a:endParaRPr/>
          </a:p>
          <a:p>
            <a:pPr indent="0" lvl="0" marL="0" marR="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p:txBody>
      </p:sp>
      <p:pic>
        <p:nvPicPr>
          <p:cNvPr id="220" name="Google Shape;220;p24"/>
          <p:cNvPicPr preferRelativeResize="0"/>
          <p:nvPr/>
        </p:nvPicPr>
        <p:blipFill rotWithShape="1">
          <a:blip r:embed="rId3">
            <a:alphaModFix/>
          </a:blip>
          <a:srcRect b="0" l="0" r="0" t="0"/>
          <a:stretch/>
        </p:blipFill>
        <p:spPr>
          <a:xfrm>
            <a:off x="1103455" y="2313836"/>
            <a:ext cx="2640409" cy="2456571"/>
          </a:xfrm>
          <a:prstGeom prst="rect">
            <a:avLst/>
          </a:prstGeom>
          <a:noFill/>
          <a:ln>
            <a:noFill/>
          </a:ln>
        </p:spPr>
      </p:pic>
      <p:sp>
        <p:nvSpPr>
          <p:cNvPr id="221" name="Google Shape;221;p24"/>
          <p:cNvSpPr txBox="1"/>
          <p:nvPr/>
        </p:nvSpPr>
        <p:spPr>
          <a:xfrm>
            <a:off x="5914848" y="1325593"/>
            <a:ext cx="3614466" cy="2191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Tokens and Symbol Table:</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br>
              <a:rPr lang="en-US" sz="1800">
                <a:solidFill>
                  <a:schemeClr val="dk1"/>
                </a:solidFill>
                <a:latin typeface="Century Gothic"/>
                <a:ea typeface="Century Gothic"/>
                <a:cs typeface="Century Gothic"/>
                <a:sym typeface="Century Gothic"/>
              </a:rPr>
            </a:br>
            <a:endParaRPr sz="1800">
              <a:solidFill>
                <a:schemeClr val="dk1"/>
              </a:solidFill>
              <a:latin typeface="Century Gothic"/>
              <a:ea typeface="Century Gothic"/>
              <a:cs typeface="Century Gothic"/>
              <a:sym typeface="Century Gothic"/>
            </a:endParaRPr>
          </a:p>
          <a:p>
            <a:pPr indent="0" lvl="0" marL="0" marR="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p:txBody>
      </p:sp>
      <p:pic>
        <p:nvPicPr>
          <p:cNvPr id="222" name="Google Shape;222;p24"/>
          <p:cNvPicPr preferRelativeResize="0"/>
          <p:nvPr/>
        </p:nvPicPr>
        <p:blipFill rotWithShape="1">
          <a:blip r:embed="rId4">
            <a:alphaModFix/>
          </a:blip>
          <a:srcRect b="0" l="0" r="0" t="0"/>
          <a:stretch/>
        </p:blipFill>
        <p:spPr>
          <a:xfrm>
            <a:off x="5983353" y="1681649"/>
            <a:ext cx="5935980" cy="3649980"/>
          </a:xfrm>
          <a:prstGeom prst="rect">
            <a:avLst/>
          </a:prstGeom>
          <a:noFill/>
          <a:ln>
            <a:noFill/>
          </a:ln>
        </p:spPr>
      </p:pic>
      <p:sp>
        <p:nvSpPr>
          <p:cNvPr id="223" name="Google Shape;223;p24"/>
          <p:cNvSpPr txBox="1"/>
          <p:nvPr/>
        </p:nvSpPr>
        <p:spPr>
          <a:xfrm>
            <a:off x="1055300" y="4917055"/>
            <a:ext cx="3614466" cy="2191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Abstract Syntax Tree:</a:t>
            </a:r>
            <a:endParaRPr/>
          </a:p>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a:p>
            <a:pPr indent="0" lvl="0" marL="0" marR="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p:txBody>
      </p:sp>
      <p:pic>
        <p:nvPicPr>
          <p:cNvPr id="224" name="Google Shape;224;p24"/>
          <p:cNvPicPr preferRelativeResize="0"/>
          <p:nvPr/>
        </p:nvPicPr>
        <p:blipFill rotWithShape="1">
          <a:blip r:embed="rId5">
            <a:alphaModFix/>
          </a:blip>
          <a:srcRect b="49056" l="8774" r="35472" t="38868"/>
          <a:stretch/>
        </p:blipFill>
        <p:spPr>
          <a:xfrm>
            <a:off x="1026543" y="5529532"/>
            <a:ext cx="6797616" cy="1164565"/>
          </a:xfrm>
          <a:prstGeom prst="rect">
            <a:avLst/>
          </a:prstGeom>
          <a:noFill/>
          <a:ln>
            <a:noFill/>
          </a:ln>
        </p:spPr>
      </p:pic>
    </p:spTree>
  </p:cSld>
  <p:clrMapOvr>
    <a:masterClrMapping/>
  </p:clrMapOvr>
  <mc:AlternateContent>
    <mc:Choice Requires="p14">
      <p:transition spd="slow" p14:dur="1500">
        <p:push/>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5"/>
          <p:cNvSpPr txBox="1"/>
          <p:nvPr/>
        </p:nvSpPr>
        <p:spPr>
          <a:xfrm>
            <a:off x="664233" y="129395"/>
            <a:ext cx="5443267" cy="2191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Symbol Table and Unoptimised Intermediate Code:</a:t>
            </a:r>
            <a:endParaRPr sz="1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p:txBody>
      </p:sp>
      <p:sp>
        <p:nvSpPr>
          <p:cNvPr id="230" name="Google Shape;230;p25"/>
          <p:cNvSpPr txBox="1"/>
          <p:nvPr/>
        </p:nvSpPr>
        <p:spPr>
          <a:xfrm>
            <a:off x="6771739" y="120770"/>
            <a:ext cx="5730813" cy="2191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Symbol Table, Quadruples Table after optimisation:</a:t>
            </a:r>
            <a:endParaRPr/>
          </a:p>
          <a:p>
            <a:pPr indent="0" lvl="0" marL="0" marR="0" rtl="0" algn="l">
              <a:spcBef>
                <a:spcPts val="0"/>
              </a:spcBef>
              <a:spcAft>
                <a:spcPts val="0"/>
              </a:spcAft>
              <a:buNone/>
            </a:pPr>
            <a:br>
              <a:rPr lang="en-US" sz="1800">
                <a:solidFill>
                  <a:schemeClr val="dk1"/>
                </a:solidFill>
                <a:latin typeface="Times New Roman"/>
                <a:ea typeface="Times New Roman"/>
                <a:cs typeface="Times New Roman"/>
                <a:sym typeface="Times New Roman"/>
              </a:rPr>
            </a:br>
            <a:endParaRPr sz="1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p:txBody>
      </p:sp>
      <p:pic>
        <p:nvPicPr>
          <p:cNvPr id="231" name="Google Shape;231;p25"/>
          <p:cNvPicPr preferRelativeResize="0"/>
          <p:nvPr/>
        </p:nvPicPr>
        <p:blipFill rotWithShape="1">
          <a:blip r:embed="rId3">
            <a:alphaModFix/>
          </a:blip>
          <a:srcRect b="0" l="0" r="0" t="0"/>
          <a:stretch/>
        </p:blipFill>
        <p:spPr>
          <a:xfrm>
            <a:off x="319177" y="543464"/>
            <a:ext cx="6116129" cy="5771071"/>
          </a:xfrm>
          <a:prstGeom prst="rect">
            <a:avLst/>
          </a:prstGeom>
          <a:noFill/>
          <a:ln>
            <a:noFill/>
          </a:ln>
        </p:spPr>
      </p:pic>
      <p:pic>
        <p:nvPicPr>
          <p:cNvPr descr="WhatsApp Image 2021-05-17 at 15.38.04.jpeg" id="232" name="Google Shape;232;p25"/>
          <p:cNvPicPr preferRelativeResize="0"/>
          <p:nvPr/>
        </p:nvPicPr>
        <p:blipFill rotWithShape="1">
          <a:blip r:embed="rId4">
            <a:alphaModFix/>
          </a:blip>
          <a:srcRect b="0" l="0" r="0" t="0"/>
          <a:stretch/>
        </p:blipFill>
        <p:spPr>
          <a:xfrm>
            <a:off x="6943976" y="563950"/>
            <a:ext cx="4943223" cy="5767837"/>
          </a:xfrm>
          <a:prstGeom prst="rect">
            <a:avLst/>
          </a:prstGeom>
          <a:noFill/>
          <a:ln>
            <a:noFill/>
          </a:ln>
        </p:spPr>
      </p:pic>
    </p:spTree>
  </p:cSld>
  <p:clrMapOvr>
    <a:masterClrMapping/>
  </p:clrMapOvr>
  <mc:AlternateContent>
    <mc:Choice Requires="p14">
      <p:transition spd="slow" p14:dur="1500">
        <p:push/>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6"/>
          <p:cNvSpPr txBox="1"/>
          <p:nvPr/>
        </p:nvSpPr>
        <p:spPr>
          <a:xfrm>
            <a:off x="1606858" y="520852"/>
            <a:ext cx="4927107" cy="21911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Times New Roman"/>
                <a:ea typeface="Times New Roman"/>
                <a:cs typeface="Times New Roman"/>
                <a:sym typeface="Times New Roman"/>
              </a:rPr>
              <a:t>ICG with optimisation:</a:t>
            </a:r>
            <a:endParaRPr sz="2000">
              <a:solidFill>
                <a:schemeClr val="dk1"/>
              </a:solidFill>
              <a:latin typeface="Times New Roman"/>
              <a:ea typeface="Times New Roman"/>
              <a:cs typeface="Times New Roman"/>
              <a:sym typeface="Times New Roman"/>
            </a:endParaRPr>
          </a:p>
        </p:txBody>
      </p:sp>
      <p:sp>
        <p:nvSpPr>
          <p:cNvPr id="238" name="Google Shape;238;p26"/>
          <p:cNvSpPr txBox="1"/>
          <p:nvPr/>
        </p:nvSpPr>
        <p:spPr>
          <a:xfrm>
            <a:off x="8105313" y="465828"/>
            <a:ext cx="2636668" cy="47445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Times New Roman"/>
                <a:ea typeface="Times New Roman"/>
                <a:cs typeface="Times New Roman"/>
                <a:sym typeface="Times New Roman"/>
              </a:rPr>
              <a:t>TARGET CODE:</a:t>
            </a:r>
            <a:endParaRPr/>
          </a:p>
          <a:p>
            <a:pPr indent="0" lvl="0" marL="0" marR="0" rtl="0" algn="l">
              <a:spcBef>
                <a:spcPts val="0"/>
              </a:spcBef>
              <a:spcAft>
                <a:spcPts val="0"/>
              </a:spcAft>
              <a:buNone/>
            </a:pPr>
            <a:br>
              <a:rPr lang="en-US" sz="1800">
                <a:solidFill>
                  <a:schemeClr val="dk1"/>
                </a:solidFill>
                <a:latin typeface="Times New Roman"/>
                <a:ea typeface="Times New Roman"/>
                <a:cs typeface="Times New Roman"/>
                <a:sym typeface="Times New Roman"/>
              </a:rPr>
            </a:br>
            <a:endParaRPr sz="1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p:txBody>
      </p:sp>
      <p:pic>
        <p:nvPicPr>
          <p:cNvPr id="239" name="Google Shape;239;p26"/>
          <p:cNvPicPr preferRelativeResize="0"/>
          <p:nvPr/>
        </p:nvPicPr>
        <p:blipFill rotWithShape="1">
          <a:blip r:embed="rId3">
            <a:alphaModFix/>
          </a:blip>
          <a:srcRect b="0" l="0" r="0" t="0"/>
          <a:stretch/>
        </p:blipFill>
        <p:spPr>
          <a:xfrm>
            <a:off x="8135251" y="863397"/>
            <a:ext cx="2560320" cy="5494020"/>
          </a:xfrm>
          <a:prstGeom prst="rect">
            <a:avLst/>
          </a:prstGeom>
          <a:noFill/>
          <a:ln>
            <a:noFill/>
          </a:ln>
        </p:spPr>
      </p:pic>
      <p:pic>
        <p:nvPicPr>
          <p:cNvPr descr="WhatsApp Image 2021-05-17 at 15.36.50.jpeg" id="240" name="Google Shape;240;p26"/>
          <p:cNvPicPr preferRelativeResize="0"/>
          <p:nvPr/>
        </p:nvPicPr>
        <p:blipFill rotWithShape="1">
          <a:blip r:embed="rId4">
            <a:alphaModFix/>
          </a:blip>
          <a:srcRect b="0" l="0" r="0" t="0"/>
          <a:stretch/>
        </p:blipFill>
        <p:spPr>
          <a:xfrm>
            <a:off x="1590655" y="895351"/>
            <a:ext cx="4987697" cy="4262576"/>
          </a:xfrm>
          <a:prstGeom prst="rect">
            <a:avLst/>
          </a:prstGeom>
          <a:noFill/>
          <a:ln>
            <a:noFill/>
          </a:ln>
        </p:spPr>
      </p:pic>
    </p:spTree>
  </p:cSld>
  <p:clrMapOvr>
    <a:masterClrMapping/>
  </p:clrMapOvr>
  <mc:AlternateContent>
    <mc:Choice Requires="p14">
      <p:transition spd="slow" p14:dur="1500">
        <p:push/>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isp">
  <a:themeElements>
    <a:clrScheme name="Violet II">
      <a:dk1>
        <a:srgbClr val="000000"/>
      </a:dk1>
      <a:lt1>
        <a:srgbClr val="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