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6416" y="9207703"/>
            <a:ext cx="6147435" cy="55244"/>
          </a:xfrm>
          <a:custGeom>
            <a:avLst/>
            <a:gdLst/>
            <a:ahLst/>
            <a:cxnLst/>
            <a:rect l="l" t="t" r="r" b="b"/>
            <a:pathLst>
              <a:path w="6147434" h="55245">
                <a:moveTo>
                  <a:pt x="6147181" y="45732"/>
                </a:moveTo>
                <a:lnTo>
                  <a:pt x="0" y="45732"/>
                </a:lnTo>
                <a:lnTo>
                  <a:pt x="0" y="54864"/>
                </a:lnTo>
                <a:lnTo>
                  <a:pt x="6147181" y="54864"/>
                </a:lnTo>
                <a:lnTo>
                  <a:pt x="6147181" y="45732"/>
                </a:lnTo>
                <a:close/>
              </a:path>
              <a:path w="6147434" h="55245">
                <a:moveTo>
                  <a:pt x="6147181" y="0"/>
                </a:moveTo>
                <a:lnTo>
                  <a:pt x="0" y="0"/>
                </a:lnTo>
                <a:lnTo>
                  <a:pt x="0" y="36576"/>
                </a:lnTo>
                <a:lnTo>
                  <a:pt x="6147181" y="36576"/>
                </a:lnTo>
                <a:lnTo>
                  <a:pt x="6147181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7298" y="1033018"/>
            <a:ext cx="599780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004" y="9265994"/>
            <a:ext cx="862964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619113" y="9265994"/>
            <a:ext cx="442595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nkit_2k18se021@dtu.ac.in" TargetMode="External"/><Relationship Id="rId3" Type="http://schemas.openxmlformats.org/officeDocument/2006/relationships/hyperlink" Target="mailto:ankitkumaryadav_2k18se024@dtu.ac.in" TargetMode="External"/><Relationship Id="rId4" Type="http://schemas.openxmlformats.org/officeDocument/2006/relationships/hyperlink" Target="mailto:anmolyadav_2k18se028@dtu.ac.in" TargetMode="External"/><Relationship Id="rId5" Type="http://schemas.openxmlformats.org/officeDocument/2006/relationships/hyperlink" Target="mailto:ashishkumar_2k18se041@dtu.ac.in" TargetMode="External"/><Relationship Id="rId6" Type="http://schemas.openxmlformats.org/officeDocument/2006/relationships/hyperlink" Target="mailto:palakyadav_2k18se092@dtu.ac.in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dirty="0"/>
              <a:t>DELHI</a:t>
            </a:r>
            <a:r>
              <a:rPr dirty="0" spc="-15"/>
              <a:t> </a:t>
            </a:r>
            <a:r>
              <a:rPr dirty="0" spc="-5"/>
              <a:t>TECHNOLOGICAL</a:t>
            </a:r>
            <a:r>
              <a:rPr dirty="0" spc="-10"/>
              <a:t> </a:t>
            </a:r>
            <a:r>
              <a:rPr dirty="0" spc="-5"/>
              <a:t>UNIVERSITY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8199" y="4300016"/>
            <a:ext cx="5264150" cy="904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91945" marR="5080" indent="-1579880">
              <a:lnSpc>
                <a:spcPct val="1441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SOFTWARE QUALITY </a:t>
            </a:r>
            <a:r>
              <a:rPr dirty="0" sz="2000" spc="-10" b="1">
                <a:latin typeface="Times New Roman"/>
                <a:cs typeface="Times New Roman"/>
              </a:rPr>
              <a:t>&amp; </a:t>
            </a:r>
            <a:r>
              <a:rPr dirty="0" sz="2000" spc="-5" b="1">
                <a:latin typeface="Times New Roman"/>
                <a:cs typeface="Times New Roman"/>
              </a:rPr>
              <a:t>METRICS </a:t>
            </a:r>
            <a:r>
              <a:rPr dirty="0" sz="2000" spc="5" b="1">
                <a:latin typeface="Times New Roman"/>
                <a:cs typeface="Times New Roman"/>
              </a:rPr>
              <a:t>(SE-411)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STEP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763818"/>
            <a:ext cx="1814195" cy="6350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400" spc="-10" b="1">
                <a:latin typeface="Times New Roman"/>
                <a:cs typeface="Times New Roman"/>
              </a:rPr>
              <a:t>Submitted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To: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10">
                <a:latin typeface="Times New Roman"/>
                <a:cs typeface="Times New Roman"/>
              </a:rPr>
              <a:t>Dr.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Marouane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Kessentini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9759" y="5763818"/>
            <a:ext cx="2605405" cy="186118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7620">
              <a:lnSpc>
                <a:spcPct val="100000"/>
              </a:lnSpc>
              <a:spcBef>
                <a:spcPts val="819"/>
              </a:spcBef>
            </a:pPr>
            <a:r>
              <a:rPr dirty="0" sz="1400" spc="-10" b="1">
                <a:latin typeface="Times New Roman"/>
                <a:cs typeface="Times New Roman"/>
              </a:rPr>
              <a:t>Submitted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By:</a:t>
            </a:r>
            <a:endParaRPr sz="1400">
              <a:latin typeface="Times New Roman"/>
              <a:cs typeface="Times New Roman"/>
            </a:endParaRPr>
          </a:p>
          <a:p>
            <a:pPr algn="r" marL="12700" marR="5080" indent="1024255">
              <a:lnSpc>
                <a:spcPct val="142900"/>
              </a:lnSpc>
            </a:pPr>
            <a:r>
              <a:rPr dirty="0" sz="1400" spc="-15">
                <a:latin typeface="Times New Roman"/>
                <a:cs typeface="Times New Roman"/>
              </a:rPr>
              <a:t>Ankit </a:t>
            </a:r>
            <a:r>
              <a:rPr dirty="0" sz="1400" spc="-5">
                <a:latin typeface="Times New Roman"/>
                <a:cs typeface="Times New Roman"/>
              </a:rPr>
              <a:t>(2K18/SE/021)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Ankit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Kumar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Yadav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(2K18/SE/024)</a:t>
            </a:r>
            <a:endParaRPr sz="1400">
              <a:latin typeface="Times New Roman"/>
              <a:cs typeface="Times New Roman"/>
            </a:endParaRPr>
          </a:p>
          <a:p>
            <a:pPr algn="r" marL="429895" marR="5080" indent="33020">
              <a:lnSpc>
                <a:spcPct val="143600"/>
              </a:lnSpc>
              <a:spcBef>
                <a:spcPts val="15"/>
              </a:spcBef>
            </a:pPr>
            <a:r>
              <a:rPr dirty="0" sz="1400" spc="-10">
                <a:latin typeface="Times New Roman"/>
                <a:cs typeface="Times New Roman"/>
              </a:rPr>
              <a:t>Anmol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Yadav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(2K18/SE/028)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Ashish Kumar (2K18/SE/041)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Palak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Yadav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(2K18/SE/092)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2935" y="1622297"/>
            <a:ext cx="2609850" cy="26098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77230" cy="8426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dirty="0" u="heavy" sz="14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Metric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group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members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formed.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mentioned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954" y="1958805"/>
          <a:ext cx="6173470" cy="97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815"/>
                <a:gridCol w="1604645"/>
                <a:gridCol w="3001644"/>
              </a:tblGrid>
              <a:tr h="184969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Ankit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3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2K18/SE/021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3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  <a:hlinkClick r:id="rId2"/>
                        </a:rPr>
                        <a:t>ankit_2k18se021@dtu.ac.in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1168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Ankit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Kumar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Yadav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43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2K18/SE/024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ts val="143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  <a:hlinkClick r:id="rId3"/>
                        </a:rPr>
                        <a:t>ankitkumaryadav_2k18se024@dtu.ac.in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Anmol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Yadav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43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2K18/SE/028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43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  <a:hlinkClick r:id="rId4"/>
                        </a:rPr>
                        <a:t>anmolyadav_2k18se028@dtu.ac.in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1295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Ashish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Kumar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44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2K18/SE/041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44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  <a:hlinkClick r:id="rId5"/>
                        </a:rPr>
                        <a:t>ashishkumar_2k18se041@dtu.ac.in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969">
                <a:tc>
                  <a:txBody>
                    <a:bodyPr/>
                    <a:lstStyle/>
                    <a:p>
                      <a:pPr marL="31750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Palak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Yadav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2K18/SE/092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  <a:hlinkClick r:id="rId6"/>
                        </a:rPr>
                        <a:t>palakyadav_2k18se092@dtu.ac.in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3453764"/>
            <a:ext cx="6137275" cy="5537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270">
              <a:lnSpc>
                <a:spcPct val="100000"/>
              </a:lnSpc>
              <a:spcBef>
                <a:spcPts val="90"/>
              </a:spcBef>
            </a:pP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modeling</a:t>
            </a:r>
            <a:endParaRPr sz="1400">
              <a:latin typeface="Times New Roman"/>
              <a:cs typeface="Times New Roman"/>
            </a:endParaRPr>
          </a:p>
          <a:p>
            <a:pPr marL="12700" marR="13970">
              <a:lnSpc>
                <a:spcPts val="1390"/>
              </a:lnSpc>
              <a:spcBef>
                <a:spcPts val="1230"/>
              </a:spcBef>
            </a:pPr>
            <a:r>
              <a:rPr dirty="0" sz="1200" spc="-5">
                <a:latin typeface="Times New Roman"/>
                <a:cs typeface="Times New Roman"/>
              </a:rPr>
              <a:t>Requirements’ modeling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process used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software development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projects where requirements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solutions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constantly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evolve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collaborative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efforts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teamwork.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aim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support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goals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also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aims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achieve</a:t>
            </a:r>
            <a:r>
              <a:rPr dirty="0" sz="1200" spc="-5">
                <a:latin typeface="Times New Roman"/>
                <a:cs typeface="Times New Roman"/>
              </a:rPr>
              <a:t> these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objectives:</a:t>
            </a:r>
            <a:endParaRPr sz="1200">
              <a:latin typeface="Times New Roman"/>
              <a:cs typeface="Times New Roman"/>
            </a:endParaRPr>
          </a:p>
          <a:p>
            <a:pPr marL="265430" indent="-229235">
              <a:lnSpc>
                <a:spcPts val="1380"/>
              </a:lnSpc>
              <a:buAutoNum type="arabicPeriod"/>
              <a:tabLst>
                <a:tab pos="266065" algn="l"/>
              </a:tabLst>
            </a:pPr>
            <a:r>
              <a:rPr dirty="0" sz="1200" spc="50">
                <a:latin typeface="Times New Roman"/>
                <a:cs typeface="Times New Roman"/>
              </a:rPr>
              <a:t>Identify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45">
                <a:latin typeface="Times New Roman"/>
                <a:cs typeface="Times New Roman"/>
              </a:rPr>
              <a:t>and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establish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45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best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practices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45">
                <a:latin typeface="Times New Roman"/>
                <a:cs typeface="Times New Roman"/>
              </a:rPr>
              <a:t>required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to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create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Times New Roman"/>
                <a:cs typeface="Times New Roman"/>
              </a:rPr>
              <a:t>an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45">
                <a:latin typeface="Times New Roman"/>
                <a:cs typeface="Times New Roman"/>
              </a:rPr>
              <a:t>effective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65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265430" indent="-229235">
              <a:lnSpc>
                <a:spcPts val="1380"/>
              </a:lnSpc>
              <a:buAutoNum type="arabicPeriod"/>
              <a:tabLst>
                <a:tab pos="266065" algn="l"/>
              </a:tabLst>
            </a:pPr>
            <a:r>
              <a:rPr dirty="0" sz="1200" spc="45">
                <a:latin typeface="Times New Roman"/>
                <a:cs typeface="Times New Roman"/>
              </a:rPr>
              <a:t>Outline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45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ways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you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45">
                <a:latin typeface="Times New Roman"/>
                <a:cs typeface="Times New Roman"/>
              </a:rPr>
              <a:t>intend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to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put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said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practices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40">
                <a:latin typeface="Times New Roman"/>
                <a:cs typeface="Times New Roman"/>
              </a:rPr>
              <a:t>into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60">
                <a:latin typeface="Times New Roman"/>
                <a:cs typeface="Times New Roman"/>
              </a:rPr>
              <a:t>action.</a:t>
            </a:r>
            <a:endParaRPr sz="1200">
              <a:latin typeface="Times New Roman"/>
              <a:cs typeface="Times New Roman"/>
            </a:endParaRPr>
          </a:p>
          <a:p>
            <a:pPr marL="265430" indent="-229235">
              <a:lnSpc>
                <a:spcPts val="1405"/>
              </a:lnSpc>
              <a:buAutoNum type="arabicPeriod"/>
              <a:tabLst>
                <a:tab pos="266065" algn="l"/>
              </a:tabLst>
            </a:pPr>
            <a:r>
              <a:rPr dirty="0" sz="1200" spc="6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l</a:t>
            </a:r>
            <a:r>
              <a:rPr dirty="0" sz="1200" spc="60">
                <a:latin typeface="Times New Roman"/>
                <a:cs typeface="Times New Roman"/>
              </a:rPr>
              <a:t>w</a:t>
            </a:r>
            <a:r>
              <a:rPr dirty="0" sz="1200" spc="9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y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45">
                <a:latin typeface="Times New Roman"/>
                <a:cs typeface="Times New Roman"/>
              </a:rPr>
              <a:t>h</a:t>
            </a:r>
            <a:r>
              <a:rPr dirty="0" sz="1200" spc="65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v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9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l</a:t>
            </a:r>
            <a:r>
              <a:rPr dirty="0" sz="1200" spc="95">
                <a:latin typeface="Times New Roman"/>
                <a:cs typeface="Times New Roman"/>
              </a:rPr>
              <a:t>t</a:t>
            </a:r>
            <a:r>
              <a:rPr dirty="0" sz="1200" spc="65">
                <a:latin typeface="Times New Roman"/>
                <a:cs typeface="Times New Roman"/>
              </a:rPr>
              <a:t>e</a:t>
            </a:r>
            <a:r>
              <a:rPr dirty="0" sz="1200" spc="75">
                <a:latin typeface="Times New Roman"/>
                <a:cs typeface="Times New Roman"/>
              </a:rPr>
              <a:t>r</a:t>
            </a:r>
            <a:r>
              <a:rPr dirty="0" sz="1200" spc="45">
                <a:latin typeface="Times New Roman"/>
                <a:cs typeface="Times New Roman"/>
              </a:rPr>
              <a:t>n</a:t>
            </a:r>
            <a:r>
              <a:rPr dirty="0" sz="1200" spc="40">
                <a:latin typeface="Times New Roman"/>
                <a:cs typeface="Times New Roman"/>
              </a:rPr>
              <a:t>a</a:t>
            </a:r>
            <a:r>
              <a:rPr dirty="0" sz="1200" spc="95">
                <a:latin typeface="Times New Roman"/>
                <a:cs typeface="Times New Roman"/>
              </a:rPr>
              <a:t>t</a:t>
            </a:r>
            <a:r>
              <a:rPr dirty="0" sz="1200" spc="25">
                <a:latin typeface="Times New Roman"/>
                <a:cs typeface="Times New Roman"/>
              </a:rPr>
              <a:t>i</a:t>
            </a:r>
            <a:r>
              <a:rPr dirty="0" sz="1200" spc="45">
                <a:latin typeface="Times New Roman"/>
                <a:cs typeface="Times New Roman"/>
              </a:rPr>
              <a:t>v</a:t>
            </a:r>
            <a:r>
              <a:rPr dirty="0" sz="1200" spc="6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7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o 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45">
                <a:latin typeface="Times New Roman"/>
                <a:cs typeface="Times New Roman"/>
              </a:rPr>
              <a:t>i</a:t>
            </a:r>
            <a:r>
              <a:rPr dirty="0" sz="1200" spc="25">
                <a:latin typeface="Times New Roman"/>
                <a:cs typeface="Times New Roman"/>
              </a:rPr>
              <a:t>m</a:t>
            </a:r>
            <a:r>
              <a:rPr dirty="0" sz="1200" spc="70">
                <a:latin typeface="Times New Roman"/>
                <a:cs typeface="Times New Roman"/>
              </a:rPr>
              <a:t>p</a:t>
            </a:r>
            <a:r>
              <a:rPr dirty="0" sz="1200" spc="75">
                <a:latin typeface="Times New Roman"/>
                <a:cs typeface="Times New Roman"/>
              </a:rPr>
              <a:t>r</a:t>
            </a:r>
            <a:r>
              <a:rPr dirty="0" sz="1200" spc="90">
                <a:latin typeface="Times New Roman"/>
                <a:cs typeface="Times New Roman"/>
              </a:rPr>
              <a:t>o</a:t>
            </a:r>
            <a:r>
              <a:rPr dirty="0" sz="1200" spc="45">
                <a:latin typeface="Times New Roman"/>
                <a:cs typeface="Times New Roman"/>
              </a:rPr>
              <a:t>v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95">
                <a:latin typeface="Times New Roman"/>
                <a:cs typeface="Times New Roman"/>
              </a:rPr>
              <a:t>t</a:t>
            </a:r>
            <a:r>
              <a:rPr dirty="0" sz="1200" spc="45">
                <a:latin typeface="Times New Roman"/>
                <a:cs typeface="Times New Roman"/>
              </a:rPr>
              <a:t>h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90">
                <a:latin typeface="Times New Roman"/>
                <a:cs typeface="Times New Roman"/>
              </a:rPr>
              <a:t>o</a:t>
            </a:r>
            <a:r>
              <a:rPr dirty="0" sz="1200" spc="45">
                <a:latin typeface="Times New Roman"/>
                <a:cs typeface="Times New Roman"/>
              </a:rPr>
              <a:t>v</a:t>
            </a:r>
            <a:r>
              <a:rPr dirty="0" sz="1200" spc="65">
                <a:latin typeface="Times New Roman"/>
                <a:cs typeface="Times New Roman"/>
              </a:rPr>
              <a:t>e</a:t>
            </a:r>
            <a:r>
              <a:rPr dirty="0" sz="1200" spc="75">
                <a:latin typeface="Times New Roman"/>
                <a:cs typeface="Times New Roman"/>
              </a:rPr>
              <a:t>r</a:t>
            </a:r>
            <a:r>
              <a:rPr dirty="0" sz="1200" spc="65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l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m</a:t>
            </a:r>
            <a:r>
              <a:rPr dirty="0" sz="1200" spc="90">
                <a:latin typeface="Times New Roman"/>
                <a:cs typeface="Times New Roman"/>
              </a:rPr>
              <a:t>o</a:t>
            </a:r>
            <a:r>
              <a:rPr dirty="0" sz="1200" spc="70">
                <a:latin typeface="Times New Roman"/>
                <a:cs typeface="Times New Roman"/>
              </a:rPr>
              <a:t>d</a:t>
            </a:r>
            <a:r>
              <a:rPr dirty="0" sz="1200" spc="65">
                <a:latin typeface="Times New Roman"/>
                <a:cs typeface="Times New Roman"/>
              </a:rPr>
              <a:t>e</a:t>
            </a:r>
            <a:r>
              <a:rPr dirty="0" sz="1200" spc="45">
                <a:latin typeface="Times New Roman"/>
                <a:cs typeface="Times New Roman"/>
              </a:rPr>
              <a:t>lin</a:t>
            </a:r>
            <a:r>
              <a:rPr dirty="0" sz="1200">
                <a:latin typeface="Times New Roman"/>
                <a:cs typeface="Times New Roman"/>
              </a:rPr>
              <a:t>g 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65">
                <a:latin typeface="Times New Roman"/>
                <a:cs typeface="Times New Roman"/>
              </a:rPr>
              <a:t>a</a:t>
            </a:r>
            <a:r>
              <a:rPr dirty="0" sz="1200" spc="70">
                <a:latin typeface="Times New Roman"/>
                <a:cs typeface="Times New Roman"/>
              </a:rPr>
              <a:t>pp</a:t>
            </a:r>
            <a:r>
              <a:rPr dirty="0" sz="1200" spc="55">
                <a:latin typeface="Times New Roman"/>
                <a:cs typeface="Times New Roman"/>
              </a:rPr>
              <a:t>r</a:t>
            </a:r>
            <a:r>
              <a:rPr dirty="0" sz="1200" spc="90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 spc="65">
                <a:latin typeface="Times New Roman"/>
                <a:cs typeface="Times New Roman"/>
              </a:rPr>
              <a:t>c</a:t>
            </a:r>
            <a:r>
              <a:rPr dirty="0" sz="1200" spc="20">
                <a:latin typeface="Times New Roman"/>
                <a:cs typeface="Times New Roman"/>
              </a:rPr>
              <a:t>h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10000"/>
              </a:lnSpc>
            </a:pPr>
            <a:r>
              <a:rPr dirty="0" sz="1200" b="1">
                <a:latin typeface="Times New Roman"/>
                <a:cs typeface="Times New Roman"/>
              </a:rPr>
              <a:t>We have </a:t>
            </a:r>
            <a:r>
              <a:rPr dirty="0" sz="1200" spc="-5" b="1">
                <a:latin typeface="Times New Roman"/>
                <a:cs typeface="Times New Roman"/>
              </a:rPr>
              <a:t>made </a:t>
            </a:r>
            <a:r>
              <a:rPr dirty="0" sz="1200" b="1">
                <a:latin typeface="Times New Roman"/>
                <a:cs typeface="Times New Roman"/>
              </a:rPr>
              <a:t>6 </a:t>
            </a:r>
            <a:r>
              <a:rPr dirty="0" sz="1200" spc="-5" b="1">
                <a:latin typeface="Times New Roman"/>
                <a:cs typeface="Times New Roman"/>
              </a:rPr>
              <a:t>Sequence </a:t>
            </a:r>
            <a:r>
              <a:rPr dirty="0" sz="1200" spc="-10" b="1">
                <a:latin typeface="Times New Roman"/>
                <a:cs typeface="Times New Roman"/>
              </a:rPr>
              <a:t>diagrams </a:t>
            </a:r>
            <a:r>
              <a:rPr dirty="0" sz="1200" b="1">
                <a:latin typeface="Times New Roman"/>
                <a:cs typeface="Times New Roman"/>
              </a:rPr>
              <a:t>(of </a:t>
            </a:r>
            <a:r>
              <a:rPr dirty="0" sz="1200" spc="-5" b="1">
                <a:latin typeface="Times New Roman"/>
                <a:cs typeface="Times New Roman"/>
              </a:rPr>
              <a:t>basic flows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each </a:t>
            </a:r>
            <a:r>
              <a:rPr dirty="0" sz="1200" spc="-10" b="1">
                <a:latin typeface="Times New Roman"/>
                <a:cs typeface="Times New Roman"/>
              </a:rPr>
              <a:t>use </a:t>
            </a:r>
            <a:r>
              <a:rPr dirty="0" sz="1200" b="1">
                <a:latin typeface="Times New Roman"/>
                <a:cs typeface="Times New Roman"/>
              </a:rPr>
              <a:t>case), 1 </a:t>
            </a:r>
            <a:r>
              <a:rPr dirty="0" sz="1200" spc="-10" b="1">
                <a:latin typeface="Times New Roman"/>
                <a:cs typeface="Times New Roman"/>
              </a:rPr>
              <a:t>Class </a:t>
            </a:r>
            <a:r>
              <a:rPr dirty="0" sz="1200" spc="-5" b="1">
                <a:latin typeface="Times New Roman"/>
                <a:cs typeface="Times New Roman"/>
              </a:rPr>
              <a:t>diagram and </a:t>
            </a:r>
            <a:r>
              <a:rPr dirty="0" sz="1200" b="1">
                <a:latin typeface="Times New Roman"/>
                <a:cs typeface="Times New Roman"/>
              </a:rPr>
              <a:t>1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Activity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diagram </a:t>
            </a:r>
            <a:r>
              <a:rPr dirty="0" sz="1200" b="1">
                <a:latin typeface="Times New Roman"/>
                <a:cs typeface="Times New Roman"/>
              </a:rPr>
              <a:t>(of</a:t>
            </a:r>
            <a:r>
              <a:rPr dirty="0" sz="1200" spc="-5" b="1">
                <a:latin typeface="Times New Roman"/>
                <a:cs typeface="Times New Roman"/>
              </a:rPr>
              <a:t> whole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scenario).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800"/>
              </a:lnSpc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 spc="-10">
                <a:latin typeface="Times New Roman"/>
                <a:cs typeface="Times New Roman"/>
              </a:rPr>
              <a:t>engineering,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 b="1">
                <a:latin typeface="Times New Roman"/>
                <a:cs typeface="Times New Roman"/>
              </a:rPr>
              <a:t>class </a:t>
            </a:r>
            <a:r>
              <a:rPr dirty="0" sz="1200" spc="-5" b="1">
                <a:latin typeface="Times New Roman"/>
                <a:cs typeface="Times New Roman"/>
              </a:rPr>
              <a:t>diagram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Unified </a:t>
            </a:r>
            <a:r>
              <a:rPr dirty="0" sz="1200" spc="-10">
                <a:latin typeface="Times New Roman"/>
                <a:cs typeface="Times New Roman"/>
              </a:rPr>
              <a:t>Modeling </a:t>
            </a:r>
            <a:r>
              <a:rPr dirty="0" sz="1200" spc="-5">
                <a:latin typeface="Times New Roman"/>
                <a:cs typeface="Times New Roman"/>
              </a:rPr>
              <a:t>Language </a:t>
            </a:r>
            <a:r>
              <a:rPr dirty="0" sz="1200" spc="-10">
                <a:latin typeface="Times New Roman"/>
                <a:cs typeface="Times New Roman"/>
              </a:rPr>
              <a:t>(UML)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type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static </a:t>
            </a:r>
            <a:r>
              <a:rPr dirty="0" sz="1200">
                <a:latin typeface="Times New Roman"/>
                <a:cs typeface="Times New Roman"/>
              </a:rPr>
              <a:t>structure </a:t>
            </a:r>
            <a:r>
              <a:rPr dirty="0" sz="1200" spc="-5">
                <a:latin typeface="Times New Roman"/>
                <a:cs typeface="Times New Roman"/>
              </a:rPr>
              <a:t>diagram that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structure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system by </a:t>
            </a:r>
            <a:r>
              <a:rPr dirty="0" sz="1200" spc="-5">
                <a:latin typeface="Times New Roman"/>
                <a:cs typeface="Times New Roman"/>
              </a:rPr>
              <a:t>showing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system's </a:t>
            </a:r>
            <a:r>
              <a:rPr dirty="0" sz="1200" spc="-5">
                <a:latin typeface="Times New Roman"/>
                <a:cs typeface="Times New Roman"/>
              </a:rPr>
              <a:t>classes,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attributes, operations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(or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12065">
              <a:lnSpc>
                <a:spcPct val="110600"/>
              </a:lnSpc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spc="-5" b="1">
                <a:latin typeface="Times New Roman"/>
                <a:cs typeface="Times New Roman"/>
              </a:rPr>
              <a:t>sequence diagram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Unified </a:t>
            </a:r>
            <a:r>
              <a:rPr dirty="0" sz="1200" spc="-10">
                <a:latin typeface="Times New Roman"/>
                <a:cs typeface="Times New Roman"/>
              </a:rPr>
              <a:t>Modeling </a:t>
            </a:r>
            <a:r>
              <a:rPr dirty="0" sz="1200">
                <a:latin typeface="Times New Roman"/>
                <a:cs typeface="Times New Roman"/>
              </a:rPr>
              <a:t>Language </a:t>
            </a:r>
            <a:r>
              <a:rPr dirty="0" sz="1200" spc="-10">
                <a:latin typeface="Times New Roman"/>
                <a:cs typeface="Times New Roman"/>
              </a:rPr>
              <a:t>(UML) </a:t>
            </a:r>
            <a:r>
              <a:rPr dirty="0" sz="1200" spc="-5">
                <a:latin typeface="Times New Roman"/>
                <a:cs typeface="Times New Roman"/>
              </a:rPr>
              <a:t>diagram that illustrates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sequence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messages </a:t>
            </a:r>
            <a:r>
              <a:rPr dirty="0" sz="1200">
                <a:latin typeface="Times New Roman"/>
                <a:cs typeface="Times New Roman"/>
              </a:rPr>
              <a:t>between objects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interaction. A sequence </a:t>
            </a:r>
            <a:r>
              <a:rPr dirty="0" sz="1200">
                <a:latin typeface="Times New Roman"/>
                <a:cs typeface="Times New Roman"/>
              </a:rPr>
              <a:t>diagram consists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group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objects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are</a:t>
            </a:r>
            <a:r>
              <a:rPr dirty="0" sz="1200" spc="-5">
                <a:latin typeface="Times New Roman"/>
                <a:cs typeface="Times New Roman"/>
              </a:rPr>
              <a:t> represented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lifelines,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messages</a:t>
            </a:r>
            <a:r>
              <a:rPr dirty="0" sz="1200" spc="-5">
                <a:latin typeface="Times New Roman"/>
                <a:cs typeface="Times New Roman"/>
              </a:rPr>
              <a:t> that</a:t>
            </a:r>
            <a:r>
              <a:rPr dirty="0" sz="1200">
                <a:latin typeface="Times New Roman"/>
                <a:cs typeface="Times New Roman"/>
              </a:rPr>
              <a:t> they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exchange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</a:t>
            </a:r>
            <a:r>
              <a:rPr dirty="0" sz="1200" spc="-5">
                <a:latin typeface="Times New Roman"/>
                <a:cs typeface="Times New Roman"/>
              </a:rPr>
              <a:t> during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1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engineering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7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activity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diagram</a:t>
            </a:r>
            <a:r>
              <a:rPr dirty="0" sz="1200" spc="85" b="1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behavioral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diagram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i.e.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depicts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4084954" cy="806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61845">
              <a:lnSpc>
                <a:spcPct val="100000"/>
              </a:lnSpc>
              <a:spcBef>
                <a:spcPts val="90"/>
              </a:spcBef>
            </a:pP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</a:t>
            </a:r>
            <a:r>
              <a:rPr dirty="0" u="heavy" sz="14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Basic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Flow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–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Selecting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109" y="2042160"/>
            <a:ext cx="6490334" cy="41292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1861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Basic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Flow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–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Selecting Tools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22823"/>
            <a:ext cx="2004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Basic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Flow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–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Selecting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Metrics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481988"/>
            <a:ext cx="6496050" cy="33838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920321"/>
            <a:ext cx="6275070" cy="29444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2842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Basic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Flow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Analyzing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Projects using</a:t>
            </a:r>
            <a:r>
              <a:rPr dirty="0" u="heavy" sz="12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tools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66791"/>
            <a:ext cx="2214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Basic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Flow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–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Comparing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the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tools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484602"/>
            <a:ext cx="6419850" cy="27945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457437"/>
            <a:ext cx="6477634" cy="27570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2133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Basic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Flow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–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Generating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4210" y="4859527"/>
            <a:ext cx="152717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u="heavy" sz="1400" spc="-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487202"/>
            <a:ext cx="6696709" cy="30033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296667"/>
            <a:ext cx="6778625" cy="32167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5714" y="889761"/>
            <a:ext cx="18459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ACTIVITY</a:t>
            </a:r>
            <a:r>
              <a:rPr dirty="0" u="heavy" sz="14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810" y="1306392"/>
            <a:ext cx="3105150" cy="76714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Ashish</a:t>
            </a:r>
            <a:r>
              <a:rPr dirty="0" spc="-60"/>
              <a:t> </a:t>
            </a:r>
            <a:r>
              <a:rPr dirty="0" spc="-10"/>
              <a:t>Kumar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5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terms:created xsi:type="dcterms:W3CDTF">2021-09-21T10:24:51Z</dcterms:created>
  <dcterms:modified xsi:type="dcterms:W3CDTF">2021-09-21T10:24:51Z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2021-09-21T00:00:00Z</vt:filetime>
  </property>
</Properties>
</file>