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3" r:id="rId1"/>
  </p:sldMasterIdLst>
  <p:notesMasterIdLst>
    <p:notesMasterId r:id="rId12"/>
  </p:notesMasterIdLst>
  <p:sldIdLst>
    <p:sldId id="273" r:id="rId2"/>
    <p:sldId id="278" r:id="rId3"/>
    <p:sldId id="269" r:id="rId4"/>
    <p:sldId id="270" r:id="rId5"/>
    <p:sldId id="271" r:id="rId6"/>
    <p:sldId id="274" r:id="rId7"/>
    <p:sldId id="275" r:id="rId8"/>
    <p:sldId id="276" r:id="rId9"/>
    <p:sldId id="277" r:id="rId10"/>
    <p:sldId id="272" r:id="rId11"/>
  </p:sldIdLst>
  <p:sldSz cx="9144000" cy="5143500" type="screen16x9"/>
  <p:notesSz cx="6858000" cy="9144000"/>
  <p:embeddedFontLst>
    <p:embeddedFont>
      <p:font typeface="Gill Sans MT" pitchFamily="34" charset="0"/>
      <p:regular r:id="rId13"/>
      <p:bold r:id="rId14"/>
      <p:italic r:id="rId15"/>
      <p:boldItalic r:id="rId16"/>
    </p:embeddedFont>
    <p:embeddedFont>
      <p:font typeface="Wingdings 2" pitchFamily="18" charset="2"/>
      <p:regular r:id="rId17"/>
    </p:embeddedFont>
    <p:embeddedFont>
      <p:font typeface="Verdana"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p:scale>
          <a:sx n="102" d="100"/>
          <a:sy n="102" d="100"/>
        </p:scale>
        <p:origin x="-888" y="-23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4209919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C6B4A9-1611-4792-9094-5F34BCA07E0B}" type="datetimeFigureOut">
              <a:rPr lang="en-US" smtClean="0"/>
              <a:pPr/>
              <a:t>11/6/2020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712588-04B1-427B-82EE-E8DB90309F08}" type="datetimeFigureOut">
              <a:rPr lang="en-US" smtClean="0"/>
              <a:pPr/>
              <a:t>11/6/2020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A54C80-263E-416B-A8E0-580EDEADCBDC}" type="datetimeFigureOut">
              <a:rPr lang="en-US" smtClean="0"/>
              <a:pPr/>
              <a:t>11/6/2020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11/6/2020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61BEF0D-F0BB-DE4B-95CE-6DB70DBA9567}" type="datetimeFigureOut">
              <a:rPr lang="en-US" smtClean="0"/>
              <a:pPr/>
              <a:t>11/6/2020</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235" y="199104"/>
            <a:ext cx="6465496" cy="742797"/>
          </a:xfrm>
        </p:spPr>
        <p:txBody>
          <a:bodyPr>
            <a:noAutofit/>
          </a:bodyPr>
          <a:lstStyle/>
          <a:p>
            <a:pPr algn="ctr"/>
            <a:r>
              <a:rPr lang="en-IN" sz="3000" dirty="0" smtClean="0">
                <a:latin typeface="Times New Roman" pitchFamily="18" charset="0"/>
                <a:cs typeface="Times New Roman" pitchFamily="18" charset="0"/>
              </a:rPr>
              <a:t>ARTIFICIAL INTELLIGENCE(SE321)</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1196281" y="1678017"/>
            <a:ext cx="7228640" cy="2843750"/>
          </a:xfrm>
        </p:spPr>
        <p:txBody>
          <a:bodyPr>
            <a:normAutofit/>
          </a:bodyPr>
          <a:lstStyle/>
          <a:p>
            <a:pPr algn="ctr">
              <a:buNone/>
            </a:pPr>
            <a:r>
              <a:rPr lang="en-IN" sz="2400" dirty="0" smtClean="0">
                <a:solidFill>
                  <a:schemeClr val="accent5">
                    <a:lumMod val="50000"/>
                  </a:schemeClr>
                </a:solidFill>
                <a:latin typeface="Times New Roman" pitchFamily="18" charset="0"/>
                <a:cs typeface="Times New Roman" pitchFamily="18" charset="0"/>
              </a:rPr>
              <a:t>PROJECT ON</a:t>
            </a:r>
            <a:r>
              <a:rPr lang="en-IN" sz="2400" dirty="0" smtClean="0">
                <a:solidFill>
                  <a:schemeClr val="accent5">
                    <a:lumMod val="50000"/>
                  </a:schemeClr>
                </a:solidFill>
              </a:rPr>
              <a:t/>
            </a:r>
            <a:br>
              <a:rPr lang="en-IN" sz="2400" dirty="0" smtClean="0">
                <a:solidFill>
                  <a:schemeClr val="accent5">
                    <a:lumMod val="50000"/>
                  </a:schemeClr>
                </a:solidFill>
              </a:rPr>
            </a:br>
            <a:r>
              <a:rPr lang="en-IN" sz="2400" dirty="0" smtClean="0">
                <a:solidFill>
                  <a:schemeClr val="accent5">
                    <a:lumMod val="50000"/>
                  </a:schemeClr>
                </a:solidFill>
              </a:rPr>
              <a:t/>
            </a:r>
            <a:br>
              <a:rPr lang="en-IN" sz="2400" dirty="0" smtClean="0">
                <a:solidFill>
                  <a:schemeClr val="accent5">
                    <a:lumMod val="50000"/>
                  </a:schemeClr>
                </a:solidFill>
              </a:rPr>
            </a:br>
            <a:r>
              <a:rPr lang="en-IN" sz="2400" b="1" u="sng" dirty="0" smtClean="0">
                <a:solidFill>
                  <a:schemeClr val="accent5">
                    <a:lumMod val="50000"/>
                  </a:schemeClr>
                </a:solidFill>
                <a:latin typeface="Times New Roman" pitchFamily="18" charset="0"/>
                <a:cs typeface="Times New Roman" pitchFamily="18" charset="0"/>
              </a:rPr>
              <a:t>RADIAL BASIS FUNCTION NETWORK</a:t>
            </a:r>
            <a:endParaRPr lang="en-US" sz="2400" b="1" u="sng" dirty="0">
              <a:solidFill>
                <a:schemeClr val="accent5">
                  <a:lumMod val="50000"/>
                </a:schemeClr>
              </a:solidFill>
              <a:latin typeface="Times New Roman" pitchFamily="18" charset="0"/>
              <a:cs typeface="Times New Roman" pitchFamily="18" charset="0"/>
            </a:endParaRPr>
          </a:p>
        </p:txBody>
      </p:sp>
      <p:pic>
        <p:nvPicPr>
          <p:cNvPr id="4" name="Google Shape;55;p13"/>
          <p:cNvPicPr preferRelativeResize="0"/>
          <p:nvPr/>
        </p:nvPicPr>
        <p:blipFill>
          <a:blip r:embed="rId2">
            <a:alphaModFix/>
          </a:blip>
          <a:stretch>
            <a:fillRect/>
          </a:stretch>
        </p:blipFill>
        <p:spPr>
          <a:xfrm>
            <a:off x="287896" y="250945"/>
            <a:ext cx="1431758" cy="1381912"/>
          </a:xfrm>
          <a:prstGeom prst="rect">
            <a:avLst/>
          </a:prstGeom>
          <a:noFill/>
          <a:ln>
            <a:noFill/>
          </a:ln>
        </p:spPr>
      </p:pic>
      <p:sp>
        <p:nvSpPr>
          <p:cNvPr id="5" name="Google Shape;57;p13"/>
          <p:cNvSpPr txBox="1"/>
          <p:nvPr/>
        </p:nvSpPr>
        <p:spPr>
          <a:xfrm>
            <a:off x="2451003" y="941901"/>
            <a:ext cx="5160043" cy="4881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smtClean="0">
                <a:solidFill>
                  <a:schemeClr val="accent5">
                    <a:lumMod val="50000"/>
                  </a:schemeClr>
                </a:solidFill>
                <a:latin typeface="Times New Roman" pitchFamily="18" charset="0"/>
                <a:cs typeface="Times New Roman" pitchFamily="18" charset="0"/>
              </a:rPr>
              <a:t>DELHI TECHNOLOGICAL UNIVERSITY(DTU)</a:t>
            </a:r>
            <a:endParaRPr sz="2000" dirty="0" smtClean="0">
              <a:solidFill>
                <a:schemeClr val="bg1"/>
              </a:solidFill>
              <a:latin typeface="Times New Roman" pitchFamily="18" charset="0"/>
              <a:cs typeface="Times New Roman" pitchFamily="18" charset="0"/>
            </a:endParaRPr>
          </a:p>
          <a:p>
            <a:pPr marL="0" lvl="0" indent="0" algn="ctr" rtl="0">
              <a:spcBef>
                <a:spcPts val="0"/>
              </a:spcBef>
              <a:spcAft>
                <a:spcPts val="0"/>
              </a:spcAft>
              <a:buNone/>
            </a:pPr>
            <a:endParaRPr sz="2000" dirty="0">
              <a:solidFill>
                <a:schemeClr val="tx1"/>
              </a:solidFill>
            </a:endParaRPr>
          </a:p>
        </p:txBody>
      </p:sp>
      <p:sp>
        <p:nvSpPr>
          <p:cNvPr id="6" name="Rectangle 5"/>
          <p:cNvSpPr/>
          <p:nvPr/>
        </p:nvSpPr>
        <p:spPr>
          <a:xfrm>
            <a:off x="1328627" y="3668699"/>
            <a:ext cx="2894455" cy="646331"/>
          </a:xfrm>
          <a:prstGeom prst="rect">
            <a:avLst/>
          </a:prstGeom>
        </p:spPr>
        <p:txBody>
          <a:bodyPr wrap="square">
            <a:spAutoFit/>
          </a:bodyPr>
          <a:lstStyle/>
          <a:p>
            <a:pPr lvl="0"/>
            <a:r>
              <a:rPr lang="en-US" dirty="0" smtClean="0">
                <a:solidFill>
                  <a:schemeClr val="accent5">
                    <a:lumMod val="50000"/>
                  </a:schemeClr>
                </a:solidFill>
                <a:latin typeface="Times New Roman" pitchFamily="18" charset="0"/>
                <a:cs typeface="Times New Roman" pitchFamily="18" charset="0"/>
              </a:rPr>
              <a:t>Submitted to :</a:t>
            </a:r>
          </a:p>
          <a:p>
            <a:pPr lvl="0"/>
            <a:r>
              <a:rPr lang="en-US" dirty="0" smtClean="0">
                <a:solidFill>
                  <a:schemeClr val="accent5">
                    <a:lumMod val="50000"/>
                  </a:schemeClr>
                </a:solidFill>
                <a:latin typeface="Times New Roman" pitchFamily="18" charset="0"/>
                <a:cs typeface="Times New Roman" pitchFamily="18" charset="0"/>
              </a:rPr>
              <a:t> Dr. Aruna Bhat</a:t>
            </a:r>
            <a:endParaRPr lang="en-US" dirty="0">
              <a:solidFill>
                <a:schemeClr val="accent5">
                  <a:lumMod val="50000"/>
                </a:schemeClr>
              </a:solidFill>
              <a:latin typeface="Times New Roman" pitchFamily="18" charset="0"/>
              <a:cs typeface="Times New Roman" pitchFamily="18" charset="0"/>
            </a:endParaRPr>
          </a:p>
        </p:txBody>
      </p:sp>
      <p:sp>
        <p:nvSpPr>
          <p:cNvPr id="7" name="Rectangle 6"/>
          <p:cNvSpPr/>
          <p:nvPr/>
        </p:nvSpPr>
        <p:spPr>
          <a:xfrm>
            <a:off x="5649899" y="3099892"/>
            <a:ext cx="4620126" cy="1477328"/>
          </a:xfrm>
          <a:prstGeom prst="rect">
            <a:avLst/>
          </a:prstGeom>
        </p:spPr>
        <p:txBody>
          <a:bodyPr wrap="square">
            <a:spAutoFit/>
          </a:bodyPr>
          <a:lstStyle/>
          <a:p>
            <a:pPr lvl="0"/>
            <a:endParaRPr lang="en-US" dirty="0" smtClean="0">
              <a:solidFill>
                <a:schemeClr val="accent5">
                  <a:lumMod val="50000"/>
                </a:schemeClr>
              </a:solidFill>
            </a:endParaRPr>
          </a:p>
          <a:p>
            <a:pPr lvl="0"/>
            <a:endParaRPr lang="en-US" dirty="0" smtClean="0">
              <a:solidFill>
                <a:schemeClr val="accent5">
                  <a:lumMod val="50000"/>
                </a:schemeClr>
              </a:solidFill>
            </a:endParaRPr>
          </a:p>
          <a:p>
            <a:pPr lvl="0"/>
            <a:r>
              <a:rPr lang="en-US" dirty="0" smtClean="0">
                <a:solidFill>
                  <a:schemeClr val="accent5">
                    <a:lumMod val="50000"/>
                  </a:schemeClr>
                </a:solidFill>
                <a:latin typeface="Times New Roman" pitchFamily="18" charset="0"/>
                <a:cs typeface="Times New Roman" pitchFamily="18" charset="0"/>
              </a:rPr>
              <a:t>Submitted by:</a:t>
            </a:r>
          </a:p>
          <a:p>
            <a:pPr lvl="0"/>
            <a:r>
              <a:rPr lang="en-US" dirty="0" smtClean="0">
                <a:solidFill>
                  <a:schemeClr val="accent5">
                    <a:lumMod val="50000"/>
                  </a:schemeClr>
                </a:solidFill>
                <a:latin typeface="Times New Roman" pitchFamily="18" charset="0"/>
                <a:cs typeface="Times New Roman" pitchFamily="18" charset="0"/>
              </a:rPr>
              <a:t>  </a:t>
            </a:r>
            <a:r>
              <a:rPr lang="en-US" dirty="0" err="1" smtClean="0">
                <a:solidFill>
                  <a:schemeClr val="accent5">
                    <a:lumMod val="50000"/>
                  </a:schemeClr>
                </a:solidFill>
                <a:latin typeface="Times New Roman" pitchFamily="18" charset="0"/>
                <a:cs typeface="Times New Roman" pitchFamily="18" charset="0"/>
              </a:rPr>
              <a:t>Ashish</a:t>
            </a:r>
            <a:r>
              <a:rPr lang="en-US" dirty="0" smtClean="0">
                <a:solidFill>
                  <a:schemeClr val="accent5">
                    <a:lumMod val="50000"/>
                  </a:schemeClr>
                </a:solidFill>
                <a:latin typeface="Times New Roman" pitchFamily="18" charset="0"/>
                <a:cs typeface="Times New Roman" pitchFamily="18" charset="0"/>
              </a:rPr>
              <a:t> Kumar - (2K18/SE/041)</a:t>
            </a:r>
            <a:br>
              <a:rPr lang="en-US" dirty="0" smtClean="0">
                <a:solidFill>
                  <a:schemeClr val="accent5">
                    <a:lumMod val="50000"/>
                  </a:schemeClr>
                </a:solidFill>
                <a:latin typeface="Times New Roman" pitchFamily="18" charset="0"/>
                <a:cs typeface="Times New Roman" pitchFamily="18" charset="0"/>
              </a:rPr>
            </a:br>
            <a:r>
              <a:rPr lang="en-US" dirty="0" smtClean="0">
                <a:solidFill>
                  <a:schemeClr val="accent5">
                    <a:lumMod val="50000"/>
                  </a:schemeClr>
                </a:solidFill>
                <a:latin typeface="Times New Roman" pitchFamily="18" charset="0"/>
                <a:cs typeface="Times New Roman" pitchFamily="18" charset="0"/>
              </a:rPr>
              <a:t>  Kevin </a:t>
            </a:r>
            <a:r>
              <a:rPr lang="en-US" dirty="0" err="1" smtClean="0">
                <a:solidFill>
                  <a:schemeClr val="accent5">
                    <a:lumMod val="50000"/>
                  </a:schemeClr>
                </a:solidFill>
                <a:latin typeface="Times New Roman" pitchFamily="18" charset="0"/>
                <a:cs typeface="Times New Roman" pitchFamily="18" charset="0"/>
              </a:rPr>
              <a:t>Tirkey</a:t>
            </a:r>
            <a:r>
              <a:rPr lang="en-US" dirty="0" smtClean="0">
                <a:solidFill>
                  <a:schemeClr val="accent5">
                    <a:lumMod val="50000"/>
                  </a:schemeClr>
                </a:solidFill>
                <a:latin typeface="Times New Roman" pitchFamily="18" charset="0"/>
                <a:cs typeface="Times New Roman" pitchFamily="18" charset="0"/>
              </a:rPr>
              <a:t> - (2K18/SE/074)</a:t>
            </a:r>
            <a:endParaRPr lang="en-US" dirty="0">
              <a:solidFill>
                <a:schemeClr val="accent5">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80"/>
            <a:ext cx="7498080" cy="588500"/>
          </a:xfrm>
        </p:spPr>
        <p:txBody>
          <a:bodyPr>
            <a:normAutofit/>
          </a:bodyPr>
          <a:lstStyle/>
          <a:p>
            <a:pPr algn="ctr"/>
            <a:r>
              <a:rPr lang="en-IN" sz="2900" dirty="0" smtClean="0">
                <a:latin typeface="Times New Roman" pitchFamily="18" charset="0"/>
                <a:cs typeface="Times New Roman" pitchFamily="18" charset="0"/>
              </a:rPr>
              <a:t>CONCLUSION</a:t>
            </a:r>
            <a:endParaRPr lang="en-US" sz="2900" dirty="0">
              <a:latin typeface="Times New Roman" pitchFamily="18" charset="0"/>
              <a:cs typeface="Times New Roman" pitchFamily="18" charset="0"/>
            </a:endParaRPr>
          </a:p>
        </p:txBody>
      </p:sp>
      <p:sp>
        <p:nvSpPr>
          <p:cNvPr id="3" name="Content Placeholder 2"/>
          <p:cNvSpPr>
            <a:spLocks noGrp="1"/>
          </p:cNvSpPr>
          <p:nvPr>
            <p:ph idx="1"/>
          </p:nvPr>
        </p:nvSpPr>
        <p:spPr>
          <a:xfrm>
            <a:off x="1169233" y="794479"/>
            <a:ext cx="7764455" cy="4249711"/>
          </a:xfrm>
        </p:spPr>
        <p:txBody>
          <a:bodyPr>
            <a:normAutofit lnSpcReduction="10000"/>
          </a:bodyPr>
          <a:lstStyle/>
          <a:p>
            <a:pPr algn="just">
              <a:buNone/>
            </a:pPr>
            <a:r>
              <a:rPr lang="en-US" sz="2000" dirty="0" smtClean="0">
                <a:latin typeface="Times New Roman" pitchFamily="18" charset="0"/>
                <a:cs typeface="Times New Roman" pitchFamily="18" charset="0"/>
              </a:rPr>
              <a:t>So from this </a:t>
            </a:r>
            <a:r>
              <a:rPr lang="en-US" sz="2000" dirty="0" smtClean="0">
                <a:latin typeface="Times New Roman" pitchFamily="18" charset="0"/>
                <a:cs typeface="Times New Roman" pitchFamily="18" charset="0"/>
              </a:rPr>
              <a:t>presentation, </a:t>
            </a:r>
            <a:r>
              <a:rPr lang="en-US" sz="2000" dirty="0" smtClean="0">
                <a:latin typeface="Times New Roman" pitchFamily="18" charset="0"/>
                <a:cs typeface="Times New Roman" pitchFamily="18" charset="0"/>
              </a:rPr>
              <a:t>we have learnt </a:t>
            </a:r>
            <a:r>
              <a:rPr lang="en-US" sz="2000" dirty="0" smtClean="0">
                <a:latin typeface="Times New Roman" pitchFamily="18" charset="0"/>
                <a:cs typeface="Times New Roman" pitchFamily="18" charset="0"/>
              </a:rPr>
              <a:t>that:</a:t>
            </a:r>
          </a:p>
          <a:p>
            <a:pPr algn="just"/>
            <a:r>
              <a:rPr lang="en-US" sz="2000" dirty="0" smtClean="0">
                <a:latin typeface="Times New Roman" pitchFamily="18" charset="0"/>
                <a:cs typeface="Times New Roman" pitchFamily="18" charset="0"/>
              </a:rPr>
              <a:t> Practically RBF </a:t>
            </a:r>
            <a:r>
              <a:rPr lang="en-US" sz="2000" dirty="0" smtClean="0">
                <a:latin typeface="Times New Roman" pitchFamily="18" charset="0"/>
                <a:cs typeface="Times New Roman" pitchFamily="18" charset="0"/>
              </a:rPr>
              <a:t>is better than the traditional networks as it is faster, </a:t>
            </a:r>
            <a:r>
              <a:rPr lang="en-US" sz="2000" dirty="0" smtClean="0">
                <a:latin typeface="Times New Roman" pitchFamily="18" charset="0"/>
                <a:cs typeface="Times New Roman" pitchFamily="18" charset="0"/>
              </a:rPr>
              <a:t>simpler, has only one hidden layer and have wide range of applications.</a:t>
            </a: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RBF network is a popular alternative to the well-known multilayer </a:t>
            </a:r>
            <a:r>
              <a:rPr lang="en-US" sz="2000" dirty="0" err="1" smtClean="0">
                <a:latin typeface="Times New Roman" pitchFamily="18" charset="0"/>
                <a:cs typeface="Times New Roman" pitchFamily="18" charset="0"/>
              </a:rPr>
              <a:t>perceptron</a:t>
            </a:r>
            <a:r>
              <a:rPr lang="en-US" sz="2000" dirty="0" smtClean="0">
                <a:latin typeface="Times New Roman" pitchFamily="18" charset="0"/>
                <a:cs typeface="Times New Roman" pitchFamily="18" charset="0"/>
              </a:rPr>
              <a:t> (MLP), since it has a simpler structure and a much faster training </a:t>
            </a:r>
            <a:r>
              <a:rPr lang="en-US" sz="2000" dirty="0" smtClean="0">
                <a:latin typeface="Times New Roman" pitchFamily="18" charset="0"/>
                <a:cs typeface="Times New Roman" pitchFamily="18" charset="0"/>
              </a:rPr>
              <a:t>process and it </a:t>
            </a:r>
            <a:r>
              <a:rPr lang="en-US" sz="2000" dirty="0" smtClean="0">
                <a:latin typeface="Times New Roman" pitchFamily="18" charset="0"/>
                <a:cs typeface="Times New Roman" pitchFamily="18" charset="0"/>
              </a:rPr>
              <a:t>is good for novelty detection as RBF neurons have maximum </a:t>
            </a:r>
            <a:r>
              <a:rPr lang="en-US" sz="2000" dirty="0" smtClean="0">
                <a:latin typeface="Times New Roman" pitchFamily="18" charset="0"/>
                <a:cs typeface="Times New Roman" pitchFamily="18" charset="0"/>
              </a:rPr>
              <a:t>activation. </a:t>
            </a:r>
            <a:r>
              <a:rPr lang="en-US" sz="2000" dirty="0" smtClean="0">
                <a:latin typeface="Times New Roman" pitchFamily="18" charset="0"/>
                <a:cs typeface="Times New Roman" pitchFamily="18" charset="0"/>
              </a:rPr>
              <a:t>RBF networks are a second paradigm of multi layer </a:t>
            </a:r>
            <a:r>
              <a:rPr lang="en-US" sz="2000" dirty="0" err="1" smtClean="0">
                <a:latin typeface="Times New Roman" pitchFamily="18" charset="0"/>
                <a:cs typeface="Times New Roman" pitchFamily="18" charset="0"/>
              </a:rPr>
              <a:t>perceptrons</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Various aspects of the RBF network have been described, with emphasis placed on RBF network </a:t>
            </a:r>
            <a:r>
              <a:rPr lang="en-US" sz="2000" dirty="0" smtClean="0">
                <a:latin typeface="Times New Roman" pitchFamily="18" charset="0"/>
                <a:cs typeface="Times New Roman" pitchFamily="18" charset="0"/>
              </a:rPr>
              <a:t>structure.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Like we have seen that how three layers work and their properties and how the output is calculated.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9"/>
            <a:ext cx="7498080" cy="749672"/>
          </a:xfrm>
        </p:spPr>
        <p:txBody>
          <a:bodyPr>
            <a:normAutofit/>
          </a:bodyPr>
          <a:lstStyle/>
          <a:p>
            <a:pPr algn="ctr"/>
            <a:r>
              <a:rPr lang="en-IN" sz="2900" dirty="0" smtClean="0">
                <a:latin typeface="Times New Roman" pitchFamily="18" charset="0"/>
                <a:cs typeface="Times New Roman" pitchFamily="18" charset="0"/>
              </a:rPr>
              <a:t>PROBLEM STATEMENT</a:t>
            </a:r>
            <a:endParaRPr lang="en-US" sz="29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85849"/>
            <a:ext cx="7498080" cy="3890885"/>
          </a:xfrm>
        </p:spPr>
        <p:txBody>
          <a:bodyPr>
            <a:normAutofit fontScale="92500" lnSpcReduction="10000"/>
          </a:bodyPr>
          <a:lstStyle/>
          <a:p>
            <a:r>
              <a:rPr lang="en-US" sz="1400" dirty="0">
                <a:latin typeface="Times New Roman" pitchFamily="18" charset="0"/>
                <a:cs typeface="Times New Roman" pitchFamily="18" charset="0"/>
              </a:rPr>
              <a:t>Radial basis function (RBF) networks are a commonly used type of artificial neural network for function approximation problems. Radial basis function networks are distinguished from other neural networks due to their universal approximation and faster learning speed.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RBF  </a:t>
            </a:r>
            <a:r>
              <a:rPr lang="en-US" sz="1400" dirty="0">
                <a:latin typeface="Times New Roman" pitchFamily="18" charset="0"/>
                <a:cs typeface="Times New Roman" pitchFamily="18" charset="0"/>
              </a:rPr>
              <a:t>networks  have  fixed  three-layer  architecture </a:t>
            </a:r>
            <a:r>
              <a:rPr lang="en-US" sz="1400" dirty="0" smtClean="0">
                <a:latin typeface="Times New Roman" pitchFamily="18" charset="0"/>
                <a:cs typeface="Times New Roman" pitchFamily="18" charset="0"/>
              </a:rPr>
              <a:t>which  </a:t>
            </a:r>
            <a:r>
              <a:rPr lang="en-US" sz="1400" dirty="0">
                <a:latin typeface="Times New Roman" pitchFamily="18" charset="0"/>
                <a:cs typeface="Times New Roman" pitchFamily="18" charset="0"/>
              </a:rPr>
              <a:t>consists  of  input  layer,  hidden  layer  and  output  layer. Because  of  the  similar  layer-by-layer  topology,  it  is  often  considered  that  RBF  networks  belong  </a:t>
            </a:r>
            <a:r>
              <a:rPr lang="en-US" sz="1400" dirty="0" smtClean="0">
                <a:latin typeface="Times New Roman" pitchFamily="18" charset="0"/>
                <a:cs typeface="Times New Roman" pitchFamily="18" charset="0"/>
              </a:rPr>
              <a:t>to the </a:t>
            </a:r>
            <a:r>
              <a:rPr lang="en-US" sz="1400" dirty="0" smtClean="0">
                <a:latin typeface="Times New Roman" pitchFamily="18" charset="0"/>
                <a:cs typeface="Times New Roman" pitchFamily="18" charset="0"/>
              </a:rPr>
              <a:t>traditional </a:t>
            </a:r>
            <a:r>
              <a:rPr lang="en-US" sz="1400" dirty="0" smtClean="0">
                <a:latin typeface="Times New Roman" pitchFamily="18" charset="0"/>
                <a:cs typeface="Times New Roman" pitchFamily="18" charset="0"/>
              </a:rPr>
              <a:t>neural networks such as the  </a:t>
            </a:r>
            <a:r>
              <a:rPr lang="en-US" sz="1400" dirty="0" smtClean="0">
                <a:latin typeface="Times New Roman" pitchFamily="18" charset="0"/>
                <a:cs typeface="Times New Roman" pitchFamily="18" charset="0"/>
              </a:rPr>
              <a:t>MLP(multilayer </a:t>
            </a:r>
            <a:r>
              <a:rPr lang="en-US" sz="1400" dirty="0" err="1" smtClean="0">
                <a:latin typeface="Times New Roman" pitchFamily="18" charset="0"/>
                <a:cs typeface="Times New Roman" pitchFamily="18" charset="0"/>
              </a:rPr>
              <a:t>perceptron</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networks but in reality both behave very differently.</a:t>
            </a:r>
          </a:p>
          <a:p>
            <a:r>
              <a:rPr lang="en-US" sz="1400" dirty="0">
                <a:latin typeface="Times New Roman" pitchFamily="18" charset="0"/>
                <a:cs typeface="Times New Roman" pitchFamily="18" charset="0"/>
              </a:rPr>
              <a:t>RBF  networks  are  simpler than MLP networks which may have more than three layers architectures, so the training process is generally faster than  that  of  MLP  </a:t>
            </a:r>
            <a:r>
              <a:rPr lang="en-US" sz="1400" dirty="0" smtClean="0">
                <a:latin typeface="Times New Roman" pitchFamily="18" charset="0"/>
                <a:cs typeface="Times New Roman" pitchFamily="18" charset="0"/>
              </a:rPr>
              <a:t>networks.</a:t>
            </a:r>
          </a:p>
          <a:p>
            <a:r>
              <a:rPr lang="en-US" sz="1400" dirty="0">
                <a:latin typeface="Times New Roman" pitchFamily="18" charset="0"/>
                <a:cs typeface="Times New Roman" pitchFamily="18" charset="0"/>
              </a:rPr>
              <a:t>RBF  networks  act  as  local  approximation  networks,  because  the  network  outputs  are  determined  by  specified  hidden  units  in  certain  local  receptive  fields;  while  MLP  networks  work  globally,  since  the network outputs are decides by all the </a:t>
            </a:r>
            <a:r>
              <a:rPr lang="en-US" sz="1400" dirty="0" smtClean="0">
                <a:latin typeface="Times New Roman" pitchFamily="18" charset="0"/>
                <a:cs typeface="Times New Roman" pitchFamily="18" charset="0"/>
              </a:rPr>
              <a:t>neurons.</a:t>
            </a:r>
          </a:p>
          <a:p>
            <a:r>
              <a:rPr lang="en-US" sz="1400" dirty="0">
                <a:latin typeface="Times New Roman" pitchFamily="18" charset="0"/>
                <a:cs typeface="Times New Roman" pitchFamily="18" charset="0"/>
              </a:rPr>
              <a:t>MLP </a:t>
            </a:r>
            <a:r>
              <a:rPr lang="en-US" sz="1400" dirty="0" smtClean="0">
                <a:latin typeface="Times New Roman" pitchFamily="18" charset="0"/>
                <a:cs typeface="Times New Roman" pitchFamily="18" charset="0"/>
              </a:rPr>
              <a:t>network </a:t>
            </a:r>
            <a:r>
              <a:rPr lang="en-US" sz="1400" dirty="0">
                <a:latin typeface="Times New Roman" pitchFamily="18" charset="0"/>
                <a:cs typeface="Times New Roman" pitchFamily="18" charset="0"/>
              </a:rPr>
              <a:t>models are highly vulnerable to adversarial noise and can make very wrong predictions when fed with such examples as their inputs. This is not the case in RBF networks which is due to the non-linear nature of these networks. </a:t>
            </a:r>
            <a:endParaRPr lang="en-US" sz="1400" dirty="0" smtClean="0">
              <a:latin typeface="Times New Roman" pitchFamily="18" charset="0"/>
              <a:cs typeface="Times New Roman" pitchFamily="18" charset="0"/>
            </a:endParaRPr>
          </a:p>
          <a:p>
            <a:r>
              <a:rPr lang="en-US" sz="1400" dirty="0">
                <a:latin typeface="Times New Roman" pitchFamily="18" charset="0"/>
                <a:cs typeface="Times New Roman" pitchFamily="18" charset="0"/>
              </a:rPr>
              <a:t>Practically, MLP networks are very inefficient for solving problems so </a:t>
            </a:r>
            <a:r>
              <a:rPr lang="en-US" sz="1400" dirty="0" smtClean="0">
                <a:latin typeface="Times New Roman" pitchFamily="18" charset="0"/>
                <a:cs typeface="Times New Roman" pitchFamily="18" charset="0"/>
              </a:rPr>
              <a:t>RBF networks are used because it is </a:t>
            </a:r>
            <a:r>
              <a:rPr lang="en-US" sz="1400" dirty="0">
                <a:latin typeface="Times New Roman" pitchFamily="18" charset="0"/>
                <a:cs typeface="Times New Roman" pitchFamily="18" charset="0"/>
              </a:rPr>
              <a:t>good for novelty detection </a:t>
            </a:r>
            <a:r>
              <a:rPr lang="en-US" sz="1400" dirty="0" smtClean="0">
                <a:latin typeface="Times New Roman" pitchFamily="18" charset="0"/>
                <a:cs typeface="Times New Roman" pitchFamily="18" charset="0"/>
              </a:rPr>
              <a:t>as RBF </a:t>
            </a:r>
            <a:r>
              <a:rPr lang="en-US" sz="1400" dirty="0">
                <a:latin typeface="Times New Roman" pitchFamily="18" charset="0"/>
                <a:cs typeface="Times New Roman" pitchFamily="18" charset="0"/>
              </a:rPr>
              <a:t>neurons have maximum activation when the center/weights are equal to the </a:t>
            </a:r>
            <a:r>
              <a:rPr lang="en-US" sz="1400" dirty="0" smtClean="0">
                <a:latin typeface="Times New Roman" pitchFamily="18" charset="0"/>
                <a:cs typeface="Times New Roman" pitchFamily="18" charset="0"/>
              </a:rPr>
              <a:t>inputs </a:t>
            </a:r>
            <a:r>
              <a:rPr lang="en-US" sz="1400" dirty="0">
                <a:latin typeface="Times New Roman" pitchFamily="18" charset="0"/>
                <a:cs typeface="Times New Roman" pitchFamily="18" charset="0"/>
              </a:rPr>
              <a:t>and also RBF </a:t>
            </a:r>
            <a:r>
              <a:rPr lang="en-US" sz="1400" dirty="0" smtClean="0">
                <a:latin typeface="Times New Roman" pitchFamily="18" charset="0"/>
                <a:cs typeface="Times New Roman" pitchFamily="18" charset="0"/>
              </a:rPr>
              <a:t>networks </a:t>
            </a:r>
            <a:r>
              <a:rPr lang="en-US" sz="1400" dirty="0">
                <a:latin typeface="Times New Roman" pitchFamily="18" charset="0"/>
                <a:cs typeface="Times New Roman" pitchFamily="18" charset="0"/>
              </a:rPr>
              <a:t>bring much more robustness to </a:t>
            </a:r>
            <a:r>
              <a:rPr lang="en-US" sz="1400" dirty="0" smtClean="0">
                <a:latin typeface="Times New Roman" pitchFamily="18" charset="0"/>
                <a:cs typeface="Times New Roman" pitchFamily="18" charset="0"/>
              </a:rPr>
              <a:t>the prediction.</a:t>
            </a: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9"/>
            <a:ext cx="7498080" cy="729047"/>
          </a:xfrm>
        </p:spPr>
        <p:txBody>
          <a:bodyPr>
            <a:normAutofit/>
          </a:bodyPr>
          <a:lstStyle/>
          <a:p>
            <a:pPr algn="ctr"/>
            <a:r>
              <a:rPr lang="en-IN" sz="2900" dirty="0" smtClean="0">
                <a:latin typeface="Times New Roman" pitchFamily="18" charset="0"/>
                <a:cs typeface="Times New Roman" pitchFamily="18" charset="0"/>
              </a:rPr>
              <a:t>ABSTRACT</a:t>
            </a:r>
            <a:endParaRPr lang="en-US" sz="29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000" dirty="0" smtClean="0">
                <a:latin typeface="Times New Roman" pitchFamily="18" charset="0"/>
                <a:cs typeface="Times New Roman" pitchFamily="18" charset="0"/>
              </a:rPr>
              <a:t>This </a:t>
            </a:r>
            <a:r>
              <a:rPr lang="en-IN" sz="2000" dirty="0" smtClean="0">
                <a:latin typeface="Times New Roman" pitchFamily="18" charset="0"/>
                <a:cs typeface="Times New Roman" pitchFamily="18" charset="0"/>
              </a:rPr>
              <a:t>presentation is a detailed introduction to radial basis function(RBF) networks, a type of artificial intelligence network for application to problem of supervised learning(</a:t>
            </a:r>
            <a:r>
              <a:rPr lang="en-IN" sz="2000" dirty="0" err="1" smtClean="0">
                <a:latin typeface="Times New Roman" pitchFamily="18" charset="0"/>
                <a:cs typeface="Times New Roman" pitchFamily="18" charset="0"/>
              </a:rPr>
              <a:t>eg</a:t>
            </a:r>
            <a:r>
              <a:rPr lang="en-IN" sz="2000" dirty="0" smtClean="0">
                <a:latin typeface="Times New Roman" pitchFamily="18" charset="0"/>
                <a:cs typeface="Times New Roman" pitchFamily="18" charset="0"/>
              </a:rPr>
              <a:t>. regression, classification and time series prediction</a:t>
            </a:r>
            <a:r>
              <a:rPr lang="en-IN" sz="2000" dirty="0" smtClean="0">
                <a:latin typeface="Times New Roman" pitchFamily="18" charset="0"/>
                <a:cs typeface="Times New Roman" pitchFamily="18" charset="0"/>
              </a:rPr>
              <a:t>).</a:t>
            </a:r>
            <a:br>
              <a:rPr lang="en-IN" sz="2000" dirty="0" smtClean="0">
                <a:latin typeface="Times New Roman" pitchFamily="18" charset="0"/>
                <a:cs typeface="Times New Roman" pitchFamily="18" charset="0"/>
              </a:rPr>
            </a:b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Many aspects associated with the RBF network, such as network </a:t>
            </a:r>
            <a:r>
              <a:rPr lang="en-US" sz="2000" dirty="0" smtClean="0">
                <a:latin typeface="Times New Roman" pitchFamily="18" charset="0"/>
                <a:cs typeface="Times New Roman" pitchFamily="18" charset="0"/>
              </a:rPr>
              <a:t>structure or architecture, </a:t>
            </a:r>
            <a:r>
              <a:rPr lang="en-US" sz="2000" dirty="0" smtClean="0">
                <a:latin typeface="Times New Roman" pitchFamily="18" charset="0"/>
                <a:cs typeface="Times New Roman" pitchFamily="18" charset="0"/>
              </a:rPr>
              <a:t>radial basis </a:t>
            </a:r>
            <a:r>
              <a:rPr lang="en-US" sz="2000" dirty="0" smtClean="0">
                <a:latin typeface="Times New Roman" pitchFamily="18" charset="0"/>
                <a:cs typeface="Times New Roman" pitchFamily="18" charset="0"/>
              </a:rPr>
              <a:t>functions, some algorithms are described here.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9"/>
            <a:ext cx="7498080" cy="498560"/>
          </a:xfrm>
        </p:spPr>
        <p:txBody>
          <a:bodyPr>
            <a:normAutofit fontScale="90000"/>
          </a:bodyPr>
          <a:lstStyle/>
          <a:p>
            <a:pPr algn="ctr"/>
            <a:r>
              <a:rPr lang="en-IN"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131757" y="764498"/>
            <a:ext cx="7801931" cy="4379002"/>
          </a:xfrm>
        </p:spPr>
        <p:txBody>
          <a:bodyPr>
            <a:normAutofit fontScale="32500" lnSpcReduction="20000"/>
          </a:bodyPr>
          <a:lstStyle/>
          <a:p>
            <a:pPr algn="just" fontAlgn="base"/>
            <a:r>
              <a:rPr lang="en-US" sz="6200" dirty="0" smtClean="0">
                <a:latin typeface="Times New Roman" pitchFamily="18" charset="0"/>
                <a:cs typeface="Times New Roman" pitchFamily="18" charset="0"/>
              </a:rPr>
              <a:t>Radial Basis Function(RBF) network was formulated by </a:t>
            </a:r>
            <a:r>
              <a:rPr lang="en-US" sz="6200" dirty="0" err="1" smtClean="0">
                <a:latin typeface="Times New Roman" pitchFamily="18" charset="0"/>
                <a:cs typeface="Times New Roman" pitchFamily="18" charset="0"/>
              </a:rPr>
              <a:t>Broomhead</a:t>
            </a:r>
            <a:r>
              <a:rPr lang="en-US" sz="6200" dirty="0" smtClean="0">
                <a:latin typeface="Times New Roman" pitchFamily="18" charset="0"/>
                <a:cs typeface="Times New Roman" pitchFamily="18" charset="0"/>
              </a:rPr>
              <a:t> and Lowe in 1988. Since Radial basis functions (RBFs) have only one hidden layer, the convergence of optimization objective is much faster, and despite having one hidden layer RBFs are proven to be universal approximators.</a:t>
            </a:r>
          </a:p>
          <a:p>
            <a:pPr algn="just" fontAlgn="base"/>
            <a:endParaRPr lang="en-US" sz="6200" dirty="0" smtClean="0">
              <a:latin typeface="Times New Roman" pitchFamily="18" charset="0"/>
              <a:cs typeface="Times New Roman" pitchFamily="18" charset="0"/>
            </a:endParaRPr>
          </a:p>
          <a:p>
            <a:pPr algn="just" fontAlgn="base"/>
            <a:r>
              <a:rPr lang="en-US" sz="6200" dirty="0" smtClean="0">
                <a:latin typeface="Times New Roman" pitchFamily="18" charset="0"/>
                <a:cs typeface="Times New Roman" pitchFamily="18" charset="0"/>
              </a:rPr>
              <a:t>RBF networks have many applications like function approximation, interpolation, classification and time series prediction. All these applications serve various industrial interests like stock price prediction, anomaly detection in data, fraud detection in financial transaction etc.</a:t>
            </a:r>
          </a:p>
          <a:p>
            <a:pPr algn="just" fontAlgn="base"/>
            <a:endParaRPr lang="en-US" sz="6200" dirty="0" smtClean="0">
              <a:latin typeface="Times New Roman" pitchFamily="18" charset="0"/>
              <a:cs typeface="Times New Roman" pitchFamily="18" charset="0"/>
            </a:endParaRPr>
          </a:p>
          <a:p>
            <a:pPr algn="just" fontAlgn="base"/>
            <a:r>
              <a:rPr lang="en-US" sz="6200" dirty="0" smtClean="0">
                <a:latin typeface="Times New Roman" pitchFamily="18" charset="0"/>
                <a:cs typeface="Times New Roman" pitchFamily="18" charset="0"/>
              </a:rPr>
              <a:t>This presentation provides a detailed introduction to Radial Basis Function Networks along with its structure, mathematical and algorithmic introduction. In the last section, conclusion is presented.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9"/>
            <a:ext cx="7498080" cy="416113"/>
          </a:xfrm>
        </p:spPr>
        <p:txBody>
          <a:bodyPr>
            <a:normAutofit fontScale="90000"/>
          </a:bodyPr>
          <a:lstStyle/>
          <a:p>
            <a:pPr algn="ctr"/>
            <a:r>
              <a:rPr lang="en-IN" sz="3200" dirty="0" smtClean="0">
                <a:latin typeface="Times New Roman" pitchFamily="18" charset="0"/>
                <a:cs typeface="Times New Roman" pitchFamily="18" charset="0"/>
              </a:rPr>
              <a:t>OVERVIEW OF RBF NETWORKS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951875" y="644577"/>
            <a:ext cx="5111645" cy="4498923"/>
          </a:xfrm>
        </p:spPr>
        <p:txBody>
          <a:bodyPr>
            <a:normAutofit fontScale="62500" lnSpcReduction="20000"/>
          </a:bodyPr>
          <a:lstStyle/>
          <a:p>
            <a:pPr algn="just"/>
            <a:r>
              <a:rPr lang="en-US" dirty="0" smtClean="0">
                <a:latin typeface="Times New Roman" pitchFamily="18" charset="0"/>
                <a:cs typeface="Times New Roman" pitchFamily="18" charset="0"/>
              </a:rPr>
              <a:t>A  Radial Basis Function Network, or RBF for short, is a form of neural network that relies on the integration of the Radial Basis Function and is specialized for tasks involving non-linear classification.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Radial basis function networks are distinguished from other neural networks due to their universal approximation and faster learning speed.</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An RBF network is a type of feed forward neural network composed of three layers, namely the input layer, the hidden layer and the output layer.</a:t>
            </a:r>
          </a:p>
          <a:p>
            <a:pPr>
              <a:buNone/>
            </a:pPr>
            <a:r>
              <a:rPr lang="en-US" dirty="0" smtClean="0">
                <a:latin typeface="Times New Roman" pitchFamily="18" charset="0"/>
                <a:cs typeface="Times New Roman" pitchFamily="18" charset="0"/>
              </a:rPr>
              <a:t> </a:t>
            </a:r>
          </a:p>
        </p:txBody>
      </p:sp>
      <p:pic>
        <p:nvPicPr>
          <p:cNvPr id="4" name="Picture 3" descr="Architecture-of-RBF-network.png"/>
          <p:cNvPicPr>
            <a:picLocks noChangeAspect="1"/>
          </p:cNvPicPr>
          <p:nvPr/>
        </p:nvPicPr>
        <p:blipFill>
          <a:blip r:embed="rId2"/>
          <a:stretch>
            <a:fillRect/>
          </a:stretch>
        </p:blipFill>
        <p:spPr>
          <a:xfrm>
            <a:off x="6089644" y="1277350"/>
            <a:ext cx="3054356" cy="216289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778" y="89941"/>
            <a:ext cx="5224071" cy="5053559"/>
          </a:xfrm>
        </p:spPr>
        <p:txBody>
          <a:bodyPr>
            <a:normAutofit/>
          </a:bodyPr>
          <a:lstStyle/>
          <a:p>
            <a:pPr algn="just"/>
            <a:r>
              <a:rPr lang="en-IN" sz="2000" dirty="0" smtClean="0">
                <a:latin typeface="Times New Roman" pitchFamily="18" charset="0"/>
                <a:cs typeface="Times New Roman" pitchFamily="18" charset="0"/>
              </a:rPr>
              <a:t>One neuron in the input layer corresponds to each predictor variable.</a:t>
            </a:r>
            <a:r>
              <a:rPr lang="en-US" sz="2000" dirty="0" smtClean="0"/>
              <a:t> </a:t>
            </a:r>
            <a:r>
              <a:rPr lang="en-US" sz="2000" dirty="0" smtClean="0">
                <a:latin typeface="Times New Roman" pitchFamily="18" charset="0"/>
                <a:cs typeface="Times New Roman" pitchFamily="18" charset="0"/>
              </a:rPr>
              <a:t>The input neurons  feed the values to each of the neurons in the hidden layer.</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Hidden layer has a variable number of neurons. Each neuron consists of a radial basis function(</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Gaussian) centered on a point with as many dimensions as there are predictor variables.</a:t>
            </a:r>
          </a:p>
          <a:p>
            <a:pPr algn="just"/>
            <a:r>
              <a:rPr lang="en-US" sz="2000" dirty="0" smtClean="0">
                <a:latin typeface="Times New Roman" pitchFamily="18" charset="0"/>
                <a:cs typeface="Times New Roman" pitchFamily="18" charset="0"/>
              </a:rPr>
              <a:t>The value coming out of a neuron in the hidden layer is multiplied by a weight associated with the neuron and passed to the summation which adds up the weighted values and presents this sum as the output of the network.</a:t>
            </a:r>
            <a:endParaRPr lang="en-US" sz="2000" dirty="0">
              <a:latin typeface="Times New Roman" pitchFamily="18" charset="0"/>
              <a:cs typeface="Times New Roman" pitchFamily="18" charset="0"/>
            </a:endParaRPr>
          </a:p>
        </p:txBody>
      </p:sp>
      <p:pic>
        <p:nvPicPr>
          <p:cNvPr id="5" name="Picture 4" descr="1_FBXS211lj7zWEQZRAmDedQ.png"/>
          <p:cNvPicPr>
            <a:picLocks noChangeAspect="1"/>
          </p:cNvPicPr>
          <p:nvPr/>
        </p:nvPicPr>
        <p:blipFill>
          <a:blip r:embed="rId2"/>
          <a:stretch>
            <a:fillRect/>
          </a:stretch>
        </p:blipFill>
        <p:spPr>
          <a:xfrm>
            <a:off x="6365824" y="1344369"/>
            <a:ext cx="2778176" cy="219128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79"/>
            <a:ext cx="7498080" cy="749672"/>
          </a:xfrm>
        </p:spPr>
        <p:txBody>
          <a:bodyPr>
            <a:normAutofit/>
          </a:bodyPr>
          <a:lstStyle/>
          <a:p>
            <a:pPr algn="ctr"/>
            <a:r>
              <a:rPr lang="en-IN" sz="2900" dirty="0" smtClean="0">
                <a:latin typeface="Times New Roman" pitchFamily="18" charset="0"/>
                <a:cs typeface="Times New Roman" pitchFamily="18" charset="0"/>
              </a:rPr>
              <a:t>STRUCTURE OF RBF NETWORKS</a:t>
            </a:r>
            <a:endParaRPr lang="en-US" sz="2900" dirty="0">
              <a:latin typeface="Times New Roman" pitchFamily="18" charset="0"/>
              <a:cs typeface="Times New Roman" pitchFamily="18" charset="0"/>
            </a:endParaRPr>
          </a:p>
        </p:txBody>
      </p:sp>
      <p:pic>
        <p:nvPicPr>
          <p:cNvPr id="4" name="Content Placeholder 3" descr="ANN_RBF.png"/>
          <p:cNvPicPr>
            <a:picLocks noGrp="1" noChangeAspect="1"/>
          </p:cNvPicPr>
          <p:nvPr>
            <p:ph idx="1"/>
          </p:nvPr>
        </p:nvPicPr>
        <p:blipFill>
          <a:blip r:embed="rId2"/>
          <a:stretch>
            <a:fillRect/>
          </a:stretch>
        </p:blipFill>
        <p:spPr>
          <a:xfrm>
            <a:off x="2141112" y="1228493"/>
            <a:ext cx="6087325" cy="33151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980"/>
            <a:ext cx="7498080" cy="386132"/>
          </a:xfrm>
        </p:spPr>
        <p:txBody>
          <a:bodyPr>
            <a:normAutofit fontScale="90000"/>
          </a:bodyPr>
          <a:lstStyle/>
          <a:p>
            <a:pPr algn="ctr"/>
            <a:r>
              <a:rPr lang="en-IN" sz="3200" dirty="0" smtClean="0">
                <a:latin typeface="Times New Roman" pitchFamily="18" charset="0"/>
                <a:cs typeface="Times New Roman" pitchFamily="18" charset="0"/>
              </a:rPr>
              <a:t>ALGORITHM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139252" y="667062"/>
            <a:ext cx="7794436" cy="4476438"/>
          </a:xfrm>
        </p:spPr>
        <p:txBody>
          <a:bodyPr>
            <a:normAutofit fontScale="85000" lnSpcReduction="20000"/>
          </a:bodyPr>
          <a:lstStyle/>
          <a:p>
            <a:pPr algn="just"/>
            <a:r>
              <a:rPr lang="en-US" sz="1600" i="1" dirty="0" smtClean="0">
                <a:latin typeface="Times New Roman" pitchFamily="18" charset="0"/>
                <a:cs typeface="Times New Roman" pitchFamily="18" charset="0"/>
              </a:rPr>
              <a:t>h</a:t>
            </a:r>
            <a:r>
              <a:rPr lang="en-US"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x</a:t>
            </a:r>
            <a:r>
              <a:rPr lang="en-US" sz="1600" dirty="0" smtClean="0">
                <a:latin typeface="Times New Roman" pitchFamily="18" charset="0"/>
                <a:cs typeface="Times New Roman" pitchFamily="18" charset="0"/>
              </a:rPr>
              <a:t>) is the Gaussian activation function with the parameters </a:t>
            </a:r>
            <a:r>
              <a:rPr lang="en-US" sz="1600" i="1" dirty="0" smtClean="0">
                <a:latin typeface="Times New Roman" pitchFamily="18" charset="0"/>
                <a:cs typeface="Times New Roman" pitchFamily="18" charset="0"/>
              </a:rPr>
              <a:t>r</a:t>
            </a:r>
            <a:r>
              <a:rPr lang="en-US" sz="1600" dirty="0" smtClean="0">
                <a:latin typeface="Times New Roman" pitchFamily="18" charset="0"/>
                <a:cs typeface="Times New Roman" pitchFamily="18" charset="0"/>
              </a:rPr>
              <a:t> (the radius or standard deviation) and </a:t>
            </a:r>
            <a:r>
              <a:rPr lang="en-US" sz="1600" i="1" dirty="0"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(the center or average taken from the input space) defined separately at each RBF unit. </a:t>
            </a:r>
          </a:p>
          <a:p>
            <a:pPr algn="just"/>
            <a:r>
              <a:rPr lang="en-US" sz="1600" dirty="0" smtClean="0">
                <a:latin typeface="Times New Roman" pitchFamily="18" charset="0"/>
                <a:cs typeface="Times New Roman" pitchFamily="18" charset="0"/>
              </a:rPr>
              <a:t>The learning process is based on adjusting the parameters of the network to reproduce a set of input-output patterns.  </a:t>
            </a:r>
          </a:p>
          <a:p>
            <a:pPr algn="just"/>
            <a:r>
              <a:rPr lang="en-US" sz="1600" dirty="0" smtClean="0">
                <a:latin typeface="Times New Roman" pitchFamily="18" charset="0"/>
                <a:cs typeface="Times New Roman" pitchFamily="18" charset="0"/>
              </a:rPr>
              <a:t>There are three types of parameters; the weight </a:t>
            </a:r>
            <a:r>
              <a:rPr lang="en-US" sz="1600" i="1" dirty="0" smtClean="0">
                <a:latin typeface="Times New Roman" pitchFamily="18" charset="0"/>
                <a:cs typeface="Times New Roman" pitchFamily="18" charset="0"/>
              </a:rPr>
              <a:t>w</a:t>
            </a:r>
            <a:r>
              <a:rPr lang="en-US" sz="1600" dirty="0" smtClean="0">
                <a:latin typeface="Times New Roman" pitchFamily="18" charset="0"/>
                <a:cs typeface="Times New Roman" pitchFamily="18" charset="0"/>
              </a:rPr>
              <a:t> between the hidden nodes and the output nodes, the center </a:t>
            </a:r>
            <a:r>
              <a:rPr lang="en-US" sz="1600" i="1" dirty="0"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of each neuron of the hidden layer and the unit width </a:t>
            </a:r>
            <a:r>
              <a:rPr lang="en-US" sz="1600" i="1" dirty="0" smtClean="0">
                <a:latin typeface="Times New Roman" pitchFamily="18" charset="0"/>
                <a:cs typeface="Times New Roman" pitchFamily="18" charset="0"/>
              </a:rPr>
              <a:t>r</a:t>
            </a:r>
            <a:r>
              <a:rPr lang="en-US" sz="1600" dirty="0" smtClean="0">
                <a:latin typeface="Times New Roman" pitchFamily="18" charset="0"/>
                <a:cs typeface="Times New Roman" pitchFamily="18" charset="0"/>
              </a:rPr>
              <a:t>.</a:t>
            </a:r>
          </a:p>
          <a:p>
            <a:pPr algn="just">
              <a:buNone/>
            </a:pPr>
            <a:r>
              <a:rPr lang="en-US" sz="1900" b="1" dirty="0" smtClean="0">
                <a:latin typeface="Times New Roman" pitchFamily="18" charset="0"/>
                <a:cs typeface="Times New Roman" pitchFamily="18" charset="0"/>
              </a:rPr>
              <a:t>     </a:t>
            </a:r>
            <a:r>
              <a:rPr lang="en-US" sz="1900" b="1" u="sng" dirty="0" smtClean="0">
                <a:latin typeface="Times New Roman" pitchFamily="18" charset="0"/>
                <a:cs typeface="Times New Roman" pitchFamily="18" charset="0"/>
              </a:rPr>
              <a:t>Unit Center (</a:t>
            </a:r>
            <a:r>
              <a:rPr lang="en-US" sz="1900" b="1" i="1" u="sng" dirty="0" smtClean="0">
                <a:latin typeface="Times New Roman" pitchFamily="18" charset="0"/>
                <a:cs typeface="Times New Roman" pitchFamily="18" charset="0"/>
              </a:rPr>
              <a:t>c</a:t>
            </a:r>
            <a:r>
              <a:rPr lang="en-US" sz="1900" b="1" u="sng" dirty="0" smtClean="0">
                <a:latin typeface="Times New Roman" pitchFamily="18" charset="0"/>
                <a:cs typeface="Times New Roman" pitchFamily="18" charset="0"/>
              </a:rPr>
              <a:t>)</a:t>
            </a:r>
            <a:endParaRPr lang="en-US" sz="1900" u="sng"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Any clustering algorithm can be used to determine the RBF unit centers (e.g., </a:t>
            </a:r>
            <a:r>
              <a:rPr lang="en-US" sz="1600" u="sng" dirty="0" smtClean="0">
                <a:latin typeface="Times New Roman" pitchFamily="18" charset="0"/>
                <a:cs typeface="Times New Roman" pitchFamily="18" charset="0"/>
              </a:rPr>
              <a:t>K-means clustering</a:t>
            </a:r>
            <a:r>
              <a:rPr lang="en-US" sz="1600" dirty="0" smtClean="0">
                <a:latin typeface="Times New Roman" pitchFamily="18" charset="0"/>
                <a:cs typeface="Times New Roman" pitchFamily="18" charset="0"/>
              </a:rPr>
              <a:t>). A set of clusters each with </a:t>
            </a:r>
            <a:r>
              <a:rPr lang="en-US" sz="1600" i="1" dirty="0" smtClean="0">
                <a:latin typeface="Times New Roman" pitchFamily="18" charset="0"/>
                <a:cs typeface="Times New Roman" pitchFamily="18" charset="0"/>
              </a:rPr>
              <a:t>r</a:t>
            </a:r>
            <a:r>
              <a:rPr lang="en-US" sz="1600" dirty="0" smtClean="0">
                <a:latin typeface="Times New Roman" pitchFamily="18" charset="0"/>
                <a:cs typeface="Times New Roman" pitchFamily="18" charset="0"/>
              </a:rPr>
              <a:t>-dimensional centers is determined by the number of input variables or nodes of the input layer. The cluster centers become the centers of the RBF units. The number of clusters, </a:t>
            </a:r>
            <a:r>
              <a:rPr lang="en-US" sz="1600" i="1" dirty="0" smtClean="0">
                <a:latin typeface="Times New Roman" pitchFamily="18" charset="0"/>
                <a:cs typeface="Times New Roman" pitchFamily="18" charset="0"/>
              </a:rPr>
              <a:t>H</a:t>
            </a:r>
            <a:r>
              <a:rPr lang="en-US" sz="1600" dirty="0" smtClean="0">
                <a:latin typeface="Times New Roman" pitchFamily="18" charset="0"/>
                <a:cs typeface="Times New Roman" pitchFamily="18" charset="0"/>
              </a:rPr>
              <a:t>, is a design parameter and determines the number of nodes in the hidden layer. </a:t>
            </a:r>
          </a:p>
          <a:p>
            <a:pPr algn="just"/>
            <a:r>
              <a:rPr lang="en-US" sz="1600" dirty="0" smtClean="0">
                <a:latin typeface="Times New Roman" pitchFamily="18" charset="0"/>
                <a:cs typeface="Times New Roman" pitchFamily="18" charset="0"/>
              </a:rPr>
              <a:t>The K-means clustering algorithm proceeds as follows: </a:t>
            </a:r>
          </a:p>
          <a:p>
            <a:pPr algn="just">
              <a:buNone/>
            </a:pPr>
            <a:r>
              <a:rPr lang="en-US" sz="1600" dirty="0" smtClean="0">
                <a:latin typeface="Times New Roman" pitchFamily="18" charset="0"/>
                <a:cs typeface="Times New Roman" pitchFamily="18" charset="0"/>
              </a:rPr>
              <a:t>      1. Initialize the center of each cluster to a different randomly selected training pattern.</a:t>
            </a:r>
          </a:p>
          <a:p>
            <a:pPr algn="just">
              <a:buNone/>
            </a:pPr>
            <a:r>
              <a:rPr lang="en-US" sz="1600" dirty="0" smtClean="0">
                <a:latin typeface="Times New Roman" pitchFamily="18" charset="0"/>
                <a:cs typeface="Times New Roman" pitchFamily="18" charset="0"/>
              </a:rPr>
              <a:t>      2. Assign each training pattern to the nearest cluster. This can be accomplished by calculating  the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euclidean distances between the training patterns and the cluster centers.</a:t>
            </a:r>
          </a:p>
          <a:p>
            <a:pPr algn="just">
              <a:buNone/>
            </a:pPr>
            <a:r>
              <a:rPr lang="en-US" sz="1600" dirty="0" smtClean="0">
                <a:latin typeface="Times New Roman" pitchFamily="18" charset="0"/>
                <a:cs typeface="Times New Roman" pitchFamily="18" charset="0"/>
              </a:rPr>
              <a:t>      3. When all training patterns are assigned, calculate the average position for each cluster center. They</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then become new cluster centers.</a:t>
            </a:r>
          </a:p>
          <a:p>
            <a:pPr algn="just">
              <a:buNone/>
            </a:pPr>
            <a:r>
              <a:rPr lang="en-US" sz="1600" dirty="0" smtClean="0">
                <a:latin typeface="Times New Roman" pitchFamily="18" charset="0"/>
                <a:cs typeface="Times New Roman" pitchFamily="18" charset="0"/>
              </a:rPr>
              <a:t>      4. Repeat steps 2 and 3, until the cluster centers do not change during the subsequent iterations.</a:t>
            </a:r>
          </a:p>
          <a:p>
            <a:pPr>
              <a:buNone/>
            </a:pPr>
            <a:r>
              <a:rPr lang="en-US" sz="1600" dirty="0" smtClean="0"/>
              <a:t/>
            </a:r>
            <a:br>
              <a:rPr lang="en-US" sz="1600" dirty="0" smtClean="0"/>
            </a:b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1079500" y="173038"/>
            <a:ext cx="7854950" cy="4970462"/>
          </a:xfrm>
        </p:spPr>
        <p:txBody>
          <a:bodyPr>
            <a:normAutofit/>
          </a:bodyPr>
          <a:lstStyle/>
          <a:p>
            <a:pPr>
              <a:buNone/>
            </a:pPr>
            <a:r>
              <a:rPr lang="en-US" sz="14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Unit width (</a:t>
            </a:r>
            <a:r>
              <a:rPr lang="en-US" sz="1600" b="1" i="1" dirty="0" smtClean="0">
                <a:latin typeface="Times New Roman" pitchFamily="18" charset="0"/>
                <a:cs typeface="Times New Roman" pitchFamily="18" charset="0"/>
              </a:rPr>
              <a:t>r</a:t>
            </a:r>
            <a:r>
              <a:rPr lang="en-US" sz="1600" b="1" dirty="0" smtClean="0">
                <a:latin typeface="Times New Roman" pitchFamily="18" charset="0"/>
                <a:cs typeface="Times New Roman" pitchFamily="18" charset="0"/>
              </a:rPr>
              <a:t>)</a:t>
            </a:r>
            <a:endParaRPr lang="en-US" sz="1400" b="1"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When the RBF centers have been established, the width of each RBF unit can be calculated using the </a:t>
            </a:r>
            <a:r>
              <a:rPr lang="en-US" sz="1400" u="sng" dirty="0" smtClean="0">
                <a:latin typeface="Times New Roman" pitchFamily="18" charset="0"/>
                <a:cs typeface="Times New Roman" pitchFamily="18" charset="0"/>
              </a:rPr>
              <a:t>K-nearest neighbors algorithm</a:t>
            </a:r>
            <a:r>
              <a:rPr lang="en-US" sz="1400" dirty="0" smtClean="0">
                <a:latin typeface="Times New Roman" pitchFamily="18" charset="0"/>
                <a:cs typeface="Times New Roman" pitchFamily="18" charset="0"/>
              </a:rPr>
              <a:t>. A number K is chosen, and for each center, the K nearest centers is found. The root-mean squared distance between the current cluster center and its K nearest neighbors is calculated, and this is the value chosen for the unit width (</a:t>
            </a:r>
            <a:r>
              <a:rPr lang="en-US" sz="1400" i="1" dirty="0" smtClean="0">
                <a:latin typeface="Times New Roman" pitchFamily="18" charset="0"/>
                <a:cs typeface="Times New Roman" pitchFamily="18" charset="0"/>
              </a:rPr>
              <a:t>r</a:t>
            </a:r>
            <a:r>
              <a:rPr lang="en-US" sz="1400" dirty="0" smtClean="0">
                <a:latin typeface="Times New Roman" pitchFamily="18" charset="0"/>
                <a:cs typeface="Times New Roman" pitchFamily="18" charset="0"/>
              </a:rPr>
              <a:t>). So, if the current cluster center is </a:t>
            </a:r>
            <a:r>
              <a:rPr lang="en-US" sz="1400" i="1" dirty="0" err="1" smtClean="0">
                <a:latin typeface="Times New Roman" pitchFamily="18" charset="0"/>
                <a:cs typeface="Times New Roman" pitchFamily="18" charset="0"/>
              </a:rPr>
              <a:t>c</a:t>
            </a:r>
            <a:r>
              <a:rPr lang="en-US" sz="1400" i="1" baseline="-25000" dirty="0" err="1" smtClean="0">
                <a:latin typeface="Times New Roman" pitchFamily="18" charset="0"/>
                <a:cs typeface="Times New Roman" pitchFamily="18" charset="0"/>
              </a:rPr>
              <a:t>j</a:t>
            </a:r>
            <a:r>
              <a:rPr lang="en-US" sz="1400" dirty="0" smtClean="0">
                <a:latin typeface="Times New Roman" pitchFamily="18" charset="0"/>
                <a:cs typeface="Times New Roman" pitchFamily="18" charset="0"/>
              </a:rPr>
              <a:t>, the </a:t>
            </a:r>
            <a:r>
              <a:rPr lang="en-US" sz="1400" i="1" dirty="0" smtClean="0">
                <a:latin typeface="Times New Roman" pitchFamily="18" charset="0"/>
                <a:cs typeface="Times New Roman" pitchFamily="18" charset="0"/>
              </a:rPr>
              <a:t>r</a:t>
            </a:r>
            <a:r>
              <a:rPr lang="en-US" sz="1400" dirty="0" smtClean="0">
                <a:latin typeface="Times New Roman" pitchFamily="18" charset="0"/>
                <a:cs typeface="Times New Roman" pitchFamily="18" charset="0"/>
              </a:rPr>
              <a:t> value is: </a:t>
            </a: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 typical value for K is 2, in which case s is set to be the average distance from the two nearest neighboring cluster centers.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Weights (</a:t>
            </a:r>
            <a:r>
              <a:rPr lang="en-US" sz="1600" b="1" i="1" dirty="0" smtClean="0">
                <a:latin typeface="Times New Roman" pitchFamily="18" charset="0"/>
                <a:cs typeface="Times New Roman" pitchFamily="18" charset="0"/>
              </a:rPr>
              <a:t>w</a:t>
            </a:r>
            <a:r>
              <a:rPr lang="en-US" sz="1600" b="1"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For each node in the hidden layer, now we have obtained the parameters r and c. </a:t>
            </a:r>
          </a:p>
          <a:p>
            <a:r>
              <a:rPr lang="en-IN" sz="1400" dirty="0" smtClean="0">
                <a:latin typeface="Times New Roman" pitchFamily="18" charset="0"/>
                <a:cs typeface="Times New Roman" pitchFamily="18" charset="0"/>
              </a:rPr>
              <a:t>Now we compute the Euclidean distance from the point being evaluated to the </a:t>
            </a:r>
            <a:r>
              <a:rPr lang="en-IN" sz="1400" dirty="0" err="1" smtClean="0">
                <a:latin typeface="Times New Roman" pitchFamily="18" charset="0"/>
                <a:cs typeface="Times New Roman" pitchFamily="18" charset="0"/>
              </a:rPr>
              <a:t>center</a:t>
            </a:r>
            <a:r>
              <a:rPr lang="en-IN" sz="1400" dirty="0" smtClean="0">
                <a:latin typeface="Times New Roman" pitchFamily="18" charset="0"/>
                <a:cs typeface="Times New Roman" pitchFamily="18" charset="0"/>
              </a:rPr>
              <a:t> c of each neuron.</a:t>
            </a:r>
          </a:p>
          <a:p>
            <a:r>
              <a:rPr lang="en-IN" sz="1400" dirty="0" smtClean="0">
                <a:latin typeface="Times New Roman" pitchFamily="18" charset="0"/>
                <a:cs typeface="Times New Roman" pitchFamily="18" charset="0"/>
              </a:rPr>
              <a:t>We then apply RBF(also called a kernel function) to the distance to compute the weight for each neuron.</a:t>
            </a:r>
            <a:endParaRPr lang="en-US" sz="1400" dirty="0">
              <a:latin typeface="Times New Roman" pitchFamily="18" charset="0"/>
              <a:cs typeface="Times New Roman" pitchFamily="18" charset="0"/>
            </a:endParaRPr>
          </a:p>
        </p:txBody>
      </p:sp>
      <p:pic>
        <p:nvPicPr>
          <p:cNvPr id="6" name="Picture 5" descr="ANN_RBF_1.png"/>
          <p:cNvPicPr>
            <a:picLocks noChangeAspect="1"/>
          </p:cNvPicPr>
          <p:nvPr/>
        </p:nvPicPr>
        <p:blipFill>
          <a:blip r:embed="rId2"/>
          <a:stretch>
            <a:fillRect/>
          </a:stretch>
        </p:blipFill>
        <p:spPr>
          <a:xfrm>
            <a:off x="3721495" y="1487899"/>
            <a:ext cx="1805940" cy="101346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4">
      <a:dk1>
        <a:sysClr val="windowText" lastClr="000000"/>
      </a:dk1>
      <a:lt1>
        <a:sysClr val="window" lastClr="FFFFFF"/>
      </a:lt1>
      <a:dk2>
        <a:srgbClr val="4E5B6F"/>
      </a:dk2>
      <a:lt2>
        <a:srgbClr val="D6ECFF"/>
      </a:lt2>
      <a:accent1>
        <a:srgbClr val="000000"/>
      </a:accent1>
      <a:accent2>
        <a:srgbClr val="000000"/>
      </a:accent2>
      <a:accent3>
        <a:srgbClr val="FEB80A"/>
      </a:accent3>
      <a:accent4>
        <a:srgbClr val="00ADDC"/>
      </a:accent4>
      <a:accent5>
        <a:srgbClr val="738AC8"/>
      </a:accent5>
      <a:accent6>
        <a:srgbClr val="1AB39F"/>
      </a:accent6>
      <a:hlink>
        <a:srgbClr val="EB8803"/>
      </a:hlink>
      <a:folHlink>
        <a:srgbClr val="5F77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2">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611</TotalTime>
  <Words>679</Words>
  <Application>Microsoft Office PowerPoint</Application>
  <PresentationFormat>On-screen Show (16:9)</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Gill Sans MT</vt:lpstr>
      <vt:lpstr>Wingdings 2</vt:lpstr>
      <vt:lpstr>Verdana</vt:lpstr>
      <vt:lpstr>Solstice</vt:lpstr>
      <vt:lpstr>ARTIFICIAL INTELLIGENCE(SE321)</vt:lpstr>
      <vt:lpstr>PROBLEM STATEMENT</vt:lpstr>
      <vt:lpstr>ABSTRACT</vt:lpstr>
      <vt:lpstr>INTRODUCTION</vt:lpstr>
      <vt:lpstr>OVERVIEW OF RBF NETWORKS</vt:lpstr>
      <vt:lpstr>Slide 6</vt:lpstr>
      <vt:lpstr>STRUCTURE OF RBF NETWORKS</vt:lpstr>
      <vt:lpstr>ALGORITHM</vt:lpstr>
      <vt:lpstr>Slide 9</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54</cp:revision>
  <dcterms:modified xsi:type="dcterms:W3CDTF">2020-11-06T15:31:46Z</dcterms:modified>
</cp:coreProperties>
</file>