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4" r:id="rId6"/>
    <p:sldId id="305" r:id="rId7"/>
    <p:sldId id="306" r:id="rId8"/>
    <p:sldId id="308" r:id="rId9"/>
    <p:sldId id="301" r:id="rId10"/>
    <p:sldId id="302" r:id="rId11"/>
    <p:sldId id="312" r:id="rId12"/>
    <p:sldId id="309" r:id="rId13"/>
    <p:sldId id="310" r:id="rId14"/>
    <p:sldId id="311" r:id="rId15"/>
    <p:sldId id="313" r:id="rId16"/>
    <p:sldId id="303" r:id="rId17"/>
    <p:sldId id="3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4/28/2022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4/28/2022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4/28/2022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4/28/2022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4/28/2022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4/28/2022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4/28/2022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4/28/2022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4/28/2022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4/28/2022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xmlns="" id="{65810330-F0B5-43C9-BC34-094FFB5C0529}"/>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xmlns="" id="{C5373426-E26E-431D-959C-5DB96C0B62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000" b="1" dirty="0" smtClean="0"/>
              <a:t>Detection of malicious URLs using Machine learning</a:t>
            </a:r>
            <a:br>
              <a:rPr lang="en-US" sz="4000" b="1" dirty="0" smtClean="0"/>
            </a:br>
            <a:r>
              <a:rPr lang="en-US" sz="4000" b="1" dirty="0" smtClean="0"/>
              <a:t>algorithms</a:t>
            </a:r>
            <a:endParaRPr lang="en-US" sz="4400" dirty="0">
              <a:solidFill>
                <a:schemeClr val="tx1"/>
              </a:solidFill>
            </a:endParaRP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8234059" y="4553068"/>
            <a:ext cx="2993019" cy="1086649"/>
          </a:xfrm>
        </p:spPr>
        <p:txBody>
          <a:bodyPr anchor="t">
            <a:noAutofit/>
          </a:bodyPr>
          <a:lstStyle/>
          <a:p>
            <a:pPr>
              <a:lnSpc>
                <a:spcPct val="100000"/>
              </a:lnSpc>
              <a:spcBef>
                <a:spcPts val="0"/>
              </a:spcBef>
              <a:spcAft>
                <a:spcPts val="0"/>
              </a:spcAft>
            </a:pPr>
            <a:r>
              <a:rPr lang="en-US" sz="1400" dirty="0" err="1" smtClean="0"/>
              <a:t>Aman</a:t>
            </a:r>
            <a:r>
              <a:rPr lang="en-US" sz="1400" dirty="0" smtClean="0"/>
              <a:t> BHATIA</a:t>
            </a:r>
            <a:endParaRPr lang="en-US" sz="1400" dirty="0"/>
          </a:p>
          <a:p>
            <a:pPr>
              <a:lnSpc>
                <a:spcPct val="100000"/>
              </a:lnSpc>
              <a:spcBef>
                <a:spcPts val="0"/>
              </a:spcBef>
              <a:spcAft>
                <a:spcPts val="0"/>
              </a:spcAft>
            </a:pPr>
            <a:r>
              <a:rPr lang="en-US" sz="1400" dirty="0"/>
              <a:t>(</a:t>
            </a:r>
            <a:r>
              <a:rPr lang="en-US" sz="1400" dirty="0" smtClean="0"/>
              <a:t>2K18/SE/019)</a:t>
            </a:r>
            <a:endParaRPr lang="en-US" sz="1400" dirty="0"/>
          </a:p>
          <a:p>
            <a:pPr>
              <a:lnSpc>
                <a:spcPct val="100000"/>
              </a:lnSpc>
              <a:spcBef>
                <a:spcPts val="0"/>
              </a:spcBef>
              <a:spcAft>
                <a:spcPts val="0"/>
              </a:spcAft>
            </a:pPr>
            <a:r>
              <a:rPr lang="en-US" sz="1400" dirty="0" smtClean="0"/>
              <a:t>ASHISH KUMAR</a:t>
            </a:r>
            <a:endParaRPr lang="en-US" sz="1400" dirty="0"/>
          </a:p>
          <a:p>
            <a:pPr>
              <a:lnSpc>
                <a:spcPct val="100000"/>
              </a:lnSpc>
              <a:spcBef>
                <a:spcPts val="0"/>
              </a:spcBef>
              <a:spcAft>
                <a:spcPts val="0"/>
              </a:spcAft>
            </a:pPr>
            <a:r>
              <a:rPr lang="en-US" sz="1400" dirty="0"/>
              <a:t>(</a:t>
            </a:r>
            <a:r>
              <a:rPr lang="en-US" sz="1400" dirty="0" smtClean="0"/>
              <a:t>2K18/SE/041)</a:t>
            </a:r>
            <a:endParaRPr lang="en-US" sz="1400" dirty="0"/>
          </a:p>
        </p:txBody>
      </p:sp>
      <p:cxnSp>
        <p:nvCxnSpPr>
          <p:cNvPr id="37" name="Straight Connector 36">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EDC90921-9082-491B-940E-827D679F34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7D48E-832B-4B39-8668-940F5F6DA5C7}"/>
              </a:ext>
            </a:extLst>
          </p:cNvPr>
          <p:cNvSpPr>
            <a:spLocks noGrp="1"/>
          </p:cNvSpPr>
          <p:nvPr>
            <p:ph type="title"/>
          </p:nvPr>
        </p:nvSpPr>
        <p:spPr>
          <a:xfrm>
            <a:off x="1066800" y="415636"/>
            <a:ext cx="10058400" cy="850669"/>
          </a:xfrm>
        </p:spPr>
        <p:txBody>
          <a:bodyPr/>
          <a:lstStyle/>
          <a:p>
            <a:pPr algn="ctr"/>
            <a:r>
              <a:rPr lang="en-US" dirty="0"/>
              <a:t>Proposed Model (</a:t>
            </a:r>
            <a:r>
              <a:rPr lang="en-US" dirty="0" err="1"/>
              <a:t>Contd</a:t>
            </a:r>
            <a:r>
              <a:rPr lang="en-US" dirty="0"/>
              <a:t>…)</a:t>
            </a:r>
          </a:p>
        </p:txBody>
      </p:sp>
      <p:sp>
        <p:nvSpPr>
          <p:cNvPr id="3" name="Content Placeholder 2">
            <a:extLst>
              <a:ext uri="{FF2B5EF4-FFF2-40B4-BE49-F238E27FC236}">
                <a16:creationId xmlns:a16="http://schemas.microsoft.com/office/drawing/2014/main" xmlns="" id="{6D8AD7A1-38BD-4E2E-BEAC-718E749CA5F9}"/>
              </a:ext>
            </a:extLst>
          </p:cNvPr>
          <p:cNvSpPr>
            <a:spLocks noGrp="1"/>
          </p:cNvSpPr>
          <p:nvPr>
            <p:ph idx="1"/>
          </p:nvPr>
        </p:nvSpPr>
        <p:spPr>
          <a:xfrm>
            <a:off x="1097280" y="1487055"/>
            <a:ext cx="10058400" cy="4382037"/>
          </a:xfrm>
        </p:spPr>
        <p:style>
          <a:lnRef idx="1">
            <a:schemeClr val="accent5"/>
          </a:lnRef>
          <a:fillRef idx="2">
            <a:schemeClr val="accent5"/>
          </a:fillRef>
          <a:effectRef idx="1">
            <a:schemeClr val="accent5"/>
          </a:effectRef>
          <a:fontRef idx="minor">
            <a:schemeClr val="dk1"/>
          </a:fontRef>
        </p:style>
        <p:txBody>
          <a:bodyPr/>
          <a:lstStyle/>
          <a:p>
            <a:pPr marL="457200" lvl="0" indent="-330200" algn="l" rtl="0">
              <a:lnSpc>
                <a:spcPct val="90000"/>
              </a:lnSpc>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Classification</a:t>
            </a:r>
          </a:p>
          <a:p>
            <a:pPr marL="914400" lvl="1" indent="-330200" algn="l" rtl="0">
              <a:lnSpc>
                <a:spcPct val="90000"/>
              </a:lnSpc>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The classification is done with ten different algorithms so that the best can be used for real-time inference. In this research, five machine learning algorithms and five ensemble learning algorithms have been used.</a:t>
            </a:r>
          </a:p>
          <a:p>
            <a:pPr marL="914400" lvl="1" indent="-330200" algn="l" rtl="0">
              <a:lnSpc>
                <a:spcPct val="90000"/>
              </a:lnSpc>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K-Nearest Neighbors (KNN), Support Vector Machine (SVM), Decision Tree (DT), Logistic Regression (LR), Stochastic Gradient Descent (SGD), Random Forest (RF), Gradient Boosting Classifier (GB), Adaptive Boosting (AdaBoost) (ADB), Extreme Gradient Boosting (</a:t>
            </a:r>
            <a:r>
              <a:rPr lang="en-US" sz="1600" dirty="0" err="1">
                <a:latin typeface="Times New Roman"/>
                <a:ea typeface="Times New Roman"/>
                <a:cs typeface="Times New Roman"/>
                <a:sym typeface="Times New Roman"/>
              </a:rPr>
              <a:t>XGBoost</a:t>
            </a:r>
            <a:r>
              <a:rPr lang="en-US" sz="1600" dirty="0">
                <a:latin typeface="Times New Roman"/>
                <a:ea typeface="Times New Roman"/>
                <a:cs typeface="Times New Roman"/>
                <a:sym typeface="Times New Roman"/>
              </a:rPr>
              <a:t>) (XGB), Light Gradient Boosting Machine (LGBM).</a:t>
            </a:r>
          </a:p>
          <a:p>
            <a:pPr marL="584200" lvl="1" indent="0" algn="l" rtl="0">
              <a:lnSpc>
                <a:spcPct val="90000"/>
              </a:lnSpc>
              <a:spcBef>
                <a:spcPts val="0"/>
              </a:spcBef>
              <a:spcAft>
                <a:spcPts val="0"/>
              </a:spcAft>
              <a:buSzPts val="1600"/>
              <a:buNone/>
            </a:pPr>
            <a:endParaRPr lang="en-US" sz="1600" dirty="0">
              <a:latin typeface="Times New Roman"/>
              <a:ea typeface="Times New Roman"/>
              <a:cs typeface="Times New Roman"/>
              <a:sym typeface="Times New Roman"/>
            </a:endParaRPr>
          </a:p>
          <a:p>
            <a:pPr marL="457200" lvl="0" indent="-330200" algn="l" rtl="0">
              <a:lnSpc>
                <a:spcPct val="90000"/>
              </a:lnSpc>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Performance Measure</a:t>
            </a:r>
          </a:p>
          <a:p>
            <a:pPr marL="914400" lvl="1" indent="-330200" algn="l" rtl="0">
              <a:lnSpc>
                <a:spcPct val="90000"/>
              </a:lnSpc>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The classifiers are used and the validation is done using a 10 fold cross-validation technique. </a:t>
            </a:r>
          </a:p>
          <a:p>
            <a:pPr marL="914400" lvl="1" indent="-330200" algn="l" rtl="0">
              <a:lnSpc>
                <a:spcPct val="90000"/>
              </a:lnSpc>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The accuracy, precision, recall, f-score, and AUC measures are calculated after a 10 fold cross-validation scheme. </a:t>
            </a:r>
          </a:p>
        </p:txBody>
      </p:sp>
    </p:spTree>
    <p:extLst>
      <p:ext uri="{BB962C8B-B14F-4D97-AF65-F5344CB8AC3E}">
        <p14:creationId xmlns:p14="http://schemas.microsoft.com/office/powerpoint/2010/main" xmlns="" val="95931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ABD58-9268-4CE1-BA8F-523FD30E9CF0}"/>
              </a:ext>
            </a:extLst>
          </p:cNvPr>
          <p:cNvSpPr>
            <a:spLocks noGrp="1"/>
          </p:cNvSpPr>
          <p:nvPr>
            <p:ph type="title"/>
          </p:nvPr>
        </p:nvSpPr>
        <p:spPr/>
        <p:txBody>
          <a:bodyPr/>
          <a:lstStyle/>
          <a:p>
            <a:pPr algn="ctr"/>
            <a:r>
              <a:rPr lang="en-US" dirty="0"/>
              <a:t>Preliminary Results</a:t>
            </a:r>
          </a:p>
        </p:txBody>
      </p:sp>
      <p:sp>
        <p:nvSpPr>
          <p:cNvPr id="3" name="Content Placeholder 2">
            <a:extLst>
              <a:ext uri="{FF2B5EF4-FFF2-40B4-BE49-F238E27FC236}">
                <a16:creationId xmlns:a16="http://schemas.microsoft.com/office/drawing/2014/main" xmlns="" id="{BD1FD66A-17F5-4D68-9F22-B7543F9DD0E6}"/>
              </a:ext>
            </a:extLst>
          </p:cNvPr>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marL="457200" lvl="0" indent="-330200" rtl="0">
              <a:lnSpc>
                <a:spcPct val="90000"/>
              </a:lnSpc>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For the original dataset, AdaBoost shows the best performance with an accuracy of 99.07%. The precision and recall for the same are 0.98 and 0.99 respectively. Similarly, the f-score and ROC AUC for the AdaBoost algorithm are 0.99 and 0.9908 respectively.</a:t>
            </a:r>
          </a:p>
          <a:p>
            <a:pPr marL="457200" lvl="0" indent="-330200" rtl="0">
              <a:lnSpc>
                <a:spcPct val="90000"/>
              </a:lnSpc>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With an </a:t>
            </a:r>
            <a:r>
              <a:rPr lang="en-US" sz="2000" dirty="0" err="1">
                <a:latin typeface="Times New Roman"/>
                <a:ea typeface="Times New Roman"/>
                <a:cs typeface="Times New Roman"/>
                <a:sym typeface="Times New Roman"/>
              </a:rPr>
              <a:t>undersampled</a:t>
            </a:r>
            <a:r>
              <a:rPr lang="en-US" sz="2000" dirty="0">
                <a:latin typeface="Times New Roman"/>
                <a:ea typeface="Times New Roman"/>
                <a:cs typeface="Times New Roman"/>
                <a:sym typeface="Times New Roman"/>
              </a:rPr>
              <a:t> dataset as well, the best performing algorithm was AdaBoost with an accuracy of 98.43%. The precision, recall and f-score are all equal to 0.98. The ROC AUC for the AdaBoost in </a:t>
            </a:r>
            <a:r>
              <a:rPr lang="en-US" sz="2000" dirty="0" err="1">
                <a:latin typeface="Times New Roman"/>
                <a:ea typeface="Times New Roman"/>
                <a:cs typeface="Times New Roman"/>
                <a:sym typeface="Times New Roman"/>
              </a:rPr>
              <a:t>undersampled</a:t>
            </a:r>
            <a:r>
              <a:rPr lang="en-US" sz="2000" dirty="0">
                <a:latin typeface="Times New Roman"/>
                <a:ea typeface="Times New Roman"/>
                <a:cs typeface="Times New Roman"/>
                <a:sym typeface="Times New Roman"/>
              </a:rPr>
              <a:t> data is 0.929. However, the gradient boosting classifier has a better performance in terms of ROC AUC with a value of 0.9837.</a:t>
            </a:r>
          </a:p>
          <a:p>
            <a:pPr marL="457200" lvl="0" indent="-330200" rtl="0">
              <a:lnSpc>
                <a:spcPct val="90000"/>
              </a:lnSpc>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With an oversampled dataset Support Vector Machines (SVM) was best-performing algorithm with an accuracy of 99.50%. Similarly, the precision, recall and f-score were all equal to 0.999. Also, ROC AUC was very high when SVM was used with oversampled dataset.</a:t>
            </a:r>
          </a:p>
          <a:p>
            <a:pPr marL="457200" lvl="0" indent="-330200" rtl="0">
              <a:lnSpc>
                <a:spcPct val="90000"/>
              </a:lnSpc>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The accuracy of 99.07% with original dataset is good but the phishing detection is a kind of problem where we need very high accuracy. Even a slightest decline in performance can cause a huge monetary loss. Thus, using oversampled dataset is a great choice for this problem. </a:t>
            </a:r>
          </a:p>
        </p:txBody>
      </p:sp>
    </p:spTree>
    <p:extLst>
      <p:ext uri="{BB962C8B-B14F-4D97-AF65-F5344CB8AC3E}">
        <p14:creationId xmlns:p14="http://schemas.microsoft.com/office/powerpoint/2010/main" xmlns="" val="56817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B030C8-11E3-45E6-9314-8249C117F3B7}"/>
              </a:ext>
            </a:extLst>
          </p:cNvPr>
          <p:cNvSpPr>
            <a:spLocks noGrp="1"/>
          </p:cNvSpPr>
          <p:nvPr>
            <p:ph type="title"/>
          </p:nvPr>
        </p:nvSpPr>
        <p:spPr/>
        <p:txBody>
          <a:bodyPr/>
          <a:lstStyle/>
          <a:p>
            <a:r>
              <a:rPr lang="en-US" dirty="0"/>
              <a:t>Conclusion and Future Works</a:t>
            </a:r>
          </a:p>
        </p:txBody>
      </p:sp>
      <p:sp>
        <p:nvSpPr>
          <p:cNvPr id="3" name="Content Placeholder 2">
            <a:extLst>
              <a:ext uri="{FF2B5EF4-FFF2-40B4-BE49-F238E27FC236}">
                <a16:creationId xmlns:a16="http://schemas.microsoft.com/office/drawing/2014/main" xmlns="" id="{A2583FC5-4561-4163-BB86-3AA403634F47}"/>
              </a:ext>
            </a:extLst>
          </p:cNvPr>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marL="457200" lvl="0" indent="-330200" algn="just" rtl="0">
              <a:lnSpc>
                <a:spcPct val="90000"/>
              </a:lnSpc>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We have discussed a framework for the detection of phishing URLs on the web using various features. </a:t>
            </a:r>
          </a:p>
          <a:p>
            <a:pPr marL="457200" lvl="0" indent="-330200" algn="just" rtl="0">
              <a:lnSpc>
                <a:spcPct val="90000"/>
              </a:lnSpc>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The features are network-based and length based. The results are promising and can help us to detect the phishing URLs with great accuracy.</a:t>
            </a:r>
          </a:p>
          <a:p>
            <a:pPr marL="457200" lvl="0" indent="-330200" algn="just" rtl="0">
              <a:lnSpc>
                <a:spcPct val="90000"/>
              </a:lnSpc>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 Future works can involve the use of various other features which can be relevant to the detection of phishing URLs. More network based features can be used in conjunction with length-based features to obtain higher accuracy. </a:t>
            </a:r>
          </a:p>
          <a:p>
            <a:pPr marL="457200" lvl="0" indent="-330200" algn="just" rtl="0">
              <a:lnSpc>
                <a:spcPct val="90000"/>
              </a:lnSpc>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The algorithms used are used with default hyperparameters. In the future, the algorithms can be made more robust with hyperparameter optimization.</a:t>
            </a:r>
          </a:p>
          <a:p>
            <a:pPr marL="457200" lvl="0" indent="-330200" algn="just" rtl="0">
              <a:lnSpc>
                <a:spcPct val="90000"/>
              </a:lnSpc>
              <a:spcBef>
                <a:spcPts val="0"/>
              </a:spcBef>
              <a:spcAft>
                <a:spcPts val="0"/>
              </a:spcAft>
              <a:buSzPts val="1600"/>
              <a:buFont typeface="Times New Roman"/>
              <a:buAutoNum type="arabicPeriod"/>
            </a:pPr>
            <a:r>
              <a:rPr lang="en-US" sz="2000" dirty="0">
                <a:latin typeface="Times New Roman"/>
                <a:ea typeface="Times New Roman"/>
                <a:cs typeface="Times New Roman"/>
                <a:sym typeface="Times New Roman"/>
              </a:rPr>
              <a:t>This work uses machine learning algorithms only whereas deep learning algorithms can be further explored.</a:t>
            </a:r>
          </a:p>
          <a:p>
            <a:pPr algn="just"/>
            <a:endParaRPr lang="en-US" dirty="0"/>
          </a:p>
        </p:txBody>
      </p:sp>
    </p:spTree>
    <p:extLst>
      <p:ext uri="{BB962C8B-B14F-4D97-AF65-F5344CB8AC3E}">
        <p14:creationId xmlns:p14="http://schemas.microsoft.com/office/powerpoint/2010/main" xmlns="" val="3998233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28E0EA-1D73-467F-B8EF-9B61389B9F8C}"/>
              </a:ext>
            </a:extLst>
          </p:cNvPr>
          <p:cNvSpPr>
            <a:spLocks noGrp="1"/>
          </p:cNvSpPr>
          <p:nvPr>
            <p:ph type="title"/>
          </p:nvPr>
        </p:nvSpPr>
        <p:spPr>
          <a:xfrm>
            <a:off x="5190373" y="-46180"/>
            <a:ext cx="1811250" cy="426414"/>
          </a:xfrm>
        </p:spPr>
        <p:txBody>
          <a:bodyPr>
            <a:normAutofit/>
          </a:bodyPr>
          <a:lstStyle/>
          <a:p>
            <a:r>
              <a:rPr lang="en-US" sz="2000" dirty="0"/>
              <a:t>References</a:t>
            </a:r>
          </a:p>
        </p:txBody>
      </p:sp>
      <p:sp>
        <p:nvSpPr>
          <p:cNvPr id="3" name="Content Placeholder 2">
            <a:extLst>
              <a:ext uri="{FF2B5EF4-FFF2-40B4-BE49-F238E27FC236}">
                <a16:creationId xmlns:a16="http://schemas.microsoft.com/office/drawing/2014/main" xmlns="" id="{3B3CF646-6575-42A7-8C07-97D5E1E9985B}"/>
              </a:ext>
            </a:extLst>
          </p:cNvPr>
          <p:cNvSpPr>
            <a:spLocks noGrp="1"/>
          </p:cNvSpPr>
          <p:nvPr>
            <p:ph idx="1"/>
          </p:nvPr>
        </p:nvSpPr>
        <p:spPr>
          <a:xfrm>
            <a:off x="0" y="387158"/>
            <a:ext cx="12192000" cy="6032115"/>
          </a:xfrm>
        </p:spPr>
        <p:style>
          <a:lnRef idx="1">
            <a:schemeClr val="accent5"/>
          </a:lnRef>
          <a:fillRef idx="2">
            <a:schemeClr val="accent5"/>
          </a:fillRef>
          <a:effectRef idx="1">
            <a:schemeClr val="accent5"/>
          </a:effectRef>
          <a:fontRef idx="minor">
            <a:schemeClr val="dk1"/>
          </a:fontRef>
        </p:style>
        <p:txBody>
          <a:bodyPr>
            <a:noAutofit/>
          </a:bodyPr>
          <a:lstStyle/>
          <a:p>
            <a:pPr marL="457200" indent="-457200">
              <a:buFont typeface="+mj-lt"/>
              <a:buAutoNum type="arabicPeriod"/>
            </a:pPr>
            <a:r>
              <a:rPr lang="en-US" sz="1050" spc="0" dirty="0">
                <a:effectLst/>
                <a:latin typeface="Calibri" panose="020F0502020204030204" pitchFamily="34" charset="0"/>
                <a:ea typeface="Calibri" panose="020F0502020204030204" pitchFamily="34" charset="0"/>
              </a:rPr>
              <a:t>Y.</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Huang,</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Q.</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Yang,</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J.</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Qin,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W.</a:t>
            </a:r>
            <a:r>
              <a:rPr lang="en-US" sz="1050" spc="18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Wen,</a:t>
            </a:r>
            <a:r>
              <a:rPr lang="en-US" sz="1050" spc="18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“Phishing  </a:t>
            </a:r>
            <a:r>
              <a:rPr lang="en-US" sz="1050" spc="60" dirty="0">
                <a:effectLst/>
                <a:latin typeface="Calibri" panose="020F0502020204030204" pitchFamily="34" charset="0"/>
                <a:ea typeface="Calibri" panose="020F0502020204030204" pitchFamily="34" charset="0"/>
              </a:rPr>
              <a:t>URL</a:t>
            </a:r>
            <a:r>
              <a:rPr lang="en-US" sz="1050" spc="6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detection </a:t>
            </a:r>
            <a:r>
              <a:rPr lang="en-US" sz="1050" spc="0" dirty="0">
                <a:effectLst/>
                <a:latin typeface="Calibri" panose="020F0502020204030204" pitchFamily="34" charset="0"/>
                <a:ea typeface="Calibri" panose="020F0502020204030204" pitchFamily="34" charset="0"/>
              </a:rPr>
              <a:t>via</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CNN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attention-based hierarchical </a:t>
            </a:r>
            <a:r>
              <a:rPr lang="en-US" sz="1050" spc="0" dirty="0">
                <a:effectLst/>
                <a:latin typeface="Calibri" panose="020F0502020204030204" pitchFamily="34" charset="0"/>
                <a:ea typeface="Calibri" panose="020F0502020204030204" pitchFamily="34" charset="0"/>
              </a:rPr>
              <a:t>RNN,”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Proc.</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18th</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International Conference </a:t>
            </a:r>
            <a:r>
              <a:rPr lang="en-US" sz="1050" spc="0" dirty="0">
                <a:effectLst/>
                <a:latin typeface="Calibri" panose="020F0502020204030204" pitchFamily="34" charset="0"/>
                <a:ea typeface="Calibri" panose="020F0502020204030204" pitchFamily="34" charset="0"/>
              </a:rPr>
              <a:t>on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Trust,</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Security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Privacy</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in</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Computing</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Communications</a:t>
            </a:r>
            <a:r>
              <a:rPr lang="en-US" sz="1050" spc="6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13th</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International</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Conference</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on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Big</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Data</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Science</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Engineering, </a:t>
            </a:r>
            <a:r>
              <a:rPr lang="en-US" sz="1050" spc="45" dirty="0">
                <a:effectLst/>
                <a:latin typeface="Calibri" panose="020F0502020204030204" pitchFamily="34" charset="0"/>
                <a:ea typeface="Calibri" panose="020F0502020204030204" pitchFamily="34" charset="0"/>
              </a:rPr>
              <a:t>Rotorua,</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New</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Zealand,</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pp.112-119,</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August,</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2019.</a:t>
            </a:r>
            <a:r>
              <a:rPr lang="en-US" sz="1050" spc="110" dirty="0">
                <a:effectLst/>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DOI:10.1109/</a:t>
            </a:r>
            <a:r>
              <a:rPr lang="en-US" sz="1050" spc="55" dirty="0" err="1">
                <a:effectLst/>
                <a:latin typeface="Calibri" panose="020F0502020204030204" pitchFamily="34" charset="0"/>
                <a:ea typeface="Calibri" panose="020F0502020204030204" pitchFamily="34" charset="0"/>
              </a:rPr>
              <a:t>TrustCom</a:t>
            </a:r>
            <a:r>
              <a:rPr lang="en-US" sz="1050" spc="55" dirty="0">
                <a:effectLst/>
                <a:latin typeface="Calibri" panose="020F0502020204030204" pitchFamily="34" charset="0"/>
                <a:ea typeface="Calibri" panose="020F0502020204030204" pitchFamily="34" charset="0"/>
              </a:rPr>
              <a:t>/BigDataSE.2019.0024</a:t>
            </a:r>
            <a:endParaRPr lang="en-US" sz="1050" dirty="0">
              <a:latin typeface="Calibri" panose="020F0502020204030204" pitchFamily="34" charset="0"/>
              <a:ea typeface="Calibri" panose="020F0502020204030204" pitchFamily="34" charset="0"/>
            </a:endParaRPr>
          </a:p>
          <a:p>
            <a:pPr marL="457200" indent="-457200">
              <a:buFont typeface="+mj-lt"/>
              <a:buAutoNum type="arabicPeriod"/>
            </a:pPr>
            <a:r>
              <a:rPr lang="en-US" sz="1050" spc="0" dirty="0">
                <a:effectLst/>
                <a:latin typeface="Calibri" panose="020F0502020204030204" pitchFamily="34" charset="0"/>
                <a:ea typeface="Calibri" panose="020F0502020204030204" pitchFamily="34" charset="0"/>
              </a:rPr>
              <a:t>Y.</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Huang, </a:t>
            </a:r>
            <a:r>
              <a:rPr lang="en-US" sz="1050" spc="0" dirty="0">
                <a:effectLst/>
                <a:latin typeface="Calibri" panose="020F0502020204030204" pitchFamily="34" charset="0"/>
                <a:ea typeface="Calibri" panose="020F0502020204030204" pitchFamily="34" charset="0"/>
              </a:rPr>
              <a:t>J.</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Qin,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W.</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Wen,</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“Phishing </a:t>
            </a:r>
            <a:r>
              <a:rPr lang="en-US" sz="1050" spc="0" dirty="0">
                <a:effectLst/>
                <a:latin typeface="Calibri" panose="020F0502020204030204" pitchFamily="34" charset="0"/>
                <a:ea typeface="Calibri" panose="020F0502020204030204" pitchFamily="34" charset="0"/>
              </a:rPr>
              <a:t>URL</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detection </a:t>
            </a:r>
            <a:r>
              <a:rPr lang="en-US" sz="1050" spc="0" dirty="0">
                <a:effectLst/>
                <a:latin typeface="Calibri" panose="020F0502020204030204" pitchFamily="34" charset="0"/>
                <a:ea typeface="Calibri" panose="020F0502020204030204" pitchFamily="34" charset="0"/>
              </a:rPr>
              <a:t>via</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capsule-based</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neural</a:t>
            </a:r>
            <a:r>
              <a:rPr lang="en-US" sz="1050" spc="50"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network,”</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Proc.</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13</a:t>
            </a:r>
            <a:r>
              <a:rPr lang="en-US" sz="1050" spc="0" baseline="30000" dirty="0">
                <a:effectLst/>
                <a:latin typeface="Calibri" panose="020F0502020204030204" pitchFamily="34" charset="0"/>
                <a:ea typeface="Calibri" panose="020F0502020204030204" pitchFamily="34" charset="0"/>
              </a:rPr>
              <a:t>th</a:t>
            </a:r>
            <a:r>
              <a:rPr lang="en-US" sz="1050" spc="5" dirty="0">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International</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Conference</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on</a:t>
            </a:r>
            <a:r>
              <a:rPr lang="en-US" sz="1050" spc="5" dirty="0">
                <a:effectLst/>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Anti-counterfeiting,</a:t>
            </a:r>
            <a:r>
              <a:rPr lang="en-US" sz="1050" spc="60"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Security,</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Identification,</a:t>
            </a:r>
            <a:r>
              <a:rPr lang="en-US" sz="1050" spc="17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Xiamen,</a:t>
            </a:r>
            <a:r>
              <a:rPr lang="en-US" sz="1050" spc="180"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China,</a:t>
            </a:r>
            <a:r>
              <a:rPr lang="en-US" sz="1050" spc="180" dirty="0">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pp.22-26,</a:t>
            </a:r>
            <a:r>
              <a:rPr lang="en-US" sz="1050" spc="18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October,</a:t>
            </a:r>
            <a:r>
              <a:rPr lang="en-US" sz="1050" spc="50" dirty="0">
                <a:effectLst/>
                <a:latin typeface="Calibri" panose="020F0502020204030204" pitchFamily="34" charset="0"/>
                <a:ea typeface="Calibri" panose="020F0502020204030204" pitchFamily="34" charset="0"/>
              </a:rPr>
              <a:t> </a:t>
            </a:r>
            <a:r>
              <a:rPr lang="en-US" sz="1050" spc="60" dirty="0">
                <a:effectLst/>
                <a:latin typeface="Calibri" panose="020F0502020204030204" pitchFamily="34" charset="0"/>
                <a:ea typeface="Calibri" panose="020F0502020204030204" pitchFamily="34" charset="0"/>
              </a:rPr>
              <a:t>2019.</a:t>
            </a:r>
            <a:r>
              <a:rPr lang="en-US" sz="1050" dirty="0">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DOI:10.1109/ICASID.2019.8925000</a:t>
            </a:r>
          </a:p>
          <a:p>
            <a:pPr marL="457200" indent="-457200" algn="just">
              <a:buFont typeface="+mj-lt"/>
              <a:buAutoNum type="arabicPeriod"/>
            </a:pPr>
            <a:r>
              <a:rPr lang="en-US" sz="1050" spc="50" dirty="0" err="1">
                <a:effectLst/>
                <a:latin typeface="Calibri" panose="020F0502020204030204" pitchFamily="34" charset="0"/>
                <a:ea typeface="Calibri" panose="020F0502020204030204" pitchFamily="34" charset="0"/>
              </a:rPr>
              <a:t>Sahingoz</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E.</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Buber,</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O.</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Demir,</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B.</a:t>
            </a:r>
            <a:r>
              <a:rPr lang="en-US" sz="1050" spc="5" dirty="0">
                <a:effectLst/>
                <a:latin typeface="Calibri" panose="020F0502020204030204" pitchFamily="34" charset="0"/>
                <a:ea typeface="Calibri" panose="020F0502020204030204" pitchFamily="34" charset="0"/>
              </a:rPr>
              <a:t> </a:t>
            </a:r>
            <a:r>
              <a:rPr lang="en-US" sz="1050" spc="45" dirty="0" err="1">
                <a:effectLst/>
                <a:latin typeface="Calibri" panose="020F0502020204030204" pitchFamily="34" charset="0"/>
                <a:ea typeface="Calibri" panose="020F0502020204030204" pitchFamily="34" charset="0"/>
              </a:rPr>
              <a:t>Diri</a:t>
            </a:r>
            <a:r>
              <a:rPr lang="en-US" sz="1050" spc="45" dirty="0">
                <a:effectLst/>
                <a:latin typeface="Calibri" panose="020F0502020204030204" pitchFamily="34" charset="0"/>
                <a:ea typeface="Calibri" panose="020F0502020204030204" pitchFamily="34" charset="0"/>
              </a:rPr>
              <a:t>,</a:t>
            </a:r>
            <a:r>
              <a:rPr lang="en-US" sz="1050" spc="50" dirty="0">
                <a:effectLst/>
                <a:latin typeface="Calibri" panose="020F0502020204030204" pitchFamily="34" charset="0"/>
                <a:ea typeface="Calibri" panose="020F0502020204030204" pitchFamily="34" charset="0"/>
              </a:rPr>
              <a:t> “Machine learning</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based </a:t>
            </a:r>
            <a:r>
              <a:rPr lang="en-US" sz="1050" spc="50" dirty="0">
                <a:effectLst/>
                <a:latin typeface="Calibri" panose="020F0502020204030204" pitchFamily="34" charset="0"/>
                <a:ea typeface="Calibri" panose="020F0502020204030204" pitchFamily="34" charset="0"/>
              </a:rPr>
              <a:t>phishing detection </a:t>
            </a:r>
            <a:r>
              <a:rPr lang="en-US" sz="1050" spc="0" dirty="0">
                <a:effectLst/>
                <a:latin typeface="Calibri" panose="020F0502020204030204" pitchFamily="34" charset="0"/>
                <a:ea typeface="Calibri" panose="020F0502020204030204" pitchFamily="34" charset="0"/>
              </a:rPr>
              <a:t>from URLs,” in </a:t>
            </a:r>
            <a:r>
              <a:rPr lang="en-US" sz="1050" spc="50" dirty="0">
                <a:effectLst/>
                <a:latin typeface="Calibri" panose="020F0502020204030204" pitchFamily="34" charset="0"/>
                <a:ea typeface="Calibri" panose="020F0502020204030204" pitchFamily="34" charset="0"/>
              </a:rPr>
              <a:t>Expert </a:t>
            </a:r>
            <a:r>
              <a:rPr lang="en-US" sz="1050" spc="45" dirty="0">
                <a:effectLst/>
                <a:latin typeface="Calibri" panose="020F0502020204030204" pitchFamily="34" charset="0"/>
                <a:ea typeface="Calibri" panose="020F0502020204030204" pitchFamily="34" charset="0"/>
              </a:rPr>
              <a:t>Systems </a:t>
            </a:r>
            <a:r>
              <a:rPr lang="en-US" sz="1050" spc="0" dirty="0">
                <a:effectLst/>
                <a:latin typeface="Calibri" panose="020F0502020204030204" pitchFamily="34" charset="0"/>
                <a:ea typeface="Calibri" panose="020F0502020204030204" pitchFamily="34" charset="0"/>
              </a:rPr>
              <a:t>with</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Applications, vol.117, </a:t>
            </a:r>
            <a:r>
              <a:rPr lang="en-US" sz="1050" spc="55" dirty="0">
                <a:effectLst/>
                <a:latin typeface="Calibri" panose="020F0502020204030204" pitchFamily="34" charset="0"/>
                <a:ea typeface="Calibri" panose="020F0502020204030204" pitchFamily="34" charset="0"/>
              </a:rPr>
              <a:t>pp.345-357, March,2019. DOI:10.1016/j.eswa.2018.09.029</a:t>
            </a:r>
          </a:p>
          <a:p>
            <a:pPr marL="457200" indent="-457200" algn="just">
              <a:buFont typeface="+mj-lt"/>
              <a:buAutoNum type="arabicPeriod"/>
            </a:pPr>
            <a:r>
              <a:rPr lang="en-US" sz="1050" spc="0" dirty="0">
                <a:effectLst/>
                <a:latin typeface="Calibri" panose="020F0502020204030204" pitchFamily="34" charset="0"/>
                <a:ea typeface="Calibri" panose="020F0502020204030204" pitchFamily="34" charset="0"/>
              </a:rPr>
              <a:t>A.</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Anand, </a:t>
            </a:r>
            <a:r>
              <a:rPr lang="en-US" sz="1050" spc="0" dirty="0">
                <a:effectLst/>
                <a:latin typeface="Calibri" panose="020F0502020204030204" pitchFamily="34" charset="0"/>
                <a:ea typeface="Calibri" panose="020F0502020204030204" pitchFamily="34" charset="0"/>
              </a:rPr>
              <a:t>K.</a:t>
            </a:r>
            <a:r>
              <a:rPr lang="en-US" sz="1050" spc="5" dirty="0">
                <a:effectLst/>
                <a:latin typeface="Calibri" panose="020F0502020204030204" pitchFamily="34" charset="0"/>
                <a:ea typeface="Calibri" panose="020F0502020204030204" pitchFamily="34" charset="0"/>
              </a:rPr>
              <a:t> </a:t>
            </a:r>
            <a:r>
              <a:rPr lang="en-US" sz="1050" spc="45" dirty="0" err="1">
                <a:effectLst/>
                <a:latin typeface="Calibri" panose="020F0502020204030204" pitchFamily="34" charset="0"/>
                <a:ea typeface="Calibri" panose="020F0502020204030204" pitchFamily="34" charset="0"/>
              </a:rPr>
              <a:t>Gorde</a:t>
            </a:r>
            <a:r>
              <a:rPr lang="en-US" sz="1050" spc="4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J.</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R.</a:t>
            </a:r>
            <a:r>
              <a:rPr lang="en-US" sz="1050" spc="18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a:t>
            </a:r>
            <a:r>
              <a:rPr lang="en-US" sz="1050" spc="180"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Moniz, </a:t>
            </a:r>
            <a:r>
              <a:rPr lang="en-US" sz="1050" spc="0" dirty="0">
                <a:effectLst/>
                <a:latin typeface="Calibri" panose="020F0502020204030204" pitchFamily="34" charset="0"/>
                <a:ea typeface="Calibri" panose="020F0502020204030204" pitchFamily="34" charset="0"/>
              </a:rPr>
              <a:t>N.</a:t>
            </a:r>
            <a:r>
              <a:rPr lang="en-US" sz="1050" spc="18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Park,</a:t>
            </a:r>
            <a:r>
              <a:rPr lang="en-US" sz="1050" spc="18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T.</a:t>
            </a:r>
            <a:r>
              <a:rPr lang="en-US" sz="1050" spc="180" dirty="0">
                <a:effectLst/>
                <a:latin typeface="Calibri" panose="020F0502020204030204" pitchFamily="34" charset="0"/>
                <a:ea typeface="Calibri" panose="020F0502020204030204" pitchFamily="34" charset="0"/>
              </a:rPr>
              <a:t> </a:t>
            </a:r>
            <a:r>
              <a:rPr lang="en-US" sz="1050" spc="45" dirty="0" err="1">
                <a:effectLst/>
                <a:latin typeface="Calibri" panose="020F0502020204030204" pitchFamily="34" charset="0"/>
                <a:ea typeface="Calibri" panose="020F0502020204030204" pitchFamily="34" charset="0"/>
              </a:rPr>
              <a:t>Chakraboty</a:t>
            </a:r>
            <a:r>
              <a:rPr lang="en-US" sz="1050" spc="45" dirty="0">
                <a:effectLst/>
                <a:latin typeface="Calibri" panose="020F0502020204030204" pitchFamily="34" charset="0"/>
                <a:ea typeface="Calibri" panose="020F0502020204030204" pitchFamily="34" charset="0"/>
              </a:rPr>
              <a:t>,</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B.</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Chu,</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“Phishing  </a:t>
            </a:r>
            <a:r>
              <a:rPr lang="en-US" sz="1050" spc="0" dirty="0">
                <a:effectLst/>
                <a:latin typeface="Calibri" panose="020F0502020204030204" pitchFamily="34" charset="0"/>
                <a:ea typeface="Calibri" panose="020F0502020204030204" pitchFamily="34" charset="0"/>
              </a:rPr>
              <a:t>URL</a:t>
            </a:r>
            <a:r>
              <a:rPr lang="en-US" sz="1050" spc="18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detection  </a:t>
            </a:r>
            <a:r>
              <a:rPr lang="en-US" sz="1050" spc="0" dirty="0">
                <a:effectLst/>
                <a:latin typeface="Calibri" panose="020F0502020204030204" pitchFamily="34" charset="0"/>
                <a:ea typeface="Calibri" panose="020F0502020204030204" pitchFamily="34" charset="0"/>
              </a:rPr>
              <a:t>with</a:t>
            </a:r>
            <a:r>
              <a:rPr lang="en-US" sz="1050" spc="18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oversampling</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based</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on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text</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generative</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adversarial</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networks,”</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Proc.</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International</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Conference</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on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Big</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Data,</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Seattle,</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USA,</a:t>
            </a:r>
            <a:r>
              <a:rPr lang="en-US" sz="1050" spc="5" dirty="0">
                <a:effectLst/>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pp.1168-1177,</a:t>
            </a:r>
            <a:r>
              <a:rPr lang="en-US" sz="1050" spc="110"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December,</a:t>
            </a:r>
            <a:r>
              <a:rPr lang="en-US" sz="1050" spc="115" dirty="0">
                <a:effectLst/>
                <a:latin typeface="Calibri" panose="020F0502020204030204" pitchFamily="34" charset="0"/>
                <a:ea typeface="Calibri" panose="020F0502020204030204" pitchFamily="34" charset="0"/>
              </a:rPr>
              <a:t> </a:t>
            </a:r>
            <a:r>
              <a:rPr lang="en-US" sz="1050" spc="60" dirty="0">
                <a:effectLst/>
                <a:latin typeface="Calibri" panose="020F0502020204030204" pitchFamily="34" charset="0"/>
                <a:ea typeface="Calibri" panose="020F0502020204030204" pitchFamily="34" charset="0"/>
              </a:rPr>
              <a:t>2018. </a:t>
            </a:r>
            <a:r>
              <a:rPr lang="en-US" sz="1050" spc="55" dirty="0">
                <a:effectLst/>
                <a:latin typeface="Calibri" panose="020F0502020204030204" pitchFamily="34" charset="0"/>
                <a:ea typeface="Calibri" panose="020F0502020204030204" pitchFamily="34" charset="0"/>
              </a:rPr>
              <a:t>DOI:10.1109/BigData.2018.8622547</a:t>
            </a:r>
          </a:p>
          <a:p>
            <a:pPr marL="457200" indent="-457200" algn="just">
              <a:buFont typeface="+mj-lt"/>
              <a:buAutoNum type="arabicPeriod"/>
            </a:pPr>
            <a:r>
              <a:rPr lang="en-US" sz="1050" spc="0" dirty="0">
                <a:effectLst/>
                <a:latin typeface="Calibri" panose="020F0502020204030204" pitchFamily="34" charset="0"/>
                <a:ea typeface="Calibri" panose="020F0502020204030204" pitchFamily="34" charset="0"/>
              </a:rPr>
              <a:t>A.</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Anand, </a:t>
            </a:r>
            <a:r>
              <a:rPr lang="en-US" sz="1050" spc="0" dirty="0">
                <a:effectLst/>
                <a:latin typeface="Calibri" panose="020F0502020204030204" pitchFamily="34" charset="0"/>
                <a:ea typeface="Calibri" panose="020F0502020204030204" pitchFamily="34" charset="0"/>
              </a:rPr>
              <a:t>K.</a:t>
            </a:r>
            <a:r>
              <a:rPr lang="en-US" sz="1050" spc="5" dirty="0">
                <a:effectLst/>
                <a:latin typeface="Calibri" panose="020F0502020204030204" pitchFamily="34" charset="0"/>
                <a:ea typeface="Calibri" panose="020F0502020204030204" pitchFamily="34" charset="0"/>
              </a:rPr>
              <a:t> </a:t>
            </a:r>
            <a:r>
              <a:rPr lang="en-US" sz="1050" spc="45" dirty="0" err="1">
                <a:effectLst/>
                <a:latin typeface="Calibri" panose="020F0502020204030204" pitchFamily="34" charset="0"/>
                <a:ea typeface="Calibri" panose="020F0502020204030204" pitchFamily="34" charset="0"/>
              </a:rPr>
              <a:t>Gorde</a:t>
            </a:r>
            <a:r>
              <a:rPr lang="en-US" sz="1050" spc="4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J.</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R.</a:t>
            </a:r>
            <a:r>
              <a:rPr lang="en-US" sz="1050" spc="18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a:t>
            </a:r>
            <a:r>
              <a:rPr lang="en-US" sz="1050" spc="180"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Moniz, </a:t>
            </a:r>
            <a:r>
              <a:rPr lang="en-US" sz="1050" spc="0" dirty="0">
                <a:effectLst/>
                <a:latin typeface="Calibri" panose="020F0502020204030204" pitchFamily="34" charset="0"/>
                <a:ea typeface="Calibri" panose="020F0502020204030204" pitchFamily="34" charset="0"/>
              </a:rPr>
              <a:t>N.</a:t>
            </a:r>
            <a:r>
              <a:rPr lang="en-US" sz="1050" spc="18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Park,</a:t>
            </a:r>
            <a:r>
              <a:rPr lang="en-US" sz="1050" spc="18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T.</a:t>
            </a:r>
            <a:r>
              <a:rPr lang="en-US" sz="1050" spc="180" dirty="0">
                <a:effectLst/>
                <a:latin typeface="Calibri" panose="020F0502020204030204" pitchFamily="34" charset="0"/>
                <a:ea typeface="Calibri" panose="020F0502020204030204" pitchFamily="34" charset="0"/>
              </a:rPr>
              <a:t> </a:t>
            </a:r>
            <a:r>
              <a:rPr lang="en-US" sz="1050" spc="45" dirty="0" err="1">
                <a:effectLst/>
                <a:latin typeface="Calibri" panose="020F0502020204030204" pitchFamily="34" charset="0"/>
                <a:ea typeface="Calibri" panose="020F0502020204030204" pitchFamily="34" charset="0"/>
              </a:rPr>
              <a:t>Chakraboty</a:t>
            </a:r>
            <a:r>
              <a:rPr lang="en-US" sz="1050" spc="45" dirty="0">
                <a:effectLst/>
                <a:latin typeface="Calibri" panose="020F0502020204030204" pitchFamily="34" charset="0"/>
                <a:ea typeface="Calibri" panose="020F0502020204030204" pitchFamily="34" charset="0"/>
              </a:rPr>
              <a:t>,</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B.</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Chu,</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“Phishing  </a:t>
            </a:r>
            <a:r>
              <a:rPr lang="en-US" sz="1050" spc="0" dirty="0">
                <a:effectLst/>
                <a:latin typeface="Calibri" panose="020F0502020204030204" pitchFamily="34" charset="0"/>
                <a:ea typeface="Calibri" panose="020F0502020204030204" pitchFamily="34" charset="0"/>
              </a:rPr>
              <a:t>URL</a:t>
            </a:r>
            <a:r>
              <a:rPr lang="en-US" sz="1050" spc="18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detection  </a:t>
            </a:r>
            <a:r>
              <a:rPr lang="en-US" sz="1050" spc="0" dirty="0">
                <a:effectLst/>
                <a:latin typeface="Calibri" panose="020F0502020204030204" pitchFamily="34" charset="0"/>
                <a:ea typeface="Calibri" panose="020F0502020204030204" pitchFamily="34" charset="0"/>
              </a:rPr>
              <a:t>with</a:t>
            </a:r>
            <a:r>
              <a:rPr lang="en-US" sz="1050" spc="18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oversampling</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based</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on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text</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generative</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adversarial</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networks,”</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Proc.</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International</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Conference</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on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Big</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Data,</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Seattle,</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USA,</a:t>
            </a:r>
            <a:r>
              <a:rPr lang="en-US" sz="1050" spc="5" dirty="0">
                <a:effectLst/>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pp.1168-1177,</a:t>
            </a:r>
            <a:r>
              <a:rPr lang="en-US" sz="1050" spc="110"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December,</a:t>
            </a:r>
            <a:r>
              <a:rPr lang="en-US" sz="1050" spc="115" dirty="0">
                <a:effectLst/>
                <a:latin typeface="Calibri" panose="020F0502020204030204" pitchFamily="34" charset="0"/>
                <a:ea typeface="Calibri" panose="020F0502020204030204" pitchFamily="34" charset="0"/>
              </a:rPr>
              <a:t> </a:t>
            </a:r>
            <a:r>
              <a:rPr lang="en-US" sz="1050" spc="60" dirty="0">
                <a:effectLst/>
                <a:latin typeface="Calibri" panose="020F0502020204030204" pitchFamily="34" charset="0"/>
                <a:ea typeface="Calibri" panose="020F0502020204030204" pitchFamily="34" charset="0"/>
              </a:rPr>
              <a:t>2018.</a:t>
            </a:r>
            <a:r>
              <a:rPr lang="en-US" sz="1050" dirty="0">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DOI:10.1109/BigData.2018.8622547</a:t>
            </a:r>
          </a:p>
          <a:p>
            <a:pPr marL="457200" indent="-457200" algn="just">
              <a:buFont typeface="+mj-lt"/>
              <a:buAutoNum type="arabicPeriod"/>
            </a:pPr>
            <a:r>
              <a:rPr lang="en-US" sz="1050" spc="0" dirty="0">
                <a:effectLst/>
                <a:latin typeface="Calibri" panose="020F0502020204030204" pitchFamily="34" charset="0"/>
                <a:ea typeface="Calibri" panose="020F0502020204030204" pitchFamily="34" charset="0"/>
              </a:rPr>
              <a:t>I.</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Arnaldo,</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a:t>
            </a:r>
            <a:r>
              <a:rPr lang="en-US" sz="1050" spc="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Arun,  </a:t>
            </a:r>
            <a:r>
              <a:rPr lang="en-US" sz="1050" spc="0" dirty="0">
                <a:effectLst/>
                <a:latin typeface="Calibri" panose="020F0502020204030204" pitchFamily="34" charset="0"/>
                <a:ea typeface="Calibri" panose="020F0502020204030204" pitchFamily="34" charset="0"/>
              </a:rPr>
              <a:t>and</a:t>
            </a:r>
            <a:r>
              <a:rPr lang="en-US" sz="1050" spc="18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S.</a:t>
            </a:r>
            <a:r>
              <a:rPr lang="en-US" sz="1050" spc="180" dirty="0">
                <a:effectLst/>
                <a:latin typeface="Calibri" panose="020F0502020204030204" pitchFamily="34" charset="0"/>
                <a:ea typeface="Calibri" panose="020F0502020204030204" pitchFamily="34" charset="0"/>
              </a:rPr>
              <a:t> </a:t>
            </a:r>
            <a:r>
              <a:rPr lang="en-US" sz="1050" spc="50" dirty="0" err="1">
                <a:effectLst/>
                <a:latin typeface="Calibri" panose="020F0502020204030204" pitchFamily="34" charset="0"/>
                <a:ea typeface="Calibri" panose="020F0502020204030204" pitchFamily="34" charset="0"/>
              </a:rPr>
              <a:t>Kyathanahalli</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“Acquire,</a:t>
            </a:r>
            <a:r>
              <a:rPr lang="en-US" sz="1050" spc="180"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adapt</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anticipate:</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continuous</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learning</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to</a:t>
            </a:r>
            <a:r>
              <a:rPr lang="en-US" sz="1050" spc="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block</a:t>
            </a:r>
            <a:r>
              <a:rPr lang="en-US" sz="1050" spc="50" dirty="0">
                <a:effectLst/>
                <a:latin typeface="Calibri" panose="020F0502020204030204" pitchFamily="34" charset="0"/>
                <a:ea typeface="Calibri" panose="020F0502020204030204" pitchFamily="34" charset="0"/>
              </a:rPr>
              <a:t> malicious</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domains,”</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Proc.</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International</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Conference</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on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Big</a:t>
            </a:r>
            <a:r>
              <a:rPr lang="en-US" sz="1050" spc="18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Data,</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Seattle,	</a:t>
            </a:r>
            <a:r>
              <a:rPr lang="en-US" sz="1050" spc="0" dirty="0">
                <a:effectLst/>
                <a:latin typeface="Calibri" panose="020F0502020204030204" pitchFamily="34" charset="0"/>
                <a:ea typeface="Calibri" panose="020F0502020204030204" pitchFamily="34" charset="0"/>
              </a:rPr>
              <a:t>USA,	</a:t>
            </a:r>
            <a:r>
              <a:rPr lang="en-US" sz="1050" spc="45" dirty="0">
                <a:effectLst/>
                <a:latin typeface="Calibri" panose="020F0502020204030204" pitchFamily="34" charset="0"/>
                <a:ea typeface="Calibri" panose="020F0502020204030204" pitchFamily="34" charset="0"/>
              </a:rPr>
              <a:t>December,</a:t>
            </a:r>
            <a:r>
              <a:rPr lang="en-US" sz="1050" spc="45" dirty="0">
                <a:effectLst/>
                <a:latin typeface="Times New Roman" panose="02020603050405020304" pitchFamily="18" charset="0"/>
                <a:ea typeface="Calibri" panose="020F0502020204030204" pitchFamily="34" charset="0"/>
                <a:cs typeface="Calibri" panose="020F0502020204030204" pitchFamily="34" charset="0"/>
              </a:rPr>
              <a:t>	</a:t>
            </a:r>
            <a:r>
              <a:rPr lang="en-US" sz="1050" spc="0" dirty="0">
                <a:effectLst/>
                <a:latin typeface="Calibri" panose="020F0502020204030204" pitchFamily="34" charset="0"/>
                <a:ea typeface="Calibri" panose="020F0502020204030204" pitchFamily="34" charset="0"/>
              </a:rPr>
              <a:t>2018. </a:t>
            </a:r>
            <a:r>
              <a:rPr lang="en-US" sz="1050" spc="55" dirty="0">
                <a:effectLst/>
                <a:latin typeface="Calibri" panose="020F0502020204030204" pitchFamily="34" charset="0"/>
                <a:ea typeface="Calibri" panose="020F0502020204030204" pitchFamily="34" charset="0"/>
              </a:rPr>
              <a:t>DOI:10.1109/BigData.2018.8622197</a:t>
            </a:r>
          </a:p>
          <a:p>
            <a:pPr marL="457200" indent="-457200" algn="just">
              <a:buFont typeface="+mj-lt"/>
              <a:buAutoNum type="arabicPeriod"/>
            </a:pPr>
            <a:r>
              <a:rPr lang="en-US" sz="1050" spc="0" dirty="0">
                <a:effectLst/>
                <a:latin typeface="Calibri" panose="020F0502020204030204" pitchFamily="34" charset="0"/>
                <a:ea typeface="Calibri" panose="020F0502020204030204" pitchFamily="34" charset="0"/>
              </a:rPr>
              <a:t>Y. Shi, G. </a:t>
            </a:r>
            <a:r>
              <a:rPr lang="en-US" sz="1050" spc="45" dirty="0">
                <a:effectLst/>
                <a:latin typeface="Calibri" panose="020F0502020204030204" pitchFamily="34" charset="0"/>
                <a:ea typeface="Calibri" panose="020F0502020204030204" pitchFamily="34" charset="0"/>
              </a:rPr>
              <a:t>Chen, </a:t>
            </a:r>
            <a:r>
              <a:rPr lang="en-US" sz="1050" spc="0" dirty="0">
                <a:effectLst/>
                <a:latin typeface="Calibri" panose="020F0502020204030204" pitchFamily="34" charset="0"/>
                <a:ea typeface="Calibri" panose="020F0502020204030204" pitchFamily="34" charset="0"/>
              </a:rPr>
              <a:t>and J. Li, </a:t>
            </a:r>
            <a:r>
              <a:rPr lang="en-US" sz="1050" spc="50" dirty="0">
                <a:effectLst/>
                <a:latin typeface="Calibri" panose="020F0502020204030204" pitchFamily="34" charset="0"/>
                <a:ea typeface="Calibri" panose="020F0502020204030204" pitchFamily="34" charset="0"/>
              </a:rPr>
              <a:t>“Malicious domain </a:t>
            </a:r>
            <a:r>
              <a:rPr lang="en-US" sz="1050" spc="45" dirty="0">
                <a:effectLst/>
                <a:latin typeface="Calibri" panose="020F0502020204030204" pitchFamily="34" charset="0"/>
                <a:ea typeface="Calibri" panose="020F0502020204030204" pitchFamily="34" charset="0"/>
              </a:rPr>
              <a:t>name </a:t>
            </a:r>
            <a:r>
              <a:rPr lang="en-US" sz="1050" spc="50" dirty="0">
                <a:effectLst/>
                <a:latin typeface="Calibri" panose="020F0502020204030204" pitchFamily="34" charset="0"/>
                <a:ea typeface="Calibri" panose="020F0502020204030204" pitchFamily="34" charset="0"/>
              </a:rPr>
              <a:t>detection</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based </a:t>
            </a:r>
            <a:r>
              <a:rPr lang="en-US" sz="1050" spc="0" dirty="0">
                <a:effectLst/>
                <a:latin typeface="Calibri" panose="020F0502020204030204" pitchFamily="34" charset="0"/>
                <a:ea typeface="Calibri" panose="020F0502020204030204" pitchFamily="34" charset="0"/>
              </a:rPr>
              <a:t>on </a:t>
            </a:r>
            <a:r>
              <a:rPr lang="en-US" sz="1050" spc="50" dirty="0">
                <a:effectLst/>
                <a:latin typeface="Calibri" panose="020F0502020204030204" pitchFamily="34" charset="0"/>
                <a:ea typeface="Calibri" panose="020F0502020204030204" pitchFamily="34" charset="0"/>
              </a:rPr>
              <a:t>extreme machine </a:t>
            </a:r>
            <a:r>
              <a:rPr lang="en-US" sz="1050" spc="45" dirty="0">
                <a:effectLst/>
                <a:latin typeface="Calibri" panose="020F0502020204030204" pitchFamily="34" charset="0"/>
                <a:ea typeface="Calibri" panose="020F0502020204030204" pitchFamily="34" charset="0"/>
              </a:rPr>
              <a:t>learning,” </a:t>
            </a:r>
            <a:r>
              <a:rPr lang="en-US" sz="1050" spc="0" dirty="0">
                <a:effectLst/>
                <a:latin typeface="Calibri" panose="020F0502020204030204" pitchFamily="34" charset="0"/>
                <a:ea typeface="Calibri" panose="020F0502020204030204" pitchFamily="34" charset="0"/>
              </a:rPr>
              <a:t>in </a:t>
            </a:r>
            <a:r>
              <a:rPr lang="en-US" sz="1050" spc="45" dirty="0">
                <a:effectLst/>
                <a:latin typeface="Calibri" panose="020F0502020204030204" pitchFamily="34" charset="0"/>
                <a:ea typeface="Calibri" panose="020F0502020204030204" pitchFamily="34" charset="0"/>
              </a:rPr>
              <a:t>Neural </a:t>
            </a:r>
            <a:r>
              <a:rPr lang="en-US" sz="1050" spc="55" dirty="0">
                <a:effectLst/>
                <a:latin typeface="Calibri" panose="020F0502020204030204" pitchFamily="34" charset="0"/>
                <a:ea typeface="Calibri" panose="020F0502020204030204" pitchFamily="34" charset="0"/>
              </a:rPr>
              <a:t>Processing</a:t>
            </a:r>
            <a:r>
              <a:rPr lang="en-US" sz="1050" spc="60"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Letters, </a:t>
            </a:r>
            <a:r>
              <a:rPr lang="en-US" sz="1050" spc="50" dirty="0">
                <a:effectLst/>
                <a:latin typeface="Calibri" panose="020F0502020204030204" pitchFamily="34" charset="0"/>
                <a:ea typeface="Calibri" panose="020F0502020204030204" pitchFamily="34" charset="0"/>
              </a:rPr>
              <a:t>vol.48, </a:t>
            </a:r>
            <a:r>
              <a:rPr lang="en-US" sz="1050" spc="55" dirty="0">
                <a:effectLst/>
                <a:latin typeface="Calibri" panose="020F0502020204030204" pitchFamily="34" charset="0"/>
                <a:ea typeface="Calibri" panose="020F0502020204030204" pitchFamily="34" charset="0"/>
              </a:rPr>
              <a:t>pp.1347-1357, </a:t>
            </a:r>
            <a:r>
              <a:rPr lang="en-US" sz="1050" spc="45" dirty="0">
                <a:effectLst/>
                <a:latin typeface="Calibri" panose="020F0502020204030204" pitchFamily="34" charset="0"/>
                <a:ea typeface="Calibri" panose="020F0502020204030204" pitchFamily="34" charset="0"/>
              </a:rPr>
              <a:t>2018. </a:t>
            </a:r>
            <a:r>
              <a:rPr lang="en-US" sz="1050" spc="55" dirty="0">
                <a:effectLst/>
                <a:latin typeface="Calibri" panose="020F0502020204030204" pitchFamily="34" charset="0"/>
                <a:ea typeface="Calibri" panose="020F0502020204030204" pitchFamily="34" charset="0"/>
              </a:rPr>
              <a:t>DOI:10.1007/s11063-</a:t>
            </a:r>
            <a:r>
              <a:rPr lang="en-US" sz="1050" spc="60"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017-9666-7</a:t>
            </a:r>
          </a:p>
          <a:p>
            <a:pPr marL="457200" indent="-457200" algn="just">
              <a:buFont typeface="+mj-lt"/>
              <a:buAutoNum type="arabicPeriod"/>
            </a:pPr>
            <a:r>
              <a:rPr lang="en-US" sz="1050" spc="0" dirty="0">
                <a:effectLst/>
                <a:latin typeface="Calibri" panose="020F0502020204030204" pitchFamily="34" charset="0"/>
                <a:ea typeface="Calibri" panose="020F0502020204030204" pitchFamily="34" charset="0"/>
              </a:rPr>
              <a:t>H.</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Le,</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Q.</a:t>
            </a:r>
            <a:r>
              <a:rPr lang="en-US" sz="1050" spc="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Pham,  </a:t>
            </a:r>
            <a:r>
              <a:rPr lang="en-US" sz="1050" spc="0" dirty="0">
                <a:effectLst/>
                <a:latin typeface="Calibri" panose="020F0502020204030204" pitchFamily="34" charset="0"/>
                <a:ea typeface="Calibri" panose="020F0502020204030204" pitchFamily="34" charset="0"/>
              </a:rPr>
              <a:t>D.</a:t>
            </a:r>
            <a:r>
              <a:rPr lang="en-US" sz="1050" spc="18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Sahoo,  </a:t>
            </a:r>
            <a:r>
              <a:rPr lang="en-US" sz="1050" spc="0" dirty="0">
                <a:effectLst/>
                <a:latin typeface="Calibri" panose="020F0502020204030204" pitchFamily="34" charset="0"/>
                <a:ea typeface="Calibri" panose="020F0502020204030204" pitchFamily="34" charset="0"/>
              </a:rPr>
              <a:t>and</a:t>
            </a:r>
            <a:r>
              <a:rPr lang="en-US" sz="1050" spc="18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S.</a:t>
            </a:r>
            <a:r>
              <a:rPr lang="en-US" sz="1050" spc="18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C.</a:t>
            </a:r>
            <a:r>
              <a:rPr lang="en-US" sz="1050" spc="18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H.</a:t>
            </a:r>
            <a:r>
              <a:rPr lang="en-US" sz="1050" spc="18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Hoi,</a:t>
            </a:r>
            <a:r>
              <a:rPr lang="en-US" sz="1050" spc="18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t>
            </a:r>
            <a:r>
              <a:rPr lang="en-US" sz="1050" spc="50" dirty="0" err="1">
                <a:effectLst/>
                <a:latin typeface="Calibri" panose="020F0502020204030204" pitchFamily="34" charset="0"/>
                <a:ea typeface="Calibri" panose="020F0502020204030204" pitchFamily="34" charset="0"/>
              </a:rPr>
              <a:t>URLNet</a:t>
            </a:r>
            <a:r>
              <a:rPr lang="en-US" sz="1050" spc="50" dirty="0">
                <a:effectLst/>
                <a:latin typeface="Calibri" panose="020F0502020204030204" pitchFamily="34" charset="0"/>
                <a:ea typeface="Calibri" panose="020F0502020204030204" pitchFamily="34" charset="0"/>
              </a:rPr>
              <a:t>:</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learning</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URL</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representation</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with</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deep</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learning</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for</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malicious</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URL</a:t>
            </a:r>
            <a:r>
              <a:rPr lang="en-US" sz="1050" spc="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detection,”</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In</a:t>
            </a:r>
            <a:r>
              <a:rPr lang="en-US" sz="1050" spc="5" dirty="0">
                <a:effectLst/>
                <a:latin typeface="Calibri" panose="020F0502020204030204" pitchFamily="34" charset="0"/>
                <a:ea typeface="Calibri" panose="020F0502020204030204" pitchFamily="34" charset="0"/>
              </a:rPr>
              <a:t> </a:t>
            </a:r>
            <a:r>
              <a:rPr lang="en-US" sz="1050" spc="0" dirty="0" err="1">
                <a:effectLst/>
                <a:latin typeface="Calibri" panose="020F0502020204030204" pitchFamily="34" charset="0"/>
                <a:ea typeface="Calibri" panose="020F0502020204030204" pitchFamily="34" charset="0"/>
              </a:rPr>
              <a:t>ArXiv</a:t>
            </a:r>
            <a:r>
              <a:rPr lang="en-US" sz="1050" spc="0" dirty="0">
                <a:effectLst/>
                <a:latin typeface="Calibri" panose="020F0502020204030204" pitchFamily="34" charset="0"/>
                <a:ea typeface="Calibri" panose="020F0502020204030204" pitchFamily="34" charset="0"/>
              </a:rPr>
              <a:t>,</a:t>
            </a:r>
            <a:r>
              <a:rPr lang="en-US" sz="1050" spc="5" dirty="0">
                <a:effectLst/>
                <a:latin typeface="Calibri" panose="020F0502020204030204" pitchFamily="34" charset="0"/>
                <a:ea typeface="Calibri" panose="020F0502020204030204" pitchFamily="34" charset="0"/>
              </a:rPr>
              <a:t> </a:t>
            </a:r>
            <a:r>
              <a:rPr lang="en-US" sz="1050" spc="55" dirty="0" err="1">
                <a:effectLst/>
                <a:latin typeface="Calibri" panose="020F0502020204030204" pitchFamily="34" charset="0"/>
                <a:ea typeface="Calibri" panose="020F0502020204030204" pitchFamily="34" charset="0"/>
              </a:rPr>
              <a:t>vol.abs</a:t>
            </a:r>
            <a:r>
              <a:rPr lang="en-US" sz="1050" spc="55" dirty="0">
                <a:effectLst/>
                <a:latin typeface="Calibri" panose="020F0502020204030204" pitchFamily="34" charset="0"/>
                <a:ea typeface="Calibri" panose="020F0502020204030204" pitchFamily="34" charset="0"/>
              </a:rPr>
              <a:t>/1802.03162,</a:t>
            </a:r>
            <a:r>
              <a:rPr lang="en-US" sz="1050" spc="60" dirty="0">
                <a:effectLst/>
                <a:latin typeface="Calibri" panose="020F0502020204030204" pitchFamily="34" charset="0"/>
                <a:ea typeface="Calibri" panose="020F0502020204030204" pitchFamily="34" charset="0"/>
              </a:rPr>
              <a:t> 2017.</a:t>
            </a:r>
          </a:p>
          <a:p>
            <a:pPr marL="457200" indent="-457200" algn="just">
              <a:buFont typeface="+mj-lt"/>
              <a:buAutoNum type="arabicPeriod"/>
            </a:pPr>
            <a:r>
              <a:rPr lang="en-US" sz="1050" spc="0" dirty="0">
                <a:effectLst/>
                <a:latin typeface="Calibri" panose="020F0502020204030204" pitchFamily="34" charset="0"/>
                <a:ea typeface="Calibri" panose="020F0502020204030204" pitchFamily="34" charset="0"/>
              </a:rPr>
              <a:t>C.</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L.</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Tan,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K.</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L.</a:t>
            </a:r>
            <a:r>
              <a:rPr lang="en-US" sz="1050" spc="5" dirty="0">
                <a:effectLst/>
                <a:latin typeface="Calibri" panose="020F0502020204030204" pitchFamily="34" charset="0"/>
                <a:ea typeface="Calibri" panose="020F0502020204030204" pitchFamily="34" charset="0"/>
              </a:rPr>
              <a:t> </a:t>
            </a:r>
            <a:r>
              <a:rPr lang="en-US" sz="1050" spc="50" dirty="0" err="1">
                <a:effectLst/>
                <a:latin typeface="Calibri" panose="020F0502020204030204" pitchFamily="34" charset="0"/>
                <a:ea typeface="Calibri" panose="020F0502020204030204" pitchFamily="34" charset="0"/>
              </a:rPr>
              <a:t>Chiew</a:t>
            </a:r>
            <a:r>
              <a:rPr lang="en-US" sz="1050" spc="50" dirty="0">
                <a:effectLst/>
                <a:latin typeface="Calibri" panose="020F0502020204030204" pitchFamily="34" charset="0"/>
                <a:ea typeface="Calibri" panose="020F0502020204030204" pitchFamily="34" charset="0"/>
              </a:rPr>
              <a:t>,</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S.</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Sze,</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“Phishing</a:t>
            </a:r>
            <a:r>
              <a:rPr lang="en-US" sz="1050" spc="55" dirty="0">
                <a:effectLst/>
                <a:latin typeface="Calibri" panose="020F0502020204030204" pitchFamily="34" charset="0"/>
                <a:ea typeface="Calibri" panose="020F0502020204030204" pitchFamily="34" charset="0"/>
              </a:rPr>
              <a:t> </a:t>
            </a:r>
            <a:r>
              <a:rPr lang="en-US" sz="1050" spc="60" dirty="0">
                <a:effectLst/>
                <a:latin typeface="Calibri" panose="020F0502020204030204" pitchFamily="34" charset="0"/>
                <a:ea typeface="Calibri" panose="020F0502020204030204" pitchFamily="34" charset="0"/>
              </a:rPr>
              <a:t>webpage</a:t>
            </a:r>
            <a:r>
              <a:rPr lang="en-US" sz="1050" spc="6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detection </a:t>
            </a:r>
            <a:r>
              <a:rPr lang="en-US" sz="1050" spc="45" dirty="0">
                <a:effectLst/>
                <a:latin typeface="Calibri" panose="020F0502020204030204" pitchFamily="34" charset="0"/>
                <a:ea typeface="Calibri" panose="020F0502020204030204" pitchFamily="34" charset="0"/>
              </a:rPr>
              <a:t>using </a:t>
            </a:r>
            <a:r>
              <a:rPr lang="en-US" sz="1050" spc="50" dirty="0">
                <a:effectLst/>
                <a:latin typeface="Calibri" panose="020F0502020204030204" pitchFamily="34" charset="0"/>
                <a:ea typeface="Calibri" panose="020F0502020204030204" pitchFamily="34" charset="0"/>
              </a:rPr>
              <a:t>weighted </a:t>
            </a:r>
            <a:r>
              <a:rPr lang="en-US" sz="1050" spc="0" dirty="0">
                <a:effectLst/>
                <a:latin typeface="Calibri" panose="020F0502020204030204" pitchFamily="34" charset="0"/>
                <a:ea typeface="Calibri" panose="020F0502020204030204" pitchFamily="34" charset="0"/>
              </a:rPr>
              <a:t>URL </a:t>
            </a:r>
            <a:r>
              <a:rPr lang="en-US" sz="1050" spc="50" dirty="0">
                <a:effectLst/>
                <a:latin typeface="Calibri" panose="020F0502020204030204" pitchFamily="34" charset="0"/>
                <a:ea typeface="Calibri" panose="020F0502020204030204" pitchFamily="34" charset="0"/>
              </a:rPr>
              <a:t>tokens </a:t>
            </a:r>
            <a:r>
              <a:rPr lang="en-US" sz="1050" spc="0" dirty="0">
                <a:effectLst/>
                <a:latin typeface="Calibri" panose="020F0502020204030204" pitchFamily="34" charset="0"/>
                <a:ea typeface="Calibri" panose="020F0502020204030204" pitchFamily="34" charset="0"/>
              </a:rPr>
              <a:t>for </a:t>
            </a:r>
            <a:r>
              <a:rPr lang="en-US" sz="1050" spc="50" dirty="0">
                <a:effectLst/>
                <a:latin typeface="Calibri" panose="020F0502020204030204" pitchFamily="34" charset="0"/>
                <a:ea typeface="Calibri" panose="020F0502020204030204" pitchFamily="34" charset="0"/>
              </a:rPr>
              <a:t>identity keywords</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retrieval,” </a:t>
            </a:r>
            <a:r>
              <a:rPr lang="en-US" sz="1050" spc="45" dirty="0">
                <a:effectLst/>
                <a:latin typeface="Calibri" panose="020F0502020204030204" pitchFamily="34" charset="0"/>
                <a:ea typeface="Calibri" panose="020F0502020204030204" pitchFamily="34" charset="0"/>
              </a:rPr>
              <a:t>Proc. </a:t>
            </a:r>
            <a:r>
              <a:rPr lang="en-US" sz="1050" spc="0" dirty="0">
                <a:effectLst/>
                <a:latin typeface="Calibri" panose="020F0502020204030204" pitchFamily="34" charset="0"/>
                <a:ea typeface="Calibri" panose="020F0502020204030204" pitchFamily="34" charset="0"/>
              </a:rPr>
              <a:t>9th</a:t>
            </a:r>
            <a:r>
              <a:rPr lang="en-US" sz="1050" spc="5" dirty="0">
                <a:effectLst/>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International </a:t>
            </a:r>
            <a:r>
              <a:rPr lang="en-US" sz="1050" spc="50" dirty="0">
                <a:effectLst/>
                <a:latin typeface="Calibri" panose="020F0502020204030204" pitchFamily="34" charset="0"/>
                <a:ea typeface="Calibri" panose="020F0502020204030204" pitchFamily="34" charset="0"/>
              </a:rPr>
              <a:t>Conference </a:t>
            </a:r>
            <a:r>
              <a:rPr lang="en-US" sz="1050" spc="0" dirty="0">
                <a:effectLst/>
                <a:latin typeface="Calibri" panose="020F0502020204030204" pitchFamily="34" charset="0"/>
                <a:ea typeface="Calibri" panose="020F0502020204030204" pitchFamily="34" charset="0"/>
              </a:rPr>
              <a:t>on</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Robotic,</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Vision, Signal Processing </a:t>
            </a:r>
            <a:r>
              <a:rPr lang="en-US" sz="1050" spc="0" dirty="0">
                <a:effectLst/>
                <a:latin typeface="Calibri" panose="020F0502020204030204" pitchFamily="34" charset="0"/>
                <a:ea typeface="Calibri" panose="020F0502020204030204" pitchFamily="34" charset="0"/>
              </a:rPr>
              <a:t>and </a:t>
            </a:r>
            <a:r>
              <a:rPr lang="en-US" sz="1050" spc="45" dirty="0">
                <a:effectLst/>
                <a:latin typeface="Calibri" panose="020F0502020204030204" pitchFamily="34" charset="0"/>
                <a:ea typeface="Calibri" panose="020F0502020204030204" pitchFamily="34" charset="0"/>
              </a:rPr>
              <a:t>Power </a:t>
            </a:r>
            <a:r>
              <a:rPr lang="en-US" sz="1050" spc="55" dirty="0">
                <a:effectLst/>
                <a:latin typeface="Calibri" panose="020F0502020204030204" pitchFamily="34" charset="0"/>
                <a:ea typeface="Calibri" panose="020F0502020204030204" pitchFamily="34" charset="0"/>
              </a:rPr>
              <a:t>Applications, </a:t>
            </a:r>
            <a:r>
              <a:rPr lang="en-US" sz="1050" spc="50" dirty="0">
                <a:effectLst/>
                <a:latin typeface="Calibri" panose="020F0502020204030204" pitchFamily="34" charset="0"/>
                <a:ea typeface="Calibri" panose="020F0502020204030204" pitchFamily="34" charset="0"/>
              </a:rPr>
              <a:t>vol.398,</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pp.133-139,</a:t>
            </a:r>
            <a:r>
              <a:rPr lang="en-US" sz="1050" spc="11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2017.</a:t>
            </a:r>
            <a:r>
              <a:rPr lang="en-US" sz="1050" spc="120" dirty="0">
                <a:effectLst/>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DOI:10.1007/978-981-10-1721-6</a:t>
            </a:r>
            <a:endParaRPr lang="en-US" sz="1050" dirty="0">
              <a:latin typeface="Calibri" panose="020F0502020204030204" pitchFamily="34" charset="0"/>
              <a:ea typeface="Calibri" panose="020F0502020204030204" pitchFamily="34" charset="0"/>
            </a:endParaRPr>
          </a:p>
          <a:p>
            <a:pPr marL="457200" indent="-457200" algn="just">
              <a:buFont typeface="+mj-lt"/>
              <a:buAutoNum type="arabicPeriod"/>
            </a:pPr>
            <a:r>
              <a:rPr lang="en-US" sz="1050" spc="0" dirty="0">
                <a:effectLst/>
                <a:latin typeface="Calibri" panose="020F0502020204030204" pitchFamily="34" charset="0"/>
                <a:ea typeface="Calibri" panose="020F0502020204030204" pitchFamily="34" charset="0"/>
              </a:rPr>
              <a:t>M.</a:t>
            </a:r>
            <a:r>
              <a:rPr lang="en-US" sz="1050" spc="5" dirty="0">
                <a:effectLst/>
                <a:latin typeface="Calibri" panose="020F0502020204030204" pitchFamily="34" charset="0"/>
                <a:ea typeface="Calibri" panose="020F0502020204030204" pitchFamily="34" charset="0"/>
              </a:rPr>
              <a:t> </a:t>
            </a:r>
            <a:r>
              <a:rPr lang="en-US" sz="1050" spc="50" dirty="0" err="1">
                <a:effectLst/>
                <a:latin typeface="Calibri" panose="020F0502020204030204" pitchFamily="34" charset="0"/>
                <a:ea typeface="Calibri" panose="020F0502020204030204" pitchFamily="34" charset="0"/>
              </a:rPr>
              <a:t>Moghimi</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Y.</a:t>
            </a:r>
            <a:r>
              <a:rPr lang="en-US" sz="1050" spc="5" dirty="0">
                <a:effectLst/>
                <a:latin typeface="Calibri" panose="020F0502020204030204" pitchFamily="34" charset="0"/>
                <a:ea typeface="Calibri" panose="020F0502020204030204" pitchFamily="34" charset="0"/>
              </a:rPr>
              <a:t> </a:t>
            </a:r>
            <a:r>
              <a:rPr lang="en-US" sz="1050" spc="45" dirty="0" err="1">
                <a:effectLst/>
                <a:latin typeface="Calibri" panose="020F0502020204030204" pitchFamily="34" charset="0"/>
                <a:ea typeface="Calibri" panose="020F0502020204030204" pitchFamily="34" charset="0"/>
              </a:rPr>
              <a:t>Varjani</a:t>
            </a:r>
            <a:r>
              <a:rPr lang="en-US" sz="1050" spc="4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“New</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rule-based </a:t>
            </a:r>
            <a:r>
              <a:rPr lang="en-US" sz="1050" spc="60" dirty="0">
                <a:effectLst/>
                <a:latin typeface="Calibri" panose="020F0502020204030204" pitchFamily="34" charset="0"/>
                <a:ea typeface="Calibri" panose="020F0502020204030204" pitchFamily="34" charset="0"/>
              </a:rPr>
              <a:t>phishing</a:t>
            </a:r>
            <a:r>
              <a:rPr lang="en-US" sz="1050" spc="6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detection </a:t>
            </a:r>
            <a:r>
              <a:rPr lang="en-US" sz="1050" spc="45" dirty="0">
                <a:effectLst/>
                <a:latin typeface="Calibri" panose="020F0502020204030204" pitchFamily="34" charset="0"/>
                <a:ea typeface="Calibri" panose="020F0502020204030204" pitchFamily="34" charset="0"/>
              </a:rPr>
              <a:t>method,” </a:t>
            </a:r>
            <a:r>
              <a:rPr lang="en-US" sz="1050" spc="0" dirty="0">
                <a:effectLst/>
                <a:latin typeface="Calibri" panose="020F0502020204030204" pitchFamily="34" charset="0"/>
                <a:ea typeface="Calibri" panose="020F0502020204030204" pitchFamily="34" charset="0"/>
              </a:rPr>
              <a:t>in </a:t>
            </a:r>
            <a:r>
              <a:rPr lang="en-US" sz="1050" spc="50" dirty="0">
                <a:effectLst/>
                <a:latin typeface="Calibri" panose="020F0502020204030204" pitchFamily="34" charset="0"/>
                <a:ea typeface="Calibri" panose="020F0502020204030204" pitchFamily="34" charset="0"/>
              </a:rPr>
              <a:t>Expert </a:t>
            </a:r>
            <a:r>
              <a:rPr lang="en-US" sz="1050" spc="45" dirty="0">
                <a:effectLst/>
                <a:latin typeface="Calibri" panose="020F0502020204030204" pitchFamily="34" charset="0"/>
                <a:ea typeface="Calibri" panose="020F0502020204030204" pitchFamily="34" charset="0"/>
              </a:rPr>
              <a:t>Systems </a:t>
            </a:r>
            <a:r>
              <a:rPr lang="en-US" sz="1050" spc="0" dirty="0">
                <a:effectLst/>
                <a:latin typeface="Calibri" panose="020F0502020204030204" pitchFamily="34" charset="0"/>
                <a:ea typeface="Calibri" panose="020F0502020204030204" pitchFamily="34" charset="0"/>
              </a:rPr>
              <a:t>with </a:t>
            </a:r>
            <a:r>
              <a:rPr lang="en-US" sz="1050" spc="50" dirty="0">
                <a:effectLst/>
                <a:latin typeface="Calibri" panose="020F0502020204030204" pitchFamily="34" charset="0"/>
                <a:ea typeface="Calibri" panose="020F0502020204030204" pitchFamily="34" charset="0"/>
              </a:rPr>
              <a:t>Applications: </a:t>
            </a:r>
            <a:r>
              <a:rPr lang="en-US" sz="1050" spc="0" dirty="0">
                <a:effectLst/>
                <a:latin typeface="Calibri" panose="020F0502020204030204" pitchFamily="34" charset="0"/>
                <a:ea typeface="Calibri" panose="020F0502020204030204" pitchFamily="34" charset="0"/>
              </a:rPr>
              <a:t>An</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International</a:t>
            </a:r>
            <a:r>
              <a:rPr lang="en-US" sz="1050" spc="11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Journal,</a:t>
            </a:r>
            <a:r>
              <a:rPr lang="en-US" sz="1050" spc="11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vol.53,</a:t>
            </a:r>
            <a:r>
              <a:rPr lang="en-US" sz="1050" spc="120"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pp.231-242,</a:t>
            </a:r>
            <a:r>
              <a:rPr lang="en-US" sz="1050" spc="11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July,</a:t>
            </a:r>
            <a:r>
              <a:rPr lang="en-US" sz="1050" spc="40" dirty="0">
                <a:effectLst/>
                <a:latin typeface="Calibri" panose="020F0502020204030204" pitchFamily="34" charset="0"/>
                <a:ea typeface="Calibri" panose="020F0502020204030204" pitchFamily="34" charset="0"/>
              </a:rPr>
              <a:t> </a:t>
            </a:r>
            <a:r>
              <a:rPr lang="en-US" sz="1050" spc="60" dirty="0">
                <a:effectLst/>
                <a:latin typeface="Calibri" panose="020F0502020204030204" pitchFamily="34" charset="0"/>
                <a:ea typeface="Calibri" panose="020F0502020204030204" pitchFamily="34" charset="0"/>
              </a:rPr>
              <a:t>2016.</a:t>
            </a:r>
            <a:r>
              <a:rPr lang="en-US" sz="1050" dirty="0">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DOI:10.1016/j.eswa.2016.01.028</a:t>
            </a:r>
          </a:p>
          <a:p>
            <a:pPr marL="457200" indent="-457200" algn="just">
              <a:buFont typeface="+mj-lt"/>
              <a:buAutoNum type="arabicPeriod"/>
            </a:pPr>
            <a:r>
              <a:rPr lang="en-US" sz="1050" spc="0" dirty="0">
                <a:effectLst/>
                <a:latin typeface="Calibri" panose="020F0502020204030204" pitchFamily="34" charset="0"/>
                <a:ea typeface="Calibri" panose="020F0502020204030204" pitchFamily="34" charset="0"/>
              </a:rPr>
              <a:t>S. </a:t>
            </a:r>
            <a:r>
              <a:rPr lang="en-US" sz="1050" spc="50" dirty="0" err="1">
                <a:effectLst/>
                <a:latin typeface="Calibri" panose="020F0502020204030204" pitchFamily="34" charset="0"/>
                <a:ea typeface="Calibri" panose="020F0502020204030204" pitchFamily="34" charset="0"/>
              </a:rPr>
              <a:t>Marchal</a:t>
            </a:r>
            <a:r>
              <a:rPr lang="en-US" sz="1050" spc="50"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J. </a:t>
            </a:r>
            <a:r>
              <a:rPr lang="en-US" sz="1050" spc="50" dirty="0">
                <a:effectLst/>
                <a:latin typeface="Calibri" panose="020F0502020204030204" pitchFamily="34" charset="0"/>
                <a:ea typeface="Calibri" panose="020F0502020204030204" pitchFamily="34" charset="0"/>
              </a:rPr>
              <a:t>Francois, </a:t>
            </a:r>
            <a:r>
              <a:rPr lang="en-US" sz="1050" spc="0" dirty="0">
                <a:effectLst/>
                <a:latin typeface="Calibri" panose="020F0502020204030204" pitchFamily="34" charset="0"/>
                <a:ea typeface="Calibri" panose="020F0502020204030204" pitchFamily="34" charset="0"/>
              </a:rPr>
              <a:t>R. </a:t>
            </a:r>
            <a:r>
              <a:rPr lang="en-US" sz="1050" spc="45" dirty="0">
                <a:effectLst/>
                <a:latin typeface="Calibri" panose="020F0502020204030204" pitchFamily="34" charset="0"/>
                <a:ea typeface="Calibri" panose="020F0502020204030204" pitchFamily="34" charset="0"/>
              </a:rPr>
              <a:t>State, </a:t>
            </a:r>
            <a:r>
              <a:rPr lang="en-US" sz="1050" spc="0" dirty="0">
                <a:effectLst/>
                <a:latin typeface="Calibri" panose="020F0502020204030204" pitchFamily="34" charset="0"/>
                <a:ea typeface="Calibri" panose="020F0502020204030204" pitchFamily="34" charset="0"/>
              </a:rPr>
              <a:t>and T. </a:t>
            </a:r>
            <a:r>
              <a:rPr lang="en-US" sz="1050" spc="45" dirty="0">
                <a:effectLst/>
                <a:latin typeface="Calibri" panose="020F0502020204030204" pitchFamily="34" charset="0"/>
                <a:ea typeface="Calibri" panose="020F0502020204030204" pitchFamily="34" charset="0"/>
              </a:rPr>
              <a:t>Engel, </a:t>
            </a:r>
            <a:r>
              <a:rPr lang="en-US" sz="1050" spc="50" dirty="0">
                <a:effectLst/>
                <a:latin typeface="Calibri" panose="020F0502020204030204" pitchFamily="34" charset="0"/>
                <a:ea typeface="Calibri" panose="020F0502020204030204" pitchFamily="34" charset="0"/>
              </a:rPr>
              <a:t>“</a:t>
            </a:r>
            <a:r>
              <a:rPr lang="en-US" sz="1050" spc="50" dirty="0" err="1">
                <a:effectLst/>
                <a:latin typeface="Calibri" panose="020F0502020204030204" pitchFamily="34" charset="0"/>
                <a:ea typeface="Calibri" panose="020F0502020204030204" pitchFamily="34" charset="0"/>
              </a:rPr>
              <a:t>PhishStorm</a:t>
            </a:r>
            <a:r>
              <a:rPr lang="en-US" sz="1050" spc="50" dirty="0">
                <a:effectLst/>
                <a:latin typeface="Calibri" panose="020F0502020204030204" pitchFamily="34" charset="0"/>
                <a:ea typeface="Calibri" panose="020F0502020204030204" pitchFamily="34" charset="0"/>
              </a:rPr>
              <a:t>:</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detecting</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phishing</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with</a:t>
            </a:r>
            <a:r>
              <a:rPr lang="en-US" sz="1050" spc="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streaming</a:t>
            </a:r>
            <a:r>
              <a:rPr lang="en-US" sz="1050" spc="5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analytics,”</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in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IEEE</a:t>
            </a:r>
            <a:r>
              <a:rPr lang="en-US" sz="1050" spc="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Transactions </a:t>
            </a:r>
            <a:r>
              <a:rPr lang="en-US" sz="1050" spc="0" dirty="0">
                <a:effectLst/>
                <a:latin typeface="Calibri" panose="020F0502020204030204" pitchFamily="34" charset="0"/>
                <a:ea typeface="Calibri" panose="020F0502020204030204" pitchFamily="34" charset="0"/>
              </a:rPr>
              <a:t>on </a:t>
            </a:r>
            <a:r>
              <a:rPr lang="en-US" sz="1050" spc="50" dirty="0">
                <a:effectLst/>
                <a:latin typeface="Calibri" panose="020F0502020204030204" pitchFamily="34" charset="0"/>
                <a:ea typeface="Calibri" panose="020F0502020204030204" pitchFamily="34" charset="0"/>
              </a:rPr>
              <a:t>Network </a:t>
            </a:r>
            <a:r>
              <a:rPr lang="en-US" sz="1050" spc="0" dirty="0">
                <a:effectLst/>
                <a:latin typeface="Calibri" panose="020F0502020204030204" pitchFamily="34" charset="0"/>
                <a:ea typeface="Calibri" panose="020F0502020204030204" pitchFamily="34" charset="0"/>
              </a:rPr>
              <a:t>and </a:t>
            </a:r>
            <a:r>
              <a:rPr lang="en-US" sz="1050" spc="50" dirty="0">
                <a:effectLst/>
                <a:latin typeface="Calibri" panose="020F0502020204030204" pitchFamily="34" charset="0"/>
                <a:ea typeface="Calibri" panose="020F0502020204030204" pitchFamily="34" charset="0"/>
              </a:rPr>
              <a:t>Service Management, vol.11,</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no.4,</a:t>
            </a:r>
            <a:r>
              <a:rPr lang="en-US" sz="1050" spc="110"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pp.458-471,</a:t>
            </a:r>
            <a:r>
              <a:rPr lang="en-US" sz="1050" spc="11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December,</a:t>
            </a:r>
            <a:r>
              <a:rPr lang="en-US" sz="1050" spc="115" dirty="0">
                <a:effectLst/>
                <a:latin typeface="Calibri" panose="020F0502020204030204" pitchFamily="34" charset="0"/>
                <a:ea typeface="Calibri" panose="020F0502020204030204" pitchFamily="34" charset="0"/>
              </a:rPr>
              <a:t> </a:t>
            </a:r>
            <a:r>
              <a:rPr lang="en-US" sz="1050" spc="60" dirty="0">
                <a:effectLst/>
                <a:latin typeface="Calibri" panose="020F0502020204030204" pitchFamily="34" charset="0"/>
                <a:ea typeface="Calibri" panose="020F0502020204030204" pitchFamily="34" charset="0"/>
              </a:rPr>
              <a:t>2014. </a:t>
            </a:r>
            <a:r>
              <a:rPr lang="en-US" sz="1050" spc="65" dirty="0">
                <a:effectLst/>
                <a:latin typeface="Calibri" panose="020F0502020204030204" pitchFamily="34" charset="0"/>
                <a:ea typeface="Calibri" panose="020F0502020204030204" pitchFamily="34" charset="0"/>
              </a:rPr>
              <a:t>DOI:10.</a:t>
            </a:r>
            <a:r>
              <a:rPr lang="en-US" sz="1050" spc="10" dirty="0">
                <a:effectLst/>
                <a:latin typeface="Calibri" panose="020F0502020204030204" pitchFamily="34" charset="0"/>
                <a:ea typeface="Calibri" panose="020F0502020204030204" pitchFamily="34" charset="0"/>
              </a:rPr>
              <a:t> </a:t>
            </a:r>
            <a:r>
              <a:rPr lang="en-US" sz="1050" spc="95" dirty="0">
                <a:effectLst/>
                <a:latin typeface="Calibri" panose="020F0502020204030204" pitchFamily="34" charset="0"/>
                <a:ea typeface="Calibri" panose="020F0502020204030204" pitchFamily="34" charset="0"/>
              </a:rPr>
              <a:t>1109/</a:t>
            </a:r>
            <a:r>
              <a:rPr lang="en-US" sz="1050" spc="10" dirty="0">
                <a:effectLst/>
                <a:latin typeface="Calibri" panose="020F0502020204030204" pitchFamily="34" charset="0"/>
                <a:ea typeface="Calibri" panose="020F0502020204030204" pitchFamily="34" charset="0"/>
              </a:rPr>
              <a:t> </a:t>
            </a:r>
            <a:r>
              <a:rPr lang="en-US" sz="1050" spc="60" dirty="0">
                <a:effectLst/>
                <a:latin typeface="Calibri" panose="020F0502020204030204" pitchFamily="34" charset="0"/>
                <a:ea typeface="Calibri" panose="020F0502020204030204" pitchFamily="34" charset="0"/>
              </a:rPr>
              <a:t>TN</a:t>
            </a:r>
            <a:r>
              <a:rPr lang="en-US" sz="1050" spc="10" dirty="0">
                <a:effectLst/>
                <a:latin typeface="Calibri" panose="020F0502020204030204" pitchFamily="34" charset="0"/>
                <a:ea typeface="Calibri" panose="020F0502020204030204" pitchFamily="34" charset="0"/>
              </a:rPr>
              <a:t> </a:t>
            </a:r>
            <a:r>
              <a:rPr lang="en-US" sz="1050" spc="60" dirty="0">
                <a:effectLst/>
                <a:latin typeface="Calibri" panose="020F0502020204030204" pitchFamily="34" charset="0"/>
                <a:ea typeface="Calibri" panose="020F0502020204030204" pitchFamily="34" charset="0"/>
              </a:rPr>
              <a:t>SM</a:t>
            </a:r>
            <a:r>
              <a:rPr lang="en-US" sz="1050" spc="10" dirty="0">
                <a:effectLst/>
                <a:latin typeface="Calibri" panose="020F0502020204030204" pitchFamily="34" charset="0"/>
                <a:ea typeface="Calibri" panose="020F0502020204030204" pitchFamily="34" charset="0"/>
              </a:rPr>
              <a:t> </a:t>
            </a:r>
            <a:r>
              <a:rPr lang="en-US" sz="1050" dirty="0">
                <a:effectLst/>
                <a:latin typeface="Calibri" panose="020F0502020204030204" pitchFamily="34" charset="0"/>
                <a:ea typeface="Calibri" panose="020F0502020204030204" pitchFamily="34" charset="0"/>
              </a:rPr>
              <a:t>.</a:t>
            </a:r>
            <a:r>
              <a:rPr lang="en-US" sz="1050" spc="5" dirty="0">
                <a:effectLst/>
                <a:latin typeface="Calibri" panose="020F0502020204030204" pitchFamily="34" charset="0"/>
                <a:ea typeface="Calibri" panose="020F0502020204030204" pitchFamily="34" charset="0"/>
              </a:rPr>
              <a:t> </a:t>
            </a:r>
            <a:r>
              <a:rPr lang="en-US" sz="1050" spc="95" dirty="0">
                <a:effectLst/>
                <a:latin typeface="Calibri" panose="020F0502020204030204" pitchFamily="34" charset="0"/>
                <a:ea typeface="Calibri" panose="020F0502020204030204" pitchFamily="34" charset="0"/>
              </a:rPr>
              <a:t>2014.</a:t>
            </a:r>
            <a:r>
              <a:rPr lang="en-US" sz="1050" spc="10" dirty="0">
                <a:effectLst/>
                <a:latin typeface="Calibri" panose="020F0502020204030204" pitchFamily="34" charset="0"/>
                <a:ea typeface="Calibri" panose="020F0502020204030204" pitchFamily="34" charset="0"/>
              </a:rPr>
              <a:t> </a:t>
            </a:r>
            <a:r>
              <a:rPr lang="en-US" sz="1050" spc="100" dirty="0">
                <a:effectLst/>
                <a:latin typeface="Calibri" panose="020F0502020204030204" pitchFamily="34" charset="0"/>
                <a:ea typeface="Calibri" panose="020F0502020204030204" pitchFamily="34" charset="0"/>
              </a:rPr>
              <a:t>2377295</a:t>
            </a:r>
            <a:r>
              <a:rPr lang="en-US" sz="1050" spc="-60" dirty="0">
                <a:effectLst/>
                <a:latin typeface="Calibri" panose="020F0502020204030204" pitchFamily="34" charset="0"/>
                <a:ea typeface="Calibri" panose="020F0502020204030204" pitchFamily="34" charset="0"/>
              </a:rPr>
              <a:t> </a:t>
            </a:r>
          </a:p>
          <a:p>
            <a:pPr marL="457200" indent="-457200" algn="just">
              <a:buFont typeface="+mj-lt"/>
              <a:buAutoNum type="arabicPeriod"/>
            </a:pPr>
            <a:r>
              <a:rPr lang="en-US" sz="1050" spc="0" dirty="0">
                <a:effectLst/>
                <a:latin typeface="Calibri" panose="020F0502020204030204" pitchFamily="34" charset="0"/>
                <a:ea typeface="Calibri" panose="020F0502020204030204" pitchFamily="34" charset="0"/>
              </a:rPr>
              <a:t>C.</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L.</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Tan,</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K.</a:t>
            </a:r>
            <a:r>
              <a:rPr lang="en-US" sz="1050" spc="5" dirty="0">
                <a:effectLst/>
                <a:latin typeface="Calibri" panose="020F0502020204030204" pitchFamily="34" charset="0"/>
                <a:ea typeface="Calibri" panose="020F0502020204030204" pitchFamily="34" charset="0"/>
              </a:rPr>
              <a:t> </a:t>
            </a:r>
            <a:r>
              <a:rPr lang="en-US" sz="1050" spc="0" dirty="0" err="1">
                <a:effectLst/>
                <a:latin typeface="Calibri" panose="020F0502020204030204" pitchFamily="34" charset="0"/>
                <a:ea typeface="Calibri" panose="020F0502020204030204" pitchFamily="34" charset="0"/>
              </a:rPr>
              <a:t>Chiew</a:t>
            </a:r>
            <a:r>
              <a:rPr lang="en-US" sz="1050" spc="0" dirty="0">
                <a:effectLst/>
                <a:latin typeface="Calibri" panose="020F0502020204030204" pitchFamily="34" charset="0"/>
                <a:ea typeface="Calibri" panose="020F0502020204030204" pitchFamily="34" charset="0"/>
              </a:rPr>
              <a:t>,</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S.</a:t>
            </a:r>
            <a:r>
              <a:rPr lang="en-US" sz="1050" spc="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Sze,</a:t>
            </a:r>
            <a:r>
              <a:rPr lang="en-US" sz="1050" spc="180"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“Phishing </a:t>
            </a:r>
            <a:r>
              <a:rPr lang="en-US" sz="1050" spc="45" dirty="0">
                <a:effectLst/>
                <a:latin typeface="Calibri" panose="020F0502020204030204" pitchFamily="34" charset="0"/>
                <a:ea typeface="Calibri" panose="020F0502020204030204" pitchFamily="34" charset="0"/>
              </a:rPr>
              <a:t>website </a:t>
            </a:r>
            <a:r>
              <a:rPr lang="en-US" sz="1050" spc="50" dirty="0">
                <a:effectLst/>
                <a:latin typeface="Calibri" panose="020F0502020204030204" pitchFamily="34" charset="0"/>
                <a:ea typeface="Calibri" panose="020F0502020204030204" pitchFamily="34" charset="0"/>
              </a:rPr>
              <a:t>detection</a:t>
            </a:r>
            <a:r>
              <a:rPr lang="en-US" sz="1050" spc="5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using</a:t>
            </a:r>
            <a:r>
              <a:rPr lang="en-US" sz="1050" spc="50" dirty="0">
                <a:effectLst/>
                <a:latin typeface="Calibri" panose="020F0502020204030204" pitchFamily="34" charset="0"/>
                <a:ea typeface="Calibri" panose="020F0502020204030204" pitchFamily="34" charset="0"/>
              </a:rPr>
              <a:t> URL-assisted</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brand</a:t>
            </a:r>
            <a:r>
              <a:rPr lang="en-US" sz="1050" spc="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name</a:t>
            </a:r>
            <a:r>
              <a:rPr lang="en-US" sz="1050" spc="50" dirty="0">
                <a:effectLst/>
                <a:latin typeface="Calibri" panose="020F0502020204030204" pitchFamily="34" charset="0"/>
                <a:ea typeface="Calibri" panose="020F0502020204030204" pitchFamily="34" charset="0"/>
              </a:rPr>
              <a:t> weighting</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system,”</a:t>
            </a:r>
            <a:r>
              <a:rPr lang="en-US" sz="1050" spc="5" dirty="0">
                <a:effectLst/>
                <a:latin typeface="Calibri" panose="020F0502020204030204" pitchFamily="34" charset="0"/>
                <a:ea typeface="Calibri" panose="020F0502020204030204" pitchFamily="34" charset="0"/>
              </a:rPr>
              <a:t> </a:t>
            </a:r>
            <a:r>
              <a:rPr lang="en-US" sz="1050" spc="60" dirty="0">
                <a:effectLst/>
                <a:latin typeface="Calibri" panose="020F0502020204030204" pitchFamily="34" charset="0"/>
                <a:ea typeface="Calibri" panose="020F0502020204030204" pitchFamily="34" charset="0"/>
              </a:rPr>
              <a:t>in</a:t>
            </a:r>
            <a:r>
              <a:rPr lang="en-US" sz="1050" spc="6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International Symposium </a:t>
            </a:r>
            <a:r>
              <a:rPr lang="en-US" sz="1050" spc="0" dirty="0">
                <a:effectLst/>
                <a:latin typeface="Calibri" panose="020F0502020204030204" pitchFamily="34" charset="0"/>
                <a:ea typeface="Calibri" panose="020F0502020204030204" pitchFamily="34" charset="0"/>
              </a:rPr>
              <a:t>on</a:t>
            </a:r>
            <a:r>
              <a:rPr lang="en-US" sz="1050" spc="180"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Intelligent Signal Processing</a:t>
            </a:r>
            <a:r>
              <a:rPr lang="en-US" sz="1050" spc="55" dirty="0">
                <a:effectLst/>
                <a:latin typeface="Calibri" panose="020F0502020204030204" pitchFamily="34" charset="0"/>
                <a:ea typeface="Calibri" panose="020F0502020204030204" pitchFamily="34" charset="0"/>
              </a:rPr>
              <a:t> </a:t>
            </a:r>
            <a:r>
              <a:rPr lang="en-US" sz="1050" spc="0" dirty="0">
                <a:effectLst/>
                <a:latin typeface="Calibri" panose="020F0502020204030204" pitchFamily="34" charset="0"/>
                <a:ea typeface="Calibri" panose="020F0502020204030204" pitchFamily="34" charset="0"/>
              </a:rPr>
              <a:t>and</a:t>
            </a:r>
            <a:r>
              <a:rPr lang="en-US" sz="1050" spc="120" dirty="0">
                <a:effectLst/>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Communication</a:t>
            </a:r>
            <a:r>
              <a:rPr lang="en-US" sz="1050" spc="125" dirty="0">
                <a:effectLst/>
                <a:latin typeface="Calibri" panose="020F0502020204030204" pitchFamily="34" charset="0"/>
                <a:ea typeface="Calibri" panose="020F0502020204030204" pitchFamily="34" charset="0"/>
              </a:rPr>
              <a:t> </a:t>
            </a:r>
            <a:r>
              <a:rPr lang="en-US" sz="1050" spc="45" dirty="0">
                <a:effectLst/>
                <a:latin typeface="Calibri" panose="020F0502020204030204" pitchFamily="34" charset="0"/>
                <a:ea typeface="Calibri" panose="020F0502020204030204" pitchFamily="34" charset="0"/>
              </a:rPr>
              <a:t>Systems,</a:t>
            </a:r>
            <a:r>
              <a:rPr lang="en-US" sz="1050" spc="115" dirty="0">
                <a:effectLst/>
                <a:latin typeface="Calibri" panose="020F0502020204030204" pitchFamily="34" charset="0"/>
                <a:ea typeface="Calibri" panose="020F0502020204030204" pitchFamily="34" charset="0"/>
              </a:rPr>
              <a:t> </a:t>
            </a:r>
            <a:r>
              <a:rPr lang="en-US" sz="1050" spc="50" dirty="0">
                <a:effectLst/>
                <a:latin typeface="Calibri" panose="020F0502020204030204" pitchFamily="34" charset="0"/>
                <a:ea typeface="Calibri" panose="020F0502020204030204" pitchFamily="34" charset="0"/>
              </a:rPr>
              <a:t>pp.54-59,</a:t>
            </a:r>
            <a:r>
              <a:rPr lang="en-US" sz="1050" spc="120" dirty="0">
                <a:effectLst/>
                <a:latin typeface="Calibri" panose="020F0502020204030204" pitchFamily="34" charset="0"/>
                <a:ea typeface="Calibri" panose="020F0502020204030204" pitchFamily="34" charset="0"/>
              </a:rPr>
              <a:t> </a:t>
            </a:r>
            <a:r>
              <a:rPr lang="en-US" sz="1050" spc="60" dirty="0">
                <a:effectLst/>
                <a:latin typeface="Calibri" panose="020F0502020204030204" pitchFamily="34" charset="0"/>
                <a:ea typeface="Calibri" panose="020F0502020204030204" pitchFamily="34" charset="0"/>
              </a:rPr>
              <a:t>2014.</a:t>
            </a:r>
            <a:r>
              <a:rPr lang="en-US" sz="1050" dirty="0">
                <a:latin typeface="Calibri" panose="020F0502020204030204" pitchFamily="34" charset="0"/>
                <a:ea typeface="Calibri" panose="020F0502020204030204" pitchFamily="34" charset="0"/>
              </a:rPr>
              <a:t> </a:t>
            </a:r>
            <a:r>
              <a:rPr lang="en-US" sz="1050" spc="55" dirty="0">
                <a:effectLst/>
                <a:latin typeface="Calibri" panose="020F0502020204030204" pitchFamily="34" charset="0"/>
                <a:ea typeface="Calibri" panose="020F0502020204030204" pitchFamily="34" charset="0"/>
              </a:rPr>
              <a:t>DOI:10.1109/ISPACS.2014.7024424</a:t>
            </a:r>
          </a:p>
          <a:p>
            <a:pPr marL="342900" marR="0" algn="just">
              <a:spcBef>
                <a:spcPts val="25"/>
              </a:spcBef>
              <a:spcAft>
                <a:spcPts val="0"/>
              </a:spcAft>
            </a:pPr>
            <a:endParaRPr lang="en-US" sz="105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xmlns="" val="1252043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C49F6-7159-4145-8813-C12BBFDED5F4}"/>
              </a:ext>
            </a:extLst>
          </p:cNvPr>
          <p:cNvSpPr>
            <a:spLocks noGrp="1"/>
          </p:cNvSpPr>
          <p:nvPr>
            <p:ph type="title"/>
          </p:nvPr>
        </p:nvSpPr>
        <p:spPr/>
        <p:txBody>
          <a:bodyPr/>
          <a:lstStyle/>
          <a:p>
            <a:pPr algn="ctr"/>
            <a:r>
              <a:rPr lang="en-US" dirty="0"/>
              <a:t>Solutions</a:t>
            </a:r>
          </a:p>
        </p:txBody>
      </p:sp>
      <p:sp>
        <p:nvSpPr>
          <p:cNvPr id="3" name="Content Placeholder 2">
            <a:extLst>
              <a:ext uri="{FF2B5EF4-FFF2-40B4-BE49-F238E27FC236}">
                <a16:creationId xmlns:a16="http://schemas.microsoft.com/office/drawing/2014/main" xmlns="" id="{BE905846-7ED7-44AE-9801-29ACBFDD5B53}"/>
              </a:ext>
            </a:extLst>
          </p:cNvPr>
          <p:cNvSpPr>
            <a:spLocks noGrp="1"/>
          </p:cNvSpPr>
          <p:nvPr>
            <p:ph idx="1"/>
          </p:nvPr>
        </p:nvSpPr>
        <p:spPr/>
        <p:txBody>
          <a:bodyPr/>
          <a:lstStyle/>
          <a:p>
            <a:pPr>
              <a:buFont typeface="Wingdings" panose="05000000000000000000" pitchFamily="2" charset="2"/>
              <a:buChar char="Ø"/>
            </a:pPr>
            <a:r>
              <a:rPr lang="en-US" b="0" i="0" dirty="0">
                <a:solidFill>
                  <a:srgbClr val="636363"/>
                </a:solidFill>
                <a:effectLst/>
                <a:latin typeface="inherit"/>
              </a:rPr>
              <a:t>Train employees to recognize phishing attacks to avoid clicking on malicious links. For example, if the domain of the link to which you are being directed doesn't match the purported company domain, then the link is a fake.</a:t>
            </a:r>
          </a:p>
          <a:p>
            <a:pPr>
              <a:buFont typeface="Wingdings" panose="05000000000000000000" pitchFamily="2" charset="2"/>
              <a:buChar char="Ø"/>
            </a:pPr>
            <a:r>
              <a:rPr lang="en-US" b="0" i="0" dirty="0">
                <a:solidFill>
                  <a:srgbClr val="636363"/>
                </a:solidFill>
                <a:effectLst/>
                <a:latin typeface="inherit"/>
              </a:rPr>
              <a:t>Many spam filters can be enabled to recognize and prevent emails from suspicious sources from ever reaching the inbox of employees.</a:t>
            </a:r>
            <a:endParaRPr lang="en-US" dirty="0">
              <a:solidFill>
                <a:srgbClr val="636363"/>
              </a:solidFill>
              <a:latin typeface="inherit"/>
            </a:endParaRPr>
          </a:p>
          <a:p>
            <a:pPr>
              <a:buFont typeface="Wingdings" panose="05000000000000000000" pitchFamily="2" charset="2"/>
              <a:buChar char="Ø"/>
            </a:pPr>
            <a:r>
              <a:rPr lang="en-US" b="0" i="0" dirty="0">
                <a:solidFill>
                  <a:srgbClr val="636363"/>
                </a:solidFill>
                <a:effectLst/>
                <a:latin typeface="inherit"/>
              </a:rPr>
              <a:t>Two factor authentication should be deployed to prevent hackers who have compromised a user's credentials from ever gaining access.</a:t>
            </a:r>
          </a:p>
          <a:p>
            <a:pPr>
              <a:buFont typeface="Wingdings" panose="05000000000000000000" pitchFamily="2" charset="2"/>
              <a:buChar char="Ø"/>
            </a:pPr>
            <a:r>
              <a:rPr lang="en-US" b="0" i="0" dirty="0">
                <a:solidFill>
                  <a:srgbClr val="636363"/>
                </a:solidFill>
                <a:effectLst/>
                <a:latin typeface="inherit"/>
              </a:rPr>
              <a:t>Browser add-ons and extensions can be enabled on browsers that prevent users from clicking on malicious links.</a:t>
            </a:r>
          </a:p>
        </p:txBody>
      </p:sp>
    </p:spTree>
    <p:extLst>
      <p:ext uri="{BB962C8B-B14F-4D97-AF65-F5344CB8AC3E}">
        <p14:creationId xmlns:p14="http://schemas.microsoft.com/office/powerpoint/2010/main" xmlns="" val="190183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6C885-8A06-4B13-8906-8B2EBEF5D75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xmlns="" id="{DF99F64B-83D7-4DE0-A48C-935F9591F171}"/>
              </a:ext>
            </a:extLst>
          </p:cNvPr>
          <p:cNvSpPr>
            <a:spLocks noGrp="1"/>
          </p:cNvSpPr>
          <p:nvPr>
            <p:ph idx="1"/>
          </p:nvPr>
        </p:nvSpPr>
        <p:spPr/>
        <p:txBody>
          <a:bodyPr>
            <a:normAutofit/>
          </a:bodyPr>
          <a:lstStyle/>
          <a:p>
            <a:pPr>
              <a:buFont typeface="Wingdings" panose="05000000000000000000" pitchFamily="2" charset="2"/>
              <a:buChar char="Ø"/>
            </a:pPr>
            <a:r>
              <a:rPr lang="en-US" sz="2100" dirty="0"/>
              <a:t>Phishing is a fraudulent attempt, usually made through email, to steal your personal information.</a:t>
            </a:r>
          </a:p>
          <a:p>
            <a:pPr>
              <a:buFont typeface="Wingdings" panose="05000000000000000000" pitchFamily="2" charset="2"/>
              <a:buChar char="Ø"/>
            </a:pPr>
            <a:r>
              <a:rPr lang="en-US" sz="2100" dirty="0"/>
              <a:t>We define a phishing page as any web page that, without permission, alleges to act on behalf of a third party with the intention of confusing viewers into performing an action with which the viewer would only trust a true agent of the third party.</a:t>
            </a:r>
          </a:p>
          <a:p>
            <a:pPr>
              <a:buFont typeface="Wingdings" panose="05000000000000000000" pitchFamily="2" charset="2"/>
              <a:buChar char="Ø"/>
            </a:pPr>
            <a:r>
              <a:rPr lang="en-US" sz="2100" dirty="0"/>
              <a:t>Phishing is a type of computer attack that communicates socially engineered messages to humans via electronic communication channels in order to persuade them to perform certain actions for the attacker’s benefit.</a:t>
            </a:r>
          </a:p>
        </p:txBody>
      </p:sp>
    </p:spTree>
    <p:extLst>
      <p:ext uri="{BB962C8B-B14F-4D97-AF65-F5344CB8AC3E}">
        <p14:creationId xmlns:p14="http://schemas.microsoft.com/office/powerpoint/2010/main" xmlns="" val="414518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CD6BD-73A3-487A-9C9B-71B662E83DEE}"/>
              </a:ext>
            </a:extLst>
          </p:cNvPr>
          <p:cNvSpPr>
            <a:spLocks noGrp="1"/>
          </p:cNvSpPr>
          <p:nvPr>
            <p:ph type="title"/>
          </p:nvPr>
        </p:nvSpPr>
        <p:spPr/>
        <p:txBody>
          <a:bodyPr/>
          <a:lstStyle/>
          <a:p>
            <a:pPr algn="ctr"/>
            <a:r>
              <a:rPr lang="en-US" dirty="0"/>
              <a:t>Phishing Motives</a:t>
            </a:r>
          </a:p>
        </p:txBody>
      </p:sp>
      <p:sp>
        <p:nvSpPr>
          <p:cNvPr id="3" name="Content Placeholder 2">
            <a:extLst>
              <a:ext uri="{FF2B5EF4-FFF2-40B4-BE49-F238E27FC236}">
                <a16:creationId xmlns:a16="http://schemas.microsoft.com/office/drawing/2014/main" xmlns="" id="{1385F4C9-0F40-49B1-A0C4-145D2466FD83}"/>
              </a:ext>
            </a:extLst>
          </p:cNvPr>
          <p:cNvSpPr>
            <a:spLocks noGrp="1"/>
          </p:cNvSpPr>
          <p:nvPr>
            <p:ph idx="1"/>
          </p:nvPr>
        </p:nvSpPr>
        <p:spPr/>
        <p:txBody>
          <a:bodyPr>
            <a:normAutofit/>
          </a:bodyPr>
          <a:lstStyle/>
          <a:p>
            <a:pPr marL="0" indent="0" algn="just">
              <a:buNone/>
            </a:pPr>
            <a:r>
              <a:rPr lang="en-US" sz="2200" dirty="0"/>
              <a:t>The primary motives behind phishing attacks, from an attacker’s perspective, are:</a:t>
            </a:r>
          </a:p>
          <a:p>
            <a:pPr algn="just">
              <a:buFont typeface="Wingdings" panose="05000000000000000000" pitchFamily="2" charset="2"/>
              <a:buChar char="Ø"/>
            </a:pPr>
            <a:r>
              <a:rPr lang="en-US" sz="2200" b="1" dirty="0"/>
              <a:t>Financial Gain: </a:t>
            </a:r>
            <a:r>
              <a:rPr lang="en-US" sz="2200" dirty="0"/>
              <a:t>phishers can use stolen banking credentials to their financial benefits.</a:t>
            </a:r>
          </a:p>
          <a:p>
            <a:pPr algn="just">
              <a:buFont typeface="Wingdings" panose="05000000000000000000" pitchFamily="2" charset="2"/>
              <a:buChar char="Ø"/>
            </a:pPr>
            <a:r>
              <a:rPr lang="en-US" sz="2200" b="1" dirty="0"/>
              <a:t>Identity Hiding: </a:t>
            </a:r>
            <a:r>
              <a:rPr lang="en-US" sz="2200" dirty="0"/>
              <a:t>instead of using stolen identities directly, phishers might sell the identities to others whom might be criminals seeking ways to hide their identities and activities</a:t>
            </a:r>
          </a:p>
          <a:p>
            <a:pPr algn="just">
              <a:buFont typeface="Wingdings" panose="05000000000000000000" pitchFamily="2" charset="2"/>
              <a:buChar char="Ø"/>
            </a:pPr>
            <a:r>
              <a:rPr lang="en-US" sz="2200" b="1" dirty="0"/>
              <a:t>Fame and Notoriety: </a:t>
            </a:r>
            <a:r>
              <a:rPr lang="en-US" sz="2200" dirty="0"/>
              <a:t>Phishers might attack victims for the sake of peer recognition.</a:t>
            </a:r>
          </a:p>
        </p:txBody>
      </p:sp>
    </p:spTree>
    <p:extLst>
      <p:ext uri="{BB962C8B-B14F-4D97-AF65-F5344CB8AC3E}">
        <p14:creationId xmlns:p14="http://schemas.microsoft.com/office/powerpoint/2010/main" xmlns="" val="240208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46953-4F5D-43D1-829B-779E92250B3F}"/>
              </a:ext>
            </a:extLst>
          </p:cNvPr>
          <p:cNvSpPr>
            <a:spLocks noGrp="1"/>
          </p:cNvSpPr>
          <p:nvPr>
            <p:ph type="title"/>
          </p:nvPr>
        </p:nvSpPr>
        <p:spPr/>
        <p:txBody>
          <a:bodyPr/>
          <a:lstStyle/>
          <a:p>
            <a:pPr algn="ctr"/>
            <a:r>
              <a:rPr lang="en-US" dirty="0"/>
              <a:t>Why is it a problem?</a:t>
            </a:r>
          </a:p>
        </p:txBody>
      </p:sp>
      <p:sp>
        <p:nvSpPr>
          <p:cNvPr id="3" name="Content Placeholder 2">
            <a:extLst>
              <a:ext uri="{FF2B5EF4-FFF2-40B4-BE49-F238E27FC236}">
                <a16:creationId xmlns:a16="http://schemas.microsoft.com/office/drawing/2014/main" xmlns="" id="{70668660-E275-4577-8235-22650B85ED9F}"/>
              </a:ext>
            </a:extLst>
          </p:cNvPr>
          <p:cNvSpPr>
            <a:spLocks noGrp="1"/>
          </p:cNvSpPr>
          <p:nvPr>
            <p:ph idx="1"/>
          </p:nvPr>
        </p:nvSpPr>
        <p:spPr>
          <a:xfrm>
            <a:off x="1097280" y="2108202"/>
            <a:ext cx="10058400" cy="2888672"/>
          </a:xfrm>
        </p:spPr>
        <p:txBody>
          <a:bodyPr>
            <a:normAutofit/>
          </a:bodyPr>
          <a:lstStyle/>
          <a:p>
            <a:pPr algn="just">
              <a:buFont typeface="Wingdings" panose="05000000000000000000" pitchFamily="2" charset="2"/>
              <a:buChar char="Ø"/>
            </a:pPr>
            <a:r>
              <a:rPr lang="en-US" sz="2000" dirty="0"/>
              <a:t>According to </a:t>
            </a:r>
            <a:r>
              <a:rPr lang="en-US" sz="2000" b="0" i="0" dirty="0">
                <a:solidFill>
                  <a:srgbClr val="222222"/>
                </a:solidFill>
                <a:effectLst/>
                <a:latin typeface="Google Sans"/>
              </a:rPr>
              <a:t>Anti-Phishing Working Group</a:t>
            </a:r>
            <a:r>
              <a:rPr lang="en-US" sz="2000" dirty="0"/>
              <a:t> (APWG), phishing attacks were in a raise till August, 2009 40,621 unique phishing reports were submitted to APWG.</a:t>
            </a:r>
          </a:p>
          <a:p>
            <a:pPr algn="just">
              <a:buFont typeface="Wingdings" panose="05000000000000000000" pitchFamily="2" charset="2"/>
              <a:buChar char="Ø"/>
            </a:pPr>
            <a:r>
              <a:rPr lang="en-US" sz="2000" b="0" i="0" dirty="0">
                <a:solidFill>
                  <a:srgbClr val="202124"/>
                </a:solidFill>
                <a:effectLst/>
                <a:latin typeface="arial" panose="020B0604020202020204" pitchFamily="34" charset="0"/>
              </a:rPr>
              <a:t>Attachments from </a:t>
            </a:r>
            <a:r>
              <a:rPr lang="en-US" sz="2000" b="1" i="0" dirty="0">
                <a:solidFill>
                  <a:srgbClr val="202124"/>
                </a:solidFill>
                <a:effectLst/>
                <a:latin typeface="arial" panose="020B0604020202020204" pitchFamily="34" charset="0"/>
              </a:rPr>
              <a:t>phishing</a:t>
            </a:r>
            <a:r>
              <a:rPr lang="en-US" sz="2000" b="0" i="0" dirty="0">
                <a:solidFill>
                  <a:srgbClr val="202124"/>
                </a:solidFill>
                <a:effectLst/>
                <a:latin typeface="arial" panose="020B0604020202020204" pitchFamily="34" charset="0"/>
              </a:rPr>
              <a:t> emails can contain malware that once opened can leave the door open to the attacker to perform malicious behavior from the user's computer.</a:t>
            </a:r>
          </a:p>
          <a:p>
            <a:pPr algn="just">
              <a:buFont typeface="Wingdings" panose="05000000000000000000" pitchFamily="2" charset="2"/>
              <a:buChar char="Ø"/>
            </a:pPr>
            <a:r>
              <a:rPr lang="en-US" sz="2000" b="0" i="0" dirty="0">
                <a:solidFill>
                  <a:srgbClr val="202124"/>
                </a:solidFill>
                <a:effectLst/>
                <a:latin typeface="arial" panose="020B0604020202020204" pitchFamily="34" charset="0"/>
              </a:rPr>
              <a:t>Malicious links will lead to a website that often steals login credentials or financial information like credit card numbers. </a:t>
            </a:r>
            <a:endParaRPr lang="en-US" sz="2000" dirty="0"/>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xmlns="" val="263966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794D9F-48F5-4745-ADA5-1548C23FE36C}"/>
              </a:ext>
            </a:extLst>
          </p:cNvPr>
          <p:cNvSpPr>
            <a:spLocks noGrp="1"/>
          </p:cNvSpPr>
          <p:nvPr>
            <p:ph type="title"/>
          </p:nvPr>
        </p:nvSpPr>
        <p:spPr>
          <a:xfrm>
            <a:off x="1066800" y="212747"/>
            <a:ext cx="10058400" cy="748452"/>
          </a:xfrm>
        </p:spPr>
        <p:txBody>
          <a:bodyPr/>
          <a:lstStyle/>
          <a:p>
            <a:pPr algn="ctr"/>
            <a:r>
              <a:rPr lang="en-US" dirty="0"/>
              <a:t>Related Works</a:t>
            </a:r>
          </a:p>
        </p:txBody>
      </p:sp>
      <p:sp>
        <p:nvSpPr>
          <p:cNvPr id="3" name="Content Placeholder 2">
            <a:extLst>
              <a:ext uri="{FF2B5EF4-FFF2-40B4-BE49-F238E27FC236}">
                <a16:creationId xmlns:a16="http://schemas.microsoft.com/office/drawing/2014/main" xmlns="" id="{05922E53-F1A4-4484-9EB8-A2BBEA9ADD09}"/>
              </a:ext>
            </a:extLst>
          </p:cNvPr>
          <p:cNvSpPr>
            <a:spLocks noGrp="1"/>
          </p:cNvSpPr>
          <p:nvPr>
            <p:ph idx="1"/>
          </p:nvPr>
        </p:nvSpPr>
        <p:spPr>
          <a:xfrm>
            <a:off x="383309" y="1265381"/>
            <a:ext cx="11425381" cy="4714547"/>
          </a:xfrm>
        </p:spPr>
        <p:style>
          <a:lnRef idx="1">
            <a:schemeClr val="accent5"/>
          </a:lnRef>
          <a:fillRef idx="2">
            <a:schemeClr val="accent5"/>
          </a:fillRef>
          <a:effectRef idx="1">
            <a:schemeClr val="accent5"/>
          </a:effectRef>
          <a:fontRef idx="minor">
            <a:schemeClr val="dk1"/>
          </a:fontRef>
        </p:style>
        <p:txBody>
          <a:bodyPr>
            <a:normAutofit fontScale="92500"/>
          </a:bodyPr>
          <a:lstStyle/>
          <a:p>
            <a:pPr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DengXian" panose="02010600030101010101" pitchFamily="2" charset="-122"/>
              </a:rPr>
              <a:t>James et al. [6] have researched the detection of phishing URLs using host-based features, lexical features, and page importance features. The URLs they used were collected from phistank.com, alexa.com, dmoz.com. The novelty in their approach lies in the feature extraction and the types of features they used. In their feature extraction technique firstly host-based analysis is performed and then relevant host-based features are extracted, and subsequently page/popularity-based feature analysis and lexical feature analysis are performed extracting the relevant features. Host-based features are those features that define the who hosts the websites and where/ how it is hosted. Page/popularity-based features define how popular the website is among the users of the internet. Lexical features comprise those properties that arise out of the text of the URL itself and not the contents of the website. After feature extraction, they use a machine learning classifier. The classifiers they train on are the Naive Bayes classifier, support vector machines, regression trees, and k-nearest </a:t>
            </a:r>
            <a:r>
              <a:rPr lang="en-US" sz="1800" dirty="0" err="1">
                <a:effectLst/>
                <a:latin typeface="Times New Roman" panose="02020603050405020304" pitchFamily="18" charset="0"/>
                <a:ea typeface="DengXian" panose="02010600030101010101" pitchFamily="2" charset="-122"/>
              </a:rPr>
              <a:t>neighbours</a:t>
            </a:r>
            <a:r>
              <a:rPr lang="en-US" sz="1800" dirty="0">
                <a:effectLst/>
                <a:latin typeface="Times New Roman" panose="02020603050405020304" pitchFamily="18" charset="0"/>
                <a:ea typeface="DengXian" panose="02010600030101010101" pitchFamily="2" charset="-122"/>
              </a:rPr>
              <a:t>. In their experiment, regression trees gave the highest accuracy.  </a:t>
            </a:r>
          </a:p>
          <a:p>
            <a:pPr marL="0" indent="0" algn="just">
              <a:spcBef>
                <a:spcPts val="0"/>
              </a:spcBef>
              <a:spcAft>
                <a:spcPts val="0"/>
              </a:spcAft>
              <a:buNone/>
            </a:pPr>
            <a:endParaRPr lang="en-US" sz="1800" dirty="0">
              <a:effectLst/>
              <a:latin typeface="Times New Roman" panose="02020603050405020304" pitchFamily="18" charset="0"/>
              <a:ea typeface="DengXian" panose="02010600030101010101" pitchFamily="2" charset="-122"/>
            </a:endParaRPr>
          </a:p>
          <a:p>
            <a:pPr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DengXian" panose="02010600030101010101" pitchFamily="2" charset="-122"/>
              </a:rPr>
              <a:t>Similarly, Yan et al. [7] proposed an unsupervised learning algorithm that learns URL embeddings to get some features that can be used with machine learning algorithms.</a:t>
            </a:r>
          </a:p>
          <a:p>
            <a:pPr marL="0" indent="0" algn="just">
              <a:spcBef>
                <a:spcPts val="0"/>
              </a:spcBef>
              <a:spcAft>
                <a:spcPts val="0"/>
              </a:spcAft>
              <a:buNone/>
            </a:pPr>
            <a:endParaRPr lang="en-US" sz="1800" dirty="0">
              <a:effectLst/>
              <a:latin typeface="Times New Roman" panose="02020603050405020304" pitchFamily="18" charset="0"/>
              <a:ea typeface="DengXian" panose="02010600030101010101" pitchFamily="2" charset="-122"/>
            </a:endParaRPr>
          </a:p>
          <a:p>
            <a:pPr algn="just">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DengXian" panose="02010600030101010101" pitchFamily="2" charset="-122"/>
              </a:rPr>
              <a:t>Kim et al. [8] also did a comprehensive research on exploring the similarity in the suspicious URLs which are due to the attacker’s behavior. This enabled the authors to successfully classify the malicious and benign URLs with an accuracy of 70%. The past works give holistic information of what features can make URLs look more suspicious.</a:t>
            </a:r>
          </a:p>
          <a:p>
            <a:pPr marL="0" marR="0" algn="just">
              <a:spcBef>
                <a:spcPts val="0"/>
              </a:spcBef>
              <a:spcAft>
                <a:spcPts val="0"/>
              </a:spcAft>
            </a:pPr>
            <a:endParaRPr lang="en-US" sz="1800" dirty="0">
              <a:effectLst/>
              <a:latin typeface="Times New Roman" panose="02020603050405020304" pitchFamily="18" charset="0"/>
              <a:ea typeface="DengXian" panose="02010600030101010101" pitchFamily="2" charset="-122"/>
            </a:endParaRPr>
          </a:p>
        </p:txBody>
      </p:sp>
    </p:spTree>
    <p:extLst>
      <p:ext uri="{BB962C8B-B14F-4D97-AF65-F5344CB8AC3E}">
        <p14:creationId xmlns:p14="http://schemas.microsoft.com/office/powerpoint/2010/main" xmlns="" val="411516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8203C3DC-0AD8-45AC-8E1C-5DCFAD33CD3E}"/>
              </a:ext>
            </a:extLst>
          </p:cNvPr>
          <p:cNvGraphicFramePr>
            <a:graphicFrameLocks noGrp="1"/>
          </p:cNvGraphicFramePr>
          <p:nvPr>
            <p:extLst>
              <p:ext uri="{D42A27DB-BD31-4B8C-83A1-F6EECF244321}">
                <p14:modId xmlns:p14="http://schemas.microsoft.com/office/powerpoint/2010/main" xmlns="" val="460986789"/>
              </p:ext>
            </p:extLst>
          </p:nvPr>
        </p:nvGraphicFramePr>
        <p:xfrm>
          <a:off x="0" y="9236"/>
          <a:ext cx="12191999" cy="6848764"/>
        </p:xfrm>
        <a:graphic>
          <a:graphicData uri="http://schemas.openxmlformats.org/drawingml/2006/table">
            <a:tbl>
              <a:tblPr firstRow="1" firstCol="1" lastRow="1" lastCol="1" bandRow="1" bandCol="1">
                <a:tableStyleId>{5C22544A-7EE6-4342-B048-85BDC9FD1C3A}</a:tableStyleId>
              </a:tblPr>
              <a:tblGrid>
                <a:gridCol w="2653573">
                  <a:extLst>
                    <a:ext uri="{9D8B030D-6E8A-4147-A177-3AD203B41FA5}">
                      <a16:colId xmlns:a16="http://schemas.microsoft.com/office/drawing/2014/main" xmlns="" val="257728936"/>
                    </a:ext>
                  </a:extLst>
                </a:gridCol>
                <a:gridCol w="3371098">
                  <a:extLst>
                    <a:ext uri="{9D8B030D-6E8A-4147-A177-3AD203B41FA5}">
                      <a16:colId xmlns:a16="http://schemas.microsoft.com/office/drawing/2014/main" xmlns="" val="271082672"/>
                    </a:ext>
                  </a:extLst>
                </a:gridCol>
                <a:gridCol w="2286743">
                  <a:extLst>
                    <a:ext uri="{9D8B030D-6E8A-4147-A177-3AD203B41FA5}">
                      <a16:colId xmlns:a16="http://schemas.microsoft.com/office/drawing/2014/main" xmlns="" val="7789104"/>
                    </a:ext>
                  </a:extLst>
                </a:gridCol>
                <a:gridCol w="1924159">
                  <a:extLst>
                    <a:ext uri="{9D8B030D-6E8A-4147-A177-3AD203B41FA5}">
                      <a16:colId xmlns:a16="http://schemas.microsoft.com/office/drawing/2014/main" xmlns="" val="1075978702"/>
                    </a:ext>
                  </a:extLst>
                </a:gridCol>
                <a:gridCol w="1471565">
                  <a:extLst>
                    <a:ext uri="{9D8B030D-6E8A-4147-A177-3AD203B41FA5}">
                      <a16:colId xmlns:a16="http://schemas.microsoft.com/office/drawing/2014/main" xmlns="" val="2528912832"/>
                    </a:ext>
                  </a:extLst>
                </a:gridCol>
                <a:gridCol w="484861">
                  <a:extLst>
                    <a:ext uri="{9D8B030D-6E8A-4147-A177-3AD203B41FA5}">
                      <a16:colId xmlns:a16="http://schemas.microsoft.com/office/drawing/2014/main" xmlns="" val="3035924295"/>
                    </a:ext>
                  </a:extLst>
                </a:gridCol>
              </a:tblGrid>
              <a:tr h="286471">
                <a:tc>
                  <a:txBody>
                    <a:bodyPr/>
                    <a:lstStyle/>
                    <a:p>
                      <a:pPr marL="74930" marR="74930" algn="ctr">
                        <a:spcBef>
                          <a:spcPts val="5"/>
                        </a:spcBef>
                        <a:spcAft>
                          <a:spcPts val="0"/>
                        </a:spcAft>
                      </a:pPr>
                      <a:r>
                        <a:rPr lang="en-US" sz="1050" spc="45" dirty="0">
                          <a:effectLst/>
                        </a:rPr>
                        <a:t>Title</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770255" marR="0">
                        <a:spcBef>
                          <a:spcPts val="5"/>
                        </a:spcBef>
                        <a:spcAft>
                          <a:spcPts val="0"/>
                        </a:spcAft>
                      </a:pPr>
                      <a:r>
                        <a:rPr lang="en-US" sz="1050" spc="50">
                          <a:effectLst/>
                        </a:rPr>
                        <a:t>Research</a:t>
                      </a:r>
                      <a:r>
                        <a:rPr lang="en-US" sz="1050" spc="115">
                          <a:effectLst/>
                        </a:rPr>
                        <a:t> </a:t>
                      </a:r>
                      <a:r>
                        <a:rPr lang="en-US" sz="1050" spc="50">
                          <a:effectLst/>
                        </a:rPr>
                        <a:t>Description</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751840" marR="751840" algn="ctr">
                        <a:spcBef>
                          <a:spcPts val="5"/>
                        </a:spcBef>
                        <a:spcAft>
                          <a:spcPts val="0"/>
                        </a:spcAft>
                      </a:pPr>
                      <a:r>
                        <a:rPr lang="en-US" sz="1050">
                          <a:effectLst/>
                        </a:rPr>
                        <a:t>Pros</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24485" marR="0">
                        <a:spcBef>
                          <a:spcPts val="5"/>
                        </a:spcBef>
                        <a:spcAft>
                          <a:spcPts val="0"/>
                        </a:spcAft>
                      </a:pPr>
                      <a:r>
                        <a:rPr lang="en-US" sz="1050" spc="55">
                          <a:effectLst/>
                        </a:rPr>
                        <a:t>Cons/Limitations</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254635" marR="0">
                        <a:spcBef>
                          <a:spcPts val="5"/>
                        </a:spcBef>
                        <a:spcAft>
                          <a:spcPts val="0"/>
                        </a:spcAft>
                      </a:pPr>
                      <a:r>
                        <a:rPr lang="en-US" sz="1050" spc="50">
                          <a:effectLst/>
                        </a:rPr>
                        <a:t>Performance</a:t>
                      </a:r>
                      <a:endParaRPr lang="en-US" sz="1050">
                        <a:effectLst/>
                      </a:endParaRPr>
                    </a:p>
                    <a:p>
                      <a:pPr marL="305435" marR="0">
                        <a:lnSpc>
                          <a:spcPts val="805"/>
                        </a:lnSpc>
                        <a:spcBef>
                          <a:spcPts val="20"/>
                        </a:spcBef>
                        <a:spcAft>
                          <a:spcPts val="0"/>
                        </a:spcAft>
                      </a:pPr>
                      <a:r>
                        <a:rPr lang="en-US" sz="1050" spc="50">
                          <a:effectLst/>
                        </a:rPr>
                        <a:t>Evaluation</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80010" marR="0">
                        <a:spcBef>
                          <a:spcPts val="5"/>
                        </a:spcBef>
                        <a:spcAft>
                          <a:spcPts val="0"/>
                        </a:spcAft>
                      </a:pPr>
                      <a:r>
                        <a:rPr lang="en-US" sz="1050">
                          <a:effectLst/>
                        </a:rPr>
                        <a:t>Year</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4231568632"/>
                  </a:ext>
                </a:extLst>
              </a:tr>
              <a:tr h="743619">
                <a:tc>
                  <a:txBody>
                    <a:bodyPr/>
                    <a:lstStyle/>
                    <a:p>
                      <a:pPr marL="69215" marR="67310">
                        <a:spcBef>
                          <a:spcPts val="5"/>
                        </a:spcBef>
                        <a:spcAft>
                          <a:spcPts val="0"/>
                        </a:spcAft>
                      </a:pPr>
                      <a:r>
                        <a:rPr lang="en-US" sz="1050" spc="50" dirty="0">
                          <a:effectLst/>
                        </a:rPr>
                        <a:t>Phishing</a:t>
                      </a:r>
                      <a:r>
                        <a:rPr lang="en-US" sz="1050" spc="265" dirty="0">
                          <a:effectLst/>
                        </a:rPr>
                        <a:t> </a:t>
                      </a:r>
                      <a:r>
                        <a:rPr lang="en-US" sz="1050" dirty="0">
                          <a:effectLst/>
                        </a:rPr>
                        <a:t>URL</a:t>
                      </a:r>
                      <a:r>
                        <a:rPr lang="en-US" sz="1050" spc="140" dirty="0">
                          <a:effectLst/>
                        </a:rPr>
                        <a:t> </a:t>
                      </a:r>
                      <a:r>
                        <a:rPr lang="en-US" sz="1050" spc="50" dirty="0">
                          <a:effectLst/>
                        </a:rPr>
                        <a:t>Detection</a:t>
                      </a:r>
                      <a:r>
                        <a:rPr lang="en-US" sz="1050" spc="265" dirty="0">
                          <a:effectLst/>
                        </a:rPr>
                        <a:t> </a:t>
                      </a:r>
                      <a:r>
                        <a:rPr lang="en-US" sz="1050" dirty="0">
                          <a:effectLst/>
                        </a:rPr>
                        <a:t>Via</a:t>
                      </a:r>
                      <a:r>
                        <a:rPr lang="en-US" sz="1050" spc="145" dirty="0">
                          <a:effectLst/>
                        </a:rPr>
                        <a:t> </a:t>
                      </a:r>
                      <a:r>
                        <a:rPr lang="en-US" sz="1050" dirty="0">
                          <a:effectLst/>
                        </a:rPr>
                        <a:t>CNN</a:t>
                      </a:r>
                      <a:r>
                        <a:rPr lang="en-US" sz="1050" spc="145" dirty="0">
                          <a:effectLst/>
                        </a:rPr>
                        <a:t> </a:t>
                      </a:r>
                      <a:r>
                        <a:rPr lang="en-US" sz="1050" dirty="0">
                          <a:effectLst/>
                        </a:rPr>
                        <a:t>And</a:t>
                      </a:r>
                      <a:r>
                        <a:rPr lang="en-US" sz="1050" spc="-155" dirty="0">
                          <a:effectLst/>
                        </a:rPr>
                        <a:t> </a:t>
                      </a:r>
                      <a:r>
                        <a:rPr lang="en-US" sz="1050" spc="50" dirty="0">
                          <a:effectLst/>
                        </a:rPr>
                        <a:t>Attention-Based</a:t>
                      </a:r>
                      <a:r>
                        <a:rPr lang="en-US" sz="1050" spc="135" dirty="0">
                          <a:effectLst/>
                        </a:rPr>
                        <a:t> </a:t>
                      </a:r>
                      <a:r>
                        <a:rPr lang="en-US" sz="1050" spc="50" dirty="0">
                          <a:effectLst/>
                        </a:rPr>
                        <a:t>Hierarchical</a:t>
                      </a:r>
                      <a:r>
                        <a:rPr lang="en-US" sz="1050" spc="135" dirty="0">
                          <a:effectLst/>
                        </a:rPr>
                        <a:t> </a:t>
                      </a:r>
                      <a:r>
                        <a:rPr lang="en-US" sz="1050" dirty="0">
                          <a:effectLst/>
                        </a:rPr>
                        <a:t>RNN</a:t>
                      </a:r>
                      <a:r>
                        <a:rPr lang="en-US" sz="1050" spc="140" dirty="0">
                          <a:effectLst/>
                        </a:rPr>
                        <a:t> </a:t>
                      </a:r>
                      <a:r>
                        <a:rPr lang="en-US" sz="1050" spc="60" dirty="0">
                          <a:effectLst/>
                        </a:rPr>
                        <a:t>[1]</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3515" marR="0" indent="-114935">
                        <a:lnSpc>
                          <a:spcPts val="915"/>
                        </a:lnSpc>
                        <a:spcBef>
                          <a:spcPts val="5"/>
                        </a:spcBef>
                        <a:spcAft>
                          <a:spcPts val="0"/>
                        </a:spcAft>
                        <a:tabLst>
                          <a:tab pos="184150" algn="l"/>
                        </a:tabLst>
                      </a:pPr>
                      <a:r>
                        <a:rPr lang="en-US" sz="1050" spc="50">
                          <a:effectLst/>
                        </a:rPr>
                        <a:t>Proposed</a:t>
                      </a:r>
                      <a:r>
                        <a:rPr lang="en-US" sz="1050" spc="115">
                          <a:effectLst/>
                        </a:rPr>
                        <a:t> </a:t>
                      </a:r>
                      <a:r>
                        <a:rPr lang="en-US" sz="1050" spc="50">
                          <a:effectLst/>
                        </a:rPr>
                        <a:t>PhishingNet</a:t>
                      </a:r>
                      <a:r>
                        <a:rPr lang="en-US" sz="1050" spc="115">
                          <a:effectLst/>
                        </a:rPr>
                        <a:t> </a:t>
                      </a:r>
                      <a:r>
                        <a:rPr lang="en-US" sz="1050" spc="45">
                          <a:effectLst/>
                        </a:rPr>
                        <a:t>(Deep</a:t>
                      </a:r>
                      <a:r>
                        <a:rPr lang="en-US" sz="1050" spc="115">
                          <a:effectLst/>
                        </a:rPr>
                        <a:t> </a:t>
                      </a:r>
                      <a:r>
                        <a:rPr lang="en-US" sz="1050" spc="50">
                          <a:effectLst/>
                        </a:rPr>
                        <a:t>Learning</a:t>
                      </a:r>
                      <a:r>
                        <a:rPr lang="en-US" sz="1050" spc="115">
                          <a:effectLst/>
                        </a:rPr>
                        <a:t> </a:t>
                      </a:r>
                      <a:r>
                        <a:rPr lang="en-US" sz="1050" spc="50">
                          <a:effectLst/>
                        </a:rPr>
                        <a:t>Approach)</a:t>
                      </a:r>
                      <a:endParaRPr lang="en-US" sz="1050">
                        <a:effectLst/>
                      </a:endParaRPr>
                    </a:p>
                    <a:p>
                      <a:pPr marL="183515" marR="0" indent="-114935">
                        <a:lnSpc>
                          <a:spcPts val="910"/>
                        </a:lnSpc>
                        <a:spcBef>
                          <a:spcPts val="0"/>
                        </a:spcBef>
                        <a:spcAft>
                          <a:spcPts val="0"/>
                        </a:spcAft>
                        <a:tabLst>
                          <a:tab pos="184150" algn="l"/>
                        </a:tabLst>
                      </a:pPr>
                      <a:r>
                        <a:rPr lang="en-US" sz="1050">
                          <a:effectLst/>
                        </a:rPr>
                        <a:t>Used</a:t>
                      </a:r>
                      <a:r>
                        <a:rPr lang="en-US" sz="1050" spc="185">
                          <a:effectLst/>
                        </a:rPr>
                        <a:t> </a:t>
                      </a:r>
                      <a:r>
                        <a:rPr lang="en-US" sz="1050">
                          <a:effectLst/>
                        </a:rPr>
                        <a:t>CNN</a:t>
                      </a:r>
                      <a:r>
                        <a:rPr lang="en-US" sz="1050" spc="190">
                          <a:effectLst/>
                        </a:rPr>
                        <a:t> </a:t>
                      </a:r>
                      <a:r>
                        <a:rPr lang="en-US" sz="1050">
                          <a:effectLst/>
                        </a:rPr>
                        <a:t>for</a:t>
                      </a:r>
                      <a:r>
                        <a:rPr lang="en-US" sz="1050" spc="190">
                          <a:effectLst/>
                        </a:rPr>
                        <a:t> </a:t>
                      </a:r>
                      <a:r>
                        <a:rPr lang="en-US" sz="1050" spc="50">
                          <a:effectLst/>
                        </a:rPr>
                        <a:t>character-level</a:t>
                      </a:r>
                      <a:r>
                        <a:rPr lang="en-US" sz="1050" spc="185">
                          <a:effectLst/>
                        </a:rPr>
                        <a:t> </a:t>
                      </a:r>
                      <a:r>
                        <a:rPr lang="en-US" sz="1050" spc="45">
                          <a:effectLst/>
                        </a:rPr>
                        <a:t>feature</a:t>
                      </a:r>
                      <a:r>
                        <a:rPr lang="en-US" sz="1050" spc="190">
                          <a:effectLst/>
                        </a:rPr>
                        <a:t> </a:t>
                      </a:r>
                      <a:r>
                        <a:rPr lang="en-US" sz="1050" spc="50">
                          <a:effectLst/>
                        </a:rPr>
                        <a:t>extraction</a:t>
                      </a:r>
                      <a:endParaRPr lang="en-US" sz="1050">
                        <a:effectLst/>
                      </a:endParaRPr>
                    </a:p>
                    <a:p>
                      <a:pPr marL="183515" marR="67945" indent="-114300">
                        <a:spcBef>
                          <a:spcPts val="0"/>
                        </a:spcBef>
                        <a:spcAft>
                          <a:spcPts val="0"/>
                        </a:spcAft>
                        <a:tabLst>
                          <a:tab pos="184150" algn="l"/>
                        </a:tabLst>
                      </a:pPr>
                      <a:r>
                        <a:rPr lang="en-US" sz="1050">
                          <a:effectLst/>
                        </a:rPr>
                        <a:t>Used</a:t>
                      </a:r>
                      <a:r>
                        <a:rPr lang="en-US" sz="1050" spc="5">
                          <a:effectLst/>
                        </a:rPr>
                        <a:t> </a:t>
                      </a:r>
                      <a:r>
                        <a:rPr lang="en-US" sz="1050" spc="50">
                          <a:effectLst/>
                        </a:rPr>
                        <a:t>Attention-based</a:t>
                      </a:r>
                      <a:r>
                        <a:rPr lang="en-US" sz="1050" spc="55">
                          <a:effectLst/>
                        </a:rPr>
                        <a:t> </a:t>
                      </a:r>
                      <a:r>
                        <a:rPr lang="en-US" sz="1050" spc="50">
                          <a:effectLst/>
                        </a:rPr>
                        <a:t>hierarchical</a:t>
                      </a:r>
                      <a:r>
                        <a:rPr lang="en-US" sz="1050" spc="55">
                          <a:effectLst/>
                        </a:rPr>
                        <a:t> </a:t>
                      </a:r>
                      <a:r>
                        <a:rPr lang="en-US" sz="1050">
                          <a:effectLst/>
                        </a:rPr>
                        <a:t>RNN</a:t>
                      </a:r>
                      <a:r>
                        <a:rPr lang="en-US" sz="1050" spc="5">
                          <a:effectLst/>
                        </a:rPr>
                        <a:t> </a:t>
                      </a:r>
                      <a:r>
                        <a:rPr lang="en-US" sz="1050">
                          <a:effectLst/>
                        </a:rPr>
                        <a:t>for</a:t>
                      </a:r>
                      <a:r>
                        <a:rPr lang="en-US" sz="1050" spc="5">
                          <a:effectLst/>
                        </a:rPr>
                        <a:t> </a:t>
                      </a:r>
                      <a:r>
                        <a:rPr lang="en-US" sz="1050">
                          <a:effectLst/>
                        </a:rPr>
                        <a:t>word-</a:t>
                      </a:r>
                      <a:r>
                        <a:rPr lang="en-US" sz="1050" spc="-155">
                          <a:effectLst/>
                        </a:rPr>
                        <a:t> </a:t>
                      </a:r>
                      <a:r>
                        <a:rPr lang="en-US" sz="1050">
                          <a:effectLst/>
                        </a:rPr>
                        <a:t>level</a:t>
                      </a:r>
                      <a:r>
                        <a:rPr lang="en-US" sz="1050" spc="120">
                          <a:effectLst/>
                        </a:rPr>
                        <a:t> </a:t>
                      </a:r>
                      <a:r>
                        <a:rPr lang="en-US" sz="1050" spc="45">
                          <a:effectLst/>
                        </a:rPr>
                        <a:t>feature</a:t>
                      </a:r>
                      <a:r>
                        <a:rPr lang="en-US" sz="1050" spc="125">
                          <a:effectLst/>
                        </a:rPr>
                        <a:t> </a:t>
                      </a:r>
                      <a:r>
                        <a:rPr lang="en-US" sz="1050" spc="50">
                          <a:effectLst/>
                        </a:rPr>
                        <a:t>extraction</a:t>
                      </a:r>
                      <a:endParaRPr lang="en-US" sz="1050">
                        <a:effectLst/>
                      </a:endParaRPr>
                    </a:p>
                    <a:p>
                      <a:pPr marL="183515" marR="0" indent="-114935">
                        <a:lnSpc>
                          <a:spcPts val="820"/>
                        </a:lnSpc>
                        <a:spcBef>
                          <a:spcPts val="0"/>
                        </a:spcBef>
                        <a:spcAft>
                          <a:spcPts val="0"/>
                        </a:spcAft>
                        <a:tabLst>
                          <a:tab pos="184150" algn="l"/>
                        </a:tabLst>
                      </a:pPr>
                      <a:r>
                        <a:rPr lang="en-US" sz="1050" spc="45">
                          <a:effectLst/>
                        </a:rPr>
                        <a:t>Fused</a:t>
                      </a:r>
                      <a:r>
                        <a:rPr lang="en-US" sz="1050" spc="155">
                          <a:effectLst/>
                        </a:rPr>
                        <a:t> </a:t>
                      </a:r>
                      <a:r>
                        <a:rPr lang="en-US" sz="1050" spc="50">
                          <a:effectLst/>
                        </a:rPr>
                        <a:t>character</a:t>
                      </a:r>
                      <a:r>
                        <a:rPr lang="en-US" sz="1050" spc="160">
                          <a:effectLst/>
                        </a:rPr>
                        <a:t> </a:t>
                      </a:r>
                      <a:r>
                        <a:rPr lang="en-US" sz="1050">
                          <a:effectLst/>
                        </a:rPr>
                        <a:t>and</a:t>
                      </a:r>
                      <a:r>
                        <a:rPr lang="en-US" sz="1050" spc="160">
                          <a:effectLst/>
                        </a:rPr>
                        <a:t> </a:t>
                      </a:r>
                      <a:r>
                        <a:rPr lang="en-US" sz="1050" spc="50">
                          <a:effectLst/>
                        </a:rPr>
                        <a:t>word-level</a:t>
                      </a:r>
                      <a:r>
                        <a:rPr lang="en-US" sz="1050" spc="160">
                          <a:effectLst/>
                        </a:rPr>
                        <a:t> </a:t>
                      </a:r>
                      <a:r>
                        <a:rPr lang="en-US" sz="1050" spc="45">
                          <a:effectLst/>
                        </a:rPr>
                        <a:t>features</a:t>
                      </a:r>
                      <a:r>
                        <a:rPr lang="en-US" sz="1050" spc="160">
                          <a:effectLst/>
                        </a:rPr>
                        <a:t> </a:t>
                      </a:r>
                      <a:r>
                        <a:rPr lang="en-US" sz="1050">
                          <a:effectLst/>
                        </a:rPr>
                        <a:t>via</a:t>
                      </a:r>
                      <a:r>
                        <a:rPr lang="en-US" sz="1050" spc="155">
                          <a:effectLst/>
                        </a:rPr>
                        <a:t> </a:t>
                      </a:r>
                      <a:r>
                        <a:rPr lang="en-US" sz="1050">
                          <a:effectLst/>
                        </a:rPr>
                        <a:t>CNN</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77800" marR="67310" indent="-108585">
                        <a:spcBef>
                          <a:spcPts val="5"/>
                        </a:spcBef>
                        <a:spcAft>
                          <a:spcPts val="0"/>
                        </a:spcAft>
                        <a:tabLst>
                          <a:tab pos="178435" algn="l"/>
                        </a:tabLst>
                      </a:pPr>
                      <a:r>
                        <a:rPr lang="en-US" sz="1050" spc="45" dirty="0">
                          <a:effectLst/>
                        </a:rPr>
                        <a:t>Improved</a:t>
                      </a:r>
                      <a:r>
                        <a:rPr lang="en-US" sz="1050" spc="55" dirty="0">
                          <a:effectLst/>
                        </a:rPr>
                        <a:t> </a:t>
                      </a:r>
                      <a:r>
                        <a:rPr lang="en-US" sz="1050" spc="50" dirty="0">
                          <a:effectLst/>
                        </a:rPr>
                        <a:t>generalization</a:t>
                      </a:r>
                      <a:r>
                        <a:rPr lang="en-US" sz="1050" spc="265" dirty="0">
                          <a:effectLst/>
                        </a:rPr>
                        <a:t> </a:t>
                      </a:r>
                      <a:r>
                        <a:rPr lang="en-US" sz="1050" spc="50" dirty="0">
                          <a:effectLst/>
                        </a:rPr>
                        <a:t>ability</a:t>
                      </a:r>
                      <a:r>
                        <a:rPr lang="en-US" sz="1050" spc="-155" dirty="0">
                          <a:effectLst/>
                        </a:rPr>
                        <a:t> </a:t>
                      </a:r>
                      <a:r>
                        <a:rPr lang="en-US" sz="1050" dirty="0">
                          <a:effectLst/>
                        </a:rPr>
                        <a:t>on</a:t>
                      </a:r>
                      <a:r>
                        <a:rPr lang="en-US" sz="1050" spc="135" dirty="0">
                          <a:effectLst/>
                        </a:rPr>
                        <a:t> </a:t>
                      </a:r>
                      <a:r>
                        <a:rPr lang="en-US" sz="1050" spc="45" dirty="0">
                          <a:effectLst/>
                        </a:rPr>
                        <a:t>newly</a:t>
                      </a:r>
                      <a:r>
                        <a:rPr lang="en-US" sz="1050" spc="135" dirty="0">
                          <a:effectLst/>
                        </a:rPr>
                        <a:t> </a:t>
                      </a:r>
                      <a:r>
                        <a:rPr lang="en-US" sz="1050" spc="50" dirty="0">
                          <a:effectLst/>
                        </a:rPr>
                        <a:t>emerging</a:t>
                      </a:r>
                      <a:r>
                        <a:rPr lang="en-US" sz="1050" spc="135" dirty="0">
                          <a:effectLst/>
                        </a:rPr>
                        <a:t> </a:t>
                      </a:r>
                      <a:r>
                        <a:rPr lang="en-US" sz="1050" dirty="0">
                          <a:effectLst/>
                        </a:rPr>
                        <a:t>URLs</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2880" marR="58420" indent="-90170" algn="just">
                        <a:spcBef>
                          <a:spcPts val="5"/>
                        </a:spcBef>
                        <a:spcAft>
                          <a:spcPts val="0"/>
                        </a:spcAft>
                        <a:tabLst>
                          <a:tab pos="183515" algn="l"/>
                        </a:tabLst>
                      </a:pPr>
                      <a:r>
                        <a:rPr lang="en-US" sz="1050" dirty="0">
                          <a:effectLst/>
                        </a:rPr>
                        <a:t>Took</a:t>
                      </a:r>
                      <a:r>
                        <a:rPr lang="en-US" sz="1050" spc="170" dirty="0">
                          <a:effectLst/>
                        </a:rPr>
                        <a:t> </a:t>
                      </a:r>
                      <a:r>
                        <a:rPr lang="en-US" sz="1050" spc="45" dirty="0">
                          <a:effectLst/>
                        </a:rPr>
                        <a:t>longer  </a:t>
                      </a:r>
                      <a:r>
                        <a:rPr lang="en-US" sz="1050" spc="50" dirty="0">
                          <a:effectLst/>
                        </a:rPr>
                        <a:t> </a:t>
                      </a:r>
                      <a:r>
                        <a:rPr lang="en-US" sz="1050" spc="45" dirty="0">
                          <a:effectLst/>
                        </a:rPr>
                        <a:t>execution</a:t>
                      </a:r>
                      <a:r>
                        <a:rPr lang="en-US" sz="1050" spc="-155" dirty="0">
                          <a:effectLst/>
                        </a:rPr>
                        <a:t> </a:t>
                      </a:r>
                      <a:r>
                        <a:rPr lang="en-US" sz="1050" dirty="0">
                          <a:effectLst/>
                        </a:rPr>
                        <a:t>time </a:t>
                      </a:r>
                      <a:r>
                        <a:rPr lang="en-US" sz="1050" spc="45" dirty="0">
                          <a:effectLst/>
                        </a:rPr>
                        <a:t>while </a:t>
                      </a:r>
                      <a:r>
                        <a:rPr lang="en-US" sz="1050" spc="50" dirty="0">
                          <a:effectLst/>
                        </a:rPr>
                        <a:t>fusing </a:t>
                      </a:r>
                      <a:r>
                        <a:rPr lang="en-US" sz="1050" dirty="0">
                          <a:effectLst/>
                        </a:rPr>
                        <a:t>CNN</a:t>
                      </a:r>
                      <a:r>
                        <a:rPr lang="en-US" sz="1050" spc="5" dirty="0">
                          <a:effectLst/>
                        </a:rPr>
                        <a:t> </a:t>
                      </a:r>
                      <a:r>
                        <a:rPr lang="en-US" sz="1050" dirty="0">
                          <a:effectLst/>
                        </a:rPr>
                        <a:t>and</a:t>
                      </a:r>
                      <a:r>
                        <a:rPr lang="en-US" sz="1050" spc="5" dirty="0">
                          <a:effectLst/>
                        </a:rPr>
                        <a:t> </a:t>
                      </a:r>
                      <a:r>
                        <a:rPr lang="en-US" sz="1050" spc="60" dirty="0">
                          <a:effectLst/>
                        </a:rPr>
                        <a:t>RNN</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lnSpc>
                          <a:spcPts val="915"/>
                        </a:lnSpc>
                        <a:spcBef>
                          <a:spcPts val="5"/>
                        </a:spcBef>
                        <a:spcAft>
                          <a:spcPts val="0"/>
                        </a:spcAft>
                      </a:pPr>
                      <a:r>
                        <a:rPr lang="en-US" sz="1050" spc="50">
                          <a:effectLst/>
                        </a:rPr>
                        <a:t>AUC:0.9926</a:t>
                      </a:r>
                      <a:endParaRPr lang="en-US" sz="1050">
                        <a:effectLst/>
                      </a:endParaRPr>
                    </a:p>
                    <a:p>
                      <a:pPr marL="68580" marR="0">
                        <a:lnSpc>
                          <a:spcPts val="910"/>
                        </a:lnSpc>
                        <a:spcBef>
                          <a:spcPts val="0"/>
                        </a:spcBef>
                        <a:spcAft>
                          <a:spcPts val="0"/>
                        </a:spcAft>
                      </a:pPr>
                      <a:r>
                        <a:rPr lang="en-US" sz="1050" spc="50">
                          <a:effectLst/>
                        </a:rPr>
                        <a:t>ACC:0.9791</a:t>
                      </a:r>
                      <a:endParaRPr lang="en-US" sz="1050">
                        <a:effectLst/>
                      </a:endParaRPr>
                    </a:p>
                    <a:p>
                      <a:pPr marL="68580" marR="0">
                        <a:lnSpc>
                          <a:spcPts val="910"/>
                        </a:lnSpc>
                        <a:spcBef>
                          <a:spcPts val="0"/>
                        </a:spcBef>
                        <a:spcAft>
                          <a:spcPts val="0"/>
                        </a:spcAft>
                      </a:pPr>
                      <a:r>
                        <a:rPr lang="en-US" sz="1050" spc="60">
                          <a:effectLst/>
                        </a:rPr>
                        <a:t>FPR:0.0002</a:t>
                      </a:r>
                      <a:endParaRPr lang="en-US" sz="1050">
                        <a:effectLst/>
                      </a:endParaRPr>
                    </a:p>
                    <a:p>
                      <a:pPr marL="68580" marR="0">
                        <a:lnSpc>
                          <a:spcPts val="915"/>
                        </a:lnSpc>
                        <a:spcBef>
                          <a:spcPts val="0"/>
                        </a:spcBef>
                        <a:spcAft>
                          <a:spcPts val="0"/>
                        </a:spcAft>
                      </a:pPr>
                      <a:r>
                        <a:rPr lang="en-US" sz="1050" spc="55">
                          <a:effectLst/>
                        </a:rPr>
                        <a:t>Precision:0.9896</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spcBef>
                          <a:spcPts val="5"/>
                        </a:spcBef>
                        <a:spcAft>
                          <a:spcPts val="0"/>
                        </a:spcAft>
                      </a:pPr>
                      <a:r>
                        <a:rPr lang="en-US" sz="1050" spc="60">
                          <a:effectLst/>
                        </a:rPr>
                        <a:t>2019</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453655512"/>
                  </a:ext>
                </a:extLst>
              </a:tr>
              <a:tr h="1299880">
                <a:tc>
                  <a:txBody>
                    <a:bodyPr/>
                    <a:lstStyle/>
                    <a:p>
                      <a:pPr marL="69215" marR="67945">
                        <a:spcBef>
                          <a:spcPts val="5"/>
                        </a:spcBef>
                        <a:spcAft>
                          <a:spcPts val="0"/>
                        </a:spcAft>
                      </a:pPr>
                      <a:r>
                        <a:rPr lang="en-US" sz="1050" spc="50" dirty="0">
                          <a:effectLst/>
                        </a:rPr>
                        <a:t>Phishing</a:t>
                      </a:r>
                      <a:r>
                        <a:rPr lang="en-US" sz="1050" spc="100" dirty="0">
                          <a:effectLst/>
                        </a:rPr>
                        <a:t> </a:t>
                      </a:r>
                      <a:r>
                        <a:rPr lang="en-US" sz="1050" dirty="0">
                          <a:effectLst/>
                        </a:rPr>
                        <a:t>URL</a:t>
                      </a:r>
                      <a:r>
                        <a:rPr lang="en-US" sz="1050" spc="35" dirty="0">
                          <a:effectLst/>
                        </a:rPr>
                        <a:t> </a:t>
                      </a:r>
                      <a:r>
                        <a:rPr lang="en-US" sz="1050" spc="50" dirty="0">
                          <a:effectLst/>
                        </a:rPr>
                        <a:t>Detection</a:t>
                      </a:r>
                      <a:r>
                        <a:rPr lang="en-US" sz="1050" spc="100" dirty="0">
                          <a:effectLst/>
                        </a:rPr>
                        <a:t> </a:t>
                      </a:r>
                      <a:r>
                        <a:rPr lang="en-US" sz="1050" dirty="0">
                          <a:effectLst/>
                        </a:rPr>
                        <a:t>Via</a:t>
                      </a:r>
                      <a:r>
                        <a:rPr lang="en-US" sz="1050" spc="35" dirty="0">
                          <a:effectLst/>
                        </a:rPr>
                        <a:t> </a:t>
                      </a:r>
                      <a:r>
                        <a:rPr lang="en-US" sz="1050" spc="50" dirty="0">
                          <a:effectLst/>
                        </a:rPr>
                        <a:t>Capsule-</a:t>
                      </a:r>
                      <a:r>
                        <a:rPr lang="en-US" sz="1050" spc="-155" dirty="0">
                          <a:effectLst/>
                        </a:rPr>
                        <a:t> </a:t>
                      </a:r>
                      <a:r>
                        <a:rPr lang="en-US" sz="1050" spc="45" dirty="0">
                          <a:effectLst/>
                        </a:rPr>
                        <a:t>Based</a:t>
                      </a:r>
                      <a:r>
                        <a:rPr lang="en-US" sz="1050" spc="125" dirty="0">
                          <a:effectLst/>
                        </a:rPr>
                        <a:t> </a:t>
                      </a:r>
                      <a:r>
                        <a:rPr lang="en-US" sz="1050" spc="45" dirty="0">
                          <a:effectLst/>
                        </a:rPr>
                        <a:t>Neural</a:t>
                      </a:r>
                      <a:r>
                        <a:rPr lang="en-US" sz="1050" spc="120" dirty="0">
                          <a:effectLst/>
                        </a:rPr>
                        <a:t> </a:t>
                      </a:r>
                      <a:r>
                        <a:rPr lang="en-US" sz="1050" spc="50" dirty="0">
                          <a:effectLst/>
                        </a:rPr>
                        <a:t>Network</a:t>
                      </a:r>
                      <a:r>
                        <a:rPr lang="en-US" sz="1050" spc="135" dirty="0">
                          <a:effectLst/>
                        </a:rPr>
                        <a:t> </a:t>
                      </a:r>
                      <a:r>
                        <a:rPr lang="en-US" sz="1050" dirty="0">
                          <a:effectLst/>
                        </a:rPr>
                        <a:t>[2]</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0" lvl="0" indent="-342900" algn="just">
                        <a:lnSpc>
                          <a:spcPts val="915"/>
                        </a:lnSpc>
                        <a:spcBef>
                          <a:spcPts val="5"/>
                        </a:spcBef>
                        <a:spcAft>
                          <a:spcPts val="0"/>
                        </a:spcAft>
                        <a:buSzPts val="750"/>
                        <a:buFont typeface="Wingdings" panose="05000000000000000000" pitchFamily="2" charset="2"/>
                        <a:buChar char=""/>
                        <a:tabLst>
                          <a:tab pos="184150" algn="l"/>
                        </a:tabLst>
                      </a:pPr>
                      <a:r>
                        <a:rPr lang="en-US" sz="1050" spc="50">
                          <a:effectLst/>
                        </a:rPr>
                        <a:t>Proposed</a:t>
                      </a:r>
                      <a:r>
                        <a:rPr lang="en-US" sz="1050" spc="100">
                          <a:effectLst/>
                        </a:rPr>
                        <a:t> </a:t>
                      </a:r>
                      <a:r>
                        <a:rPr lang="en-US" sz="1050" spc="55">
                          <a:effectLst/>
                        </a:rPr>
                        <a:t>Capsule-based</a:t>
                      </a:r>
                      <a:r>
                        <a:rPr lang="en-US" sz="1050" spc="100">
                          <a:effectLst/>
                        </a:rPr>
                        <a:t> </a:t>
                      </a:r>
                      <a:r>
                        <a:rPr lang="en-US" sz="1050" spc="45">
                          <a:effectLst/>
                        </a:rPr>
                        <a:t>neural</a:t>
                      </a:r>
                      <a:r>
                        <a:rPr lang="en-US" sz="1050" spc="100">
                          <a:effectLst/>
                        </a:rPr>
                        <a:t> </a:t>
                      </a:r>
                      <a:r>
                        <a:rPr lang="en-US" sz="1050" spc="50">
                          <a:effectLst/>
                        </a:rPr>
                        <a:t>network</a:t>
                      </a:r>
                      <a:endParaRPr lang="en-US" sz="1050">
                        <a:effectLst/>
                      </a:endParaRPr>
                    </a:p>
                    <a:p>
                      <a:pPr marL="342900" marR="67945" lvl="0" indent="-342900" algn="just">
                        <a:spcBef>
                          <a:spcPts val="0"/>
                        </a:spcBef>
                        <a:spcAft>
                          <a:spcPts val="0"/>
                        </a:spcAft>
                        <a:buSzPts val="750"/>
                        <a:buFont typeface="Wingdings" panose="05000000000000000000" pitchFamily="2" charset="2"/>
                        <a:buChar char=""/>
                        <a:tabLst>
                          <a:tab pos="184150" algn="l"/>
                        </a:tabLst>
                      </a:pPr>
                      <a:r>
                        <a:rPr lang="en-US" sz="1050" spc="50">
                          <a:effectLst/>
                        </a:rPr>
                        <a:t>Primary</a:t>
                      </a:r>
                      <a:r>
                        <a:rPr lang="en-US" sz="1050" spc="55">
                          <a:effectLst/>
                        </a:rPr>
                        <a:t> </a:t>
                      </a:r>
                      <a:r>
                        <a:rPr lang="en-US" sz="1050" spc="50">
                          <a:effectLst/>
                        </a:rPr>
                        <a:t>capsule</a:t>
                      </a:r>
                      <a:r>
                        <a:rPr lang="en-US" sz="1050" spc="55">
                          <a:effectLst/>
                        </a:rPr>
                        <a:t> </a:t>
                      </a:r>
                      <a:r>
                        <a:rPr lang="en-US" sz="1050" spc="45">
                          <a:effectLst/>
                        </a:rPr>
                        <a:t>layer: </a:t>
                      </a:r>
                      <a:r>
                        <a:rPr lang="en-US" sz="1050" spc="50">
                          <a:effectLst/>
                        </a:rPr>
                        <a:t> </a:t>
                      </a:r>
                      <a:r>
                        <a:rPr lang="en-US" sz="1050" spc="45">
                          <a:effectLst/>
                        </a:rPr>
                        <a:t>extracted </a:t>
                      </a:r>
                      <a:r>
                        <a:rPr lang="en-US" sz="1050" spc="50">
                          <a:effectLst/>
                        </a:rPr>
                        <a:t> </a:t>
                      </a:r>
                      <a:r>
                        <a:rPr lang="en-US" sz="1050" spc="45">
                          <a:effectLst/>
                        </a:rPr>
                        <a:t>accurate</a:t>
                      </a:r>
                      <a:r>
                        <a:rPr lang="en-US" sz="1050" spc="50">
                          <a:effectLst/>
                        </a:rPr>
                        <a:t> </a:t>
                      </a:r>
                      <a:r>
                        <a:rPr lang="en-US" sz="1050" spc="45">
                          <a:effectLst/>
                        </a:rPr>
                        <a:t>features</a:t>
                      </a:r>
                      <a:r>
                        <a:rPr lang="en-US" sz="1050" spc="50">
                          <a:effectLst/>
                        </a:rPr>
                        <a:t> </a:t>
                      </a:r>
                      <a:r>
                        <a:rPr lang="en-US" sz="1050">
                          <a:effectLst/>
                        </a:rPr>
                        <a:t>from</a:t>
                      </a:r>
                      <a:r>
                        <a:rPr lang="en-US" sz="1050" spc="5">
                          <a:effectLst/>
                        </a:rPr>
                        <a:t> </a:t>
                      </a:r>
                      <a:r>
                        <a:rPr lang="en-US" sz="1050" spc="50">
                          <a:effectLst/>
                        </a:rPr>
                        <a:t>shallow</a:t>
                      </a:r>
                      <a:r>
                        <a:rPr lang="en-US" sz="1050" spc="55">
                          <a:effectLst/>
                        </a:rPr>
                        <a:t> </a:t>
                      </a:r>
                      <a:r>
                        <a:rPr lang="en-US" sz="1050" spc="45">
                          <a:effectLst/>
                        </a:rPr>
                        <a:t>features</a:t>
                      </a:r>
                      <a:r>
                        <a:rPr lang="en-US" sz="1050" spc="50">
                          <a:effectLst/>
                        </a:rPr>
                        <a:t> </a:t>
                      </a:r>
                      <a:r>
                        <a:rPr lang="en-US" sz="1050" spc="45">
                          <a:effectLst/>
                        </a:rPr>
                        <a:t>generated </a:t>
                      </a:r>
                      <a:r>
                        <a:rPr lang="en-US" sz="1050" spc="50">
                          <a:effectLst/>
                        </a:rPr>
                        <a:t> </a:t>
                      </a:r>
                      <a:r>
                        <a:rPr lang="en-US" sz="1050">
                          <a:effectLst/>
                        </a:rPr>
                        <a:t>by</a:t>
                      </a:r>
                      <a:r>
                        <a:rPr lang="en-US" sz="1050" spc="5">
                          <a:effectLst/>
                        </a:rPr>
                        <a:t> </a:t>
                      </a:r>
                      <a:r>
                        <a:rPr lang="en-US" sz="1050" spc="45">
                          <a:effectLst/>
                        </a:rPr>
                        <a:t>former</a:t>
                      </a:r>
                      <a:r>
                        <a:rPr lang="en-US" sz="1050" spc="50">
                          <a:effectLst/>
                        </a:rPr>
                        <a:t> convolution</a:t>
                      </a:r>
                      <a:r>
                        <a:rPr lang="en-US" sz="1050" spc="55">
                          <a:effectLst/>
                        </a:rPr>
                        <a:t> </a:t>
                      </a:r>
                      <a:r>
                        <a:rPr lang="en-US" sz="1050">
                          <a:effectLst/>
                        </a:rPr>
                        <a:t>layer</a:t>
                      </a:r>
                      <a:r>
                        <a:rPr lang="en-US" sz="1050" spc="5">
                          <a:effectLst/>
                        </a:rPr>
                        <a:t> </a:t>
                      </a:r>
                      <a:r>
                        <a:rPr lang="en-US" sz="1050">
                          <a:effectLst/>
                        </a:rPr>
                        <a:t>and</a:t>
                      </a:r>
                      <a:r>
                        <a:rPr lang="en-US" sz="1050" spc="5">
                          <a:effectLst/>
                        </a:rPr>
                        <a:t> </a:t>
                      </a:r>
                      <a:r>
                        <a:rPr lang="en-US" sz="1050" spc="50">
                          <a:effectLst/>
                        </a:rPr>
                        <a:t>utilized</a:t>
                      </a:r>
                      <a:r>
                        <a:rPr lang="en-US" sz="1050" spc="55">
                          <a:effectLst/>
                        </a:rPr>
                        <a:t> </a:t>
                      </a:r>
                      <a:r>
                        <a:rPr lang="en-US" sz="1050">
                          <a:effectLst/>
                        </a:rPr>
                        <a:t>batch</a:t>
                      </a:r>
                      <a:r>
                        <a:rPr lang="en-US" sz="1050" spc="5">
                          <a:effectLst/>
                        </a:rPr>
                        <a:t> </a:t>
                      </a:r>
                      <a:r>
                        <a:rPr lang="en-US" sz="1050" spc="55">
                          <a:effectLst/>
                        </a:rPr>
                        <a:t>normalization</a:t>
                      </a:r>
                      <a:endParaRPr lang="en-US" sz="1050">
                        <a:effectLst/>
                      </a:endParaRPr>
                    </a:p>
                    <a:p>
                      <a:pPr marL="342900" marR="0" lvl="0" indent="-342900" algn="just">
                        <a:lnSpc>
                          <a:spcPts val="900"/>
                        </a:lnSpc>
                        <a:spcBef>
                          <a:spcPts val="0"/>
                        </a:spcBef>
                        <a:spcAft>
                          <a:spcPts val="0"/>
                        </a:spcAft>
                        <a:buSzPts val="750"/>
                        <a:buFont typeface="Wingdings" panose="05000000000000000000" pitchFamily="2" charset="2"/>
                        <a:buChar char=""/>
                        <a:tabLst>
                          <a:tab pos="184150" algn="l"/>
                        </a:tabLst>
                      </a:pPr>
                      <a:r>
                        <a:rPr lang="en-US" sz="1050" spc="55">
                          <a:effectLst/>
                        </a:rPr>
                        <a:t>Classification   </a:t>
                      </a:r>
                      <a:r>
                        <a:rPr lang="en-US" sz="1050" spc="95">
                          <a:effectLst/>
                        </a:rPr>
                        <a:t> </a:t>
                      </a:r>
                      <a:r>
                        <a:rPr lang="en-US" sz="1050" spc="50">
                          <a:effectLst/>
                        </a:rPr>
                        <a:t>capsule   </a:t>
                      </a:r>
                      <a:r>
                        <a:rPr lang="en-US" sz="1050" spc="105">
                          <a:effectLst/>
                        </a:rPr>
                        <a:t> </a:t>
                      </a:r>
                      <a:r>
                        <a:rPr lang="en-US" sz="1050" spc="45">
                          <a:effectLst/>
                        </a:rPr>
                        <a:t>layer:   </a:t>
                      </a:r>
                      <a:r>
                        <a:rPr lang="en-US" sz="1050" spc="125">
                          <a:effectLst/>
                        </a:rPr>
                        <a:t> </a:t>
                      </a:r>
                      <a:r>
                        <a:rPr lang="en-US" sz="1050">
                          <a:effectLst/>
                        </a:rPr>
                        <a:t>used   </a:t>
                      </a:r>
                      <a:r>
                        <a:rPr lang="en-US" sz="1050" spc="100">
                          <a:effectLst/>
                        </a:rPr>
                        <a:t> </a:t>
                      </a:r>
                      <a:r>
                        <a:rPr lang="en-US" sz="1050" spc="60">
                          <a:effectLst/>
                        </a:rPr>
                        <a:t>dynamic</a:t>
                      </a:r>
                      <a:endParaRPr lang="en-US" sz="1050">
                        <a:effectLst/>
                      </a:endParaRPr>
                    </a:p>
                    <a:p>
                      <a:pPr marL="183515" marR="67945" algn="just">
                        <a:lnSpc>
                          <a:spcPts val="910"/>
                        </a:lnSpc>
                        <a:spcBef>
                          <a:spcPts val="0"/>
                        </a:spcBef>
                        <a:spcAft>
                          <a:spcPts val="0"/>
                        </a:spcAft>
                      </a:pPr>
                      <a:r>
                        <a:rPr lang="en-US" sz="1050" spc="45">
                          <a:effectLst/>
                        </a:rPr>
                        <a:t>routing</a:t>
                      </a:r>
                      <a:r>
                        <a:rPr lang="en-US" sz="1050" spc="50">
                          <a:effectLst/>
                        </a:rPr>
                        <a:t> algorithm</a:t>
                      </a:r>
                      <a:r>
                        <a:rPr lang="en-US" sz="1050" spc="55">
                          <a:effectLst/>
                        </a:rPr>
                        <a:t> </a:t>
                      </a:r>
                      <a:r>
                        <a:rPr lang="en-US" sz="1050">
                          <a:effectLst/>
                        </a:rPr>
                        <a:t>and</a:t>
                      </a:r>
                      <a:r>
                        <a:rPr lang="en-US" sz="1050" spc="5">
                          <a:effectLst/>
                        </a:rPr>
                        <a:t> </a:t>
                      </a:r>
                      <a:r>
                        <a:rPr lang="en-US" sz="1050" spc="50">
                          <a:effectLst/>
                        </a:rPr>
                        <a:t>squashing</a:t>
                      </a:r>
                      <a:r>
                        <a:rPr lang="en-US" sz="1050" spc="55">
                          <a:effectLst/>
                        </a:rPr>
                        <a:t> </a:t>
                      </a:r>
                      <a:r>
                        <a:rPr lang="en-US" sz="1050" spc="50">
                          <a:effectLst/>
                        </a:rPr>
                        <a:t>function</a:t>
                      </a:r>
                      <a:r>
                        <a:rPr lang="en-US" sz="1050" spc="55">
                          <a:effectLst/>
                        </a:rPr>
                        <a:t> </a:t>
                      </a:r>
                      <a:r>
                        <a:rPr lang="en-US" sz="1050">
                          <a:effectLst/>
                        </a:rPr>
                        <a:t>and</a:t>
                      </a:r>
                      <a:r>
                        <a:rPr lang="en-US" sz="1050" spc="5">
                          <a:effectLst/>
                        </a:rPr>
                        <a:t> </a:t>
                      </a:r>
                      <a:r>
                        <a:rPr lang="en-US" sz="1050" spc="45">
                          <a:effectLst/>
                        </a:rPr>
                        <a:t>averaged</a:t>
                      </a:r>
                      <a:r>
                        <a:rPr lang="en-US" sz="1050" spc="130">
                          <a:effectLst/>
                        </a:rPr>
                        <a:t> </a:t>
                      </a:r>
                      <a:r>
                        <a:rPr lang="en-US" sz="1050" spc="50">
                          <a:effectLst/>
                        </a:rPr>
                        <a:t>outputs</a:t>
                      </a:r>
                      <a:r>
                        <a:rPr lang="en-US" sz="1050" spc="130">
                          <a:effectLst/>
                        </a:rPr>
                        <a:t> </a:t>
                      </a:r>
                      <a:r>
                        <a:rPr lang="en-US" sz="1050">
                          <a:effectLst/>
                        </a:rPr>
                        <a:t>from</a:t>
                      </a:r>
                      <a:r>
                        <a:rPr lang="en-US" sz="1050" spc="130">
                          <a:effectLst/>
                        </a:rPr>
                        <a:t> </a:t>
                      </a:r>
                      <a:r>
                        <a:rPr lang="en-US" sz="1050">
                          <a:effectLst/>
                        </a:rPr>
                        <a:t>all</a:t>
                      </a:r>
                      <a:r>
                        <a:rPr lang="en-US" sz="1050" spc="130">
                          <a:effectLst/>
                        </a:rPr>
                        <a:t> </a:t>
                      </a:r>
                      <a:r>
                        <a:rPr lang="en-US" sz="1050" spc="50">
                          <a:effectLst/>
                        </a:rPr>
                        <a:t>branches</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3515" marR="473710" indent="-114300">
                        <a:spcBef>
                          <a:spcPts val="5"/>
                        </a:spcBef>
                        <a:spcAft>
                          <a:spcPts val="0"/>
                        </a:spcAft>
                        <a:tabLst>
                          <a:tab pos="184150" algn="l"/>
                        </a:tabLst>
                      </a:pPr>
                      <a:r>
                        <a:rPr lang="en-US" sz="1050" spc="45" dirty="0">
                          <a:effectLst/>
                        </a:rPr>
                        <a:t>Parallel</a:t>
                      </a:r>
                      <a:r>
                        <a:rPr lang="en-US" sz="1050" spc="180" dirty="0">
                          <a:effectLst/>
                        </a:rPr>
                        <a:t> </a:t>
                      </a:r>
                      <a:r>
                        <a:rPr lang="en-US" sz="1050" spc="50" dirty="0">
                          <a:effectLst/>
                        </a:rPr>
                        <a:t>branches</a:t>
                      </a:r>
                      <a:r>
                        <a:rPr lang="en-US" sz="1050" spc="175" dirty="0">
                          <a:effectLst/>
                        </a:rPr>
                        <a:t> </a:t>
                      </a:r>
                      <a:r>
                        <a:rPr lang="en-US" sz="1050" dirty="0">
                          <a:effectLst/>
                        </a:rPr>
                        <a:t>make</a:t>
                      </a:r>
                      <a:r>
                        <a:rPr lang="en-US" sz="1050" spc="-155" dirty="0">
                          <a:effectLst/>
                        </a:rPr>
                        <a:t> </a:t>
                      </a:r>
                      <a:r>
                        <a:rPr lang="en-US" sz="1050" spc="45" dirty="0">
                          <a:effectLst/>
                        </a:rPr>
                        <a:t>effective</a:t>
                      </a:r>
                      <a:r>
                        <a:rPr lang="en-US" sz="1050" spc="50" dirty="0">
                          <a:effectLst/>
                        </a:rPr>
                        <a:t> </a:t>
                      </a:r>
                      <a:r>
                        <a:rPr lang="en-US" sz="1050" dirty="0">
                          <a:effectLst/>
                        </a:rPr>
                        <a:t>for</a:t>
                      </a:r>
                      <a:r>
                        <a:rPr lang="en-US" sz="1050" spc="5" dirty="0">
                          <a:effectLst/>
                        </a:rPr>
                        <a:t> </a:t>
                      </a:r>
                      <a:r>
                        <a:rPr lang="en-US" sz="1050" spc="50" dirty="0">
                          <a:effectLst/>
                        </a:rPr>
                        <a:t>extensive</a:t>
                      </a:r>
                      <a:r>
                        <a:rPr lang="en-US" sz="1050" spc="-155" dirty="0">
                          <a:effectLst/>
                        </a:rPr>
                        <a:t> </a:t>
                      </a:r>
                      <a:r>
                        <a:rPr lang="en-US" sz="1050" spc="50" dirty="0">
                          <a:effectLst/>
                        </a:rPr>
                        <a:t>experiments</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0" marR="152400" lvl="0" indent="0">
                        <a:spcBef>
                          <a:spcPts val="5"/>
                        </a:spcBef>
                        <a:spcAft>
                          <a:spcPts val="0"/>
                        </a:spcAft>
                        <a:buSzPts val="750"/>
                        <a:buFont typeface="Wingdings" panose="05000000000000000000" pitchFamily="2" charset="2"/>
                        <a:buNone/>
                        <a:tabLst>
                          <a:tab pos="184150" algn="l"/>
                        </a:tabLst>
                      </a:pPr>
                      <a:r>
                        <a:rPr lang="en-US" sz="1050" spc="45" dirty="0">
                          <a:effectLst/>
                        </a:rPr>
                        <a:t>Lower</a:t>
                      </a:r>
                      <a:r>
                        <a:rPr lang="en-US" sz="1050" spc="210" dirty="0">
                          <a:effectLst/>
                        </a:rPr>
                        <a:t> </a:t>
                      </a:r>
                      <a:r>
                        <a:rPr lang="en-US" sz="1050" dirty="0">
                          <a:effectLst/>
                        </a:rPr>
                        <a:t>true</a:t>
                      </a:r>
                      <a:r>
                        <a:rPr lang="en-US" sz="1050" spc="45" dirty="0">
                          <a:effectLst/>
                        </a:rPr>
                        <a:t> </a:t>
                      </a:r>
                      <a:r>
                        <a:rPr lang="en-US" sz="1050" spc="50" dirty="0">
                          <a:effectLst/>
                        </a:rPr>
                        <a:t>positive</a:t>
                      </a:r>
                      <a:r>
                        <a:rPr lang="en-US" sz="1050" spc="210" dirty="0">
                          <a:effectLst/>
                        </a:rPr>
                        <a:t> </a:t>
                      </a:r>
                      <a:r>
                        <a:rPr lang="en-US" sz="1050" dirty="0">
                          <a:effectLst/>
                        </a:rPr>
                        <a:t>rate</a:t>
                      </a:r>
                      <a:r>
                        <a:rPr lang="en-US" sz="1050" spc="-155" dirty="0">
                          <a:effectLst/>
                        </a:rPr>
                        <a:t> </a:t>
                      </a:r>
                      <a:r>
                        <a:rPr lang="en-US" sz="1050" spc="50" dirty="0">
                          <a:effectLst/>
                        </a:rPr>
                        <a:t>(0.9349)</a:t>
                      </a:r>
                      <a:r>
                        <a:rPr lang="en-US" sz="1050" spc="150" dirty="0">
                          <a:effectLst/>
                        </a:rPr>
                        <a:t> </a:t>
                      </a:r>
                      <a:r>
                        <a:rPr lang="en-US" sz="1050" dirty="0">
                          <a:effectLst/>
                        </a:rPr>
                        <a:t>than</a:t>
                      </a:r>
                      <a:r>
                        <a:rPr lang="en-US" sz="1050" spc="155" dirty="0">
                          <a:effectLst/>
                        </a:rPr>
                        <a:t> </a:t>
                      </a:r>
                      <a:r>
                        <a:rPr lang="en-US" sz="1050" spc="45" dirty="0" err="1">
                          <a:effectLst/>
                        </a:rPr>
                        <a:t>URLNet</a:t>
                      </a:r>
                      <a:r>
                        <a:rPr lang="en-US" sz="1050" spc="0" dirty="0">
                          <a:effectLst/>
                        </a:rPr>
                        <a:t> </a:t>
                      </a:r>
                      <a:r>
                        <a:rPr lang="en-US" sz="1050" spc="50" dirty="0">
                          <a:effectLst/>
                        </a:rPr>
                        <a:t>(0.9933)</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lnSpc>
                          <a:spcPts val="915"/>
                        </a:lnSpc>
                        <a:spcBef>
                          <a:spcPts val="5"/>
                        </a:spcBef>
                        <a:spcAft>
                          <a:spcPts val="0"/>
                        </a:spcAft>
                      </a:pPr>
                      <a:r>
                        <a:rPr lang="en-US" sz="1050" spc="50">
                          <a:effectLst/>
                        </a:rPr>
                        <a:t>AUC:0.9966</a:t>
                      </a:r>
                      <a:endParaRPr lang="en-US" sz="1050">
                        <a:effectLst/>
                      </a:endParaRPr>
                    </a:p>
                    <a:p>
                      <a:pPr marL="68580" marR="0">
                        <a:lnSpc>
                          <a:spcPts val="910"/>
                        </a:lnSpc>
                        <a:spcBef>
                          <a:spcPts val="0"/>
                        </a:spcBef>
                        <a:spcAft>
                          <a:spcPts val="0"/>
                        </a:spcAft>
                      </a:pPr>
                      <a:r>
                        <a:rPr lang="en-US" sz="1050" spc="50">
                          <a:effectLst/>
                        </a:rPr>
                        <a:t>ACC:0.9963</a:t>
                      </a:r>
                      <a:endParaRPr lang="en-US" sz="1050">
                        <a:effectLst/>
                      </a:endParaRPr>
                    </a:p>
                    <a:p>
                      <a:pPr marL="68580" marR="0">
                        <a:lnSpc>
                          <a:spcPts val="910"/>
                        </a:lnSpc>
                        <a:spcBef>
                          <a:spcPts val="0"/>
                        </a:spcBef>
                        <a:spcAft>
                          <a:spcPts val="0"/>
                        </a:spcAft>
                      </a:pPr>
                      <a:r>
                        <a:rPr lang="en-US" sz="1050" spc="60">
                          <a:effectLst/>
                        </a:rPr>
                        <a:t>FPR:0.0005</a:t>
                      </a:r>
                      <a:endParaRPr lang="en-US" sz="1050">
                        <a:effectLst/>
                      </a:endParaRPr>
                    </a:p>
                    <a:p>
                      <a:pPr marL="68580" marR="258445">
                        <a:spcBef>
                          <a:spcPts val="0"/>
                        </a:spcBef>
                        <a:spcAft>
                          <a:spcPts val="0"/>
                        </a:spcAft>
                      </a:pPr>
                      <a:r>
                        <a:rPr lang="en-US" sz="1050" spc="55">
                          <a:effectLst/>
                        </a:rPr>
                        <a:t>Precision:0.9898</a:t>
                      </a:r>
                      <a:r>
                        <a:rPr lang="en-US" sz="1050" spc="-155">
                          <a:effectLst/>
                        </a:rPr>
                        <a:t> </a:t>
                      </a:r>
                      <a:r>
                        <a:rPr lang="en-US" sz="1050" spc="60">
                          <a:effectLst/>
                        </a:rPr>
                        <a:t>TPR:0.9349</a:t>
                      </a:r>
                      <a:endParaRPr lang="en-US" sz="1050">
                        <a:effectLst/>
                      </a:endParaRPr>
                    </a:p>
                    <a:p>
                      <a:pPr marL="68580" marR="0">
                        <a:lnSpc>
                          <a:spcPts val="910"/>
                        </a:lnSpc>
                        <a:spcBef>
                          <a:spcPts val="0"/>
                        </a:spcBef>
                        <a:spcAft>
                          <a:spcPts val="0"/>
                        </a:spcAft>
                      </a:pPr>
                      <a:r>
                        <a:rPr lang="en-US" sz="1050" spc="50">
                          <a:effectLst/>
                        </a:rPr>
                        <a:t>Recall:0.0349</a:t>
                      </a:r>
                      <a:endParaRPr lang="en-US" sz="1050">
                        <a:effectLst/>
                      </a:endParaRPr>
                    </a:p>
                    <a:p>
                      <a:pPr marL="68580" marR="0">
                        <a:spcBef>
                          <a:spcPts val="15"/>
                        </a:spcBef>
                        <a:spcAft>
                          <a:spcPts val="0"/>
                        </a:spcAft>
                      </a:pPr>
                      <a:r>
                        <a:rPr lang="en-US" sz="1050" spc="60">
                          <a:effectLst/>
                        </a:rPr>
                        <a:t>F1:0.9616</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spcBef>
                          <a:spcPts val="5"/>
                        </a:spcBef>
                        <a:spcAft>
                          <a:spcPts val="0"/>
                        </a:spcAft>
                      </a:pPr>
                      <a:r>
                        <a:rPr lang="en-US" sz="1050" spc="60">
                          <a:effectLst/>
                        </a:rPr>
                        <a:t>2019</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1883292725"/>
                  </a:ext>
                </a:extLst>
              </a:tr>
              <a:tr h="626851">
                <a:tc>
                  <a:txBody>
                    <a:bodyPr/>
                    <a:lstStyle/>
                    <a:p>
                      <a:pPr marL="69215" marR="67945" algn="just">
                        <a:spcBef>
                          <a:spcPts val="5"/>
                        </a:spcBef>
                        <a:spcAft>
                          <a:spcPts val="0"/>
                        </a:spcAft>
                        <a:tabLst>
                          <a:tab pos="594995" algn="l"/>
                          <a:tab pos="1124585" algn="l"/>
                          <a:tab pos="1530985" algn="l"/>
                        </a:tabLst>
                      </a:pPr>
                      <a:r>
                        <a:rPr lang="en-US" sz="1050" spc="50" dirty="0">
                          <a:effectLst/>
                        </a:rPr>
                        <a:t>Machine Learning </a:t>
                      </a:r>
                      <a:r>
                        <a:rPr lang="en-US" sz="1050" spc="45" dirty="0">
                          <a:effectLst/>
                        </a:rPr>
                        <a:t>Based </a:t>
                      </a:r>
                      <a:r>
                        <a:rPr lang="en-US" sz="1050" dirty="0">
                          <a:effectLst/>
                        </a:rPr>
                        <a:t>Phishing</a:t>
                      </a:r>
                      <a:r>
                        <a:rPr lang="en-US" sz="1050" spc="5" dirty="0">
                          <a:effectLst/>
                        </a:rPr>
                        <a:t> </a:t>
                      </a:r>
                      <a:r>
                        <a:rPr lang="en-US" sz="1050" spc="50" dirty="0">
                          <a:effectLst/>
                        </a:rPr>
                        <a:t>Detection</a:t>
                      </a:r>
                      <a:r>
                        <a:rPr lang="en-US" sz="1050" spc="135" dirty="0">
                          <a:effectLst/>
                        </a:rPr>
                        <a:t> </a:t>
                      </a:r>
                      <a:r>
                        <a:rPr lang="en-US" sz="1050" dirty="0">
                          <a:effectLst/>
                        </a:rPr>
                        <a:t>From</a:t>
                      </a:r>
                      <a:r>
                        <a:rPr lang="en-US" sz="1050" spc="140" dirty="0">
                          <a:effectLst/>
                        </a:rPr>
                        <a:t> </a:t>
                      </a:r>
                      <a:r>
                        <a:rPr lang="en-US" sz="1050" dirty="0">
                          <a:effectLst/>
                        </a:rPr>
                        <a:t>URLs</a:t>
                      </a:r>
                      <a:r>
                        <a:rPr lang="en-US" sz="1050" spc="135" dirty="0">
                          <a:effectLst/>
                        </a:rPr>
                        <a:t> </a:t>
                      </a:r>
                      <a:r>
                        <a:rPr lang="en-US" sz="1050" dirty="0">
                          <a:effectLst/>
                        </a:rPr>
                        <a:t>[3]</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3515" marR="0" indent="-114935">
                        <a:lnSpc>
                          <a:spcPts val="915"/>
                        </a:lnSpc>
                        <a:spcBef>
                          <a:spcPts val="5"/>
                        </a:spcBef>
                        <a:spcAft>
                          <a:spcPts val="0"/>
                        </a:spcAft>
                        <a:tabLst>
                          <a:tab pos="184150" algn="l"/>
                        </a:tabLst>
                      </a:pPr>
                      <a:r>
                        <a:rPr lang="en-US" sz="1050" spc="50">
                          <a:effectLst/>
                        </a:rPr>
                        <a:t>Proposed</a:t>
                      </a:r>
                      <a:r>
                        <a:rPr lang="en-US" sz="1050" spc="180">
                          <a:effectLst/>
                        </a:rPr>
                        <a:t> </a:t>
                      </a:r>
                      <a:r>
                        <a:rPr lang="en-US" sz="1050" spc="50">
                          <a:effectLst/>
                        </a:rPr>
                        <a:t>real-time</a:t>
                      </a:r>
                      <a:r>
                        <a:rPr lang="en-US" sz="1050" spc="185">
                          <a:effectLst/>
                        </a:rPr>
                        <a:t> </a:t>
                      </a:r>
                      <a:r>
                        <a:rPr lang="en-US" sz="1050" spc="50">
                          <a:effectLst/>
                        </a:rPr>
                        <a:t>anti-phishing</a:t>
                      </a:r>
                      <a:r>
                        <a:rPr lang="en-US" sz="1050" spc="180">
                          <a:effectLst/>
                        </a:rPr>
                        <a:t> </a:t>
                      </a:r>
                      <a:r>
                        <a:rPr lang="en-US" sz="1050">
                          <a:effectLst/>
                        </a:rPr>
                        <a:t>system</a:t>
                      </a:r>
                    </a:p>
                    <a:p>
                      <a:pPr marL="183515" marR="67945" indent="-114300">
                        <a:spcBef>
                          <a:spcPts val="0"/>
                        </a:spcBef>
                        <a:spcAft>
                          <a:spcPts val="0"/>
                        </a:spcAft>
                        <a:tabLst>
                          <a:tab pos="184150" algn="l"/>
                        </a:tabLst>
                      </a:pPr>
                      <a:r>
                        <a:rPr lang="en-US" sz="1050">
                          <a:effectLst/>
                        </a:rPr>
                        <a:t>Used</a:t>
                      </a:r>
                      <a:r>
                        <a:rPr lang="en-US" sz="1050" spc="5">
                          <a:effectLst/>
                        </a:rPr>
                        <a:t> </a:t>
                      </a:r>
                      <a:r>
                        <a:rPr lang="en-US" sz="1050">
                          <a:effectLst/>
                        </a:rPr>
                        <a:t>seven</a:t>
                      </a:r>
                      <a:r>
                        <a:rPr lang="en-US" sz="1050" spc="5">
                          <a:effectLst/>
                        </a:rPr>
                        <a:t> </a:t>
                      </a:r>
                      <a:r>
                        <a:rPr lang="en-US" sz="1050" spc="45">
                          <a:effectLst/>
                        </a:rPr>
                        <a:t>different</a:t>
                      </a:r>
                      <a:r>
                        <a:rPr lang="en-US" sz="1050" spc="170">
                          <a:effectLst/>
                        </a:rPr>
                        <a:t> </a:t>
                      </a:r>
                      <a:r>
                        <a:rPr lang="en-US" sz="1050" spc="55">
                          <a:effectLst/>
                        </a:rPr>
                        <a:t>classification</a:t>
                      </a:r>
                      <a:r>
                        <a:rPr lang="en-US" sz="1050" spc="170">
                          <a:effectLst/>
                        </a:rPr>
                        <a:t> </a:t>
                      </a:r>
                      <a:r>
                        <a:rPr lang="en-US" sz="1050" spc="50">
                          <a:effectLst/>
                        </a:rPr>
                        <a:t>algorithms</a:t>
                      </a:r>
                      <a:r>
                        <a:rPr lang="en-US" sz="1050" spc="175">
                          <a:effectLst/>
                        </a:rPr>
                        <a:t> </a:t>
                      </a:r>
                      <a:r>
                        <a:rPr lang="en-US" sz="1050">
                          <a:effectLst/>
                        </a:rPr>
                        <a:t>and</a:t>
                      </a:r>
                      <a:r>
                        <a:rPr lang="en-US" sz="1050" spc="-155">
                          <a:effectLst/>
                        </a:rPr>
                        <a:t> </a:t>
                      </a:r>
                      <a:r>
                        <a:rPr lang="en-US" sz="1050" spc="45">
                          <a:effectLst/>
                        </a:rPr>
                        <a:t>natural</a:t>
                      </a:r>
                      <a:r>
                        <a:rPr lang="en-US" sz="1050" spc="120">
                          <a:effectLst/>
                        </a:rPr>
                        <a:t> </a:t>
                      </a:r>
                      <a:r>
                        <a:rPr lang="en-US" sz="1050" spc="50">
                          <a:effectLst/>
                        </a:rPr>
                        <a:t>language</a:t>
                      </a:r>
                      <a:r>
                        <a:rPr lang="en-US" sz="1050" spc="120">
                          <a:effectLst/>
                        </a:rPr>
                        <a:t> </a:t>
                      </a:r>
                      <a:r>
                        <a:rPr lang="en-US" sz="1050" spc="50">
                          <a:effectLst/>
                        </a:rPr>
                        <a:t>processing</a:t>
                      </a:r>
                      <a:r>
                        <a:rPr lang="en-US" sz="1050" spc="120">
                          <a:effectLst/>
                        </a:rPr>
                        <a:t> </a:t>
                      </a:r>
                      <a:r>
                        <a:rPr lang="en-US" sz="1050" spc="45">
                          <a:effectLst/>
                        </a:rPr>
                        <a:t>(NLP)</a:t>
                      </a:r>
                      <a:r>
                        <a:rPr lang="en-US" sz="1050" spc="120">
                          <a:effectLst/>
                        </a:rPr>
                        <a:t> </a:t>
                      </a:r>
                      <a:r>
                        <a:rPr lang="en-US" sz="1050" spc="45">
                          <a:effectLst/>
                        </a:rPr>
                        <a:t>based</a:t>
                      </a:r>
                      <a:r>
                        <a:rPr lang="en-US" sz="1050" spc="120">
                          <a:effectLst/>
                        </a:rPr>
                        <a:t> </a:t>
                      </a:r>
                      <a:r>
                        <a:rPr lang="en-US" sz="1050" spc="45">
                          <a:effectLst/>
                        </a:rPr>
                        <a:t>features</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67945" lvl="0" indent="-342900">
                        <a:spcBef>
                          <a:spcPts val="5"/>
                        </a:spcBef>
                        <a:spcAft>
                          <a:spcPts val="0"/>
                        </a:spcAft>
                        <a:buSzPts val="750"/>
                        <a:buFont typeface="Wingdings" panose="05000000000000000000" pitchFamily="2" charset="2"/>
                        <a:buChar char=""/>
                        <a:tabLst>
                          <a:tab pos="184150" algn="l"/>
                        </a:tabLst>
                      </a:pPr>
                      <a:r>
                        <a:rPr lang="en-US" sz="1050" spc="55" dirty="0">
                          <a:effectLst/>
                        </a:rPr>
                        <a:t>Independence</a:t>
                      </a:r>
                      <a:r>
                        <a:rPr lang="en-US" sz="1050" spc="380" dirty="0">
                          <a:effectLst/>
                        </a:rPr>
                        <a:t>  </a:t>
                      </a:r>
                      <a:r>
                        <a:rPr lang="en-US" sz="1050" dirty="0">
                          <a:effectLst/>
                        </a:rPr>
                        <a:t>of</a:t>
                      </a:r>
                      <a:r>
                        <a:rPr lang="en-US" sz="1050" spc="165" dirty="0">
                          <a:effectLst/>
                        </a:rPr>
                        <a:t>   </a:t>
                      </a:r>
                      <a:r>
                        <a:rPr lang="en-US" sz="1050" spc="50" dirty="0">
                          <a:effectLst/>
                        </a:rPr>
                        <a:t>third-party</a:t>
                      </a:r>
                      <a:r>
                        <a:rPr lang="en-US" sz="1050" spc="-155" dirty="0">
                          <a:effectLst/>
                        </a:rPr>
                        <a:t> </a:t>
                      </a:r>
                      <a:r>
                        <a:rPr lang="en-US" sz="1050" spc="60" dirty="0">
                          <a:effectLst/>
                        </a:rPr>
                        <a:t>services</a:t>
                      </a:r>
                      <a:endParaRPr lang="en-US" sz="1050" dirty="0">
                        <a:effectLst/>
                      </a:endParaRPr>
                    </a:p>
                    <a:p>
                      <a:pPr marL="342900" marR="0" lvl="0" indent="-342900">
                        <a:lnSpc>
                          <a:spcPts val="905"/>
                        </a:lnSpc>
                        <a:spcBef>
                          <a:spcPts val="0"/>
                        </a:spcBef>
                        <a:spcAft>
                          <a:spcPts val="0"/>
                        </a:spcAft>
                        <a:buSzPts val="750"/>
                        <a:buFont typeface="Wingdings" panose="05000000000000000000" pitchFamily="2" charset="2"/>
                        <a:buChar char=""/>
                        <a:tabLst>
                          <a:tab pos="184150" algn="l"/>
                        </a:tabLst>
                      </a:pPr>
                      <a:r>
                        <a:rPr lang="en-US" sz="1050" spc="50" dirty="0">
                          <a:effectLst/>
                        </a:rPr>
                        <a:t>Language</a:t>
                      </a:r>
                      <a:r>
                        <a:rPr lang="en-US" sz="1050" spc="90" dirty="0">
                          <a:effectLst/>
                        </a:rPr>
                        <a:t> </a:t>
                      </a:r>
                      <a:r>
                        <a:rPr lang="en-US" sz="1050" spc="55" dirty="0">
                          <a:effectLst/>
                        </a:rPr>
                        <a:t>independence</a:t>
                      </a:r>
                      <a:endParaRPr lang="en-US" sz="1050" dirty="0">
                        <a:effectLst/>
                      </a:endParaRPr>
                    </a:p>
                    <a:p>
                      <a:pPr marL="342900" marR="0" lvl="0" indent="-342900">
                        <a:lnSpc>
                          <a:spcPts val="825"/>
                        </a:lnSpc>
                        <a:spcBef>
                          <a:spcPts val="0"/>
                        </a:spcBef>
                        <a:spcAft>
                          <a:spcPts val="0"/>
                        </a:spcAft>
                        <a:buSzPts val="750"/>
                        <a:buFont typeface="Wingdings" panose="05000000000000000000" pitchFamily="2" charset="2"/>
                        <a:buChar char=""/>
                        <a:tabLst>
                          <a:tab pos="184150" algn="l"/>
                        </a:tabLst>
                      </a:pPr>
                      <a:r>
                        <a:rPr lang="en-US" sz="1050" spc="50" dirty="0">
                          <a:effectLst/>
                        </a:rPr>
                        <a:t>Real-time</a:t>
                      </a:r>
                      <a:r>
                        <a:rPr lang="en-US" sz="1050" spc="100" dirty="0">
                          <a:effectLst/>
                        </a:rPr>
                        <a:t> </a:t>
                      </a:r>
                      <a:r>
                        <a:rPr lang="en-US" sz="1050" spc="50" dirty="0">
                          <a:effectLst/>
                        </a:rPr>
                        <a:t>execution</a:t>
                      </a:r>
                      <a:endParaRPr lang="en-US" sz="1050" dirty="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183515" marR="66675" indent="-114300" algn="just">
                        <a:spcBef>
                          <a:spcPts val="5"/>
                        </a:spcBef>
                        <a:spcAft>
                          <a:spcPts val="0"/>
                        </a:spcAft>
                        <a:tabLst>
                          <a:tab pos="184150" algn="l"/>
                        </a:tabLst>
                      </a:pPr>
                      <a:r>
                        <a:rPr lang="en-US" sz="1050" spc="50" dirty="0">
                          <a:effectLst/>
                        </a:rPr>
                        <a:t>Cannot</a:t>
                      </a:r>
                      <a:r>
                        <a:rPr lang="en-US" sz="1050" spc="55" dirty="0">
                          <a:effectLst/>
                        </a:rPr>
                        <a:t> </a:t>
                      </a:r>
                      <a:r>
                        <a:rPr lang="en-US" sz="1050" spc="45" dirty="0">
                          <a:effectLst/>
                        </a:rPr>
                        <a:t>detect</a:t>
                      </a:r>
                      <a:r>
                        <a:rPr lang="en-US" sz="1050" spc="50" dirty="0">
                          <a:effectLst/>
                        </a:rPr>
                        <a:t> </a:t>
                      </a:r>
                      <a:r>
                        <a:rPr lang="en-US" sz="1050" dirty="0">
                          <a:effectLst/>
                        </a:rPr>
                        <a:t>URL</a:t>
                      </a:r>
                      <a:r>
                        <a:rPr lang="en-US" sz="1050" spc="170" dirty="0">
                          <a:effectLst/>
                        </a:rPr>
                        <a:t> </a:t>
                      </a:r>
                      <a:r>
                        <a:rPr lang="en-US" sz="1050" dirty="0">
                          <a:effectLst/>
                        </a:rPr>
                        <a:t>with</a:t>
                      </a:r>
                      <a:r>
                        <a:rPr lang="en-US" sz="1050" spc="5" dirty="0">
                          <a:effectLst/>
                        </a:rPr>
                        <a:t> </a:t>
                      </a:r>
                      <a:r>
                        <a:rPr lang="en-US" sz="1050" dirty="0">
                          <a:effectLst/>
                        </a:rPr>
                        <a:t>only </a:t>
                      </a:r>
                      <a:r>
                        <a:rPr lang="en-US" sz="1050" spc="50" dirty="0">
                          <a:effectLst/>
                        </a:rPr>
                        <a:t>single  domain  </a:t>
                      </a:r>
                      <a:r>
                        <a:rPr lang="en-US" sz="1050" dirty="0">
                          <a:effectLst/>
                        </a:rPr>
                        <a:t>name</a:t>
                      </a:r>
                      <a:r>
                        <a:rPr lang="en-US" sz="1050" spc="5" dirty="0">
                          <a:effectLst/>
                        </a:rPr>
                        <a:t> </a:t>
                      </a:r>
                      <a:r>
                        <a:rPr lang="en-US" sz="1050" dirty="0">
                          <a:effectLst/>
                        </a:rPr>
                        <a:t>(e.</a:t>
                      </a:r>
                      <a:r>
                        <a:rPr lang="en-US" sz="1050" spc="50" dirty="0">
                          <a:effectLst/>
                        </a:rPr>
                        <a:t>g.www.testbank.com)</a:t>
                      </a:r>
                      <a:endParaRPr lang="en-US" sz="1050" dirty="0">
                        <a:effectLst/>
                      </a:endParaRPr>
                    </a:p>
                    <a:p>
                      <a:pPr marL="183515" marR="0" algn="just">
                        <a:lnSpc>
                          <a:spcPts val="820"/>
                        </a:lnSpc>
                        <a:spcBef>
                          <a:spcPts val="0"/>
                        </a:spcBef>
                        <a:spcAft>
                          <a:spcPts val="0"/>
                        </a:spcAft>
                      </a:pPr>
                      <a:r>
                        <a:rPr lang="en-US" sz="1050" dirty="0">
                          <a:effectLst/>
                        </a:rPr>
                        <a:t>due</a:t>
                      </a:r>
                      <a:r>
                        <a:rPr lang="en-US" sz="1050" spc="145" dirty="0">
                          <a:effectLst/>
                        </a:rPr>
                        <a:t> </a:t>
                      </a:r>
                      <a:r>
                        <a:rPr lang="en-US" sz="1050" dirty="0">
                          <a:effectLst/>
                        </a:rPr>
                        <a:t>to</a:t>
                      </a:r>
                      <a:r>
                        <a:rPr lang="en-US" sz="1050" spc="150" dirty="0">
                          <a:effectLst/>
                        </a:rPr>
                        <a:t> </a:t>
                      </a:r>
                      <a:r>
                        <a:rPr lang="en-US" sz="1050" dirty="0">
                          <a:effectLst/>
                        </a:rPr>
                        <a:t>NLP</a:t>
                      </a:r>
                      <a:r>
                        <a:rPr lang="en-US" sz="1050" spc="150" dirty="0">
                          <a:effectLst/>
                        </a:rPr>
                        <a:t> </a:t>
                      </a:r>
                      <a:r>
                        <a:rPr lang="en-US" sz="1050" spc="45" dirty="0">
                          <a:effectLst/>
                        </a:rPr>
                        <a:t>based</a:t>
                      </a:r>
                      <a:r>
                        <a:rPr lang="en-US" sz="1050" spc="150" dirty="0">
                          <a:effectLst/>
                        </a:rPr>
                        <a:t> </a:t>
                      </a:r>
                      <a:r>
                        <a:rPr lang="en-US" sz="1050" spc="45" dirty="0">
                          <a:effectLst/>
                        </a:rPr>
                        <a:t>features</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lnSpc>
                          <a:spcPts val="915"/>
                        </a:lnSpc>
                        <a:spcBef>
                          <a:spcPts val="5"/>
                        </a:spcBef>
                        <a:spcAft>
                          <a:spcPts val="0"/>
                        </a:spcAft>
                      </a:pPr>
                      <a:r>
                        <a:rPr lang="en-US" sz="1050" spc="50">
                          <a:effectLst/>
                        </a:rPr>
                        <a:t>AUC:0.9798</a:t>
                      </a:r>
                      <a:endParaRPr lang="en-US" sz="1050">
                        <a:effectLst/>
                      </a:endParaRPr>
                    </a:p>
                    <a:p>
                      <a:pPr marL="68580" marR="0">
                        <a:spcBef>
                          <a:spcPts val="0"/>
                        </a:spcBef>
                        <a:spcAft>
                          <a:spcPts val="0"/>
                        </a:spcAft>
                      </a:pPr>
                      <a:r>
                        <a:rPr lang="en-US" sz="1050" spc="55">
                          <a:effectLst/>
                        </a:rPr>
                        <a:t>Precision:0.9700</a:t>
                      </a:r>
                      <a:r>
                        <a:rPr lang="en-US" sz="1050" spc="60">
                          <a:effectLst/>
                        </a:rPr>
                        <a:t> Sensitivity:0.9900</a:t>
                      </a:r>
                      <a:endParaRPr lang="en-US" sz="1050">
                        <a:effectLst/>
                      </a:endParaRPr>
                    </a:p>
                    <a:p>
                      <a:pPr marL="68580" marR="0">
                        <a:lnSpc>
                          <a:spcPts val="820"/>
                        </a:lnSpc>
                        <a:spcBef>
                          <a:spcPts val="0"/>
                        </a:spcBef>
                        <a:spcAft>
                          <a:spcPts val="0"/>
                        </a:spcAft>
                      </a:pPr>
                      <a:r>
                        <a:rPr lang="en-US" sz="1050" spc="55">
                          <a:effectLst/>
                        </a:rPr>
                        <a:t>FMeasure:0.9800</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spcBef>
                          <a:spcPts val="5"/>
                        </a:spcBef>
                        <a:spcAft>
                          <a:spcPts val="0"/>
                        </a:spcAft>
                      </a:pPr>
                      <a:r>
                        <a:rPr lang="en-US" sz="1050" spc="60">
                          <a:effectLst/>
                        </a:rPr>
                        <a:t>2019</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368407149"/>
                  </a:ext>
                </a:extLst>
              </a:tr>
              <a:tr h="2268192">
                <a:tc>
                  <a:txBody>
                    <a:bodyPr/>
                    <a:lstStyle/>
                    <a:p>
                      <a:pPr marL="69215" marR="67310" algn="just">
                        <a:spcBef>
                          <a:spcPts val="5"/>
                        </a:spcBef>
                        <a:spcAft>
                          <a:spcPts val="0"/>
                        </a:spcAft>
                      </a:pPr>
                      <a:r>
                        <a:rPr lang="en-US" sz="1050" spc="50" dirty="0">
                          <a:effectLst/>
                        </a:rPr>
                        <a:t>Phishing</a:t>
                      </a:r>
                      <a:r>
                        <a:rPr lang="en-US" sz="1050" spc="55" dirty="0">
                          <a:effectLst/>
                        </a:rPr>
                        <a:t> </a:t>
                      </a:r>
                      <a:r>
                        <a:rPr lang="en-US" sz="1050" dirty="0">
                          <a:effectLst/>
                        </a:rPr>
                        <a:t>URL</a:t>
                      </a:r>
                      <a:r>
                        <a:rPr lang="en-US" sz="1050" spc="5" dirty="0">
                          <a:effectLst/>
                        </a:rPr>
                        <a:t> </a:t>
                      </a:r>
                      <a:r>
                        <a:rPr lang="en-US" sz="1050" spc="50" dirty="0">
                          <a:effectLst/>
                        </a:rPr>
                        <a:t>Detection</a:t>
                      </a:r>
                      <a:r>
                        <a:rPr lang="en-US" sz="1050" spc="55" dirty="0">
                          <a:effectLst/>
                        </a:rPr>
                        <a:t> </a:t>
                      </a:r>
                      <a:r>
                        <a:rPr lang="en-US" sz="1050" dirty="0">
                          <a:effectLst/>
                        </a:rPr>
                        <a:t>With</a:t>
                      </a:r>
                      <a:r>
                        <a:rPr lang="en-US" sz="1050" spc="5" dirty="0">
                          <a:effectLst/>
                        </a:rPr>
                        <a:t> </a:t>
                      </a:r>
                      <a:r>
                        <a:rPr lang="en-US" sz="1050" spc="50" dirty="0">
                          <a:effectLst/>
                        </a:rPr>
                        <a:t>Oversampling </a:t>
                      </a:r>
                      <a:r>
                        <a:rPr lang="en-US" sz="1050" spc="45" dirty="0">
                          <a:effectLst/>
                        </a:rPr>
                        <a:t>Based </a:t>
                      </a:r>
                      <a:r>
                        <a:rPr lang="en-US" sz="1050" dirty="0">
                          <a:effectLst/>
                        </a:rPr>
                        <a:t>On</a:t>
                      </a:r>
                      <a:r>
                        <a:rPr lang="en-US" sz="1050" spc="5" dirty="0">
                          <a:effectLst/>
                        </a:rPr>
                        <a:t> </a:t>
                      </a:r>
                      <a:r>
                        <a:rPr lang="en-US" sz="1050" dirty="0">
                          <a:effectLst/>
                        </a:rPr>
                        <a:t>Text</a:t>
                      </a:r>
                      <a:r>
                        <a:rPr lang="en-US" sz="1050" spc="5" dirty="0">
                          <a:effectLst/>
                        </a:rPr>
                        <a:t> </a:t>
                      </a:r>
                      <a:r>
                        <a:rPr lang="en-US" sz="1050" spc="50" dirty="0">
                          <a:effectLst/>
                        </a:rPr>
                        <a:t>Generative</a:t>
                      </a:r>
                      <a:r>
                        <a:rPr lang="en-US" sz="1050" spc="55" dirty="0">
                          <a:effectLst/>
                        </a:rPr>
                        <a:t> </a:t>
                      </a:r>
                      <a:r>
                        <a:rPr lang="en-US" sz="1050" spc="50" dirty="0">
                          <a:effectLst/>
                        </a:rPr>
                        <a:t>Adversarial</a:t>
                      </a:r>
                      <a:r>
                        <a:rPr lang="en-US" sz="1050" spc="115" dirty="0">
                          <a:effectLst/>
                        </a:rPr>
                        <a:t> </a:t>
                      </a:r>
                      <a:r>
                        <a:rPr lang="en-US" sz="1050" spc="50" dirty="0">
                          <a:effectLst/>
                        </a:rPr>
                        <a:t>Networks</a:t>
                      </a:r>
                      <a:r>
                        <a:rPr lang="en-US" sz="1050" spc="120" dirty="0">
                          <a:effectLst/>
                        </a:rPr>
                        <a:t> </a:t>
                      </a:r>
                      <a:r>
                        <a:rPr lang="en-US" sz="1050" spc="60" dirty="0">
                          <a:effectLst/>
                        </a:rPr>
                        <a:t>[4]</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3515" marR="67945" indent="-114300">
                        <a:spcBef>
                          <a:spcPts val="5"/>
                        </a:spcBef>
                        <a:spcAft>
                          <a:spcPts val="0"/>
                        </a:spcAft>
                        <a:tabLst>
                          <a:tab pos="184150" algn="l"/>
                        </a:tabLst>
                      </a:pPr>
                      <a:r>
                        <a:rPr lang="en-US" sz="1050" spc="50" dirty="0">
                          <a:effectLst/>
                        </a:rPr>
                        <a:t>Proposed</a:t>
                      </a:r>
                      <a:r>
                        <a:rPr lang="en-US" sz="1050" spc="160" dirty="0">
                          <a:effectLst/>
                        </a:rPr>
                        <a:t> </a:t>
                      </a:r>
                      <a:r>
                        <a:rPr lang="en-US" sz="1050" spc="50" dirty="0">
                          <a:effectLst/>
                        </a:rPr>
                        <a:t>oversampling</a:t>
                      </a:r>
                      <a:r>
                        <a:rPr lang="en-US" sz="1050" spc="160" dirty="0">
                          <a:effectLst/>
                        </a:rPr>
                        <a:t> </a:t>
                      </a:r>
                      <a:r>
                        <a:rPr lang="en-US" sz="1050" spc="50" dirty="0">
                          <a:effectLst/>
                        </a:rPr>
                        <a:t>technique</a:t>
                      </a:r>
                      <a:r>
                        <a:rPr lang="en-US" sz="1050" spc="160" dirty="0">
                          <a:effectLst/>
                        </a:rPr>
                        <a:t> </a:t>
                      </a:r>
                      <a:r>
                        <a:rPr lang="en-US" sz="1050" dirty="0">
                          <a:effectLst/>
                        </a:rPr>
                        <a:t>of</a:t>
                      </a:r>
                      <a:r>
                        <a:rPr lang="en-US" sz="1050" spc="35" dirty="0">
                          <a:effectLst/>
                        </a:rPr>
                        <a:t> </a:t>
                      </a:r>
                      <a:r>
                        <a:rPr lang="en-US" sz="1050" dirty="0">
                          <a:effectLst/>
                        </a:rPr>
                        <a:t>URLs</a:t>
                      </a:r>
                      <a:r>
                        <a:rPr lang="en-US" sz="1050" spc="35" dirty="0">
                          <a:effectLst/>
                        </a:rPr>
                        <a:t> </a:t>
                      </a:r>
                      <a:r>
                        <a:rPr lang="en-US" sz="1050" dirty="0">
                          <a:effectLst/>
                        </a:rPr>
                        <a:t>and</a:t>
                      </a:r>
                      <a:r>
                        <a:rPr lang="en-US" sz="1050" spc="-155" dirty="0">
                          <a:effectLst/>
                        </a:rPr>
                        <a:t> </a:t>
                      </a:r>
                      <a:r>
                        <a:rPr lang="en-US" sz="1050" dirty="0">
                          <a:effectLst/>
                        </a:rPr>
                        <a:t>used</a:t>
                      </a:r>
                      <a:r>
                        <a:rPr lang="en-US" sz="1050" spc="160" dirty="0">
                          <a:effectLst/>
                        </a:rPr>
                        <a:t> </a:t>
                      </a:r>
                      <a:r>
                        <a:rPr lang="en-US" sz="1050" spc="45" dirty="0">
                          <a:effectLst/>
                        </a:rPr>
                        <a:t>text-GAN</a:t>
                      </a:r>
                      <a:r>
                        <a:rPr lang="en-US" sz="1050" spc="165" dirty="0">
                          <a:effectLst/>
                        </a:rPr>
                        <a:t> </a:t>
                      </a:r>
                      <a:r>
                        <a:rPr lang="en-US" sz="1050" dirty="0">
                          <a:effectLst/>
                        </a:rPr>
                        <a:t>in</a:t>
                      </a:r>
                      <a:r>
                        <a:rPr lang="en-US" sz="1050" spc="160" dirty="0">
                          <a:effectLst/>
                        </a:rPr>
                        <a:t> </a:t>
                      </a:r>
                      <a:r>
                        <a:rPr lang="en-US" sz="1050" spc="50" dirty="0">
                          <a:effectLst/>
                        </a:rPr>
                        <a:t>minority</a:t>
                      </a:r>
                      <a:r>
                        <a:rPr lang="en-US" sz="1050" spc="165" dirty="0">
                          <a:effectLst/>
                        </a:rPr>
                        <a:t> </a:t>
                      </a:r>
                      <a:r>
                        <a:rPr lang="en-US" sz="1050" spc="45" dirty="0">
                          <a:effectLst/>
                        </a:rPr>
                        <a:t>class</a:t>
                      </a:r>
                      <a:r>
                        <a:rPr lang="en-US" sz="1050" spc="160" dirty="0">
                          <a:effectLst/>
                        </a:rPr>
                        <a:t> </a:t>
                      </a:r>
                      <a:r>
                        <a:rPr lang="en-US" sz="1050" dirty="0">
                          <a:effectLst/>
                        </a:rPr>
                        <a:t>for</a:t>
                      </a:r>
                      <a:r>
                        <a:rPr lang="en-US" sz="1050" spc="165" dirty="0">
                          <a:effectLst/>
                        </a:rPr>
                        <a:t> </a:t>
                      </a:r>
                      <a:r>
                        <a:rPr lang="en-US" sz="1050" dirty="0">
                          <a:effectLst/>
                        </a:rPr>
                        <a:t>data</a:t>
                      </a:r>
                      <a:r>
                        <a:rPr lang="en-US" sz="1050" spc="160" dirty="0">
                          <a:effectLst/>
                        </a:rPr>
                        <a:t> </a:t>
                      </a:r>
                      <a:r>
                        <a:rPr lang="en-US" sz="1050" spc="45" dirty="0">
                          <a:effectLst/>
                        </a:rPr>
                        <a:t>space</a:t>
                      </a:r>
                      <a:endParaRPr lang="en-US" sz="1050" dirty="0">
                        <a:effectLst/>
                      </a:endParaRPr>
                    </a:p>
                    <a:p>
                      <a:pPr marL="183515" marR="67945" indent="-114300">
                        <a:spcBef>
                          <a:spcPts val="0"/>
                        </a:spcBef>
                        <a:spcAft>
                          <a:spcPts val="0"/>
                        </a:spcAft>
                        <a:tabLst>
                          <a:tab pos="184150" algn="l"/>
                        </a:tabLst>
                      </a:pPr>
                      <a:r>
                        <a:rPr lang="en-US" sz="1050" spc="50" dirty="0">
                          <a:effectLst/>
                        </a:rPr>
                        <a:t>Performed</a:t>
                      </a:r>
                      <a:r>
                        <a:rPr lang="en-US" sz="1050" spc="385" dirty="0">
                          <a:effectLst/>
                        </a:rPr>
                        <a:t>  </a:t>
                      </a:r>
                      <a:r>
                        <a:rPr lang="en-US" sz="1050" spc="50" dirty="0">
                          <a:effectLst/>
                        </a:rPr>
                        <a:t>oversampling</a:t>
                      </a:r>
                      <a:r>
                        <a:rPr lang="en-US" sz="1050" spc="420" dirty="0">
                          <a:effectLst/>
                        </a:rPr>
                        <a:t>  </a:t>
                      </a:r>
                      <a:r>
                        <a:rPr lang="en-US" sz="1050" spc="45" dirty="0">
                          <a:effectLst/>
                        </a:rPr>
                        <a:t>using   </a:t>
                      </a:r>
                      <a:r>
                        <a:rPr lang="en-US" sz="1050" spc="165" dirty="0">
                          <a:effectLst/>
                        </a:rPr>
                        <a:t> </a:t>
                      </a:r>
                      <a:r>
                        <a:rPr lang="en-US" sz="1050" spc="50" dirty="0">
                          <a:effectLst/>
                        </a:rPr>
                        <a:t>conventional</a:t>
                      </a:r>
                      <a:r>
                        <a:rPr lang="en-US" sz="1050" spc="-155" dirty="0">
                          <a:effectLst/>
                        </a:rPr>
                        <a:t> </a:t>
                      </a:r>
                      <a:r>
                        <a:rPr lang="en-US" sz="1050" spc="45" dirty="0">
                          <a:effectLst/>
                        </a:rPr>
                        <a:t>features</a:t>
                      </a:r>
                      <a:r>
                        <a:rPr lang="en-US" sz="1050" spc="120" dirty="0">
                          <a:effectLst/>
                        </a:rPr>
                        <a:t> </a:t>
                      </a:r>
                      <a:r>
                        <a:rPr lang="en-US" sz="1050" dirty="0">
                          <a:effectLst/>
                        </a:rPr>
                        <a:t>for</a:t>
                      </a:r>
                      <a:r>
                        <a:rPr lang="en-US" sz="1050" spc="125" dirty="0">
                          <a:effectLst/>
                        </a:rPr>
                        <a:t> </a:t>
                      </a:r>
                      <a:r>
                        <a:rPr lang="en-US" sz="1050" spc="45" dirty="0">
                          <a:effectLst/>
                        </a:rPr>
                        <a:t>feature</a:t>
                      </a:r>
                      <a:r>
                        <a:rPr lang="en-US" sz="1050" spc="120" dirty="0">
                          <a:effectLst/>
                        </a:rPr>
                        <a:t> </a:t>
                      </a:r>
                      <a:r>
                        <a:rPr lang="en-US" sz="1050" spc="45" dirty="0">
                          <a:effectLst/>
                        </a:rPr>
                        <a:t>space</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59690" lvl="0" indent="-342900" algn="just">
                        <a:spcBef>
                          <a:spcPts val="5"/>
                        </a:spcBef>
                        <a:spcAft>
                          <a:spcPts val="0"/>
                        </a:spcAft>
                        <a:buSzPts val="750"/>
                        <a:buFont typeface="Wingdings" panose="05000000000000000000" pitchFamily="2" charset="2"/>
                        <a:buChar char=""/>
                        <a:tabLst>
                          <a:tab pos="184150" algn="l"/>
                        </a:tabLst>
                      </a:pPr>
                      <a:r>
                        <a:rPr lang="en-US" sz="1050" spc="45" dirty="0">
                          <a:effectLst/>
                        </a:rPr>
                        <a:t>Showed</a:t>
                      </a:r>
                      <a:r>
                        <a:rPr lang="en-US" sz="1050" spc="50" dirty="0">
                          <a:effectLst/>
                        </a:rPr>
                        <a:t> possibility</a:t>
                      </a:r>
                      <a:r>
                        <a:rPr lang="en-US" sz="1050" spc="55" dirty="0">
                          <a:effectLst/>
                        </a:rPr>
                        <a:t> </a:t>
                      </a:r>
                      <a:r>
                        <a:rPr lang="en-US" sz="1050" dirty="0">
                          <a:effectLst/>
                        </a:rPr>
                        <a:t>of</a:t>
                      </a:r>
                      <a:r>
                        <a:rPr lang="en-US" sz="1050" spc="5" dirty="0">
                          <a:effectLst/>
                        </a:rPr>
                        <a:t> </a:t>
                      </a:r>
                      <a:r>
                        <a:rPr lang="en-US" sz="1050" spc="50" dirty="0">
                          <a:effectLst/>
                        </a:rPr>
                        <a:t>hunting</a:t>
                      </a:r>
                      <a:r>
                        <a:rPr lang="en-US" sz="1050" spc="55" dirty="0">
                          <a:effectLst/>
                        </a:rPr>
                        <a:t> </a:t>
                      </a:r>
                      <a:r>
                        <a:rPr lang="en-US" sz="1050" spc="50" dirty="0">
                          <a:effectLst/>
                        </a:rPr>
                        <a:t>phishing </a:t>
                      </a:r>
                      <a:r>
                        <a:rPr lang="en-US" sz="1050" spc="55" dirty="0">
                          <a:effectLst/>
                        </a:rPr>
                        <a:t> </a:t>
                      </a:r>
                      <a:r>
                        <a:rPr lang="en-US" sz="1050" dirty="0">
                          <a:effectLst/>
                        </a:rPr>
                        <a:t>URLs</a:t>
                      </a:r>
                      <a:r>
                        <a:rPr lang="en-US" sz="1050" spc="170" dirty="0">
                          <a:effectLst/>
                        </a:rPr>
                        <a:t> </a:t>
                      </a:r>
                      <a:r>
                        <a:rPr lang="en-US" sz="1050" dirty="0">
                          <a:effectLst/>
                        </a:rPr>
                        <a:t>by</a:t>
                      </a:r>
                      <a:r>
                        <a:rPr lang="en-US" sz="1050" spc="170" dirty="0">
                          <a:effectLst/>
                        </a:rPr>
                        <a:t> </a:t>
                      </a:r>
                      <a:r>
                        <a:rPr lang="en-US" sz="1050" dirty="0">
                          <a:effectLst/>
                        </a:rPr>
                        <a:t>prior</a:t>
                      </a:r>
                      <a:r>
                        <a:rPr lang="en-US" sz="1050" spc="5" dirty="0">
                          <a:effectLst/>
                        </a:rPr>
                        <a:t> </a:t>
                      </a:r>
                      <a:r>
                        <a:rPr lang="en-US" sz="1050" spc="50" dirty="0">
                          <a:effectLst/>
                        </a:rPr>
                        <a:t>generating</a:t>
                      </a:r>
                      <a:r>
                        <a:rPr lang="en-US" sz="1050" spc="135" dirty="0">
                          <a:effectLst/>
                        </a:rPr>
                        <a:t> </a:t>
                      </a:r>
                      <a:r>
                        <a:rPr lang="en-US" sz="1050" spc="45" dirty="0">
                          <a:effectLst/>
                        </a:rPr>
                        <a:t>40~80</a:t>
                      </a:r>
                      <a:r>
                        <a:rPr lang="en-US" sz="1050" spc="140" dirty="0">
                          <a:effectLst/>
                        </a:rPr>
                        <a:t> </a:t>
                      </a:r>
                      <a:r>
                        <a:rPr lang="en-US" sz="1050" dirty="0">
                          <a:effectLst/>
                        </a:rPr>
                        <a:t>of</a:t>
                      </a:r>
                      <a:r>
                        <a:rPr lang="en-US" sz="1050" spc="140" dirty="0">
                          <a:effectLst/>
                        </a:rPr>
                        <a:t> </a:t>
                      </a:r>
                      <a:r>
                        <a:rPr lang="en-US" sz="1050" dirty="0">
                          <a:effectLst/>
                        </a:rPr>
                        <a:t>them</a:t>
                      </a:r>
                      <a:endParaRPr lang="en-US" sz="1050" dirty="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0" marR="66675" lvl="0" indent="0" algn="just">
                        <a:spcBef>
                          <a:spcPts val="5"/>
                        </a:spcBef>
                        <a:spcAft>
                          <a:spcPts val="0"/>
                        </a:spcAft>
                        <a:buSzPts val="750"/>
                        <a:buFont typeface="Wingdings" panose="05000000000000000000" pitchFamily="2" charset="2"/>
                        <a:buNone/>
                        <a:tabLst>
                          <a:tab pos="184150" algn="l"/>
                        </a:tabLst>
                      </a:pPr>
                      <a:r>
                        <a:rPr lang="en-US" sz="1050" dirty="0">
                          <a:effectLst/>
                        </a:rPr>
                        <a:t>Use</a:t>
                      </a:r>
                      <a:r>
                        <a:rPr lang="en-US" sz="1050" spc="5" dirty="0">
                          <a:effectLst/>
                        </a:rPr>
                        <a:t> </a:t>
                      </a:r>
                      <a:r>
                        <a:rPr lang="en-US" sz="1050" dirty="0">
                          <a:effectLst/>
                        </a:rPr>
                        <a:t>of</a:t>
                      </a:r>
                      <a:r>
                        <a:rPr lang="en-US" sz="1050" spc="5" dirty="0">
                          <a:effectLst/>
                        </a:rPr>
                        <a:t> </a:t>
                      </a:r>
                      <a:r>
                        <a:rPr lang="en-US" sz="1050" dirty="0">
                          <a:effectLst/>
                        </a:rPr>
                        <a:t>4</a:t>
                      </a:r>
                      <a:r>
                        <a:rPr lang="en-US" sz="1050" spc="5" dirty="0">
                          <a:effectLst/>
                        </a:rPr>
                        <a:t> </a:t>
                      </a:r>
                      <a:r>
                        <a:rPr lang="en-US" sz="1050" spc="50" dirty="0">
                          <a:effectLst/>
                        </a:rPr>
                        <a:t>datasets</a:t>
                      </a:r>
                      <a:r>
                        <a:rPr lang="en-US" sz="1050" spc="55" dirty="0">
                          <a:effectLst/>
                        </a:rPr>
                        <a:t> </a:t>
                      </a:r>
                      <a:r>
                        <a:rPr lang="en-US" sz="1050" dirty="0">
                          <a:effectLst/>
                        </a:rPr>
                        <a:t>with</a:t>
                      </a:r>
                      <a:r>
                        <a:rPr lang="en-US" sz="1050" spc="-155" dirty="0">
                          <a:effectLst/>
                        </a:rPr>
                        <a:t> </a:t>
                      </a:r>
                      <a:r>
                        <a:rPr lang="en-US" sz="1050" spc="50" dirty="0">
                          <a:effectLst/>
                        </a:rPr>
                        <a:t>relatively </a:t>
                      </a:r>
                      <a:r>
                        <a:rPr lang="en-US" sz="1050" spc="45" dirty="0">
                          <a:effectLst/>
                        </a:rPr>
                        <a:t>small </a:t>
                      </a:r>
                      <a:r>
                        <a:rPr lang="en-US" sz="1050" dirty="0">
                          <a:effectLst/>
                        </a:rPr>
                        <a:t>size</a:t>
                      </a:r>
                      <a:r>
                        <a:rPr lang="en-US" sz="1050" spc="5" dirty="0">
                          <a:effectLst/>
                        </a:rPr>
                        <a:t> </a:t>
                      </a:r>
                      <a:r>
                        <a:rPr lang="en-US" sz="1050" spc="45" dirty="0">
                          <a:effectLst/>
                        </a:rPr>
                        <a:t>could</a:t>
                      </a:r>
                      <a:r>
                        <a:rPr lang="en-US" sz="1050" spc="50" dirty="0">
                          <a:effectLst/>
                        </a:rPr>
                        <a:t> </a:t>
                      </a:r>
                      <a:r>
                        <a:rPr lang="en-US" sz="1050" dirty="0">
                          <a:effectLst/>
                        </a:rPr>
                        <a:t>be</a:t>
                      </a:r>
                      <a:r>
                        <a:rPr lang="en-US" sz="1050" spc="125" dirty="0">
                          <a:effectLst/>
                        </a:rPr>
                        <a:t> </a:t>
                      </a:r>
                      <a:r>
                        <a:rPr lang="en-US" sz="1050" spc="50" dirty="0">
                          <a:effectLst/>
                        </a:rPr>
                        <a:t>incomprehensive</a:t>
                      </a:r>
                      <a:endParaRPr lang="en-US" sz="1050" dirty="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68580" marR="0">
                        <a:lnSpc>
                          <a:spcPts val="915"/>
                        </a:lnSpc>
                        <a:spcBef>
                          <a:spcPts val="5"/>
                        </a:spcBef>
                        <a:spcAft>
                          <a:spcPts val="0"/>
                        </a:spcAft>
                      </a:pPr>
                      <a:r>
                        <a:rPr lang="en-US" sz="1050" spc="45" dirty="0">
                          <a:effectLst/>
                        </a:rPr>
                        <a:t>(</a:t>
                      </a:r>
                      <a:r>
                        <a:rPr lang="en-US" sz="1050" spc="45" dirty="0" err="1">
                          <a:effectLst/>
                        </a:rPr>
                        <a:t>ebay</a:t>
                      </a:r>
                      <a:r>
                        <a:rPr lang="en-US" sz="1050" spc="45" dirty="0">
                          <a:effectLst/>
                        </a:rPr>
                        <a:t>)</a:t>
                      </a:r>
                      <a:endParaRPr lang="en-US" sz="1050" dirty="0">
                        <a:effectLst/>
                      </a:endParaRPr>
                    </a:p>
                    <a:p>
                      <a:pPr marL="68580" marR="0">
                        <a:lnSpc>
                          <a:spcPts val="910"/>
                        </a:lnSpc>
                        <a:spcBef>
                          <a:spcPts val="0"/>
                        </a:spcBef>
                        <a:spcAft>
                          <a:spcPts val="0"/>
                        </a:spcAft>
                      </a:pPr>
                      <a:r>
                        <a:rPr lang="en-US" sz="1050" spc="50" dirty="0">
                          <a:effectLst/>
                        </a:rPr>
                        <a:t>AUCROC:0.7010</a:t>
                      </a:r>
                      <a:endParaRPr lang="en-US" sz="1050" dirty="0">
                        <a:effectLst/>
                      </a:endParaRPr>
                    </a:p>
                    <a:p>
                      <a:pPr marL="68580" marR="0">
                        <a:lnSpc>
                          <a:spcPts val="910"/>
                        </a:lnSpc>
                        <a:spcBef>
                          <a:spcPts val="0"/>
                        </a:spcBef>
                        <a:spcAft>
                          <a:spcPts val="0"/>
                        </a:spcAft>
                      </a:pPr>
                      <a:r>
                        <a:rPr lang="en-US" sz="1050" spc="60" dirty="0">
                          <a:effectLst/>
                        </a:rPr>
                        <a:t>F1:0.6991</a:t>
                      </a:r>
                      <a:endParaRPr lang="en-US" sz="1050" dirty="0">
                        <a:effectLst/>
                      </a:endParaRPr>
                    </a:p>
                    <a:p>
                      <a:pPr marL="68580" marR="0">
                        <a:lnSpc>
                          <a:spcPts val="910"/>
                        </a:lnSpc>
                        <a:spcBef>
                          <a:spcPts val="0"/>
                        </a:spcBef>
                        <a:spcAft>
                          <a:spcPts val="0"/>
                        </a:spcAft>
                      </a:pPr>
                      <a:r>
                        <a:rPr lang="en-US" sz="1050" spc="60" dirty="0">
                          <a:effectLst/>
                        </a:rPr>
                        <a:t>F2:0.6860</a:t>
                      </a:r>
                      <a:endParaRPr lang="en-US" sz="1050" dirty="0">
                        <a:effectLst/>
                      </a:endParaRPr>
                    </a:p>
                    <a:p>
                      <a:pPr marL="68580" marR="0">
                        <a:lnSpc>
                          <a:spcPts val="910"/>
                        </a:lnSpc>
                        <a:spcBef>
                          <a:spcPts val="0"/>
                        </a:spcBef>
                        <a:spcAft>
                          <a:spcPts val="0"/>
                        </a:spcAft>
                      </a:pPr>
                      <a:r>
                        <a:rPr lang="en-US" sz="1050" spc="50" dirty="0">
                          <a:effectLst/>
                        </a:rPr>
                        <a:t>(PayPal)</a:t>
                      </a:r>
                      <a:endParaRPr lang="en-US" sz="1050" dirty="0">
                        <a:effectLst/>
                      </a:endParaRPr>
                    </a:p>
                    <a:p>
                      <a:pPr marL="68580" marR="0">
                        <a:lnSpc>
                          <a:spcPts val="915"/>
                        </a:lnSpc>
                        <a:spcBef>
                          <a:spcPts val="0"/>
                        </a:spcBef>
                        <a:spcAft>
                          <a:spcPts val="0"/>
                        </a:spcAft>
                      </a:pPr>
                      <a:r>
                        <a:rPr lang="en-US" sz="1050" spc="50" dirty="0">
                          <a:effectLst/>
                        </a:rPr>
                        <a:t>AUCROC:0.7101</a:t>
                      </a:r>
                      <a:endParaRPr lang="en-US" sz="1050" dirty="0">
                        <a:effectLst/>
                      </a:endParaRPr>
                    </a:p>
                    <a:p>
                      <a:pPr marL="68580" marR="0">
                        <a:lnSpc>
                          <a:spcPts val="915"/>
                        </a:lnSpc>
                        <a:spcBef>
                          <a:spcPts val="20"/>
                        </a:spcBef>
                        <a:spcAft>
                          <a:spcPts val="0"/>
                        </a:spcAft>
                      </a:pPr>
                      <a:r>
                        <a:rPr lang="en-US" sz="1050" spc="60" dirty="0">
                          <a:effectLst/>
                        </a:rPr>
                        <a:t>F1:0.6993</a:t>
                      </a:r>
                      <a:endParaRPr lang="en-US" sz="1050" dirty="0">
                        <a:effectLst/>
                      </a:endParaRPr>
                    </a:p>
                    <a:p>
                      <a:pPr marL="68580" marR="0">
                        <a:lnSpc>
                          <a:spcPts val="910"/>
                        </a:lnSpc>
                        <a:spcBef>
                          <a:spcPts val="0"/>
                        </a:spcBef>
                        <a:spcAft>
                          <a:spcPts val="0"/>
                        </a:spcAft>
                      </a:pPr>
                      <a:r>
                        <a:rPr lang="en-US" sz="1050" spc="60" dirty="0">
                          <a:effectLst/>
                        </a:rPr>
                        <a:t>F2:0.8100</a:t>
                      </a:r>
                      <a:endParaRPr lang="en-US" sz="1050" dirty="0">
                        <a:effectLst/>
                      </a:endParaRPr>
                    </a:p>
                    <a:p>
                      <a:pPr marL="68580" marR="0">
                        <a:spcBef>
                          <a:spcPts val="0"/>
                        </a:spcBef>
                        <a:spcAft>
                          <a:spcPts val="0"/>
                        </a:spcAft>
                      </a:pPr>
                      <a:r>
                        <a:rPr lang="en-US" sz="1050" spc="45" dirty="0">
                          <a:effectLst/>
                        </a:rPr>
                        <a:t>(Bank</a:t>
                      </a:r>
                      <a:r>
                        <a:rPr lang="en-US" sz="1050" spc="50" dirty="0">
                          <a:effectLst/>
                        </a:rPr>
                        <a:t> </a:t>
                      </a:r>
                      <a:r>
                        <a:rPr lang="en-US" sz="1050" dirty="0">
                          <a:effectLst/>
                        </a:rPr>
                        <a:t>of</a:t>
                      </a:r>
                      <a:r>
                        <a:rPr lang="en-US" sz="1050" spc="5" dirty="0">
                          <a:effectLst/>
                        </a:rPr>
                        <a:t> </a:t>
                      </a:r>
                      <a:r>
                        <a:rPr lang="en-US" sz="1050" dirty="0">
                          <a:effectLst/>
                        </a:rPr>
                        <a:t>America)</a:t>
                      </a:r>
                      <a:r>
                        <a:rPr lang="en-US" sz="1050" spc="-155" dirty="0">
                          <a:effectLst/>
                        </a:rPr>
                        <a:t> </a:t>
                      </a:r>
                      <a:r>
                        <a:rPr lang="en-US" sz="1050" spc="50" dirty="0">
                          <a:effectLst/>
                        </a:rPr>
                        <a:t>AUCROC:0.7010</a:t>
                      </a:r>
                      <a:endParaRPr lang="en-US" sz="1050" dirty="0">
                        <a:effectLst/>
                      </a:endParaRPr>
                    </a:p>
                    <a:p>
                      <a:pPr marL="68580" marR="0">
                        <a:lnSpc>
                          <a:spcPts val="905"/>
                        </a:lnSpc>
                        <a:spcBef>
                          <a:spcPts val="0"/>
                        </a:spcBef>
                        <a:spcAft>
                          <a:spcPts val="0"/>
                        </a:spcAft>
                      </a:pPr>
                      <a:r>
                        <a:rPr lang="en-US" sz="1050" spc="60" dirty="0">
                          <a:effectLst/>
                        </a:rPr>
                        <a:t>F1:0.7012</a:t>
                      </a:r>
                      <a:endParaRPr lang="en-US" sz="1050" dirty="0">
                        <a:effectLst/>
                      </a:endParaRPr>
                    </a:p>
                    <a:p>
                      <a:pPr marL="68580" marR="0">
                        <a:lnSpc>
                          <a:spcPts val="910"/>
                        </a:lnSpc>
                        <a:spcBef>
                          <a:spcPts val="0"/>
                        </a:spcBef>
                        <a:spcAft>
                          <a:spcPts val="0"/>
                        </a:spcAft>
                      </a:pPr>
                      <a:r>
                        <a:rPr lang="en-US" sz="1050" spc="60" dirty="0">
                          <a:effectLst/>
                        </a:rPr>
                        <a:t>F2:0.7807</a:t>
                      </a:r>
                      <a:endParaRPr lang="en-US" sz="1050" dirty="0">
                        <a:effectLst/>
                      </a:endParaRPr>
                    </a:p>
                    <a:p>
                      <a:pPr marL="68580" marR="306705">
                        <a:lnSpc>
                          <a:spcPct val="101000"/>
                        </a:lnSpc>
                        <a:spcBef>
                          <a:spcPts val="0"/>
                        </a:spcBef>
                        <a:spcAft>
                          <a:spcPts val="0"/>
                        </a:spcAft>
                      </a:pPr>
                      <a:r>
                        <a:rPr lang="en-US" sz="1050" spc="50" dirty="0">
                          <a:effectLst/>
                        </a:rPr>
                        <a:t>(</a:t>
                      </a:r>
                      <a:r>
                        <a:rPr lang="en-US" sz="1050" spc="50" dirty="0" err="1">
                          <a:effectLst/>
                        </a:rPr>
                        <a:t>Sorio</a:t>
                      </a:r>
                      <a:r>
                        <a:rPr lang="en-US" sz="1050" spc="55" dirty="0">
                          <a:effectLst/>
                        </a:rPr>
                        <a:t> </a:t>
                      </a:r>
                      <a:r>
                        <a:rPr lang="en-US" sz="1050" dirty="0">
                          <a:effectLst/>
                        </a:rPr>
                        <a:t>et</a:t>
                      </a:r>
                      <a:r>
                        <a:rPr lang="en-US" sz="1050" spc="5" dirty="0">
                          <a:effectLst/>
                        </a:rPr>
                        <a:t> </a:t>
                      </a:r>
                      <a:r>
                        <a:rPr lang="en-US" sz="1050" spc="60" dirty="0">
                          <a:effectLst/>
                        </a:rPr>
                        <a:t>al.)</a:t>
                      </a:r>
                      <a:r>
                        <a:rPr lang="en-US" sz="1050" spc="65" dirty="0">
                          <a:effectLst/>
                        </a:rPr>
                        <a:t> </a:t>
                      </a:r>
                      <a:r>
                        <a:rPr lang="en-US" sz="1050" spc="50" dirty="0">
                          <a:effectLst/>
                        </a:rPr>
                        <a:t>AUCROC:0.9765</a:t>
                      </a:r>
                      <a:endParaRPr lang="en-US" sz="1050" dirty="0">
                        <a:effectLst/>
                      </a:endParaRPr>
                    </a:p>
                    <a:p>
                      <a:pPr marL="68580" marR="0">
                        <a:lnSpc>
                          <a:spcPts val="895"/>
                        </a:lnSpc>
                        <a:spcBef>
                          <a:spcPts val="0"/>
                        </a:spcBef>
                        <a:spcAft>
                          <a:spcPts val="0"/>
                        </a:spcAft>
                      </a:pPr>
                      <a:r>
                        <a:rPr lang="en-US" sz="1050" spc="60" dirty="0">
                          <a:effectLst/>
                        </a:rPr>
                        <a:t>F1:0.9738</a:t>
                      </a:r>
                      <a:endParaRPr lang="en-US" sz="1050" dirty="0">
                        <a:effectLst/>
                      </a:endParaRPr>
                    </a:p>
                    <a:p>
                      <a:pPr marL="68580" marR="0">
                        <a:lnSpc>
                          <a:spcPts val="805"/>
                        </a:lnSpc>
                        <a:spcBef>
                          <a:spcPts val="0"/>
                        </a:spcBef>
                        <a:spcAft>
                          <a:spcPts val="0"/>
                        </a:spcAft>
                      </a:pPr>
                      <a:r>
                        <a:rPr lang="en-US" sz="1050" spc="60" dirty="0">
                          <a:effectLst/>
                        </a:rPr>
                        <a:t>F2:0.9698</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spcBef>
                          <a:spcPts val="5"/>
                        </a:spcBef>
                        <a:spcAft>
                          <a:spcPts val="0"/>
                        </a:spcAft>
                      </a:pPr>
                      <a:r>
                        <a:rPr lang="en-US" sz="1050" spc="60">
                          <a:effectLst/>
                        </a:rPr>
                        <a:t>2018</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4137941284"/>
                  </a:ext>
                </a:extLst>
              </a:tr>
              <a:tr h="1623751">
                <a:tc>
                  <a:txBody>
                    <a:bodyPr/>
                    <a:lstStyle/>
                    <a:p>
                      <a:pPr marL="69215" marR="67945">
                        <a:spcBef>
                          <a:spcPts val="5"/>
                        </a:spcBef>
                        <a:spcAft>
                          <a:spcPts val="0"/>
                        </a:spcAft>
                        <a:tabLst>
                          <a:tab pos="559435" algn="l"/>
                          <a:tab pos="911225" algn="l"/>
                          <a:tab pos="1697355" algn="l"/>
                        </a:tabLst>
                      </a:pPr>
                      <a:endParaRPr lang="en-US" sz="1050" spc="45" dirty="0">
                        <a:effectLst/>
                      </a:endParaRPr>
                    </a:p>
                    <a:p>
                      <a:pPr marL="69215" marR="67945">
                        <a:spcBef>
                          <a:spcPts val="5"/>
                        </a:spcBef>
                        <a:spcAft>
                          <a:spcPts val="0"/>
                        </a:spcAft>
                        <a:tabLst>
                          <a:tab pos="559435" algn="l"/>
                          <a:tab pos="911225" algn="l"/>
                          <a:tab pos="1697355" algn="l"/>
                        </a:tabLst>
                      </a:pPr>
                      <a:r>
                        <a:rPr lang="en-US" sz="1050" spc="45" dirty="0">
                          <a:effectLst/>
                        </a:rPr>
                        <a:t>Robust	</a:t>
                      </a:r>
                      <a:r>
                        <a:rPr lang="en-US" sz="1050" dirty="0">
                          <a:effectLst/>
                        </a:rPr>
                        <a:t>URL	</a:t>
                      </a:r>
                      <a:r>
                        <a:rPr lang="en-US" sz="1050" spc="55" dirty="0">
                          <a:effectLst/>
                        </a:rPr>
                        <a:t>Classification	</a:t>
                      </a:r>
                      <a:r>
                        <a:rPr lang="en-US" sz="1050" dirty="0">
                          <a:effectLst/>
                        </a:rPr>
                        <a:t>With</a:t>
                      </a:r>
                      <a:r>
                        <a:rPr lang="en-US" sz="1050" spc="5" dirty="0">
                          <a:effectLst/>
                        </a:rPr>
                        <a:t> </a:t>
                      </a:r>
                      <a:r>
                        <a:rPr lang="en-US" sz="1050" spc="50" dirty="0">
                          <a:effectLst/>
                        </a:rPr>
                        <a:t>Generative</a:t>
                      </a:r>
                      <a:r>
                        <a:rPr lang="en-US" sz="1050" spc="110" dirty="0">
                          <a:effectLst/>
                        </a:rPr>
                        <a:t> </a:t>
                      </a:r>
                      <a:r>
                        <a:rPr lang="en-US" sz="1050" spc="50" dirty="0">
                          <a:effectLst/>
                        </a:rPr>
                        <a:t>Adversarial</a:t>
                      </a:r>
                      <a:r>
                        <a:rPr lang="en-US" sz="1050" spc="110" dirty="0">
                          <a:effectLst/>
                        </a:rPr>
                        <a:t> </a:t>
                      </a:r>
                      <a:r>
                        <a:rPr lang="en-US" sz="1050" spc="50" dirty="0">
                          <a:effectLst/>
                        </a:rPr>
                        <a:t>Networks</a:t>
                      </a:r>
                      <a:r>
                        <a:rPr lang="en-US" sz="1050" spc="115" dirty="0">
                          <a:effectLst/>
                        </a:rPr>
                        <a:t> </a:t>
                      </a:r>
                      <a:r>
                        <a:rPr lang="en-US" sz="1050" spc="60" dirty="0">
                          <a:effectLst/>
                        </a:rPr>
                        <a:t>[5]</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3515" marR="0" indent="-114935">
                        <a:lnSpc>
                          <a:spcPts val="915"/>
                        </a:lnSpc>
                        <a:spcBef>
                          <a:spcPts val="5"/>
                        </a:spcBef>
                        <a:spcAft>
                          <a:spcPts val="0"/>
                        </a:spcAft>
                        <a:tabLst>
                          <a:tab pos="184150" algn="l"/>
                        </a:tabLst>
                      </a:pPr>
                      <a:endParaRPr lang="en-US" sz="1050" dirty="0">
                        <a:effectLst/>
                      </a:endParaRPr>
                    </a:p>
                    <a:p>
                      <a:pPr marL="183515" marR="0" indent="-114935">
                        <a:lnSpc>
                          <a:spcPts val="915"/>
                        </a:lnSpc>
                        <a:spcBef>
                          <a:spcPts val="5"/>
                        </a:spcBef>
                        <a:spcAft>
                          <a:spcPts val="0"/>
                        </a:spcAft>
                        <a:tabLst>
                          <a:tab pos="184150" algn="l"/>
                        </a:tabLst>
                      </a:pPr>
                      <a:r>
                        <a:rPr lang="en-US" sz="1050" dirty="0">
                          <a:effectLst/>
                        </a:rPr>
                        <a:t>Used</a:t>
                      </a:r>
                      <a:r>
                        <a:rPr lang="en-US" sz="1050" spc="210" dirty="0">
                          <a:effectLst/>
                        </a:rPr>
                        <a:t> </a:t>
                      </a:r>
                      <a:r>
                        <a:rPr lang="en-US" sz="1050" dirty="0">
                          <a:effectLst/>
                        </a:rPr>
                        <a:t>GAN</a:t>
                      </a:r>
                      <a:r>
                        <a:rPr lang="en-US" sz="1050" spc="215" dirty="0">
                          <a:effectLst/>
                        </a:rPr>
                        <a:t> </a:t>
                      </a:r>
                      <a:r>
                        <a:rPr lang="en-US" sz="1050" dirty="0">
                          <a:effectLst/>
                        </a:rPr>
                        <a:t>for</a:t>
                      </a:r>
                      <a:r>
                        <a:rPr lang="en-US" sz="1050" spc="210" dirty="0">
                          <a:effectLst/>
                        </a:rPr>
                        <a:t> </a:t>
                      </a:r>
                      <a:r>
                        <a:rPr lang="en-US" sz="1050" dirty="0">
                          <a:effectLst/>
                        </a:rPr>
                        <a:t>URL</a:t>
                      </a:r>
                      <a:r>
                        <a:rPr lang="en-US" sz="1050" spc="215" dirty="0">
                          <a:effectLst/>
                        </a:rPr>
                        <a:t> </a:t>
                      </a:r>
                      <a:r>
                        <a:rPr lang="en-US" sz="1050" spc="55" dirty="0">
                          <a:effectLst/>
                        </a:rPr>
                        <a:t>classification</a:t>
                      </a:r>
                      <a:endParaRPr lang="en-US" sz="1050" dirty="0">
                        <a:effectLst/>
                      </a:endParaRPr>
                    </a:p>
                    <a:p>
                      <a:pPr marL="183515" marR="0" indent="-114935">
                        <a:lnSpc>
                          <a:spcPts val="915"/>
                        </a:lnSpc>
                        <a:spcBef>
                          <a:spcPts val="0"/>
                        </a:spcBef>
                        <a:spcAft>
                          <a:spcPts val="0"/>
                        </a:spcAft>
                        <a:tabLst>
                          <a:tab pos="184150" algn="l"/>
                        </a:tabLst>
                      </a:pPr>
                      <a:r>
                        <a:rPr lang="en-US" sz="1050" dirty="0">
                          <a:effectLst/>
                        </a:rPr>
                        <a:t>Used</a:t>
                      </a:r>
                      <a:r>
                        <a:rPr lang="en-US" sz="1050" spc="210" dirty="0">
                          <a:effectLst/>
                        </a:rPr>
                        <a:t> </a:t>
                      </a:r>
                      <a:r>
                        <a:rPr lang="en-US" sz="1050" spc="50" dirty="0">
                          <a:effectLst/>
                        </a:rPr>
                        <a:t>datasets</a:t>
                      </a:r>
                      <a:r>
                        <a:rPr lang="en-US" sz="1050" spc="215" dirty="0">
                          <a:effectLst/>
                        </a:rPr>
                        <a:t> </a:t>
                      </a:r>
                      <a:r>
                        <a:rPr lang="en-US" sz="1050" dirty="0">
                          <a:effectLst/>
                        </a:rPr>
                        <a:t>of</a:t>
                      </a:r>
                      <a:r>
                        <a:rPr lang="en-US" sz="1050" spc="215" dirty="0">
                          <a:effectLst/>
                        </a:rPr>
                        <a:t> </a:t>
                      </a:r>
                      <a:r>
                        <a:rPr lang="en-US" sz="1050" dirty="0">
                          <a:effectLst/>
                        </a:rPr>
                        <a:t>log</a:t>
                      </a:r>
                      <a:r>
                        <a:rPr lang="en-US" sz="1050" spc="210" dirty="0">
                          <a:effectLst/>
                        </a:rPr>
                        <a:t> </a:t>
                      </a:r>
                      <a:r>
                        <a:rPr lang="en-US" sz="1050" spc="45" dirty="0">
                          <a:effectLst/>
                        </a:rPr>
                        <a:t>files</a:t>
                      </a:r>
                      <a:r>
                        <a:rPr lang="en-US" sz="1050" spc="215" dirty="0">
                          <a:effectLst/>
                        </a:rPr>
                        <a:t> </a:t>
                      </a:r>
                      <a:r>
                        <a:rPr lang="en-US" sz="1050" spc="50" dirty="0">
                          <a:effectLst/>
                        </a:rPr>
                        <a:t>collected</a:t>
                      </a:r>
                      <a:r>
                        <a:rPr lang="en-US" sz="1050" spc="215" dirty="0">
                          <a:effectLst/>
                        </a:rPr>
                        <a:t> </a:t>
                      </a:r>
                      <a:r>
                        <a:rPr lang="en-US" sz="1050" dirty="0">
                          <a:effectLst/>
                        </a:rPr>
                        <a:t>by</a:t>
                      </a:r>
                      <a:r>
                        <a:rPr lang="en-US" sz="1050" spc="215" dirty="0">
                          <a:effectLst/>
                        </a:rPr>
                        <a:t> </a:t>
                      </a:r>
                      <a:r>
                        <a:rPr lang="en-US" sz="1050" dirty="0" err="1">
                          <a:effectLst/>
                        </a:rPr>
                        <a:t>Tstat</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67945" lvl="0" indent="-342900">
                        <a:spcBef>
                          <a:spcPts val="5"/>
                        </a:spcBef>
                        <a:spcAft>
                          <a:spcPts val="0"/>
                        </a:spcAft>
                        <a:buSzPts val="750"/>
                        <a:buFont typeface="Wingdings" panose="05000000000000000000" pitchFamily="2" charset="2"/>
                        <a:buChar char=""/>
                        <a:tabLst>
                          <a:tab pos="184150" algn="l"/>
                        </a:tabLst>
                      </a:pPr>
                      <a:endParaRPr lang="en-US" sz="1050" dirty="0">
                        <a:effectLst/>
                      </a:endParaRPr>
                    </a:p>
                    <a:p>
                      <a:pPr marL="171450" marR="67945" lvl="0" indent="-171450">
                        <a:spcBef>
                          <a:spcPts val="5"/>
                        </a:spcBef>
                        <a:spcAft>
                          <a:spcPts val="0"/>
                        </a:spcAft>
                        <a:buSzPts val="750"/>
                        <a:buFont typeface="Wingdings" panose="05000000000000000000" pitchFamily="2" charset="2"/>
                        <a:buChar char="Ø"/>
                        <a:tabLst>
                          <a:tab pos="184150" algn="l"/>
                        </a:tabLst>
                      </a:pPr>
                      <a:r>
                        <a:rPr lang="en-US" sz="1050" dirty="0">
                          <a:effectLst/>
                        </a:rPr>
                        <a:t>Real</a:t>
                      </a:r>
                      <a:r>
                        <a:rPr lang="en-US" sz="1050" spc="220" dirty="0">
                          <a:effectLst/>
                        </a:rPr>
                        <a:t> </a:t>
                      </a:r>
                      <a:r>
                        <a:rPr lang="en-US" sz="1050" spc="50" dirty="0">
                          <a:effectLst/>
                        </a:rPr>
                        <a:t>datasets </a:t>
                      </a:r>
                      <a:r>
                        <a:rPr lang="en-US" sz="1050" spc="120" dirty="0">
                          <a:effectLst/>
                        </a:rPr>
                        <a:t> </a:t>
                      </a:r>
                      <a:r>
                        <a:rPr lang="en-US" sz="1050" spc="50" dirty="0">
                          <a:effectLst/>
                        </a:rPr>
                        <a:t>collected </a:t>
                      </a:r>
                      <a:r>
                        <a:rPr lang="en-US" sz="1050" spc="125" dirty="0">
                          <a:effectLst/>
                        </a:rPr>
                        <a:t> </a:t>
                      </a:r>
                      <a:r>
                        <a:rPr lang="en-US" sz="1050" dirty="0">
                          <a:effectLst/>
                        </a:rPr>
                        <a:t>from</a:t>
                      </a:r>
                      <a:r>
                        <a:rPr lang="en-US" sz="1050" spc="-155" dirty="0">
                          <a:effectLst/>
                        </a:rPr>
                        <a:t> </a:t>
                      </a:r>
                      <a:r>
                        <a:rPr lang="en-US" sz="1050" dirty="0">
                          <a:effectLst/>
                        </a:rPr>
                        <a:t>log</a:t>
                      </a:r>
                      <a:r>
                        <a:rPr lang="en-US" sz="1050" spc="120" dirty="0">
                          <a:effectLst/>
                        </a:rPr>
                        <a:t> </a:t>
                      </a:r>
                      <a:r>
                        <a:rPr lang="en-US" sz="1050" spc="45" dirty="0">
                          <a:effectLst/>
                        </a:rPr>
                        <a:t>files</a:t>
                      </a:r>
                      <a:endParaRPr lang="en-US" sz="1050" spc="0" dirty="0">
                        <a:effectLst/>
                      </a:endParaRPr>
                    </a:p>
                    <a:p>
                      <a:pPr marL="171450" marR="67945" lvl="0" indent="-171450">
                        <a:spcBef>
                          <a:spcPts val="5"/>
                        </a:spcBef>
                        <a:spcAft>
                          <a:spcPts val="0"/>
                        </a:spcAft>
                        <a:buSzPts val="750"/>
                        <a:buFont typeface="Wingdings" panose="05000000000000000000" pitchFamily="2" charset="2"/>
                        <a:buChar char="Ø"/>
                        <a:tabLst>
                          <a:tab pos="184150" algn="l"/>
                        </a:tabLst>
                      </a:pPr>
                      <a:r>
                        <a:rPr lang="en-US" sz="1050" spc="50" dirty="0">
                          <a:effectLst/>
                        </a:rPr>
                        <a:t>Highly</a:t>
                      </a:r>
                      <a:r>
                        <a:rPr lang="en-US" sz="1050" spc="235" dirty="0">
                          <a:effectLst/>
                        </a:rPr>
                        <a:t> </a:t>
                      </a:r>
                      <a:r>
                        <a:rPr lang="en-US" sz="1050" spc="50" dirty="0">
                          <a:effectLst/>
                        </a:rPr>
                        <a:t>correctly</a:t>
                      </a:r>
                      <a:r>
                        <a:rPr lang="en-US" sz="1050" spc="240" dirty="0">
                          <a:effectLst/>
                        </a:rPr>
                        <a:t> </a:t>
                      </a:r>
                      <a:r>
                        <a:rPr lang="en-US" sz="1050" spc="50" dirty="0">
                          <a:effectLst/>
                        </a:rPr>
                        <a:t>classified</a:t>
                      </a:r>
                      <a:r>
                        <a:rPr lang="en-US" sz="1050" spc="240" dirty="0">
                          <a:effectLst/>
                        </a:rPr>
                        <a:t> </a:t>
                      </a:r>
                      <a:r>
                        <a:rPr lang="en-US" sz="1050" dirty="0">
                          <a:effectLst/>
                        </a:rPr>
                        <a:t>for</a:t>
                      </a:r>
                      <a:r>
                        <a:rPr lang="en-US" sz="1050" spc="-155" dirty="0">
                          <a:effectLst/>
                        </a:rPr>
                        <a:t> </a:t>
                      </a:r>
                      <a:r>
                        <a:rPr lang="en-US" sz="1050" spc="45" dirty="0">
                          <a:effectLst/>
                        </a:rPr>
                        <a:t>three</a:t>
                      </a:r>
                      <a:r>
                        <a:rPr lang="en-US" sz="1050" spc="120" dirty="0">
                          <a:effectLst/>
                        </a:rPr>
                        <a:t> </a:t>
                      </a:r>
                      <a:r>
                        <a:rPr lang="en-US" sz="1050" spc="50" dirty="0">
                          <a:effectLst/>
                        </a:rPr>
                        <a:t>benign-datasets</a:t>
                      </a:r>
                      <a:endParaRPr lang="en-US" sz="1050" dirty="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342900" marR="66040" lvl="0" indent="-342900">
                        <a:spcBef>
                          <a:spcPts val="5"/>
                        </a:spcBef>
                        <a:spcAft>
                          <a:spcPts val="0"/>
                        </a:spcAft>
                        <a:buSzPts val="750"/>
                        <a:buFont typeface="Wingdings" panose="05000000000000000000" pitchFamily="2" charset="2"/>
                        <a:buChar char=""/>
                        <a:tabLst>
                          <a:tab pos="184150" algn="l"/>
                          <a:tab pos="642620" algn="l"/>
                          <a:tab pos="1238885" algn="l"/>
                        </a:tabLst>
                      </a:pPr>
                      <a:endParaRPr lang="en-US" sz="1050" spc="45" dirty="0">
                        <a:effectLst/>
                      </a:endParaRPr>
                    </a:p>
                    <a:p>
                      <a:pPr marL="342900" marR="66040" lvl="0" indent="-342900">
                        <a:spcBef>
                          <a:spcPts val="5"/>
                        </a:spcBef>
                        <a:spcAft>
                          <a:spcPts val="0"/>
                        </a:spcAft>
                        <a:buSzPts val="750"/>
                        <a:buFont typeface="Wingdings" panose="05000000000000000000" pitchFamily="2" charset="2"/>
                        <a:buChar char=""/>
                        <a:tabLst>
                          <a:tab pos="184150" algn="l"/>
                          <a:tab pos="642620" algn="l"/>
                          <a:tab pos="1238885" algn="l"/>
                        </a:tabLst>
                      </a:pPr>
                      <a:r>
                        <a:rPr lang="en-US" sz="1050" spc="45" dirty="0">
                          <a:effectLst/>
                        </a:rPr>
                        <a:t>Poorly </a:t>
                      </a:r>
                      <a:r>
                        <a:rPr lang="en-US" sz="1050" spc="50" dirty="0">
                          <a:effectLst/>
                        </a:rPr>
                        <a:t>classified </a:t>
                      </a:r>
                      <a:r>
                        <a:rPr lang="en-US" sz="1050" dirty="0">
                          <a:effectLst/>
                        </a:rPr>
                        <a:t>for</a:t>
                      </a:r>
                      <a:r>
                        <a:rPr lang="en-US" sz="1050" spc="-155" dirty="0">
                          <a:effectLst/>
                        </a:rPr>
                        <a:t> </a:t>
                      </a:r>
                      <a:r>
                        <a:rPr lang="en-US" sz="1050" spc="45" dirty="0">
                          <a:effectLst/>
                        </a:rPr>
                        <a:t>malware</a:t>
                      </a:r>
                      <a:r>
                        <a:rPr lang="en-US" sz="1050" spc="120" dirty="0">
                          <a:effectLst/>
                        </a:rPr>
                        <a:t> </a:t>
                      </a:r>
                      <a:r>
                        <a:rPr lang="en-US" sz="1050" spc="45" dirty="0">
                          <a:effectLst/>
                        </a:rPr>
                        <a:t>dataset</a:t>
                      </a:r>
                      <a:endParaRPr lang="en-US" sz="1050" dirty="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68580" marR="0">
                        <a:spcBef>
                          <a:spcPts val="5"/>
                        </a:spcBef>
                        <a:spcAft>
                          <a:spcPts val="0"/>
                        </a:spcAft>
                      </a:pPr>
                      <a:r>
                        <a:rPr lang="en-US" sz="1050" spc="50">
                          <a:effectLst/>
                        </a:rPr>
                        <a:t>Benign</a:t>
                      </a:r>
                      <a:r>
                        <a:rPr lang="en-US" sz="1050" spc="100">
                          <a:effectLst/>
                        </a:rPr>
                        <a:t> </a:t>
                      </a:r>
                      <a:r>
                        <a:rPr lang="en-US" sz="1050" spc="50">
                          <a:effectLst/>
                        </a:rPr>
                        <a:t>datasets</a:t>
                      </a:r>
                      <a:r>
                        <a:rPr lang="en-US" sz="1050" spc="55">
                          <a:effectLst/>
                        </a:rPr>
                        <a:t> (Checkpoint)</a:t>
                      </a:r>
                      <a:r>
                        <a:rPr lang="en-US" sz="1050" spc="60">
                          <a:effectLst/>
                        </a:rPr>
                        <a:t> </a:t>
                      </a:r>
                      <a:r>
                        <a:rPr lang="en-US" sz="1050" spc="55">
                          <a:effectLst/>
                        </a:rPr>
                        <a:t>precision:0.9900</a:t>
                      </a:r>
                      <a:r>
                        <a:rPr lang="en-US" sz="1050" spc="60">
                          <a:effectLst/>
                        </a:rPr>
                        <a:t> </a:t>
                      </a:r>
                      <a:r>
                        <a:rPr lang="en-US" sz="1050" spc="50">
                          <a:effectLst/>
                        </a:rPr>
                        <a:t>(Video)</a:t>
                      </a:r>
                      <a:endParaRPr lang="en-US" sz="1050">
                        <a:effectLst/>
                      </a:endParaRPr>
                    </a:p>
                    <a:p>
                      <a:pPr marL="68580" marR="262255" algn="just">
                        <a:spcBef>
                          <a:spcPts val="10"/>
                        </a:spcBef>
                        <a:spcAft>
                          <a:spcPts val="0"/>
                        </a:spcAft>
                      </a:pPr>
                      <a:r>
                        <a:rPr lang="en-US" sz="1050" spc="55">
                          <a:effectLst/>
                        </a:rPr>
                        <a:t>Precision:0.9900</a:t>
                      </a:r>
                      <a:r>
                        <a:rPr lang="en-US" sz="1050" spc="-160">
                          <a:effectLst/>
                        </a:rPr>
                        <a:t> </a:t>
                      </a:r>
                      <a:r>
                        <a:rPr lang="en-US" sz="1050" spc="50">
                          <a:effectLst/>
                        </a:rPr>
                        <a:t>(Windows)</a:t>
                      </a:r>
                      <a:endParaRPr lang="en-US" sz="1050">
                        <a:effectLst/>
                      </a:endParaRPr>
                    </a:p>
                    <a:p>
                      <a:pPr marL="68580" marR="262255" algn="just">
                        <a:spcBef>
                          <a:spcPts val="0"/>
                        </a:spcBef>
                        <a:spcAft>
                          <a:spcPts val="0"/>
                        </a:spcAft>
                      </a:pPr>
                      <a:r>
                        <a:rPr lang="en-US" sz="1050" spc="55">
                          <a:effectLst/>
                        </a:rPr>
                        <a:t>Precision:0.9600</a:t>
                      </a:r>
                      <a:r>
                        <a:rPr lang="en-US" sz="1050" spc="-160">
                          <a:effectLst/>
                        </a:rPr>
                        <a:t> </a:t>
                      </a:r>
                      <a:r>
                        <a:rPr lang="en-US" sz="1050" spc="45">
                          <a:effectLst/>
                        </a:rPr>
                        <a:t>Malware dataset</a:t>
                      </a:r>
                      <a:r>
                        <a:rPr lang="en-US" sz="1050" spc="-155">
                          <a:effectLst/>
                        </a:rPr>
                        <a:t> </a:t>
                      </a:r>
                      <a:r>
                        <a:rPr lang="en-US" sz="1050" spc="50">
                          <a:effectLst/>
                        </a:rPr>
                        <a:t>(Tidserv)</a:t>
                      </a:r>
                      <a:endParaRPr lang="en-US" sz="1050">
                        <a:effectLst/>
                      </a:endParaRPr>
                    </a:p>
                    <a:p>
                      <a:pPr marL="68580" marR="0" algn="just">
                        <a:lnSpc>
                          <a:spcPts val="820"/>
                        </a:lnSpc>
                        <a:spcBef>
                          <a:spcPts val="0"/>
                        </a:spcBef>
                        <a:spcAft>
                          <a:spcPts val="0"/>
                        </a:spcAft>
                      </a:pPr>
                      <a:r>
                        <a:rPr lang="en-US" sz="1050" spc="55">
                          <a:effectLst/>
                        </a:rPr>
                        <a:t>Precision:0.5600</a:t>
                      </a:r>
                      <a:endParaRPr lang="en-US" sz="105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spcBef>
                          <a:spcPts val="5"/>
                        </a:spcBef>
                        <a:spcAft>
                          <a:spcPts val="0"/>
                        </a:spcAft>
                      </a:pPr>
                      <a:r>
                        <a:rPr lang="en-US" sz="1050" spc="60" dirty="0">
                          <a:effectLst/>
                        </a:rPr>
                        <a:t>2018</a:t>
                      </a:r>
                      <a:endParaRPr lang="en-US" sz="105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3195088781"/>
                  </a:ext>
                </a:extLst>
              </a:tr>
            </a:tbl>
          </a:graphicData>
        </a:graphic>
      </p:graphicFrame>
    </p:spTree>
    <p:extLst>
      <p:ext uri="{BB962C8B-B14F-4D97-AF65-F5344CB8AC3E}">
        <p14:creationId xmlns:p14="http://schemas.microsoft.com/office/powerpoint/2010/main" xmlns="" val="23134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759A9806-6E9E-42C6-9750-E1955CEAA4F5}"/>
              </a:ext>
            </a:extLst>
          </p:cNvPr>
          <p:cNvGraphicFramePr>
            <a:graphicFrameLocks noGrp="1"/>
          </p:cNvGraphicFramePr>
          <p:nvPr>
            <p:extLst>
              <p:ext uri="{D42A27DB-BD31-4B8C-83A1-F6EECF244321}">
                <p14:modId xmlns:p14="http://schemas.microsoft.com/office/powerpoint/2010/main" xmlns="" val="3959308112"/>
              </p:ext>
            </p:extLst>
          </p:nvPr>
        </p:nvGraphicFramePr>
        <p:xfrm>
          <a:off x="0" y="0"/>
          <a:ext cx="12191999" cy="6857998"/>
        </p:xfrm>
        <a:graphic>
          <a:graphicData uri="http://schemas.openxmlformats.org/drawingml/2006/table">
            <a:tbl>
              <a:tblPr firstRow="1" firstCol="1" lastRow="1" lastCol="1" bandRow="1" bandCol="1">
                <a:tableStyleId>{5C22544A-7EE6-4342-B048-85BDC9FD1C3A}</a:tableStyleId>
              </a:tblPr>
              <a:tblGrid>
                <a:gridCol w="2653572">
                  <a:extLst>
                    <a:ext uri="{9D8B030D-6E8A-4147-A177-3AD203B41FA5}">
                      <a16:colId xmlns:a16="http://schemas.microsoft.com/office/drawing/2014/main" xmlns="" val="463367036"/>
                    </a:ext>
                  </a:extLst>
                </a:gridCol>
                <a:gridCol w="3371098">
                  <a:extLst>
                    <a:ext uri="{9D8B030D-6E8A-4147-A177-3AD203B41FA5}">
                      <a16:colId xmlns:a16="http://schemas.microsoft.com/office/drawing/2014/main" xmlns="" val="4016086035"/>
                    </a:ext>
                  </a:extLst>
                </a:gridCol>
                <a:gridCol w="2286743">
                  <a:extLst>
                    <a:ext uri="{9D8B030D-6E8A-4147-A177-3AD203B41FA5}">
                      <a16:colId xmlns:a16="http://schemas.microsoft.com/office/drawing/2014/main" xmlns="" val="3305963044"/>
                    </a:ext>
                  </a:extLst>
                </a:gridCol>
                <a:gridCol w="1924160">
                  <a:extLst>
                    <a:ext uri="{9D8B030D-6E8A-4147-A177-3AD203B41FA5}">
                      <a16:colId xmlns:a16="http://schemas.microsoft.com/office/drawing/2014/main" xmlns="" val="808439967"/>
                    </a:ext>
                  </a:extLst>
                </a:gridCol>
                <a:gridCol w="1471565">
                  <a:extLst>
                    <a:ext uri="{9D8B030D-6E8A-4147-A177-3AD203B41FA5}">
                      <a16:colId xmlns:a16="http://schemas.microsoft.com/office/drawing/2014/main" xmlns="" val="570374763"/>
                    </a:ext>
                  </a:extLst>
                </a:gridCol>
                <a:gridCol w="484861">
                  <a:extLst>
                    <a:ext uri="{9D8B030D-6E8A-4147-A177-3AD203B41FA5}">
                      <a16:colId xmlns:a16="http://schemas.microsoft.com/office/drawing/2014/main" xmlns="" val="4093145449"/>
                    </a:ext>
                  </a:extLst>
                </a:gridCol>
              </a:tblGrid>
              <a:tr h="1027575">
                <a:tc>
                  <a:txBody>
                    <a:bodyPr/>
                    <a:lstStyle/>
                    <a:p>
                      <a:pPr marL="69215" marR="60325" algn="just">
                        <a:spcBef>
                          <a:spcPts val="5"/>
                        </a:spcBef>
                        <a:spcAft>
                          <a:spcPts val="0"/>
                        </a:spcAft>
                      </a:pPr>
                      <a:r>
                        <a:rPr lang="en-US" sz="1000" spc="50" dirty="0">
                          <a:effectLst/>
                        </a:rPr>
                        <a:t>Acquire,</a:t>
                      </a:r>
                      <a:r>
                        <a:rPr lang="en-US" sz="1000" spc="55" dirty="0">
                          <a:effectLst/>
                        </a:rPr>
                        <a:t> </a:t>
                      </a:r>
                      <a:r>
                        <a:rPr lang="en-US" sz="1000" spc="45" dirty="0">
                          <a:effectLst/>
                        </a:rPr>
                        <a:t>Adopt,</a:t>
                      </a:r>
                      <a:r>
                        <a:rPr lang="en-US" sz="1000" spc="50" dirty="0">
                          <a:effectLst/>
                        </a:rPr>
                        <a:t> </a:t>
                      </a:r>
                      <a:r>
                        <a:rPr lang="en-US" sz="1000" dirty="0">
                          <a:effectLst/>
                        </a:rPr>
                        <a:t>And</a:t>
                      </a:r>
                      <a:r>
                        <a:rPr lang="en-US" sz="1000" spc="5" dirty="0">
                          <a:effectLst/>
                        </a:rPr>
                        <a:t> </a:t>
                      </a:r>
                      <a:r>
                        <a:rPr lang="en-US" sz="1000" spc="50" dirty="0">
                          <a:effectLst/>
                        </a:rPr>
                        <a:t>Anticipate:</a:t>
                      </a:r>
                      <a:r>
                        <a:rPr lang="en-US" sz="1000" spc="55" dirty="0">
                          <a:effectLst/>
                        </a:rPr>
                        <a:t> </a:t>
                      </a:r>
                      <a:r>
                        <a:rPr lang="en-US" sz="1000" spc="50" dirty="0">
                          <a:effectLst/>
                        </a:rPr>
                        <a:t>Continuous Learning </a:t>
                      </a:r>
                      <a:r>
                        <a:rPr lang="en-US" sz="1000" dirty="0">
                          <a:effectLst/>
                        </a:rPr>
                        <a:t>To</a:t>
                      </a:r>
                      <a:r>
                        <a:rPr lang="en-US" sz="1000" spc="5" dirty="0">
                          <a:effectLst/>
                        </a:rPr>
                        <a:t> </a:t>
                      </a:r>
                      <a:r>
                        <a:rPr lang="en-US" sz="1000" spc="45" dirty="0">
                          <a:effectLst/>
                        </a:rPr>
                        <a:t>Block </a:t>
                      </a:r>
                      <a:r>
                        <a:rPr lang="en-US" sz="1000" spc="60" dirty="0">
                          <a:effectLst/>
                        </a:rPr>
                        <a:t>Malicious</a:t>
                      </a:r>
                      <a:r>
                        <a:rPr lang="en-US" sz="1000" spc="65" dirty="0">
                          <a:effectLst/>
                        </a:rPr>
                        <a:t> </a:t>
                      </a:r>
                      <a:r>
                        <a:rPr lang="en-US" sz="1000" spc="50" dirty="0">
                          <a:effectLst/>
                        </a:rPr>
                        <a:t>Domains</a:t>
                      </a:r>
                      <a:r>
                        <a:rPr lang="en-US" sz="1000" spc="120" dirty="0">
                          <a:effectLst/>
                        </a:rPr>
                        <a:t> </a:t>
                      </a:r>
                      <a:r>
                        <a:rPr lang="en-US" sz="1000" dirty="0">
                          <a:effectLst/>
                        </a:rPr>
                        <a:t>[6]</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0" lvl="0" indent="-342900">
                        <a:lnSpc>
                          <a:spcPts val="915"/>
                        </a:lnSpc>
                        <a:spcBef>
                          <a:spcPts val="5"/>
                        </a:spcBef>
                        <a:spcAft>
                          <a:spcPts val="0"/>
                        </a:spcAft>
                        <a:buSzPts val="750"/>
                        <a:buFont typeface="Wingdings" panose="05000000000000000000" pitchFamily="2" charset="2"/>
                        <a:buChar char=""/>
                        <a:tabLst>
                          <a:tab pos="184150" algn="l"/>
                        </a:tabLst>
                      </a:pPr>
                      <a:r>
                        <a:rPr lang="en-US" sz="1000" spc="50">
                          <a:effectLst/>
                        </a:rPr>
                        <a:t>Proposed</a:t>
                      </a:r>
                      <a:r>
                        <a:rPr lang="en-US" sz="1000" spc="170">
                          <a:effectLst/>
                        </a:rPr>
                        <a:t> </a:t>
                      </a:r>
                      <a:r>
                        <a:rPr lang="en-US" sz="1000" spc="50">
                          <a:effectLst/>
                        </a:rPr>
                        <a:t>automated</a:t>
                      </a:r>
                      <a:r>
                        <a:rPr lang="en-US" sz="1000" spc="175">
                          <a:effectLst/>
                        </a:rPr>
                        <a:t> </a:t>
                      </a:r>
                      <a:r>
                        <a:rPr lang="en-US" sz="1000" spc="50">
                          <a:effectLst/>
                        </a:rPr>
                        <a:t>learning</a:t>
                      </a:r>
                      <a:r>
                        <a:rPr lang="en-US" sz="1000" spc="170">
                          <a:effectLst/>
                        </a:rPr>
                        <a:t> </a:t>
                      </a:r>
                      <a:r>
                        <a:rPr lang="en-US" sz="1000">
                          <a:effectLst/>
                        </a:rPr>
                        <a:t>system</a:t>
                      </a:r>
                    </a:p>
                    <a:p>
                      <a:pPr marL="342900" marR="0" lvl="0" indent="-342900">
                        <a:lnSpc>
                          <a:spcPts val="910"/>
                        </a:lnSpc>
                        <a:spcBef>
                          <a:spcPts val="0"/>
                        </a:spcBef>
                        <a:spcAft>
                          <a:spcPts val="0"/>
                        </a:spcAft>
                        <a:buSzPts val="750"/>
                        <a:buFont typeface="Wingdings" panose="05000000000000000000" pitchFamily="2" charset="2"/>
                        <a:buChar char=""/>
                        <a:tabLst>
                          <a:tab pos="184150" algn="l"/>
                        </a:tabLst>
                      </a:pPr>
                      <a:r>
                        <a:rPr lang="en-US" sz="1000" spc="50">
                          <a:effectLst/>
                        </a:rPr>
                        <a:t>Develops</a:t>
                      </a:r>
                      <a:r>
                        <a:rPr lang="en-US" sz="1000" spc="155">
                          <a:effectLst/>
                        </a:rPr>
                        <a:t> </a:t>
                      </a:r>
                      <a:r>
                        <a:rPr lang="en-US" sz="1000">
                          <a:effectLst/>
                        </a:rPr>
                        <a:t>deep</a:t>
                      </a:r>
                      <a:r>
                        <a:rPr lang="en-US" sz="1000" spc="155">
                          <a:effectLst/>
                        </a:rPr>
                        <a:t> </a:t>
                      </a:r>
                      <a:r>
                        <a:rPr lang="en-US" sz="1000" spc="50">
                          <a:effectLst/>
                        </a:rPr>
                        <a:t>learning</a:t>
                      </a:r>
                      <a:r>
                        <a:rPr lang="en-US" sz="1000" spc="160">
                          <a:effectLst/>
                        </a:rPr>
                        <a:t> </a:t>
                      </a:r>
                      <a:r>
                        <a:rPr lang="en-US" sz="1000" spc="45">
                          <a:effectLst/>
                        </a:rPr>
                        <a:t>model</a:t>
                      </a:r>
                      <a:endParaRPr lang="en-US" sz="1000">
                        <a:effectLst/>
                      </a:endParaRPr>
                    </a:p>
                    <a:p>
                      <a:pPr marL="342900" marR="0" lvl="0" indent="-342900">
                        <a:lnSpc>
                          <a:spcPts val="910"/>
                        </a:lnSpc>
                        <a:spcBef>
                          <a:spcPts val="0"/>
                        </a:spcBef>
                        <a:spcAft>
                          <a:spcPts val="0"/>
                        </a:spcAft>
                        <a:buSzPts val="750"/>
                        <a:buFont typeface="Wingdings" panose="05000000000000000000" pitchFamily="2" charset="2"/>
                        <a:buChar char=""/>
                        <a:tabLst>
                          <a:tab pos="184150" algn="l"/>
                        </a:tabLst>
                      </a:pPr>
                      <a:r>
                        <a:rPr lang="en-US" sz="1000" spc="50">
                          <a:effectLst/>
                        </a:rPr>
                        <a:t>Publishes</a:t>
                      </a:r>
                      <a:r>
                        <a:rPr lang="en-US" sz="1000" spc="115">
                          <a:effectLst/>
                        </a:rPr>
                        <a:t> </a:t>
                      </a:r>
                      <a:r>
                        <a:rPr lang="en-US" sz="1000" spc="50">
                          <a:effectLst/>
                        </a:rPr>
                        <a:t>unreported</a:t>
                      </a:r>
                      <a:r>
                        <a:rPr lang="en-US" sz="1000" spc="120">
                          <a:effectLst/>
                        </a:rPr>
                        <a:t> </a:t>
                      </a:r>
                      <a:r>
                        <a:rPr lang="en-US" sz="1000" spc="50">
                          <a:effectLst/>
                        </a:rPr>
                        <a:t>malicious</a:t>
                      </a:r>
                      <a:r>
                        <a:rPr lang="en-US" sz="1000" spc="120">
                          <a:effectLst/>
                        </a:rPr>
                        <a:t> </a:t>
                      </a:r>
                      <a:r>
                        <a:rPr lang="en-US" sz="1000" spc="50">
                          <a:effectLst/>
                        </a:rPr>
                        <a:t>domains</a:t>
                      </a:r>
                      <a:endParaRPr lang="en-US" sz="1000">
                        <a:effectLst/>
                      </a:endParaRPr>
                    </a:p>
                    <a:p>
                      <a:pPr marL="342900" marR="0" lvl="0" indent="-342900">
                        <a:lnSpc>
                          <a:spcPts val="915"/>
                        </a:lnSpc>
                        <a:spcBef>
                          <a:spcPts val="0"/>
                        </a:spcBef>
                        <a:spcAft>
                          <a:spcPts val="0"/>
                        </a:spcAft>
                        <a:buSzPts val="750"/>
                        <a:buFont typeface="Wingdings" panose="05000000000000000000" pitchFamily="2" charset="2"/>
                        <a:buChar char=""/>
                        <a:tabLst>
                          <a:tab pos="184150" algn="l"/>
                        </a:tabLst>
                      </a:pPr>
                      <a:r>
                        <a:rPr lang="en-US" sz="1000" spc="50">
                          <a:effectLst/>
                        </a:rPr>
                        <a:t>Periodically</a:t>
                      </a:r>
                      <a:r>
                        <a:rPr lang="en-US" sz="1000" spc="115">
                          <a:effectLst/>
                        </a:rPr>
                        <a:t> </a:t>
                      </a:r>
                      <a:r>
                        <a:rPr lang="en-US" sz="1000" spc="45">
                          <a:effectLst/>
                        </a:rPr>
                        <a:t>updates</a:t>
                      </a:r>
                      <a:r>
                        <a:rPr lang="en-US" sz="1000" spc="120">
                          <a:effectLst/>
                        </a:rPr>
                        <a:t> </a:t>
                      </a:r>
                      <a:r>
                        <a:rPr lang="en-US" sz="1000" spc="50">
                          <a:effectLst/>
                        </a:rPr>
                        <a:t>detection</a:t>
                      </a:r>
                      <a:r>
                        <a:rPr lang="en-US" sz="1000" spc="120">
                          <a:effectLst/>
                        </a:rPr>
                        <a:t> </a:t>
                      </a:r>
                      <a:r>
                        <a:rPr lang="en-US" sz="1000" spc="50">
                          <a:effectLst/>
                        </a:rPr>
                        <a:t>models</a:t>
                      </a:r>
                      <a:endParaRPr lang="en-US" sz="1000">
                        <a:effectLst/>
                      </a:endParaRPr>
                    </a:p>
                    <a:p>
                      <a:pPr marL="69215" marR="0">
                        <a:lnSpc>
                          <a:spcPts val="765"/>
                        </a:lnSpc>
                        <a:spcBef>
                          <a:spcPts val="35"/>
                        </a:spcBef>
                        <a:spcAft>
                          <a:spcPts val="0"/>
                        </a:spcAft>
                      </a:pPr>
                      <a:r>
                        <a:rPr lang="en-US" sz="1000">
                          <a:effectLst/>
                        </a:rPr>
                        <a:t></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3515" marR="67945" indent="-114300">
                        <a:spcBef>
                          <a:spcPts val="5"/>
                        </a:spcBef>
                        <a:spcAft>
                          <a:spcPts val="0"/>
                        </a:spcAft>
                        <a:tabLst>
                          <a:tab pos="184150" algn="l"/>
                        </a:tabLst>
                      </a:pPr>
                      <a:r>
                        <a:rPr lang="en-US" sz="1000" spc="50">
                          <a:effectLst/>
                        </a:rPr>
                        <a:t>Anticipated</a:t>
                      </a:r>
                      <a:r>
                        <a:rPr lang="en-US" sz="1000" spc="55">
                          <a:effectLst/>
                        </a:rPr>
                        <a:t> </a:t>
                      </a:r>
                      <a:r>
                        <a:rPr lang="en-US" sz="1000" spc="50">
                          <a:effectLst/>
                        </a:rPr>
                        <a:t>domains</a:t>
                      </a:r>
                      <a:r>
                        <a:rPr lang="en-US" sz="1000" spc="55">
                          <a:effectLst/>
                        </a:rPr>
                        <a:t> </a:t>
                      </a:r>
                      <a:r>
                        <a:rPr lang="en-US" sz="1000" spc="50">
                          <a:effectLst/>
                        </a:rPr>
                        <a:t>similar</a:t>
                      </a:r>
                      <a:r>
                        <a:rPr lang="en-US" sz="1000" spc="265">
                          <a:effectLst/>
                        </a:rPr>
                        <a:t> </a:t>
                      </a:r>
                      <a:r>
                        <a:rPr lang="en-US" sz="1000">
                          <a:effectLst/>
                        </a:rPr>
                        <a:t>to</a:t>
                      </a:r>
                      <a:r>
                        <a:rPr lang="en-US" sz="1000" spc="-155">
                          <a:effectLst/>
                        </a:rPr>
                        <a:t> </a:t>
                      </a:r>
                      <a:r>
                        <a:rPr lang="en-US" sz="1000" spc="45">
                          <a:effectLst/>
                        </a:rPr>
                        <a:t>known</a:t>
                      </a:r>
                      <a:r>
                        <a:rPr lang="en-US" sz="1000" spc="115">
                          <a:effectLst/>
                        </a:rPr>
                        <a:t> </a:t>
                      </a:r>
                      <a:r>
                        <a:rPr lang="en-US" sz="1000" spc="50">
                          <a:effectLst/>
                        </a:rPr>
                        <a:t>malicious</a:t>
                      </a:r>
                      <a:r>
                        <a:rPr lang="en-US" sz="1000" spc="120">
                          <a:effectLst/>
                        </a:rPr>
                        <a:t> </a:t>
                      </a:r>
                      <a:r>
                        <a:rPr lang="en-US" sz="1000" spc="50">
                          <a:effectLst/>
                        </a:rPr>
                        <a:t>domains</a:t>
                      </a:r>
                      <a:endParaRPr lang="en-US" sz="1000">
                        <a:effectLst/>
                      </a:endParaRPr>
                    </a:p>
                    <a:p>
                      <a:pPr marL="183515" marR="60325" indent="-114300">
                        <a:spcBef>
                          <a:spcPts val="0"/>
                        </a:spcBef>
                        <a:spcAft>
                          <a:spcPts val="0"/>
                        </a:spcAft>
                        <a:tabLst>
                          <a:tab pos="184150" algn="l"/>
                          <a:tab pos="485775" algn="l"/>
                          <a:tab pos="789940" algn="l"/>
                          <a:tab pos="1342390" algn="l"/>
                        </a:tabLst>
                      </a:pPr>
                      <a:r>
                        <a:rPr lang="en-US" sz="1000">
                          <a:effectLst/>
                        </a:rPr>
                        <a:t>Did	not	</a:t>
                      </a:r>
                      <a:r>
                        <a:rPr lang="en-US" sz="1000" spc="45">
                          <a:effectLst/>
                        </a:rPr>
                        <a:t>generate	</a:t>
                      </a:r>
                      <a:r>
                        <a:rPr lang="en-US" sz="1000">
                          <a:effectLst/>
                        </a:rPr>
                        <a:t>known</a:t>
                      </a:r>
                      <a:r>
                        <a:rPr lang="en-US" sz="1000" spc="5">
                          <a:effectLst/>
                        </a:rPr>
                        <a:t> </a:t>
                      </a:r>
                      <a:r>
                        <a:rPr lang="en-US" sz="1000" spc="50">
                          <a:effectLst/>
                        </a:rPr>
                        <a:t>legitimate</a:t>
                      </a:r>
                      <a:r>
                        <a:rPr lang="en-US" sz="1000" spc="115">
                          <a:effectLst/>
                        </a:rPr>
                        <a:t> </a:t>
                      </a:r>
                      <a:r>
                        <a:rPr lang="en-US" sz="1000" spc="60">
                          <a:effectLst/>
                        </a:rPr>
                        <a:t>domain</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3515" marR="66675" indent="-114300">
                        <a:spcBef>
                          <a:spcPts val="5"/>
                        </a:spcBef>
                        <a:spcAft>
                          <a:spcPts val="0"/>
                        </a:spcAft>
                        <a:tabLst>
                          <a:tab pos="184150" algn="l"/>
                        </a:tabLst>
                      </a:pPr>
                      <a:r>
                        <a:rPr lang="en-US" sz="1000" spc="45">
                          <a:effectLst/>
                        </a:rPr>
                        <a:t>Failed</a:t>
                      </a:r>
                      <a:r>
                        <a:rPr lang="en-US" sz="1000" spc="265">
                          <a:effectLst/>
                        </a:rPr>
                        <a:t>  </a:t>
                      </a:r>
                      <a:r>
                        <a:rPr lang="en-US" sz="1000">
                          <a:effectLst/>
                        </a:rPr>
                        <a:t>to</a:t>
                      </a:r>
                      <a:r>
                        <a:rPr lang="en-US" sz="1000" spc="260">
                          <a:effectLst/>
                        </a:rPr>
                        <a:t> </a:t>
                      </a:r>
                      <a:r>
                        <a:rPr lang="en-US" sz="1000" spc="265">
                          <a:effectLst/>
                        </a:rPr>
                        <a:t> </a:t>
                      </a:r>
                      <a:r>
                        <a:rPr lang="en-US" sz="1000">
                          <a:effectLst/>
                        </a:rPr>
                        <a:t>put</a:t>
                      </a:r>
                      <a:r>
                        <a:rPr lang="en-US" sz="1000" spc="305">
                          <a:effectLst/>
                        </a:rPr>
                        <a:t>  </a:t>
                      </a:r>
                      <a:r>
                        <a:rPr lang="en-US" sz="1000" spc="45">
                          <a:effectLst/>
                        </a:rPr>
                        <a:t>common</a:t>
                      </a:r>
                      <a:r>
                        <a:rPr lang="en-US" sz="1000" spc="-155">
                          <a:effectLst/>
                        </a:rPr>
                        <a:t> </a:t>
                      </a:r>
                      <a:r>
                        <a:rPr lang="en-US" sz="1000" spc="45">
                          <a:effectLst/>
                        </a:rPr>
                        <a:t>keywords</a:t>
                      </a:r>
                      <a:r>
                        <a:rPr lang="en-US" sz="1000" spc="115">
                          <a:effectLst/>
                        </a:rPr>
                        <a:t> </a:t>
                      </a:r>
                      <a:r>
                        <a:rPr lang="en-US" sz="1000" spc="50">
                          <a:effectLst/>
                        </a:rPr>
                        <a:t>together</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60960" algn="just">
                        <a:spcBef>
                          <a:spcPts val="5"/>
                        </a:spcBef>
                        <a:spcAft>
                          <a:spcPts val="0"/>
                        </a:spcAft>
                        <a:tabLst>
                          <a:tab pos="808355" algn="l"/>
                        </a:tabLst>
                      </a:pPr>
                      <a:r>
                        <a:rPr lang="en-US" sz="1000" spc="45">
                          <a:effectLst/>
                        </a:rPr>
                        <a:t>Ration</a:t>
                      </a:r>
                      <a:r>
                        <a:rPr lang="en-US" sz="1000" spc="50">
                          <a:effectLst/>
                        </a:rPr>
                        <a:t> </a:t>
                      </a:r>
                      <a:r>
                        <a:rPr lang="en-US" sz="1000">
                          <a:effectLst/>
                        </a:rPr>
                        <a:t>of</a:t>
                      </a:r>
                      <a:r>
                        <a:rPr lang="en-US" sz="1000" spc="5">
                          <a:effectLst/>
                        </a:rPr>
                        <a:t> </a:t>
                      </a:r>
                      <a:r>
                        <a:rPr lang="en-US" sz="1000" spc="50">
                          <a:effectLst/>
                        </a:rPr>
                        <a:t>domains</a:t>
                      </a:r>
                      <a:r>
                        <a:rPr lang="en-US" sz="1000" spc="55">
                          <a:effectLst/>
                        </a:rPr>
                        <a:t> </a:t>
                      </a:r>
                      <a:r>
                        <a:rPr lang="en-US" sz="1000" spc="50">
                          <a:effectLst/>
                        </a:rPr>
                        <a:t>blacklisted	</a:t>
                      </a:r>
                      <a:r>
                        <a:rPr lang="en-US" sz="1000">
                          <a:effectLst/>
                        </a:rPr>
                        <a:t>after</a:t>
                      </a:r>
                      <a:r>
                        <a:rPr lang="en-US" sz="1000" spc="5">
                          <a:effectLst/>
                        </a:rPr>
                        <a:t> </a:t>
                      </a:r>
                      <a:r>
                        <a:rPr lang="en-US" sz="1000" spc="45">
                          <a:effectLst/>
                        </a:rPr>
                        <a:t>being</a:t>
                      </a:r>
                      <a:r>
                        <a:rPr lang="en-US" sz="1000" spc="50">
                          <a:effectLst/>
                        </a:rPr>
                        <a:t> </a:t>
                      </a:r>
                      <a:r>
                        <a:rPr lang="en-US" sz="1000" spc="45">
                          <a:effectLst/>
                        </a:rPr>
                        <a:t>detected</a:t>
                      </a:r>
                      <a:r>
                        <a:rPr lang="en-US" sz="1000" spc="50">
                          <a:effectLst/>
                        </a:rPr>
                        <a:t> </a:t>
                      </a:r>
                      <a:r>
                        <a:rPr lang="en-US" sz="1000">
                          <a:effectLst/>
                        </a:rPr>
                        <a:t>by</a:t>
                      </a:r>
                      <a:r>
                        <a:rPr lang="en-US" sz="1000" spc="-155">
                          <a:effectLst/>
                        </a:rPr>
                        <a:t> </a:t>
                      </a:r>
                      <a:r>
                        <a:rPr lang="en-US" sz="1000" spc="50">
                          <a:effectLst/>
                        </a:rPr>
                        <a:t>system:9.36%</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55880" marR="50800" algn="ctr">
                        <a:spcBef>
                          <a:spcPts val="5"/>
                        </a:spcBef>
                        <a:spcAft>
                          <a:spcPts val="0"/>
                        </a:spcAft>
                      </a:pPr>
                      <a:r>
                        <a:rPr lang="en-US" sz="1000" spc="60" dirty="0">
                          <a:effectLst/>
                        </a:rPr>
                        <a:t>2018</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2698906805"/>
                  </a:ext>
                </a:extLst>
              </a:tr>
              <a:tr h="1219243">
                <a:tc>
                  <a:txBody>
                    <a:bodyPr/>
                    <a:lstStyle/>
                    <a:p>
                      <a:pPr marL="69215" marR="60325" algn="just">
                        <a:lnSpc>
                          <a:spcPct val="100000"/>
                        </a:lnSpc>
                        <a:spcBef>
                          <a:spcPts val="5"/>
                        </a:spcBef>
                        <a:spcAft>
                          <a:spcPts val="0"/>
                        </a:spcAft>
                      </a:pPr>
                      <a:r>
                        <a:rPr lang="en-US" sz="1000" spc="50" dirty="0">
                          <a:effectLst/>
                        </a:rPr>
                        <a:t>Malicious </a:t>
                      </a:r>
                      <a:r>
                        <a:rPr lang="en-US" sz="1000" spc="55" dirty="0">
                          <a:effectLst/>
                        </a:rPr>
                        <a:t> </a:t>
                      </a:r>
                      <a:r>
                        <a:rPr lang="en-US" sz="1000" spc="50" dirty="0">
                          <a:effectLst/>
                        </a:rPr>
                        <a:t>Domain </a:t>
                      </a:r>
                      <a:r>
                        <a:rPr lang="en-US" sz="1000" spc="55" dirty="0">
                          <a:effectLst/>
                        </a:rPr>
                        <a:t> </a:t>
                      </a:r>
                      <a:r>
                        <a:rPr lang="en-US" sz="1000" dirty="0">
                          <a:effectLst/>
                        </a:rPr>
                        <a:t>Name</a:t>
                      </a:r>
                      <a:r>
                        <a:rPr lang="en-US" sz="1000" spc="170" dirty="0">
                          <a:effectLst/>
                        </a:rPr>
                        <a:t> </a:t>
                      </a:r>
                      <a:r>
                        <a:rPr lang="en-US" sz="1000" spc="50" dirty="0">
                          <a:effectLst/>
                        </a:rPr>
                        <a:t>Detection</a:t>
                      </a:r>
                      <a:r>
                        <a:rPr lang="en-US" sz="1000" spc="55" dirty="0">
                          <a:effectLst/>
                        </a:rPr>
                        <a:t> </a:t>
                      </a:r>
                      <a:r>
                        <a:rPr lang="en-US" sz="1000" spc="45" dirty="0">
                          <a:effectLst/>
                        </a:rPr>
                        <a:t>Based</a:t>
                      </a:r>
                      <a:r>
                        <a:rPr lang="en-US" sz="1000" spc="50" dirty="0">
                          <a:effectLst/>
                        </a:rPr>
                        <a:t> </a:t>
                      </a:r>
                      <a:r>
                        <a:rPr lang="en-US" sz="1000" dirty="0">
                          <a:effectLst/>
                        </a:rPr>
                        <a:t>On</a:t>
                      </a:r>
                      <a:r>
                        <a:rPr lang="en-US" sz="1000" spc="170" dirty="0">
                          <a:effectLst/>
                        </a:rPr>
                        <a:t> </a:t>
                      </a:r>
                      <a:r>
                        <a:rPr lang="en-US" sz="1000" spc="50" dirty="0">
                          <a:effectLst/>
                        </a:rPr>
                        <a:t>Extreme  Machine  </a:t>
                      </a:r>
                      <a:r>
                        <a:rPr lang="en-US" sz="1000" spc="60" dirty="0">
                          <a:effectLst/>
                        </a:rPr>
                        <a:t>Learning</a:t>
                      </a:r>
                      <a:r>
                        <a:rPr lang="en-US" sz="1000" spc="65" dirty="0">
                          <a:effectLst/>
                        </a:rPr>
                        <a:t> </a:t>
                      </a:r>
                      <a:r>
                        <a:rPr lang="en-US" sz="1000" dirty="0">
                          <a:effectLst/>
                        </a:rPr>
                        <a:t>[7]</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3515" marR="59055" indent="-114300" algn="just">
                        <a:lnSpc>
                          <a:spcPct val="100000"/>
                        </a:lnSpc>
                        <a:spcBef>
                          <a:spcPts val="5"/>
                        </a:spcBef>
                        <a:spcAft>
                          <a:spcPts val="0"/>
                        </a:spcAft>
                        <a:tabLst>
                          <a:tab pos="184150" algn="l"/>
                        </a:tabLst>
                      </a:pPr>
                      <a:r>
                        <a:rPr lang="en-US" sz="1000" spc="50" dirty="0">
                          <a:effectLst/>
                        </a:rPr>
                        <a:t>Proposed</a:t>
                      </a:r>
                      <a:r>
                        <a:rPr lang="en-US" sz="1000" spc="55" dirty="0">
                          <a:effectLst/>
                        </a:rPr>
                        <a:t> </a:t>
                      </a:r>
                      <a:r>
                        <a:rPr lang="en-US" sz="1000" spc="50" dirty="0">
                          <a:effectLst/>
                        </a:rPr>
                        <a:t>machine</a:t>
                      </a:r>
                      <a:r>
                        <a:rPr lang="en-US" sz="1000" spc="55" dirty="0">
                          <a:effectLst/>
                        </a:rPr>
                        <a:t> </a:t>
                      </a:r>
                      <a:r>
                        <a:rPr lang="en-US" sz="1000" spc="50" dirty="0">
                          <a:effectLst/>
                        </a:rPr>
                        <a:t>learning</a:t>
                      </a:r>
                      <a:r>
                        <a:rPr lang="en-US" sz="1000" spc="55" dirty="0">
                          <a:effectLst/>
                        </a:rPr>
                        <a:t> </a:t>
                      </a:r>
                      <a:r>
                        <a:rPr lang="en-US" sz="1000" spc="45" dirty="0">
                          <a:effectLst/>
                        </a:rPr>
                        <a:t>based</a:t>
                      </a:r>
                      <a:r>
                        <a:rPr lang="en-US" sz="1000" spc="50" dirty="0">
                          <a:effectLst/>
                        </a:rPr>
                        <a:t> </a:t>
                      </a:r>
                      <a:r>
                        <a:rPr lang="en-US" sz="1000" spc="55" dirty="0">
                          <a:effectLst/>
                        </a:rPr>
                        <a:t>methodology</a:t>
                      </a:r>
                      <a:r>
                        <a:rPr lang="en-US" sz="1000" spc="60" dirty="0">
                          <a:effectLst/>
                        </a:rPr>
                        <a:t> </a:t>
                      </a:r>
                      <a:r>
                        <a:rPr lang="en-US" sz="1000" spc="45" dirty="0">
                          <a:effectLst/>
                        </a:rPr>
                        <a:t>using</a:t>
                      </a:r>
                      <a:r>
                        <a:rPr lang="en-US" sz="1000" spc="50" dirty="0">
                          <a:effectLst/>
                        </a:rPr>
                        <a:t> Extreme</a:t>
                      </a:r>
                      <a:r>
                        <a:rPr lang="en-US" sz="1000" spc="55" dirty="0">
                          <a:effectLst/>
                        </a:rPr>
                        <a:t> </a:t>
                      </a:r>
                      <a:r>
                        <a:rPr lang="en-US" sz="1000" spc="50" dirty="0">
                          <a:effectLst/>
                        </a:rPr>
                        <a:t>Learning</a:t>
                      </a:r>
                      <a:r>
                        <a:rPr lang="en-US" sz="1000" spc="55" dirty="0">
                          <a:effectLst/>
                        </a:rPr>
                        <a:t> </a:t>
                      </a:r>
                      <a:r>
                        <a:rPr lang="en-US" sz="1000" spc="50" dirty="0">
                          <a:effectLst/>
                        </a:rPr>
                        <a:t>Machine</a:t>
                      </a:r>
                      <a:r>
                        <a:rPr lang="en-US" sz="1000" spc="55" dirty="0">
                          <a:effectLst/>
                        </a:rPr>
                        <a:t> </a:t>
                      </a:r>
                      <a:r>
                        <a:rPr lang="en-US" sz="1000" spc="45" dirty="0">
                          <a:effectLst/>
                        </a:rPr>
                        <a:t>(ELM)</a:t>
                      </a:r>
                      <a:r>
                        <a:rPr lang="en-US" sz="1000" spc="50" dirty="0">
                          <a:effectLst/>
                        </a:rPr>
                        <a:t> </a:t>
                      </a:r>
                      <a:r>
                        <a:rPr lang="en-US" sz="1000" dirty="0">
                          <a:effectLst/>
                        </a:rPr>
                        <a:t>for</a:t>
                      </a:r>
                      <a:r>
                        <a:rPr lang="en-US" sz="1000" spc="5" dirty="0">
                          <a:effectLst/>
                        </a:rPr>
                        <a:t> </a:t>
                      </a:r>
                      <a:r>
                        <a:rPr lang="en-US" sz="1000" spc="50" dirty="0">
                          <a:effectLst/>
                        </a:rPr>
                        <a:t>malicious</a:t>
                      </a:r>
                      <a:r>
                        <a:rPr lang="en-US" sz="1000" spc="115" dirty="0">
                          <a:effectLst/>
                        </a:rPr>
                        <a:t> </a:t>
                      </a:r>
                      <a:r>
                        <a:rPr lang="en-US" sz="1000" spc="50" dirty="0">
                          <a:effectLst/>
                        </a:rPr>
                        <a:t>domain</a:t>
                      </a:r>
                      <a:r>
                        <a:rPr lang="en-US" sz="1000" spc="120" dirty="0">
                          <a:effectLst/>
                        </a:rPr>
                        <a:t> </a:t>
                      </a:r>
                      <a:r>
                        <a:rPr lang="en-US" sz="1000" spc="50" dirty="0">
                          <a:effectLst/>
                        </a:rPr>
                        <a:t>detection</a:t>
                      </a:r>
                      <a:endParaRPr lang="en-US" sz="1000" dirty="0">
                        <a:effectLst/>
                      </a:endParaRPr>
                    </a:p>
                    <a:p>
                      <a:pPr marL="183515" marR="0" indent="-114935" algn="just">
                        <a:lnSpc>
                          <a:spcPts val="900"/>
                        </a:lnSpc>
                        <a:spcBef>
                          <a:spcPts val="0"/>
                        </a:spcBef>
                        <a:spcAft>
                          <a:spcPts val="0"/>
                        </a:spcAft>
                        <a:tabLst>
                          <a:tab pos="184150" algn="l"/>
                        </a:tabLst>
                      </a:pPr>
                      <a:r>
                        <a:rPr lang="en-US" sz="1000" dirty="0">
                          <a:effectLst/>
                        </a:rPr>
                        <a:t>Used</a:t>
                      </a:r>
                      <a:r>
                        <a:rPr lang="en-US" sz="1000" spc="180" dirty="0">
                          <a:effectLst/>
                        </a:rPr>
                        <a:t> </a:t>
                      </a:r>
                      <a:r>
                        <a:rPr lang="en-US" sz="1000" spc="55" dirty="0">
                          <a:effectLst/>
                        </a:rPr>
                        <a:t>Single-hidden-Layer-Feedforward </a:t>
                      </a:r>
                      <a:r>
                        <a:rPr lang="en-US" sz="1000" spc="120" dirty="0">
                          <a:effectLst/>
                        </a:rPr>
                        <a:t> </a:t>
                      </a:r>
                      <a:r>
                        <a:rPr lang="en-US" sz="1000" spc="50" dirty="0">
                          <a:effectLst/>
                        </a:rPr>
                        <a:t>networks</a:t>
                      </a:r>
                      <a:endParaRPr lang="en-US" sz="1000" dirty="0">
                        <a:effectLst/>
                      </a:endParaRPr>
                    </a:p>
                    <a:p>
                      <a:pPr marL="183515" marR="0" algn="just">
                        <a:lnSpc>
                          <a:spcPts val="805"/>
                        </a:lnSpc>
                        <a:spcBef>
                          <a:spcPts val="0"/>
                        </a:spcBef>
                        <a:spcAft>
                          <a:spcPts val="0"/>
                        </a:spcAft>
                      </a:pPr>
                      <a:r>
                        <a:rPr lang="en-US" sz="1000" spc="50" dirty="0">
                          <a:effectLst/>
                        </a:rPr>
                        <a:t>(SLFNs)</a:t>
                      </a:r>
                      <a:r>
                        <a:rPr lang="en-US" sz="1000" spc="165" dirty="0">
                          <a:effectLst/>
                        </a:rPr>
                        <a:t> </a:t>
                      </a:r>
                      <a:r>
                        <a:rPr lang="en-US" sz="1000" dirty="0">
                          <a:effectLst/>
                        </a:rPr>
                        <a:t>and</a:t>
                      </a:r>
                      <a:r>
                        <a:rPr lang="en-US" sz="1000" spc="165" dirty="0">
                          <a:effectLst/>
                        </a:rPr>
                        <a:t> </a:t>
                      </a:r>
                      <a:r>
                        <a:rPr lang="en-US" sz="1000" spc="50" dirty="0" err="1">
                          <a:effectLst/>
                        </a:rPr>
                        <a:t>moduled</a:t>
                      </a:r>
                      <a:r>
                        <a:rPr lang="en-US" sz="1000" spc="165" dirty="0">
                          <a:effectLst/>
                        </a:rPr>
                        <a:t> </a:t>
                      </a:r>
                      <a:r>
                        <a:rPr lang="en-US" sz="1000" spc="50" dirty="0">
                          <a:effectLst/>
                        </a:rPr>
                        <a:t>detection</a:t>
                      </a:r>
                      <a:r>
                        <a:rPr lang="en-US" sz="1000" spc="165" dirty="0">
                          <a:effectLst/>
                        </a:rPr>
                        <a:t> </a:t>
                      </a:r>
                      <a:r>
                        <a:rPr lang="en-US" sz="1000" spc="45" dirty="0">
                          <a:effectLst/>
                        </a:rPr>
                        <a:t>problem</a:t>
                      </a:r>
                      <a:r>
                        <a:rPr lang="en-US" sz="1000" spc="165" dirty="0">
                          <a:effectLst/>
                        </a:rPr>
                        <a:t> </a:t>
                      </a:r>
                      <a:r>
                        <a:rPr lang="en-US" sz="1000" dirty="0">
                          <a:effectLst/>
                        </a:rPr>
                        <a:t>as</a:t>
                      </a:r>
                      <a:r>
                        <a:rPr lang="en-US" sz="1000" spc="165" dirty="0">
                          <a:effectLst/>
                        </a:rPr>
                        <a:t> </a:t>
                      </a:r>
                      <a:r>
                        <a:rPr lang="en-US" sz="1000" dirty="0">
                          <a:effectLst/>
                        </a:rPr>
                        <a:t>SLFN</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0" lvl="0" indent="-342900">
                        <a:spcBef>
                          <a:spcPts val="5"/>
                        </a:spcBef>
                        <a:spcAft>
                          <a:spcPts val="0"/>
                        </a:spcAft>
                        <a:buSzPts val="750"/>
                        <a:buFont typeface="Wingdings" panose="05000000000000000000" pitchFamily="2" charset="2"/>
                        <a:buChar char=""/>
                        <a:tabLst>
                          <a:tab pos="184150" algn="l"/>
                        </a:tabLst>
                      </a:pPr>
                      <a:r>
                        <a:rPr lang="en-US" sz="1000">
                          <a:effectLst/>
                        </a:rPr>
                        <a:t>Fast</a:t>
                      </a:r>
                      <a:r>
                        <a:rPr lang="en-US" sz="1000" spc="165">
                          <a:effectLst/>
                        </a:rPr>
                        <a:t> </a:t>
                      </a:r>
                      <a:r>
                        <a:rPr lang="en-US" sz="1000" spc="50">
                          <a:effectLst/>
                        </a:rPr>
                        <a:t>learning</a:t>
                      </a:r>
                      <a:r>
                        <a:rPr lang="en-US" sz="1000" spc="170">
                          <a:effectLst/>
                        </a:rPr>
                        <a:t> </a:t>
                      </a:r>
                      <a:r>
                        <a:rPr lang="en-US" sz="1000" spc="45">
                          <a:effectLst/>
                        </a:rPr>
                        <a:t>speed</a:t>
                      </a:r>
                      <a:endParaRPr lang="en-US" sz="100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183515" marR="66040" indent="-114300" algn="just">
                        <a:spcBef>
                          <a:spcPts val="5"/>
                        </a:spcBef>
                        <a:spcAft>
                          <a:spcPts val="0"/>
                        </a:spcAft>
                        <a:tabLst>
                          <a:tab pos="184150" algn="l"/>
                        </a:tabLst>
                      </a:pPr>
                      <a:r>
                        <a:rPr lang="en-US" sz="1000" spc="50">
                          <a:effectLst/>
                        </a:rPr>
                        <a:t>Detection</a:t>
                      </a:r>
                      <a:r>
                        <a:rPr lang="en-US" sz="1000" spc="55">
                          <a:effectLst/>
                        </a:rPr>
                        <a:t> </a:t>
                      </a:r>
                      <a:r>
                        <a:rPr lang="en-US" sz="1000">
                          <a:effectLst/>
                        </a:rPr>
                        <a:t>rate</a:t>
                      </a:r>
                      <a:r>
                        <a:rPr lang="en-US" sz="1000" spc="170">
                          <a:effectLst/>
                        </a:rPr>
                        <a:t> </a:t>
                      </a:r>
                      <a:r>
                        <a:rPr lang="en-US" sz="1000">
                          <a:effectLst/>
                        </a:rPr>
                        <a:t>and</a:t>
                      </a:r>
                      <a:r>
                        <a:rPr lang="en-US" sz="1000" spc="5">
                          <a:effectLst/>
                        </a:rPr>
                        <a:t> </a:t>
                      </a:r>
                      <a:r>
                        <a:rPr lang="en-US" sz="1000" spc="50">
                          <a:effectLst/>
                        </a:rPr>
                        <a:t>accuracy </a:t>
                      </a:r>
                      <a:r>
                        <a:rPr lang="en-US" sz="1000" spc="45">
                          <a:effectLst/>
                        </a:rPr>
                        <a:t>dropped </a:t>
                      </a:r>
                      <a:r>
                        <a:rPr lang="en-US" sz="1000">
                          <a:effectLst/>
                        </a:rPr>
                        <a:t>if</a:t>
                      </a:r>
                      <a:r>
                        <a:rPr lang="en-US" sz="1000" spc="5">
                          <a:effectLst/>
                        </a:rPr>
                        <a:t> </a:t>
                      </a:r>
                      <a:r>
                        <a:rPr lang="en-US" sz="1000">
                          <a:effectLst/>
                        </a:rPr>
                        <a:t>no</a:t>
                      </a:r>
                      <a:r>
                        <a:rPr lang="en-US" sz="1000" spc="5">
                          <a:effectLst/>
                        </a:rPr>
                        <a:t> </a:t>
                      </a:r>
                      <a:r>
                        <a:rPr lang="en-US" sz="1000">
                          <a:effectLst/>
                        </a:rPr>
                        <a:t>of</a:t>
                      </a:r>
                      <a:r>
                        <a:rPr lang="en-US" sz="1000" spc="5">
                          <a:effectLst/>
                        </a:rPr>
                        <a:t> </a:t>
                      </a:r>
                      <a:r>
                        <a:rPr lang="en-US" sz="1000" spc="45">
                          <a:effectLst/>
                        </a:rPr>
                        <a:t>nodes </a:t>
                      </a:r>
                      <a:r>
                        <a:rPr lang="en-US" sz="1000" spc="50">
                          <a:effectLst/>
                        </a:rPr>
                        <a:t> </a:t>
                      </a:r>
                      <a:r>
                        <a:rPr lang="en-US" sz="1000">
                          <a:effectLst/>
                        </a:rPr>
                        <a:t>are</a:t>
                      </a:r>
                      <a:r>
                        <a:rPr lang="en-US" sz="1000" spc="170">
                          <a:effectLst/>
                        </a:rPr>
                        <a:t> </a:t>
                      </a:r>
                      <a:r>
                        <a:rPr lang="en-US" sz="1000" spc="45">
                          <a:effectLst/>
                        </a:rPr>
                        <a:t>larger </a:t>
                      </a:r>
                      <a:r>
                        <a:rPr lang="en-US" sz="1000" spc="50">
                          <a:effectLst/>
                        </a:rPr>
                        <a:t> </a:t>
                      </a:r>
                      <a:r>
                        <a:rPr lang="en-US" sz="1000">
                          <a:effectLst/>
                        </a:rPr>
                        <a:t>than</a:t>
                      </a:r>
                      <a:r>
                        <a:rPr lang="en-US" sz="1000" spc="5">
                          <a:effectLst/>
                        </a:rPr>
                        <a:t> </a:t>
                      </a:r>
                      <a:r>
                        <a:rPr lang="en-US" sz="1000" spc="60">
                          <a:effectLst/>
                        </a:rPr>
                        <a:t>1000</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258445">
                        <a:lnSpc>
                          <a:spcPct val="100000"/>
                        </a:lnSpc>
                        <a:spcBef>
                          <a:spcPts val="5"/>
                        </a:spcBef>
                        <a:spcAft>
                          <a:spcPts val="0"/>
                        </a:spcAft>
                      </a:pPr>
                      <a:r>
                        <a:rPr lang="en-US" sz="1000" dirty="0">
                          <a:effectLst/>
                        </a:rPr>
                        <a:t>@500</a:t>
                      </a:r>
                      <a:r>
                        <a:rPr lang="en-US" sz="1000" spc="5" dirty="0">
                          <a:effectLst/>
                        </a:rPr>
                        <a:t> </a:t>
                      </a:r>
                      <a:r>
                        <a:rPr lang="en-US" sz="1000" spc="45" dirty="0">
                          <a:effectLst/>
                        </a:rPr>
                        <a:t>nodes</a:t>
                      </a:r>
                      <a:r>
                        <a:rPr lang="en-US" sz="1000" spc="50" dirty="0">
                          <a:effectLst/>
                        </a:rPr>
                        <a:t> Detection</a:t>
                      </a:r>
                      <a:r>
                        <a:rPr lang="en-US" sz="1000" spc="55" dirty="0">
                          <a:effectLst/>
                        </a:rPr>
                        <a:t> </a:t>
                      </a:r>
                      <a:r>
                        <a:rPr lang="en-US" sz="1000" dirty="0">
                          <a:effectLst/>
                        </a:rPr>
                        <a:t>rate:</a:t>
                      </a:r>
                      <a:r>
                        <a:rPr lang="en-US" sz="1000" spc="-155" dirty="0">
                          <a:effectLst/>
                        </a:rPr>
                        <a:t> </a:t>
                      </a:r>
                      <a:r>
                        <a:rPr lang="en-US" sz="1000" spc="60" dirty="0">
                          <a:effectLst/>
                        </a:rPr>
                        <a:t>0.9427</a:t>
                      </a:r>
                      <a:endParaRPr lang="en-US" sz="1000" dirty="0">
                        <a:effectLst/>
                      </a:endParaRPr>
                    </a:p>
                    <a:p>
                      <a:pPr marL="68580" marR="0">
                        <a:lnSpc>
                          <a:spcPts val="900"/>
                        </a:lnSpc>
                        <a:spcBef>
                          <a:spcPts val="0"/>
                        </a:spcBef>
                        <a:spcAft>
                          <a:spcPts val="0"/>
                        </a:spcAft>
                      </a:pPr>
                      <a:r>
                        <a:rPr lang="en-US" sz="1000" spc="55" dirty="0">
                          <a:effectLst/>
                        </a:rPr>
                        <a:t>ACC:0.9629</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55880" marR="50800" algn="ctr">
                        <a:spcBef>
                          <a:spcPts val="5"/>
                        </a:spcBef>
                        <a:spcAft>
                          <a:spcPts val="0"/>
                        </a:spcAft>
                      </a:pPr>
                      <a:r>
                        <a:rPr lang="en-US" sz="1000" spc="60">
                          <a:effectLst/>
                        </a:rPr>
                        <a:t>2018</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3098376305"/>
                  </a:ext>
                </a:extLst>
              </a:tr>
              <a:tr h="1133188">
                <a:tc>
                  <a:txBody>
                    <a:bodyPr/>
                    <a:lstStyle/>
                    <a:p>
                      <a:pPr marL="69215" marR="59690" algn="just">
                        <a:lnSpc>
                          <a:spcPct val="100000"/>
                        </a:lnSpc>
                        <a:spcBef>
                          <a:spcPts val="5"/>
                        </a:spcBef>
                        <a:spcAft>
                          <a:spcPts val="0"/>
                        </a:spcAft>
                      </a:pPr>
                      <a:r>
                        <a:rPr lang="en-US" sz="1000" spc="50" dirty="0" err="1">
                          <a:effectLst/>
                        </a:rPr>
                        <a:t>URLNet</a:t>
                      </a:r>
                      <a:r>
                        <a:rPr lang="en-US" sz="1000" spc="50" dirty="0">
                          <a:effectLst/>
                        </a:rPr>
                        <a:t>: Learning </a:t>
                      </a:r>
                      <a:r>
                        <a:rPr lang="en-US" sz="1000" dirty="0">
                          <a:effectLst/>
                        </a:rPr>
                        <a:t>A</a:t>
                      </a:r>
                      <a:r>
                        <a:rPr lang="en-US" sz="1000" spc="5" dirty="0">
                          <a:effectLst/>
                        </a:rPr>
                        <a:t> </a:t>
                      </a:r>
                      <a:r>
                        <a:rPr lang="en-US" sz="1000" dirty="0">
                          <a:effectLst/>
                        </a:rPr>
                        <a:t>URL</a:t>
                      </a:r>
                      <a:r>
                        <a:rPr lang="en-US" sz="1000" spc="5" dirty="0">
                          <a:effectLst/>
                        </a:rPr>
                        <a:t> </a:t>
                      </a:r>
                      <a:r>
                        <a:rPr lang="en-US" sz="1000" spc="55" dirty="0">
                          <a:effectLst/>
                        </a:rPr>
                        <a:t>Representation</a:t>
                      </a:r>
                      <a:r>
                        <a:rPr lang="en-US" sz="1000" spc="60" dirty="0">
                          <a:effectLst/>
                        </a:rPr>
                        <a:t> </a:t>
                      </a:r>
                      <a:r>
                        <a:rPr lang="en-US" sz="1000" dirty="0">
                          <a:effectLst/>
                        </a:rPr>
                        <a:t>With</a:t>
                      </a:r>
                      <a:r>
                        <a:rPr lang="en-US" sz="1000" spc="5" dirty="0">
                          <a:effectLst/>
                        </a:rPr>
                        <a:t> </a:t>
                      </a:r>
                      <a:r>
                        <a:rPr lang="en-US" sz="1000" dirty="0">
                          <a:effectLst/>
                        </a:rPr>
                        <a:t>Deep</a:t>
                      </a:r>
                      <a:r>
                        <a:rPr lang="en-US" sz="1000" spc="5" dirty="0">
                          <a:effectLst/>
                        </a:rPr>
                        <a:t> </a:t>
                      </a:r>
                      <a:r>
                        <a:rPr lang="en-US" sz="1000" spc="50" dirty="0">
                          <a:effectLst/>
                        </a:rPr>
                        <a:t>Learning</a:t>
                      </a:r>
                      <a:r>
                        <a:rPr lang="en-US" sz="1000" spc="55" dirty="0">
                          <a:effectLst/>
                        </a:rPr>
                        <a:t> </a:t>
                      </a:r>
                      <a:r>
                        <a:rPr lang="en-US" sz="1000" dirty="0">
                          <a:effectLst/>
                        </a:rPr>
                        <a:t>For</a:t>
                      </a:r>
                      <a:r>
                        <a:rPr lang="en-US" sz="1000" spc="5" dirty="0">
                          <a:effectLst/>
                        </a:rPr>
                        <a:t> </a:t>
                      </a:r>
                      <a:r>
                        <a:rPr lang="en-US" sz="1000" spc="50" dirty="0">
                          <a:effectLst/>
                        </a:rPr>
                        <a:t>Malicious</a:t>
                      </a:r>
                      <a:r>
                        <a:rPr lang="en-US" sz="1000" spc="55" dirty="0">
                          <a:effectLst/>
                        </a:rPr>
                        <a:t> </a:t>
                      </a:r>
                      <a:r>
                        <a:rPr lang="en-US" sz="1000" dirty="0">
                          <a:effectLst/>
                        </a:rPr>
                        <a:t>URL</a:t>
                      </a:r>
                      <a:r>
                        <a:rPr lang="en-US" sz="1000" spc="5" dirty="0">
                          <a:effectLst/>
                        </a:rPr>
                        <a:t> </a:t>
                      </a:r>
                      <a:r>
                        <a:rPr lang="en-US" sz="1000" spc="50" dirty="0">
                          <a:effectLst/>
                        </a:rPr>
                        <a:t>Detection</a:t>
                      </a:r>
                      <a:r>
                        <a:rPr lang="en-US" sz="1000" spc="120" dirty="0">
                          <a:effectLst/>
                        </a:rPr>
                        <a:t> </a:t>
                      </a:r>
                      <a:r>
                        <a:rPr lang="en-US" sz="1000" dirty="0">
                          <a:effectLst/>
                        </a:rPr>
                        <a:t>[8]</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68580" lvl="0" indent="-342900">
                        <a:spcBef>
                          <a:spcPts val="5"/>
                        </a:spcBef>
                        <a:spcAft>
                          <a:spcPts val="0"/>
                        </a:spcAft>
                        <a:buSzPts val="750"/>
                        <a:buFont typeface="Wingdings" panose="05000000000000000000" pitchFamily="2" charset="2"/>
                        <a:buChar char=""/>
                        <a:tabLst>
                          <a:tab pos="184150" algn="l"/>
                        </a:tabLst>
                      </a:pPr>
                      <a:r>
                        <a:rPr lang="en-US" sz="1000" spc="50" dirty="0">
                          <a:effectLst/>
                        </a:rPr>
                        <a:t>Proposed</a:t>
                      </a:r>
                      <a:r>
                        <a:rPr lang="en-US" sz="1000" spc="55" dirty="0">
                          <a:effectLst/>
                        </a:rPr>
                        <a:t> </a:t>
                      </a:r>
                      <a:r>
                        <a:rPr lang="en-US" sz="1000" spc="50" dirty="0">
                          <a:effectLst/>
                        </a:rPr>
                        <a:t>end-to-end</a:t>
                      </a:r>
                      <a:r>
                        <a:rPr lang="en-US" sz="1000" spc="55" dirty="0">
                          <a:effectLst/>
                        </a:rPr>
                        <a:t> </a:t>
                      </a:r>
                      <a:r>
                        <a:rPr lang="en-US" sz="1000" dirty="0">
                          <a:effectLst/>
                        </a:rPr>
                        <a:t>deep</a:t>
                      </a:r>
                      <a:r>
                        <a:rPr lang="en-US" sz="1000" spc="5" dirty="0">
                          <a:effectLst/>
                        </a:rPr>
                        <a:t> </a:t>
                      </a:r>
                      <a:r>
                        <a:rPr lang="en-US" sz="1000" spc="50" dirty="0">
                          <a:effectLst/>
                        </a:rPr>
                        <a:t>learning</a:t>
                      </a:r>
                      <a:r>
                        <a:rPr lang="en-US" sz="1000" spc="55" dirty="0">
                          <a:effectLst/>
                        </a:rPr>
                        <a:t> </a:t>
                      </a:r>
                      <a:r>
                        <a:rPr lang="en-US" sz="1000" spc="50" dirty="0">
                          <a:effectLst/>
                        </a:rPr>
                        <a:t>framework,</a:t>
                      </a:r>
                      <a:r>
                        <a:rPr lang="en-US" sz="1000" spc="-155" dirty="0">
                          <a:effectLst/>
                        </a:rPr>
                        <a:t> </a:t>
                      </a:r>
                      <a:r>
                        <a:rPr lang="en-US" sz="1000" spc="45" dirty="0" err="1">
                          <a:effectLst/>
                        </a:rPr>
                        <a:t>URLNet</a:t>
                      </a:r>
                      <a:endParaRPr lang="en-US" sz="1000" dirty="0">
                        <a:effectLst/>
                      </a:endParaRPr>
                    </a:p>
                    <a:p>
                      <a:pPr marL="342900" marR="0" lvl="0" indent="-342900">
                        <a:lnSpc>
                          <a:spcPts val="915"/>
                        </a:lnSpc>
                        <a:spcBef>
                          <a:spcPts val="15"/>
                        </a:spcBef>
                        <a:spcAft>
                          <a:spcPts val="0"/>
                        </a:spcAft>
                        <a:buSzPts val="750"/>
                        <a:buFont typeface="Wingdings" panose="05000000000000000000" pitchFamily="2" charset="2"/>
                        <a:buChar char=""/>
                        <a:tabLst>
                          <a:tab pos="184150" algn="l"/>
                        </a:tabLst>
                      </a:pPr>
                      <a:r>
                        <a:rPr lang="en-US" sz="1000" spc="45" dirty="0">
                          <a:effectLst/>
                        </a:rPr>
                        <a:t>Learn</a:t>
                      </a:r>
                      <a:r>
                        <a:rPr lang="en-US" sz="1000" spc="140" dirty="0">
                          <a:effectLst/>
                        </a:rPr>
                        <a:t> </a:t>
                      </a:r>
                      <a:r>
                        <a:rPr lang="en-US" sz="1000" spc="50" dirty="0">
                          <a:effectLst/>
                        </a:rPr>
                        <a:t>nonlinear</a:t>
                      </a:r>
                      <a:r>
                        <a:rPr lang="en-US" sz="1000" spc="145" dirty="0">
                          <a:effectLst/>
                        </a:rPr>
                        <a:t> </a:t>
                      </a:r>
                      <a:r>
                        <a:rPr lang="en-US" sz="1000" spc="50" dirty="0">
                          <a:effectLst/>
                        </a:rPr>
                        <a:t>embedding</a:t>
                      </a:r>
                      <a:r>
                        <a:rPr lang="en-US" sz="1000" spc="145" dirty="0">
                          <a:effectLst/>
                        </a:rPr>
                        <a:t> </a:t>
                      </a:r>
                      <a:r>
                        <a:rPr lang="en-US" sz="1000" spc="50" dirty="0">
                          <a:effectLst/>
                        </a:rPr>
                        <a:t>directly</a:t>
                      </a:r>
                      <a:r>
                        <a:rPr lang="en-US" sz="1000" spc="145" dirty="0">
                          <a:effectLst/>
                        </a:rPr>
                        <a:t> </a:t>
                      </a:r>
                      <a:r>
                        <a:rPr lang="en-US" sz="1000" dirty="0">
                          <a:effectLst/>
                        </a:rPr>
                        <a:t>from</a:t>
                      </a:r>
                      <a:r>
                        <a:rPr lang="en-US" sz="1000" spc="145" dirty="0">
                          <a:effectLst/>
                        </a:rPr>
                        <a:t> </a:t>
                      </a:r>
                      <a:r>
                        <a:rPr lang="en-US" sz="1000" spc="60" dirty="0">
                          <a:effectLst/>
                        </a:rPr>
                        <a:t>URLs</a:t>
                      </a:r>
                      <a:endParaRPr lang="en-US" sz="1000" dirty="0">
                        <a:effectLst/>
                      </a:endParaRPr>
                    </a:p>
                    <a:p>
                      <a:pPr marL="342900" marR="0" lvl="0" indent="-342900">
                        <a:lnSpc>
                          <a:spcPts val="910"/>
                        </a:lnSpc>
                        <a:spcBef>
                          <a:spcPts val="0"/>
                        </a:spcBef>
                        <a:spcAft>
                          <a:spcPts val="0"/>
                        </a:spcAft>
                        <a:buSzPts val="750"/>
                        <a:buFont typeface="Wingdings" panose="05000000000000000000" pitchFamily="2" charset="2"/>
                        <a:buChar char=""/>
                        <a:tabLst>
                          <a:tab pos="184150" algn="l"/>
                        </a:tabLst>
                      </a:pPr>
                      <a:r>
                        <a:rPr lang="en-US" sz="1000" spc="50" dirty="0">
                          <a:effectLst/>
                        </a:rPr>
                        <a:t>Applied </a:t>
                      </a:r>
                      <a:r>
                        <a:rPr lang="en-US" sz="1000" spc="90" dirty="0">
                          <a:effectLst/>
                        </a:rPr>
                        <a:t> </a:t>
                      </a:r>
                      <a:r>
                        <a:rPr lang="en-US" sz="1000" dirty="0">
                          <a:effectLst/>
                        </a:rPr>
                        <a:t>CNN</a:t>
                      </a:r>
                      <a:r>
                        <a:rPr lang="en-US" sz="1000" spc="315" dirty="0">
                          <a:effectLst/>
                        </a:rPr>
                        <a:t> </a:t>
                      </a:r>
                      <a:r>
                        <a:rPr lang="en-US" sz="1000" dirty="0">
                          <a:effectLst/>
                        </a:rPr>
                        <a:t>for</a:t>
                      </a:r>
                      <a:r>
                        <a:rPr lang="en-US" sz="1000" spc="310" dirty="0">
                          <a:effectLst/>
                        </a:rPr>
                        <a:t> </a:t>
                      </a:r>
                      <a:r>
                        <a:rPr lang="en-US" sz="1000" dirty="0">
                          <a:effectLst/>
                        </a:rPr>
                        <a:t>both</a:t>
                      </a:r>
                      <a:r>
                        <a:rPr lang="en-US" sz="1000" spc="310" dirty="0">
                          <a:effectLst/>
                        </a:rPr>
                        <a:t> </a:t>
                      </a:r>
                      <a:r>
                        <a:rPr lang="en-US" sz="1000" spc="45" dirty="0">
                          <a:effectLst/>
                        </a:rPr>
                        <a:t>character- </a:t>
                      </a:r>
                      <a:r>
                        <a:rPr lang="en-US" sz="1000" spc="95" dirty="0">
                          <a:effectLst/>
                        </a:rPr>
                        <a:t> </a:t>
                      </a:r>
                      <a:r>
                        <a:rPr lang="en-US" sz="1000" dirty="0">
                          <a:effectLst/>
                        </a:rPr>
                        <a:t>and</a:t>
                      </a:r>
                      <a:r>
                        <a:rPr lang="en-US" sz="1000" spc="305" dirty="0">
                          <a:effectLst/>
                        </a:rPr>
                        <a:t> </a:t>
                      </a:r>
                      <a:r>
                        <a:rPr lang="en-US" sz="1000" spc="50" dirty="0">
                          <a:effectLst/>
                        </a:rPr>
                        <a:t>word-level</a:t>
                      </a:r>
                      <a:r>
                        <a:rPr lang="en-US" sz="1000" spc="0" dirty="0">
                          <a:effectLst/>
                        </a:rPr>
                        <a:t> </a:t>
                      </a:r>
                      <a:r>
                        <a:rPr lang="en-US" sz="1000" spc="50" dirty="0">
                          <a:effectLst/>
                        </a:rPr>
                        <a:t>embedding</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9215" marR="171450" indent="0">
                        <a:spcBef>
                          <a:spcPts val="5"/>
                        </a:spcBef>
                        <a:spcAft>
                          <a:spcPts val="0"/>
                        </a:spcAft>
                        <a:tabLst>
                          <a:tab pos="184150" algn="l"/>
                        </a:tabLst>
                      </a:pPr>
                      <a:r>
                        <a:rPr lang="en-US" sz="1000">
                          <a:effectLst/>
                        </a:rPr>
                        <a:t>Able</a:t>
                      </a:r>
                      <a:r>
                        <a:rPr lang="en-US" sz="1000" spc="5">
                          <a:effectLst/>
                        </a:rPr>
                        <a:t> </a:t>
                      </a:r>
                      <a:r>
                        <a:rPr lang="en-US" sz="1000">
                          <a:effectLst/>
                        </a:rPr>
                        <a:t>to</a:t>
                      </a:r>
                      <a:r>
                        <a:rPr lang="en-US" sz="1000" spc="5">
                          <a:effectLst/>
                        </a:rPr>
                        <a:t> </a:t>
                      </a:r>
                      <a:r>
                        <a:rPr lang="en-US" sz="1000" spc="45">
                          <a:effectLst/>
                        </a:rPr>
                        <a:t>learn</a:t>
                      </a:r>
                      <a:r>
                        <a:rPr lang="en-US" sz="1000" spc="50">
                          <a:effectLst/>
                        </a:rPr>
                        <a:t> unseen</a:t>
                      </a:r>
                      <a:r>
                        <a:rPr lang="en-US" sz="1000" spc="55">
                          <a:effectLst/>
                        </a:rPr>
                        <a:t> words</a:t>
                      </a:r>
                      <a:r>
                        <a:rPr lang="en-US" sz="1000" spc="60">
                          <a:effectLst/>
                        </a:rPr>
                        <a:t> </a:t>
                      </a:r>
                      <a:r>
                        <a:rPr lang="en-US" sz="1000">
                          <a:effectLst/>
                        </a:rPr>
                        <a:t>Able</a:t>
                      </a:r>
                      <a:r>
                        <a:rPr lang="en-US" sz="1000" spc="5">
                          <a:effectLst/>
                        </a:rPr>
                        <a:t> </a:t>
                      </a:r>
                      <a:r>
                        <a:rPr lang="en-US" sz="1000">
                          <a:effectLst/>
                        </a:rPr>
                        <a:t>to</a:t>
                      </a:r>
                      <a:r>
                        <a:rPr lang="en-US" sz="1000" spc="5">
                          <a:effectLst/>
                        </a:rPr>
                        <a:t> </a:t>
                      </a:r>
                      <a:r>
                        <a:rPr lang="en-US" sz="1000" spc="45">
                          <a:effectLst/>
                        </a:rPr>
                        <a:t>detect</a:t>
                      </a:r>
                      <a:r>
                        <a:rPr lang="en-US" sz="1000" spc="170">
                          <a:effectLst/>
                        </a:rPr>
                        <a:t> </a:t>
                      </a:r>
                      <a:r>
                        <a:rPr lang="en-US" sz="1000" spc="50">
                          <a:effectLst/>
                        </a:rPr>
                        <a:t>sequential</a:t>
                      </a:r>
                      <a:r>
                        <a:rPr lang="en-US" sz="1000" spc="170">
                          <a:effectLst/>
                        </a:rPr>
                        <a:t> </a:t>
                      </a:r>
                      <a:r>
                        <a:rPr lang="en-US" sz="1000" spc="55">
                          <a:effectLst/>
                        </a:rPr>
                        <a:t>words</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9215" marR="0">
                        <a:spcBef>
                          <a:spcPts val="5"/>
                        </a:spcBef>
                        <a:spcAft>
                          <a:spcPts val="0"/>
                        </a:spcAft>
                      </a:pPr>
                      <a:r>
                        <a:rPr lang="en-US" sz="1000">
                          <a:effectLst/>
                        </a:rPr>
                        <a:t>Took</a:t>
                      </a:r>
                      <a:r>
                        <a:rPr lang="en-US" sz="1000" spc="20">
                          <a:effectLst/>
                        </a:rPr>
                        <a:t> </a:t>
                      </a:r>
                      <a:r>
                        <a:rPr lang="en-US" sz="1000" spc="45">
                          <a:effectLst/>
                        </a:rPr>
                        <a:t>longer</a:t>
                      </a:r>
                      <a:r>
                        <a:rPr lang="en-US" sz="1000" spc="185">
                          <a:effectLst/>
                        </a:rPr>
                        <a:t> </a:t>
                      </a:r>
                      <a:r>
                        <a:rPr lang="en-US" sz="1000" spc="50">
                          <a:effectLst/>
                        </a:rPr>
                        <a:t>execution</a:t>
                      </a:r>
                      <a:r>
                        <a:rPr lang="en-US" sz="1000" spc="185">
                          <a:effectLst/>
                        </a:rPr>
                        <a:t> </a:t>
                      </a:r>
                      <a:r>
                        <a:rPr lang="en-US" sz="1000">
                          <a:effectLst/>
                        </a:rPr>
                        <a:t>time</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spcBef>
                          <a:spcPts val="5"/>
                        </a:spcBef>
                        <a:spcAft>
                          <a:spcPts val="0"/>
                        </a:spcAft>
                      </a:pPr>
                      <a:r>
                        <a:rPr lang="en-US" sz="1000" spc="50" dirty="0">
                          <a:effectLst/>
                        </a:rPr>
                        <a:t>AUC:0.9929</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55880" marR="50800" algn="ctr">
                        <a:spcBef>
                          <a:spcPts val="5"/>
                        </a:spcBef>
                        <a:spcAft>
                          <a:spcPts val="0"/>
                        </a:spcAft>
                      </a:pPr>
                      <a:r>
                        <a:rPr lang="en-US" sz="1000" spc="60">
                          <a:effectLst/>
                        </a:rPr>
                        <a:t>2017</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1451091401"/>
                  </a:ext>
                </a:extLst>
              </a:tr>
              <a:tr h="745941">
                <a:tc>
                  <a:txBody>
                    <a:bodyPr/>
                    <a:lstStyle/>
                    <a:p>
                      <a:pPr marL="69215" marR="67945" algn="just">
                        <a:spcBef>
                          <a:spcPts val="5"/>
                        </a:spcBef>
                        <a:spcAft>
                          <a:spcPts val="0"/>
                        </a:spcAft>
                      </a:pPr>
                      <a:r>
                        <a:rPr lang="en-US" sz="1000" spc="50" dirty="0">
                          <a:effectLst/>
                        </a:rPr>
                        <a:t>Phishing</a:t>
                      </a:r>
                      <a:r>
                        <a:rPr lang="en-US" sz="1000" spc="55" dirty="0">
                          <a:effectLst/>
                        </a:rPr>
                        <a:t> </a:t>
                      </a:r>
                      <a:r>
                        <a:rPr lang="en-US" sz="1000" spc="50" dirty="0">
                          <a:effectLst/>
                        </a:rPr>
                        <a:t>webpage</a:t>
                      </a:r>
                      <a:r>
                        <a:rPr lang="en-US" sz="1000" spc="55" dirty="0">
                          <a:effectLst/>
                        </a:rPr>
                        <a:t> </a:t>
                      </a:r>
                      <a:r>
                        <a:rPr lang="en-US" sz="1000" spc="50" dirty="0">
                          <a:effectLst/>
                        </a:rPr>
                        <a:t>detection</a:t>
                      </a:r>
                      <a:r>
                        <a:rPr lang="en-US" sz="1000" spc="55" dirty="0">
                          <a:effectLst/>
                        </a:rPr>
                        <a:t> </a:t>
                      </a:r>
                      <a:r>
                        <a:rPr lang="en-US" sz="1000" spc="45" dirty="0">
                          <a:effectLst/>
                        </a:rPr>
                        <a:t>using</a:t>
                      </a:r>
                      <a:r>
                        <a:rPr lang="en-US" sz="1000" spc="50" dirty="0">
                          <a:effectLst/>
                        </a:rPr>
                        <a:t> weighted</a:t>
                      </a:r>
                      <a:r>
                        <a:rPr lang="en-US" sz="1000" spc="55" dirty="0">
                          <a:effectLst/>
                        </a:rPr>
                        <a:t> </a:t>
                      </a:r>
                      <a:r>
                        <a:rPr lang="en-US" sz="1000" dirty="0">
                          <a:effectLst/>
                        </a:rPr>
                        <a:t>URL</a:t>
                      </a:r>
                      <a:r>
                        <a:rPr lang="en-US" sz="1000" spc="5" dirty="0">
                          <a:effectLst/>
                        </a:rPr>
                        <a:t> </a:t>
                      </a:r>
                      <a:r>
                        <a:rPr lang="en-US" sz="1000" spc="50" dirty="0">
                          <a:effectLst/>
                        </a:rPr>
                        <a:t>tokens</a:t>
                      </a:r>
                      <a:r>
                        <a:rPr lang="en-US" sz="1000" spc="55" dirty="0">
                          <a:effectLst/>
                        </a:rPr>
                        <a:t> </a:t>
                      </a:r>
                      <a:r>
                        <a:rPr lang="en-US" sz="1000" dirty="0">
                          <a:effectLst/>
                        </a:rPr>
                        <a:t>for</a:t>
                      </a:r>
                      <a:r>
                        <a:rPr lang="en-US" sz="1000" spc="5" dirty="0">
                          <a:effectLst/>
                        </a:rPr>
                        <a:t> </a:t>
                      </a:r>
                      <a:r>
                        <a:rPr lang="en-US" sz="1000" spc="50" dirty="0">
                          <a:effectLst/>
                        </a:rPr>
                        <a:t>identity</a:t>
                      </a:r>
                      <a:r>
                        <a:rPr lang="en-US" sz="1000" spc="55" dirty="0">
                          <a:effectLst/>
                        </a:rPr>
                        <a:t> </a:t>
                      </a:r>
                      <a:r>
                        <a:rPr lang="en-US" sz="1000" spc="50" dirty="0">
                          <a:effectLst/>
                        </a:rPr>
                        <a:t>keywords</a:t>
                      </a:r>
                      <a:r>
                        <a:rPr lang="en-US" sz="1000" spc="125" dirty="0">
                          <a:effectLst/>
                        </a:rPr>
                        <a:t> </a:t>
                      </a:r>
                      <a:r>
                        <a:rPr lang="en-US" sz="1000" spc="50" dirty="0">
                          <a:effectLst/>
                        </a:rPr>
                        <a:t>retrieval</a:t>
                      </a:r>
                      <a:r>
                        <a:rPr lang="en-US" sz="1000" spc="115" dirty="0">
                          <a:effectLst/>
                        </a:rPr>
                        <a:t> </a:t>
                      </a:r>
                      <a:r>
                        <a:rPr lang="en-US" sz="1000" dirty="0">
                          <a:effectLst/>
                        </a:rPr>
                        <a:t>[9]</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67945" lvl="0" indent="-342900">
                        <a:spcBef>
                          <a:spcPts val="5"/>
                        </a:spcBef>
                        <a:spcAft>
                          <a:spcPts val="0"/>
                        </a:spcAft>
                        <a:buSzPts val="750"/>
                        <a:buFont typeface="Wingdings" panose="05000000000000000000" pitchFamily="2" charset="2"/>
                        <a:buChar char=""/>
                        <a:tabLst>
                          <a:tab pos="184150" algn="l"/>
                        </a:tabLst>
                      </a:pPr>
                      <a:r>
                        <a:rPr lang="en-US" sz="1000" spc="50">
                          <a:effectLst/>
                        </a:rPr>
                        <a:t>Proposed</a:t>
                      </a:r>
                      <a:r>
                        <a:rPr lang="en-US" sz="1000" spc="100">
                          <a:effectLst/>
                        </a:rPr>
                        <a:t> </a:t>
                      </a:r>
                      <a:r>
                        <a:rPr lang="en-US" sz="1000" spc="55">
                          <a:effectLst/>
                        </a:rPr>
                        <a:t>anti-phishing</a:t>
                      </a:r>
                      <a:r>
                        <a:rPr lang="en-US" sz="1000" spc="100">
                          <a:effectLst/>
                        </a:rPr>
                        <a:t> </a:t>
                      </a:r>
                      <a:r>
                        <a:rPr lang="en-US" sz="1000" spc="50">
                          <a:effectLst/>
                        </a:rPr>
                        <a:t>technique</a:t>
                      </a:r>
                      <a:r>
                        <a:rPr lang="en-US" sz="1000" spc="105">
                          <a:effectLst/>
                        </a:rPr>
                        <a:t> </a:t>
                      </a:r>
                      <a:r>
                        <a:rPr lang="en-US" sz="1000" spc="45">
                          <a:effectLst/>
                        </a:rPr>
                        <a:t>using</a:t>
                      </a:r>
                      <a:r>
                        <a:rPr lang="en-US" sz="1000" spc="95">
                          <a:effectLst/>
                        </a:rPr>
                        <a:t> </a:t>
                      </a:r>
                      <a:r>
                        <a:rPr lang="en-US" sz="1000" spc="50">
                          <a:effectLst/>
                        </a:rPr>
                        <a:t>weighted</a:t>
                      </a:r>
                      <a:r>
                        <a:rPr lang="en-US" sz="1000" spc="-155">
                          <a:effectLst/>
                        </a:rPr>
                        <a:t> </a:t>
                      </a:r>
                      <a:r>
                        <a:rPr lang="en-US" sz="1000">
                          <a:effectLst/>
                        </a:rPr>
                        <a:t>URL</a:t>
                      </a:r>
                      <a:r>
                        <a:rPr lang="en-US" sz="1000" spc="125">
                          <a:effectLst/>
                        </a:rPr>
                        <a:t> </a:t>
                      </a:r>
                      <a:r>
                        <a:rPr lang="en-US" sz="1000">
                          <a:effectLst/>
                        </a:rPr>
                        <a:t>tokens</a:t>
                      </a:r>
                    </a:p>
                    <a:p>
                      <a:pPr marL="342900" marR="0" lvl="0" indent="-342900">
                        <a:lnSpc>
                          <a:spcPts val="910"/>
                        </a:lnSpc>
                        <a:spcBef>
                          <a:spcPts val="0"/>
                        </a:spcBef>
                        <a:spcAft>
                          <a:spcPts val="0"/>
                        </a:spcAft>
                        <a:buSzPts val="750"/>
                        <a:buFont typeface="Wingdings" panose="05000000000000000000" pitchFamily="2" charset="2"/>
                        <a:buChar char=""/>
                        <a:tabLst>
                          <a:tab pos="184150" algn="l"/>
                        </a:tabLst>
                      </a:pPr>
                      <a:r>
                        <a:rPr lang="en-US" sz="1000" spc="45">
                          <a:effectLst/>
                        </a:rPr>
                        <a:t>Extract</a:t>
                      </a:r>
                      <a:r>
                        <a:rPr lang="en-US" sz="1000" spc="135">
                          <a:effectLst/>
                        </a:rPr>
                        <a:t> </a:t>
                      </a:r>
                      <a:r>
                        <a:rPr lang="en-US" sz="1000" spc="50">
                          <a:effectLst/>
                        </a:rPr>
                        <a:t>identity</a:t>
                      </a:r>
                      <a:r>
                        <a:rPr lang="en-US" sz="1000" spc="135">
                          <a:effectLst/>
                        </a:rPr>
                        <a:t> </a:t>
                      </a:r>
                      <a:r>
                        <a:rPr lang="en-US" sz="1000" spc="45">
                          <a:effectLst/>
                        </a:rPr>
                        <a:t>keywords</a:t>
                      </a:r>
                      <a:r>
                        <a:rPr lang="en-US" sz="1000" spc="135">
                          <a:effectLst/>
                        </a:rPr>
                        <a:t> </a:t>
                      </a:r>
                      <a:r>
                        <a:rPr lang="en-US" sz="1000">
                          <a:effectLst/>
                        </a:rPr>
                        <a:t>from</a:t>
                      </a:r>
                      <a:r>
                        <a:rPr lang="en-US" sz="1000" spc="135">
                          <a:effectLst/>
                        </a:rPr>
                        <a:t> </a:t>
                      </a:r>
                      <a:r>
                        <a:rPr lang="en-US" sz="1000">
                          <a:effectLst/>
                        </a:rPr>
                        <a:t>a</a:t>
                      </a:r>
                      <a:r>
                        <a:rPr lang="en-US" sz="1000" spc="135">
                          <a:effectLst/>
                        </a:rPr>
                        <a:t> </a:t>
                      </a:r>
                      <a:r>
                        <a:rPr lang="en-US" sz="1000" spc="50">
                          <a:effectLst/>
                        </a:rPr>
                        <a:t>quried</a:t>
                      </a:r>
                      <a:r>
                        <a:rPr lang="en-US" sz="1000" spc="140">
                          <a:effectLst/>
                        </a:rPr>
                        <a:t> </a:t>
                      </a:r>
                      <a:r>
                        <a:rPr lang="en-US" sz="1000" spc="50">
                          <a:effectLst/>
                        </a:rPr>
                        <a:t>webpage</a:t>
                      </a:r>
                      <a:endParaRPr lang="en-US" sz="100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342900" marR="67310" lvl="0" indent="-342900" algn="just">
                        <a:spcBef>
                          <a:spcPts val="5"/>
                        </a:spcBef>
                        <a:spcAft>
                          <a:spcPts val="0"/>
                        </a:spcAft>
                        <a:buSzPts val="750"/>
                        <a:buFont typeface="Wingdings" panose="05000000000000000000" pitchFamily="2" charset="2"/>
                        <a:buChar char=""/>
                        <a:tabLst>
                          <a:tab pos="184150" algn="l"/>
                        </a:tabLst>
                      </a:pPr>
                      <a:r>
                        <a:rPr lang="en-US" sz="1000" dirty="0">
                          <a:effectLst/>
                        </a:rPr>
                        <a:t>Worked</a:t>
                      </a:r>
                      <a:r>
                        <a:rPr lang="en-US" sz="1000" spc="5" dirty="0">
                          <a:effectLst/>
                        </a:rPr>
                        <a:t> </a:t>
                      </a:r>
                      <a:r>
                        <a:rPr lang="en-US" sz="1000" dirty="0">
                          <a:effectLst/>
                        </a:rPr>
                        <a:t>well</a:t>
                      </a:r>
                      <a:r>
                        <a:rPr lang="en-US" sz="1000" spc="5" dirty="0">
                          <a:effectLst/>
                        </a:rPr>
                        <a:t> </a:t>
                      </a:r>
                      <a:r>
                        <a:rPr lang="en-US" sz="1000" dirty="0">
                          <a:effectLst/>
                        </a:rPr>
                        <a:t>on</a:t>
                      </a:r>
                      <a:r>
                        <a:rPr lang="en-US" sz="1000" spc="5" dirty="0">
                          <a:effectLst/>
                        </a:rPr>
                        <a:t> </a:t>
                      </a:r>
                      <a:r>
                        <a:rPr lang="en-US" sz="1000" spc="50" dirty="0">
                          <a:effectLst/>
                        </a:rPr>
                        <a:t>non-English</a:t>
                      </a:r>
                      <a:r>
                        <a:rPr lang="en-US" sz="1000" spc="55" dirty="0">
                          <a:effectLst/>
                        </a:rPr>
                        <a:t> </a:t>
                      </a:r>
                      <a:r>
                        <a:rPr lang="en-US" sz="1000" spc="50" dirty="0">
                          <a:effectLst/>
                        </a:rPr>
                        <a:t>webpage</a:t>
                      </a:r>
                      <a:r>
                        <a:rPr lang="en-US" sz="1000" spc="55" dirty="0">
                          <a:effectLst/>
                        </a:rPr>
                        <a:t> </a:t>
                      </a:r>
                      <a:r>
                        <a:rPr lang="en-US" sz="1000" dirty="0">
                          <a:effectLst/>
                        </a:rPr>
                        <a:t>and</a:t>
                      </a:r>
                      <a:r>
                        <a:rPr lang="en-US" sz="1000" spc="5" dirty="0">
                          <a:effectLst/>
                        </a:rPr>
                        <a:t> </a:t>
                      </a:r>
                      <a:r>
                        <a:rPr lang="en-US" sz="1000" spc="50" dirty="0">
                          <a:effectLst/>
                        </a:rPr>
                        <a:t>outperforms</a:t>
                      </a:r>
                      <a:r>
                        <a:rPr lang="en-US" sz="1000" spc="-155" dirty="0">
                          <a:effectLst/>
                        </a:rPr>
                        <a:t> </a:t>
                      </a:r>
                      <a:r>
                        <a:rPr lang="en-US" sz="1000" spc="50" dirty="0">
                          <a:effectLst/>
                        </a:rPr>
                        <a:t>CANTINA</a:t>
                      </a:r>
                      <a:r>
                        <a:rPr lang="en-US" sz="1000" spc="125" dirty="0">
                          <a:effectLst/>
                        </a:rPr>
                        <a:t> </a:t>
                      </a:r>
                      <a:endParaRPr lang="en-US" sz="1000" dirty="0">
                        <a:effectLst/>
                      </a:endParaRPr>
                    </a:p>
                    <a:p>
                      <a:pPr marL="69215" marR="0">
                        <a:lnSpc>
                          <a:spcPts val="790"/>
                        </a:lnSpc>
                        <a:spcBef>
                          <a:spcPts val="30"/>
                        </a:spcBef>
                        <a:spcAft>
                          <a:spcPts val="0"/>
                        </a:spcAft>
                      </a:pPr>
                      <a:r>
                        <a:rPr lang="en-US" sz="1000" dirty="0">
                          <a:effectLst/>
                        </a:rPr>
                        <a: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3515" marR="66675" indent="-114300">
                        <a:spcBef>
                          <a:spcPts val="5"/>
                        </a:spcBef>
                        <a:spcAft>
                          <a:spcPts val="0"/>
                        </a:spcAft>
                        <a:tabLst>
                          <a:tab pos="184150" algn="l"/>
                          <a:tab pos="870585" algn="l"/>
                        </a:tabLst>
                      </a:pPr>
                      <a:r>
                        <a:rPr lang="en-US" sz="1000" spc="50">
                          <a:effectLst/>
                        </a:rPr>
                        <a:t>Included	</a:t>
                      </a:r>
                      <a:r>
                        <a:rPr lang="en-US" sz="1000">
                          <a:effectLst/>
                        </a:rPr>
                        <a:t>third-party</a:t>
                      </a:r>
                      <a:r>
                        <a:rPr lang="en-US" sz="1000" spc="5">
                          <a:effectLst/>
                        </a:rPr>
                        <a:t> </a:t>
                      </a:r>
                      <a:r>
                        <a:rPr lang="en-US" sz="1000" spc="50">
                          <a:effectLst/>
                        </a:rPr>
                        <a:t>services</a:t>
                      </a:r>
                      <a:r>
                        <a:rPr lang="en-US" sz="1000" spc="140">
                          <a:effectLst/>
                        </a:rPr>
                        <a:t> </a:t>
                      </a:r>
                      <a:r>
                        <a:rPr lang="en-US" sz="1000">
                          <a:effectLst/>
                        </a:rPr>
                        <a:t>(DNS</a:t>
                      </a:r>
                      <a:r>
                        <a:rPr lang="en-US" sz="1000" spc="140">
                          <a:effectLst/>
                        </a:rPr>
                        <a:t> </a:t>
                      </a:r>
                      <a:r>
                        <a:rPr lang="en-US" sz="1000" spc="50">
                          <a:effectLst/>
                        </a:rPr>
                        <a:t>lookup)</a:t>
                      </a:r>
                      <a:endParaRPr lang="en-US" sz="1000">
                        <a:effectLst/>
                      </a:endParaRPr>
                    </a:p>
                    <a:p>
                      <a:pPr marL="183515" marR="0" indent="-114935">
                        <a:lnSpc>
                          <a:spcPts val="910"/>
                        </a:lnSpc>
                        <a:spcBef>
                          <a:spcPts val="0"/>
                        </a:spcBef>
                        <a:spcAft>
                          <a:spcPts val="0"/>
                        </a:spcAft>
                        <a:tabLst>
                          <a:tab pos="184150" algn="l"/>
                        </a:tabLst>
                      </a:pPr>
                      <a:r>
                        <a:rPr lang="en-US" sz="1000" spc="50">
                          <a:effectLst/>
                        </a:rPr>
                        <a:t>Language</a:t>
                      </a:r>
                      <a:r>
                        <a:rPr lang="en-US" sz="1000" spc="120">
                          <a:effectLst/>
                        </a:rPr>
                        <a:t> </a:t>
                      </a:r>
                      <a:r>
                        <a:rPr lang="en-US" sz="1000" spc="50">
                          <a:effectLst/>
                        </a:rPr>
                        <a:t>dependency</a:t>
                      </a:r>
                      <a:endParaRPr lang="en-US" sz="1000">
                        <a:effectLst/>
                      </a:endParaRPr>
                    </a:p>
                    <a:p>
                      <a:pPr marL="69215" marR="0">
                        <a:lnSpc>
                          <a:spcPts val="790"/>
                        </a:lnSpc>
                        <a:spcBef>
                          <a:spcPts val="35"/>
                        </a:spcBef>
                        <a:spcAft>
                          <a:spcPts val="0"/>
                        </a:spcAft>
                      </a:pPr>
                      <a:r>
                        <a:rPr lang="en-US" sz="1000">
                          <a:effectLst/>
                        </a:rPr>
                        <a:t></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spcBef>
                          <a:spcPts val="5"/>
                        </a:spcBef>
                        <a:spcAft>
                          <a:spcPts val="0"/>
                        </a:spcAft>
                      </a:pPr>
                      <a:r>
                        <a:rPr lang="en-US" sz="1000" spc="50" dirty="0">
                          <a:effectLst/>
                        </a:rPr>
                        <a:t>ACC:0.9570</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55880" marR="50800" algn="ctr">
                        <a:spcBef>
                          <a:spcPts val="5"/>
                        </a:spcBef>
                        <a:spcAft>
                          <a:spcPts val="0"/>
                        </a:spcAft>
                      </a:pPr>
                      <a:r>
                        <a:rPr lang="en-US" sz="1000" spc="60">
                          <a:effectLst/>
                        </a:rPr>
                        <a:t>2017</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2542186272"/>
                  </a:ext>
                </a:extLst>
              </a:tr>
              <a:tr h="880108">
                <a:tc>
                  <a:txBody>
                    <a:bodyPr/>
                    <a:lstStyle/>
                    <a:p>
                      <a:pPr marL="69215" marR="58420">
                        <a:spcBef>
                          <a:spcPts val="5"/>
                        </a:spcBef>
                        <a:spcAft>
                          <a:spcPts val="0"/>
                        </a:spcAft>
                      </a:pPr>
                      <a:r>
                        <a:rPr lang="en-US" sz="1000" dirty="0">
                          <a:effectLst/>
                        </a:rPr>
                        <a:t>New</a:t>
                      </a:r>
                      <a:r>
                        <a:rPr lang="en-US" sz="1000" spc="175" dirty="0">
                          <a:effectLst/>
                        </a:rPr>
                        <a:t>   </a:t>
                      </a:r>
                      <a:r>
                        <a:rPr lang="en-US" sz="1000" spc="50" dirty="0">
                          <a:effectLst/>
                        </a:rPr>
                        <a:t>Rule-Based   </a:t>
                      </a:r>
                      <a:r>
                        <a:rPr lang="en-US" sz="1000" spc="55" dirty="0">
                          <a:effectLst/>
                        </a:rPr>
                        <a:t> </a:t>
                      </a:r>
                      <a:r>
                        <a:rPr lang="en-US" sz="1000" spc="50" dirty="0">
                          <a:effectLst/>
                        </a:rPr>
                        <a:t>Phishing  </a:t>
                      </a:r>
                      <a:r>
                        <a:rPr lang="en-US" sz="1000" spc="260" dirty="0">
                          <a:effectLst/>
                        </a:rPr>
                        <a:t> </a:t>
                      </a:r>
                      <a:r>
                        <a:rPr lang="en-US" sz="1000" spc="55" dirty="0">
                          <a:effectLst/>
                        </a:rPr>
                        <a:t>Detection</a:t>
                      </a:r>
                      <a:r>
                        <a:rPr lang="en-US" sz="1000" spc="-155" dirty="0">
                          <a:effectLst/>
                        </a:rPr>
                        <a:t> </a:t>
                      </a:r>
                      <a:r>
                        <a:rPr lang="en-US" sz="1000" spc="45" dirty="0">
                          <a:effectLst/>
                        </a:rPr>
                        <a:t>Method</a:t>
                      </a:r>
                      <a:r>
                        <a:rPr lang="en-US" sz="1000" spc="120" dirty="0">
                          <a:effectLst/>
                        </a:rPr>
                        <a:t> </a:t>
                      </a:r>
                      <a:r>
                        <a:rPr lang="en-US" sz="1000" dirty="0">
                          <a:effectLst/>
                        </a:rPr>
                        <a:t>[10]</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67945" lvl="0" indent="-342900">
                        <a:spcBef>
                          <a:spcPts val="5"/>
                        </a:spcBef>
                        <a:spcAft>
                          <a:spcPts val="0"/>
                        </a:spcAft>
                        <a:buSzPts val="750"/>
                        <a:buFont typeface="Wingdings" panose="05000000000000000000" pitchFamily="2" charset="2"/>
                        <a:buChar char=""/>
                        <a:tabLst>
                          <a:tab pos="184150" algn="l"/>
                        </a:tabLst>
                      </a:pPr>
                      <a:r>
                        <a:rPr lang="en-US" sz="1000" spc="50">
                          <a:effectLst/>
                        </a:rPr>
                        <a:t>Proposed</a:t>
                      </a:r>
                      <a:r>
                        <a:rPr lang="en-US" sz="1000" spc="55">
                          <a:effectLst/>
                        </a:rPr>
                        <a:t> </a:t>
                      </a:r>
                      <a:r>
                        <a:rPr lang="en-US" sz="1000" spc="45">
                          <a:effectLst/>
                        </a:rPr>
                        <a:t>features</a:t>
                      </a:r>
                      <a:r>
                        <a:rPr lang="en-US" sz="1000" spc="50">
                          <a:effectLst/>
                        </a:rPr>
                        <a:t> independent</a:t>
                      </a:r>
                      <a:r>
                        <a:rPr lang="en-US" sz="1000" spc="55">
                          <a:effectLst/>
                        </a:rPr>
                        <a:t> </a:t>
                      </a:r>
                      <a:r>
                        <a:rPr lang="en-US" sz="1000">
                          <a:effectLst/>
                        </a:rPr>
                        <a:t>from</a:t>
                      </a:r>
                      <a:r>
                        <a:rPr lang="en-US" sz="1000" spc="5">
                          <a:effectLst/>
                        </a:rPr>
                        <a:t> </a:t>
                      </a:r>
                      <a:r>
                        <a:rPr lang="en-US" sz="1000" spc="50">
                          <a:effectLst/>
                        </a:rPr>
                        <a:t>third-party</a:t>
                      </a:r>
                      <a:r>
                        <a:rPr lang="en-US" sz="1000" spc="-160">
                          <a:effectLst/>
                        </a:rPr>
                        <a:t> </a:t>
                      </a:r>
                      <a:r>
                        <a:rPr lang="en-US" sz="1000" spc="60">
                          <a:effectLst/>
                        </a:rPr>
                        <a:t>services</a:t>
                      </a:r>
                      <a:endParaRPr lang="en-US" sz="1000">
                        <a:effectLst/>
                      </a:endParaRPr>
                    </a:p>
                    <a:p>
                      <a:pPr marL="342900" marR="0" lvl="0" indent="-342900">
                        <a:lnSpc>
                          <a:spcPts val="910"/>
                        </a:lnSpc>
                        <a:spcBef>
                          <a:spcPts val="0"/>
                        </a:spcBef>
                        <a:spcAft>
                          <a:spcPts val="0"/>
                        </a:spcAft>
                        <a:buSzPts val="750"/>
                        <a:buFont typeface="Wingdings" panose="05000000000000000000" pitchFamily="2" charset="2"/>
                        <a:buChar char=""/>
                        <a:tabLst>
                          <a:tab pos="184150" algn="l"/>
                        </a:tabLst>
                      </a:pPr>
                      <a:r>
                        <a:rPr lang="en-US" sz="1000" spc="50">
                          <a:effectLst/>
                        </a:rPr>
                        <a:t>Embedded</a:t>
                      </a:r>
                      <a:r>
                        <a:rPr lang="en-US" sz="1000" spc="90">
                          <a:effectLst/>
                        </a:rPr>
                        <a:t> </a:t>
                      </a:r>
                      <a:r>
                        <a:rPr lang="en-US" sz="1000" spc="45">
                          <a:effectLst/>
                        </a:rPr>
                        <a:t>extracted</a:t>
                      </a:r>
                      <a:r>
                        <a:rPr lang="en-US" sz="1000" spc="95">
                          <a:effectLst/>
                        </a:rPr>
                        <a:t> </a:t>
                      </a:r>
                      <a:r>
                        <a:rPr lang="en-US" sz="1000" spc="45">
                          <a:effectLst/>
                        </a:rPr>
                        <a:t>rules</a:t>
                      </a:r>
                      <a:r>
                        <a:rPr lang="en-US" sz="1000" spc="95">
                          <a:effectLst/>
                        </a:rPr>
                        <a:t> </a:t>
                      </a:r>
                      <a:r>
                        <a:rPr lang="en-US" sz="1000">
                          <a:effectLst/>
                        </a:rPr>
                        <a:t>into</a:t>
                      </a:r>
                      <a:r>
                        <a:rPr lang="en-US" sz="1000" spc="95">
                          <a:effectLst/>
                        </a:rPr>
                        <a:t> </a:t>
                      </a:r>
                      <a:r>
                        <a:rPr lang="en-US" sz="1000" spc="45">
                          <a:effectLst/>
                        </a:rPr>
                        <a:t>browser</a:t>
                      </a:r>
                      <a:r>
                        <a:rPr lang="en-US" sz="1000" spc="95">
                          <a:effectLst/>
                        </a:rPr>
                        <a:t> </a:t>
                      </a:r>
                      <a:r>
                        <a:rPr lang="en-US" sz="1000" spc="55">
                          <a:effectLst/>
                        </a:rPr>
                        <a:t>extension</a:t>
                      </a:r>
                      <a:endParaRPr lang="en-US" sz="100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183515" marR="59690" indent="-114300" algn="just">
                        <a:spcBef>
                          <a:spcPts val="5"/>
                        </a:spcBef>
                        <a:spcAft>
                          <a:spcPts val="0"/>
                        </a:spcAft>
                        <a:tabLst>
                          <a:tab pos="184150" algn="l"/>
                        </a:tabLst>
                      </a:pPr>
                      <a:r>
                        <a:rPr lang="en-US" sz="1000" spc="50">
                          <a:effectLst/>
                        </a:rPr>
                        <a:t>Embedding </a:t>
                      </a:r>
                      <a:r>
                        <a:rPr lang="en-US" sz="1000" spc="45">
                          <a:effectLst/>
                        </a:rPr>
                        <a:t>extracted rules </a:t>
                      </a:r>
                      <a:r>
                        <a:rPr lang="en-US" sz="1000">
                          <a:effectLst/>
                        </a:rPr>
                        <a:t>into</a:t>
                      </a:r>
                      <a:r>
                        <a:rPr lang="en-US" sz="1000" spc="5">
                          <a:effectLst/>
                        </a:rPr>
                        <a:t> </a:t>
                      </a:r>
                      <a:r>
                        <a:rPr lang="en-US" sz="1000" spc="45">
                          <a:effectLst/>
                        </a:rPr>
                        <a:t>browser</a:t>
                      </a:r>
                      <a:r>
                        <a:rPr lang="en-US" sz="1000" spc="50">
                          <a:effectLst/>
                        </a:rPr>
                        <a:t> extension</a:t>
                      </a:r>
                      <a:r>
                        <a:rPr lang="en-US" sz="1000" spc="55">
                          <a:effectLst/>
                        </a:rPr>
                        <a:t> </a:t>
                      </a:r>
                      <a:r>
                        <a:rPr lang="en-US" sz="1000">
                          <a:effectLst/>
                        </a:rPr>
                        <a:t>makes</a:t>
                      </a:r>
                      <a:r>
                        <a:rPr lang="en-US" sz="1000" spc="5">
                          <a:effectLst/>
                        </a:rPr>
                        <a:t> </a:t>
                      </a:r>
                      <a:r>
                        <a:rPr lang="en-US" sz="1000" spc="60">
                          <a:effectLst/>
                        </a:rPr>
                        <a:t>the</a:t>
                      </a:r>
                      <a:r>
                        <a:rPr lang="en-US" sz="1000" spc="-155">
                          <a:effectLst/>
                        </a:rPr>
                        <a:t> </a:t>
                      </a:r>
                      <a:r>
                        <a:rPr lang="en-US" sz="1000" spc="50">
                          <a:effectLst/>
                        </a:rPr>
                        <a:t>detection</a:t>
                      </a:r>
                      <a:r>
                        <a:rPr lang="en-US" sz="1000" spc="130">
                          <a:effectLst/>
                        </a:rPr>
                        <a:t> </a:t>
                      </a:r>
                      <a:r>
                        <a:rPr lang="en-US" sz="1000">
                          <a:effectLst/>
                        </a:rPr>
                        <a:t>faster</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183515" marR="0" indent="-114935">
                        <a:lnSpc>
                          <a:spcPts val="915"/>
                        </a:lnSpc>
                        <a:spcBef>
                          <a:spcPts val="5"/>
                        </a:spcBef>
                        <a:spcAft>
                          <a:spcPts val="0"/>
                        </a:spcAft>
                        <a:tabLst>
                          <a:tab pos="184150" algn="l"/>
                        </a:tabLst>
                      </a:pPr>
                      <a:r>
                        <a:rPr lang="en-US" sz="1000" spc="45">
                          <a:effectLst/>
                        </a:rPr>
                        <a:t>Features</a:t>
                      </a:r>
                      <a:r>
                        <a:rPr lang="en-US" sz="1000" spc="115">
                          <a:effectLst/>
                        </a:rPr>
                        <a:t> </a:t>
                      </a:r>
                      <a:r>
                        <a:rPr lang="en-US" sz="1000" spc="50">
                          <a:effectLst/>
                        </a:rPr>
                        <a:t>entirely</a:t>
                      </a:r>
                      <a:endParaRPr lang="en-US" sz="1000">
                        <a:effectLst/>
                      </a:endParaRPr>
                    </a:p>
                    <a:p>
                      <a:pPr marL="183515" marR="0">
                        <a:spcBef>
                          <a:spcPts val="0"/>
                        </a:spcBef>
                        <a:spcAft>
                          <a:spcPts val="0"/>
                        </a:spcAft>
                      </a:pPr>
                      <a:r>
                        <a:rPr lang="en-US" sz="1000" spc="50">
                          <a:effectLst/>
                        </a:rPr>
                        <a:t>dependent</a:t>
                      </a:r>
                      <a:r>
                        <a:rPr lang="en-US" sz="1000" spc="55">
                          <a:effectLst/>
                        </a:rPr>
                        <a:t> </a:t>
                      </a:r>
                      <a:r>
                        <a:rPr lang="en-US" sz="1000">
                          <a:effectLst/>
                        </a:rPr>
                        <a:t>on</a:t>
                      </a:r>
                      <a:r>
                        <a:rPr lang="en-US" sz="1000" spc="5">
                          <a:effectLst/>
                        </a:rPr>
                        <a:t> </a:t>
                      </a:r>
                      <a:r>
                        <a:rPr lang="en-US" sz="1000">
                          <a:effectLst/>
                        </a:rPr>
                        <a:t>webpage</a:t>
                      </a:r>
                      <a:r>
                        <a:rPr lang="en-US" sz="1000" spc="-155">
                          <a:effectLst/>
                        </a:rPr>
                        <a:t> </a:t>
                      </a:r>
                      <a:r>
                        <a:rPr lang="en-US" sz="1000" spc="55">
                          <a:effectLst/>
                        </a:rPr>
                        <a:t>content</a:t>
                      </a:r>
                      <a:endParaRPr lang="en-US" sz="1000">
                        <a:effectLst/>
                      </a:endParaRPr>
                    </a:p>
                    <a:p>
                      <a:pPr marL="183515" marR="69850" indent="-114300">
                        <a:spcBef>
                          <a:spcPts val="0"/>
                        </a:spcBef>
                        <a:spcAft>
                          <a:spcPts val="0"/>
                        </a:spcAft>
                        <a:tabLst>
                          <a:tab pos="184150" algn="l"/>
                        </a:tabLst>
                      </a:pPr>
                      <a:r>
                        <a:rPr lang="en-US" sz="1000" spc="50">
                          <a:effectLst/>
                        </a:rPr>
                        <a:t>Incorrectly</a:t>
                      </a:r>
                      <a:r>
                        <a:rPr lang="en-US" sz="1000" spc="55">
                          <a:effectLst/>
                        </a:rPr>
                        <a:t> </a:t>
                      </a:r>
                      <a:r>
                        <a:rPr lang="en-US" sz="1000" spc="50">
                          <a:effectLst/>
                        </a:rPr>
                        <a:t>detection</a:t>
                      </a:r>
                      <a:r>
                        <a:rPr lang="en-US" sz="1000" spc="55">
                          <a:effectLst/>
                        </a:rPr>
                        <a:t> </a:t>
                      </a:r>
                      <a:r>
                        <a:rPr lang="en-US" sz="1000" spc="60">
                          <a:effectLst/>
                        </a:rPr>
                        <a:t>if</a:t>
                      </a:r>
                      <a:r>
                        <a:rPr lang="en-US" sz="1000" spc="65">
                          <a:effectLst/>
                        </a:rPr>
                        <a:t> </a:t>
                      </a:r>
                      <a:r>
                        <a:rPr lang="en-US" sz="1000" spc="45">
                          <a:effectLst/>
                        </a:rPr>
                        <a:t>attackers</a:t>
                      </a:r>
                      <a:r>
                        <a:rPr lang="en-US" sz="1000" spc="205">
                          <a:effectLst/>
                        </a:rPr>
                        <a:t> </a:t>
                      </a:r>
                      <a:r>
                        <a:rPr lang="en-US" sz="1000">
                          <a:effectLst/>
                        </a:rPr>
                        <a:t>do</a:t>
                      </a:r>
                      <a:r>
                        <a:rPr lang="en-US" sz="1000" spc="45">
                          <a:effectLst/>
                        </a:rPr>
                        <a:t> </a:t>
                      </a:r>
                      <a:r>
                        <a:rPr lang="en-US" sz="1000">
                          <a:effectLst/>
                        </a:rPr>
                        <a:t>not</a:t>
                      </a:r>
                      <a:r>
                        <a:rPr lang="en-US" sz="1000" spc="40">
                          <a:effectLst/>
                        </a:rPr>
                        <a:t> </a:t>
                      </a:r>
                      <a:r>
                        <a:rPr lang="en-US" sz="1000">
                          <a:effectLst/>
                        </a:rPr>
                        <a:t>use</a:t>
                      </a:r>
                      <a:r>
                        <a:rPr lang="en-US" sz="1000" spc="40">
                          <a:effectLst/>
                        </a:rPr>
                        <a:t> </a:t>
                      </a:r>
                      <a:r>
                        <a:rPr lang="en-US" sz="1000">
                          <a:effectLst/>
                        </a:rPr>
                        <a:t>DOM</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lnSpc>
                          <a:spcPts val="915"/>
                        </a:lnSpc>
                        <a:spcBef>
                          <a:spcPts val="5"/>
                        </a:spcBef>
                        <a:spcAft>
                          <a:spcPts val="0"/>
                        </a:spcAft>
                      </a:pPr>
                      <a:endParaRPr lang="en-US" sz="1000" spc="60" dirty="0">
                        <a:effectLst/>
                      </a:endParaRPr>
                    </a:p>
                    <a:p>
                      <a:pPr marL="68580" marR="0">
                        <a:lnSpc>
                          <a:spcPts val="915"/>
                        </a:lnSpc>
                        <a:spcBef>
                          <a:spcPts val="5"/>
                        </a:spcBef>
                        <a:spcAft>
                          <a:spcPts val="0"/>
                        </a:spcAft>
                      </a:pPr>
                      <a:r>
                        <a:rPr lang="en-US" sz="1000" spc="60" dirty="0">
                          <a:effectLst/>
                        </a:rPr>
                        <a:t>TPR:0.9914</a:t>
                      </a:r>
                      <a:endParaRPr lang="en-US" sz="1000" dirty="0">
                        <a:effectLst/>
                      </a:endParaRPr>
                    </a:p>
                    <a:p>
                      <a:pPr marL="68580" marR="0">
                        <a:lnSpc>
                          <a:spcPts val="915"/>
                        </a:lnSpc>
                        <a:spcBef>
                          <a:spcPts val="0"/>
                        </a:spcBef>
                        <a:spcAft>
                          <a:spcPts val="0"/>
                        </a:spcAft>
                      </a:pPr>
                      <a:r>
                        <a:rPr lang="en-US" sz="1000" spc="60" dirty="0">
                          <a:effectLst/>
                        </a:rPr>
                        <a:t>FNR:0.0860</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55880" marR="50800" algn="ctr">
                        <a:spcBef>
                          <a:spcPts val="5"/>
                        </a:spcBef>
                        <a:spcAft>
                          <a:spcPts val="0"/>
                        </a:spcAft>
                      </a:pPr>
                      <a:r>
                        <a:rPr lang="en-US" sz="1000" spc="60">
                          <a:effectLst/>
                        </a:rPr>
                        <a:t>2016</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3257556717"/>
                  </a:ext>
                </a:extLst>
              </a:tr>
              <a:tr h="985721">
                <a:tc>
                  <a:txBody>
                    <a:bodyPr/>
                    <a:lstStyle/>
                    <a:p>
                      <a:pPr marL="69215" marR="67310">
                        <a:spcBef>
                          <a:spcPts val="5"/>
                        </a:spcBef>
                        <a:spcAft>
                          <a:spcPts val="0"/>
                        </a:spcAft>
                      </a:pPr>
                      <a:r>
                        <a:rPr lang="en-US" sz="1000" spc="50" dirty="0" err="1">
                          <a:effectLst/>
                        </a:rPr>
                        <a:t>PhishStorm</a:t>
                      </a:r>
                      <a:r>
                        <a:rPr lang="en-US" sz="1000" spc="50" dirty="0">
                          <a:effectLst/>
                        </a:rPr>
                        <a:t>:</a:t>
                      </a:r>
                      <a:r>
                        <a:rPr lang="en-US" sz="1000" spc="150" dirty="0">
                          <a:effectLst/>
                        </a:rPr>
                        <a:t> </a:t>
                      </a:r>
                      <a:r>
                        <a:rPr lang="en-US" sz="1000" spc="50" dirty="0">
                          <a:effectLst/>
                        </a:rPr>
                        <a:t>Detection</a:t>
                      </a:r>
                      <a:r>
                        <a:rPr lang="en-US" sz="1000" spc="150" dirty="0">
                          <a:effectLst/>
                        </a:rPr>
                        <a:t> </a:t>
                      </a:r>
                      <a:r>
                        <a:rPr lang="en-US" sz="1000" spc="50" dirty="0">
                          <a:effectLst/>
                        </a:rPr>
                        <a:t>Phishing</a:t>
                      </a:r>
                      <a:r>
                        <a:rPr lang="en-US" sz="1000" spc="150" dirty="0">
                          <a:effectLst/>
                        </a:rPr>
                        <a:t> </a:t>
                      </a:r>
                      <a:r>
                        <a:rPr lang="en-US" sz="1000" dirty="0">
                          <a:effectLst/>
                        </a:rPr>
                        <a:t>With</a:t>
                      </a:r>
                      <a:r>
                        <a:rPr lang="en-US" sz="1000" spc="-155" dirty="0">
                          <a:effectLst/>
                        </a:rPr>
                        <a:t> </a:t>
                      </a:r>
                      <a:r>
                        <a:rPr lang="en-US" sz="1000" spc="50" dirty="0">
                          <a:effectLst/>
                        </a:rPr>
                        <a:t>Streaming</a:t>
                      </a:r>
                      <a:r>
                        <a:rPr lang="en-US" sz="1000" spc="115" dirty="0">
                          <a:effectLst/>
                        </a:rPr>
                        <a:t> </a:t>
                      </a:r>
                      <a:r>
                        <a:rPr lang="en-US" sz="1000" spc="50" dirty="0">
                          <a:effectLst/>
                        </a:rPr>
                        <a:t>Analytics</a:t>
                      </a:r>
                      <a:r>
                        <a:rPr lang="en-US" sz="1000" spc="120" dirty="0">
                          <a:effectLst/>
                        </a:rPr>
                        <a:t> </a:t>
                      </a:r>
                      <a:r>
                        <a:rPr lang="en-US" sz="1000" spc="60" dirty="0">
                          <a:effectLst/>
                        </a:rPr>
                        <a:t>[11]</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67945" lvl="0" indent="-342900">
                        <a:spcBef>
                          <a:spcPts val="5"/>
                        </a:spcBef>
                        <a:spcAft>
                          <a:spcPts val="0"/>
                        </a:spcAft>
                        <a:buSzPts val="750"/>
                        <a:buFont typeface="Wingdings" panose="05000000000000000000" pitchFamily="2" charset="2"/>
                        <a:buChar char=""/>
                        <a:tabLst>
                          <a:tab pos="184150" algn="l"/>
                        </a:tabLst>
                      </a:pPr>
                      <a:r>
                        <a:rPr lang="en-US" sz="1000" spc="50">
                          <a:effectLst/>
                        </a:rPr>
                        <a:t>Proposed</a:t>
                      </a:r>
                      <a:r>
                        <a:rPr lang="en-US" sz="1000" spc="85">
                          <a:effectLst/>
                        </a:rPr>
                        <a:t> </a:t>
                      </a:r>
                      <a:r>
                        <a:rPr lang="en-US" sz="1000" spc="50">
                          <a:effectLst/>
                        </a:rPr>
                        <a:t>PhishStorm,</a:t>
                      </a:r>
                      <a:r>
                        <a:rPr lang="en-US" sz="1000" spc="85">
                          <a:effectLst/>
                        </a:rPr>
                        <a:t> </a:t>
                      </a:r>
                      <a:r>
                        <a:rPr lang="en-US" sz="1000">
                          <a:effectLst/>
                        </a:rPr>
                        <a:t>a</a:t>
                      </a:r>
                      <a:r>
                        <a:rPr lang="en-US" sz="1000" spc="15">
                          <a:effectLst/>
                        </a:rPr>
                        <a:t> </a:t>
                      </a:r>
                      <a:r>
                        <a:rPr lang="en-US" sz="1000" spc="50">
                          <a:effectLst/>
                        </a:rPr>
                        <a:t>real-time</a:t>
                      </a:r>
                      <a:r>
                        <a:rPr lang="en-US" sz="1000" spc="85">
                          <a:effectLst/>
                        </a:rPr>
                        <a:t> </a:t>
                      </a:r>
                      <a:r>
                        <a:rPr lang="en-US" sz="1000" spc="50">
                          <a:effectLst/>
                        </a:rPr>
                        <a:t>automated</a:t>
                      </a:r>
                      <a:r>
                        <a:rPr lang="en-US" sz="1000" spc="-155">
                          <a:effectLst/>
                        </a:rPr>
                        <a:t> </a:t>
                      </a:r>
                      <a:r>
                        <a:rPr lang="en-US" sz="1000" spc="50">
                          <a:effectLst/>
                        </a:rPr>
                        <a:t>detection</a:t>
                      </a:r>
                      <a:r>
                        <a:rPr lang="en-US" sz="1000" spc="125">
                          <a:effectLst/>
                        </a:rPr>
                        <a:t> </a:t>
                      </a:r>
                      <a:r>
                        <a:rPr lang="en-US" sz="1000">
                          <a:effectLst/>
                        </a:rPr>
                        <a:t>system</a:t>
                      </a:r>
                    </a:p>
                    <a:p>
                      <a:pPr marL="342900" marR="0" lvl="0" indent="-342900">
                        <a:lnSpc>
                          <a:spcPts val="910"/>
                        </a:lnSpc>
                        <a:spcBef>
                          <a:spcPts val="0"/>
                        </a:spcBef>
                        <a:spcAft>
                          <a:spcPts val="0"/>
                        </a:spcAft>
                        <a:buSzPts val="750"/>
                        <a:buFont typeface="Wingdings" panose="05000000000000000000" pitchFamily="2" charset="2"/>
                        <a:buChar char=""/>
                        <a:tabLst>
                          <a:tab pos="184150" algn="l"/>
                        </a:tabLst>
                      </a:pPr>
                      <a:r>
                        <a:rPr lang="en-US" sz="1000" spc="50">
                          <a:effectLst/>
                        </a:rPr>
                        <a:t>Proposed</a:t>
                      </a:r>
                      <a:r>
                        <a:rPr lang="en-US" sz="1000" spc="130">
                          <a:effectLst/>
                        </a:rPr>
                        <a:t> </a:t>
                      </a:r>
                      <a:r>
                        <a:rPr lang="en-US" sz="1000">
                          <a:effectLst/>
                        </a:rPr>
                        <a:t>a</a:t>
                      </a:r>
                      <a:r>
                        <a:rPr lang="en-US" sz="1000" spc="135">
                          <a:effectLst/>
                        </a:rPr>
                        <a:t> </a:t>
                      </a:r>
                      <a:r>
                        <a:rPr lang="en-US" sz="1000">
                          <a:effectLst/>
                        </a:rPr>
                        <a:t>new</a:t>
                      </a:r>
                      <a:r>
                        <a:rPr lang="en-US" sz="1000" spc="130">
                          <a:effectLst/>
                        </a:rPr>
                        <a:t> </a:t>
                      </a:r>
                      <a:r>
                        <a:rPr lang="en-US" sz="1000" spc="50">
                          <a:effectLst/>
                        </a:rPr>
                        <a:t>intra-URL</a:t>
                      </a:r>
                      <a:r>
                        <a:rPr lang="en-US" sz="1000" spc="135">
                          <a:effectLst/>
                        </a:rPr>
                        <a:t> </a:t>
                      </a:r>
                      <a:r>
                        <a:rPr lang="en-US" sz="1000" spc="50">
                          <a:effectLst/>
                        </a:rPr>
                        <a:t>relatedness</a:t>
                      </a:r>
                      <a:endParaRPr lang="en-US" sz="100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183515" marR="59690" indent="-114300" algn="just">
                        <a:spcBef>
                          <a:spcPts val="5"/>
                        </a:spcBef>
                        <a:spcAft>
                          <a:spcPts val="0"/>
                        </a:spcAft>
                        <a:tabLst>
                          <a:tab pos="184150" algn="l"/>
                        </a:tabLst>
                      </a:pPr>
                      <a:r>
                        <a:rPr lang="en-US" sz="1000" spc="50">
                          <a:effectLst/>
                        </a:rPr>
                        <a:t>Quickly</a:t>
                      </a:r>
                      <a:r>
                        <a:rPr lang="en-US" sz="1000" spc="55">
                          <a:effectLst/>
                        </a:rPr>
                        <a:t> </a:t>
                      </a:r>
                      <a:r>
                        <a:rPr lang="en-US" sz="1000" spc="45">
                          <a:effectLst/>
                        </a:rPr>
                        <a:t>request</a:t>
                      </a:r>
                      <a:r>
                        <a:rPr lang="en-US" sz="1000" spc="50">
                          <a:effectLst/>
                        </a:rPr>
                        <a:t> </a:t>
                      </a:r>
                      <a:r>
                        <a:rPr lang="en-US" sz="1000">
                          <a:effectLst/>
                        </a:rPr>
                        <a:t>the</a:t>
                      </a:r>
                      <a:r>
                        <a:rPr lang="en-US" sz="1000" spc="5">
                          <a:effectLst/>
                        </a:rPr>
                        <a:t> </a:t>
                      </a:r>
                      <a:r>
                        <a:rPr lang="en-US" sz="1000" spc="45">
                          <a:effectLst/>
                        </a:rPr>
                        <a:t>local</a:t>
                      </a:r>
                      <a:r>
                        <a:rPr lang="en-US" sz="1000" spc="50">
                          <a:effectLst/>
                        </a:rPr>
                        <a:t> database </a:t>
                      </a:r>
                      <a:r>
                        <a:rPr lang="en-US" sz="1000">
                          <a:effectLst/>
                        </a:rPr>
                        <a:t>to</a:t>
                      </a:r>
                      <a:r>
                        <a:rPr lang="en-US" sz="1000" spc="5">
                          <a:effectLst/>
                        </a:rPr>
                        <a:t> </a:t>
                      </a:r>
                      <a:r>
                        <a:rPr lang="en-US" sz="1000" spc="45">
                          <a:effectLst/>
                        </a:rPr>
                        <a:t>compute </a:t>
                      </a:r>
                      <a:r>
                        <a:rPr lang="en-US" sz="1000" spc="55">
                          <a:effectLst/>
                        </a:rPr>
                        <a:t>intra-URL</a:t>
                      </a:r>
                      <a:r>
                        <a:rPr lang="en-US" sz="1000" spc="60">
                          <a:effectLst/>
                        </a:rPr>
                        <a:t> </a:t>
                      </a:r>
                      <a:r>
                        <a:rPr lang="en-US" sz="1000" spc="50">
                          <a:effectLst/>
                        </a:rPr>
                        <a:t>relatedness</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66040" lvl="0" indent="-342900" algn="just">
                        <a:spcBef>
                          <a:spcPts val="5"/>
                        </a:spcBef>
                        <a:spcAft>
                          <a:spcPts val="0"/>
                        </a:spcAft>
                        <a:buSzPts val="750"/>
                        <a:buFont typeface="Wingdings" panose="05000000000000000000" pitchFamily="2" charset="2"/>
                        <a:buChar char=""/>
                        <a:tabLst>
                          <a:tab pos="184150" algn="l"/>
                        </a:tabLst>
                      </a:pPr>
                      <a:r>
                        <a:rPr lang="en-US" sz="1000">
                          <a:effectLst/>
                        </a:rPr>
                        <a:t>Not </a:t>
                      </a:r>
                      <a:r>
                        <a:rPr lang="en-US" sz="1000" spc="50">
                          <a:effectLst/>
                        </a:rPr>
                        <a:t>applicable </a:t>
                      </a:r>
                      <a:r>
                        <a:rPr lang="en-US" sz="1000">
                          <a:effectLst/>
                        </a:rPr>
                        <a:t>to all </a:t>
                      </a:r>
                      <a:r>
                        <a:rPr lang="en-US" sz="1000" spc="45">
                          <a:effectLst/>
                        </a:rPr>
                        <a:t>types</a:t>
                      </a:r>
                      <a:r>
                        <a:rPr lang="en-US" sz="1000" spc="50">
                          <a:effectLst/>
                        </a:rPr>
                        <a:t> </a:t>
                      </a:r>
                      <a:r>
                        <a:rPr lang="en-US" sz="1000">
                          <a:effectLst/>
                        </a:rPr>
                        <a:t>of</a:t>
                      </a:r>
                      <a:r>
                        <a:rPr lang="en-US" sz="1000" spc="135">
                          <a:effectLst/>
                        </a:rPr>
                        <a:t> </a:t>
                      </a:r>
                      <a:r>
                        <a:rPr lang="en-US" sz="1000" spc="50">
                          <a:effectLst/>
                        </a:rPr>
                        <a:t>obfuscated</a:t>
                      </a:r>
                      <a:r>
                        <a:rPr lang="en-US" sz="1000" spc="140">
                          <a:effectLst/>
                        </a:rPr>
                        <a:t> </a:t>
                      </a:r>
                      <a:r>
                        <a:rPr lang="en-US" sz="1000">
                          <a:effectLst/>
                        </a:rPr>
                        <a:t>URLs</a:t>
                      </a:r>
                    </a:p>
                    <a:p>
                      <a:pPr marL="342900" marR="58420" lvl="0" indent="-342900" algn="just">
                        <a:spcBef>
                          <a:spcPts val="0"/>
                        </a:spcBef>
                        <a:spcAft>
                          <a:spcPts val="0"/>
                        </a:spcAft>
                        <a:buSzPts val="750"/>
                        <a:buFont typeface="Wingdings" panose="05000000000000000000" pitchFamily="2" charset="2"/>
                        <a:buChar char=""/>
                        <a:tabLst>
                          <a:tab pos="184150" algn="l"/>
                        </a:tabLst>
                      </a:pPr>
                      <a:r>
                        <a:rPr lang="en-US" sz="1000" spc="50">
                          <a:effectLst/>
                        </a:rPr>
                        <a:t>Limited publicly available</a:t>
                      </a:r>
                      <a:r>
                        <a:rPr lang="en-US" sz="1000" spc="55">
                          <a:effectLst/>
                        </a:rPr>
                        <a:t> </a:t>
                      </a:r>
                      <a:r>
                        <a:rPr lang="en-US" sz="1000">
                          <a:effectLst/>
                        </a:rPr>
                        <a:t>data</a:t>
                      </a:r>
                      <a:r>
                        <a:rPr lang="en-US" sz="1000" spc="5">
                          <a:effectLst/>
                        </a:rPr>
                        <a:t> </a:t>
                      </a:r>
                      <a:r>
                        <a:rPr lang="en-US" sz="1000">
                          <a:effectLst/>
                        </a:rPr>
                        <a:t>from</a:t>
                      </a:r>
                      <a:r>
                        <a:rPr lang="en-US" sz="1000" spc="5">
                          <a:effectLst/>
                        </a:rPr>
                        <a:t> </a:t>
                      </a:r>
                      <a:r>
                        <a:rPr lang="en-US" sz="1000" spc="50">
                          <a:effectLst/>
                        </a:rPr>
                        <a:t>Google</a:t>
                      </a:r>
                      <a:r>
                        <a:rPr lang="en-US" sz="1000" spc="55">
                          <a:effectLst/>
                        </a:rPr>
                        <a:t> </a:t>
                      </a:r>
                      <a:r>
                        <a:rPr lang="en-US" sz="1000" spc="50">
                          <a:effectLst/>
                        </a:rPr>
                        <a:t>Trends</a:t>
                      </a:r>
                      <a:r>
                        <a:rPr lang="en-US" sz="1000" spc="55">
                          <a:effectLst/>
                        </a:rPr>
                        <a:t> </a:t>
                      </a:r>
                      <a:r>
                        <a:rPr lang="en-US" sz="1000">
                          <a:effectLst/>
                        </a:rPr>
                        <a:t>and</a:t>
                      </a:r>
                      <a:r>
                        <a:rPr lang="en-US" sz="1000" spc="135">
                          <a:effectLst/>
                        </a:rPr>
                        <a:t> </a:t>
                      </a:r>
                      <a:r>
                        <a:rPr lang="en-US" sz="1000">
                          <a:effectLst/>
                        </a:rPr>
                        <a:t>Yahoo</a:t>
                      </a:r>
                      <a:r>
                        <a:rPr lang="en-US" sz="1000" spc="140">
                          <a:effectLst/>
                        </a:rPr>
                        <a:t> </a:t>
                      </a:r>
                      <a:r>
                        <a:rPr lang="en-US" sz="1000" spc="60">
                          <a:effectLst/>
                        </a:rPr>
                        <a:t>Clues</a:t>
                      </a:r>
                      <a:endParaRPr lang="en-US" sz="100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68580" marR="0">
                        <a:lnSpc>
                          <a:spcPts val="915"/>
                        </a:lnSpc>
                        <a:spcBef>
                          <a:spcPts val="5"/>
                        </a:spcBef>
                        <a:spcAft>
                          <a:spcPts val="0"/>
                        </a:spcAft>
                      </a:pPr>
                      <a:endParaRPr lang="en-US" sz="1000" spc="50" dirty="0">
                        <a:effectLst/>
                      </a:endParaRPr>
                    </a:p>
                    <a:p>
                      <a:pPr marL="68580" marR="0">
                        <a:lnSpc>
                          <a:spcPts val="915"/>
                        </a:lnSpc>
                        <a:spcBef>
                          <a:spcPts val="5"/>
                        </a:spcBef>
                        <a:spcAft>
                          <a:spcPts val="0"/>
                        </a:spcAft>
                      </a:pPr>
                      <a:r>
                        <a:rPr lang="en-US" sz="1000" spc="50" dirty="0">
                          <a:effectLst/>
                        </a:rPr>
                        <a:t>ACC:0.9491</a:t>
                      </a:r>
                      <a:endParaRPr lang="en-US" sz="1000" dirty="0">
                        <a:effectLst/>
                      </a:endParaRPr>
                    </a:p>
                    <a:p>
                      <a:pPr marL="68580" marR="230505">
                        <a:spcBef>
                          <a:spcPts val="0"/>
                        </a:spcBef>
                        <a:spcAft>
                          <a:spcPts val="0"/>
                        </a:spcAft>
                      </a:pPr>
                      <a:r>
                        <a:rPr lang="en-US" sz="1000" spc="55" dirty="0">
                          <a:effectLst/>
                        </a:rPr>
                        <a:t>Precision:0.9844</a:t>
                      </a:r>
                      <a:r>
                        <a:rPr lang="en-US" sz="1000" spc="60" dirty="0">
                          <a:effectLst/>
                        </a:rPr>
                        <a:t> </a:t>
                      </a:r>
                      <a:r>
                        <a:rPr lang="en-US" sz="1000" spc="55" dirty="0">
                          <a:effectLst/>
                        </a:rPr>
                        <a:t>FMeasure:0.9472</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55880" marR="50800" algn="ctr">
                        <a:spcBef>
                          <a:spcPts val="5"/>
                        </a:spcBef>
                        <a:spcAft>
                          <a:spcPts val="0"/>
                        </a:spcAft>
                      </a:pPr>
                      <a:r>
                        <a:rPr lang="en-US" sz="1000" spc="60">
                          <a:effectLst/>
                        </a:rPr>
                        <a:t>2014</a:t>
                      </a: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1521545668"/>
                  </a:ext>
                </a:extLst>
              </a:tr>
              <a:tr h="866222">
                <a:tc>
                  <a:txBody>
                    <a:bodyPr/>
                    <a:lstStyle/>
                    <a:p>
                      <a:pPr marL="69215" marR="67945" algn="just">
                        <a:spcBef>
                          <a:spcPts val="5"/>
                        </a:spcBef>
                        <a:spcAft>
                          <a:spcPts val="0"/>
                        </a:spcAft>
                      </a:pPr>
                      <a:endParaRPr lang="en-US" sz="1000" spc="50" dirty="0">
                        <a:effectLst/>
                      </a:endParaRPr>
                    </a:p>
                    <a:p>
                      <a:pPr marL="69215" marR="67945" algn="just">
                        <a:spcBef>
                          <a:spcPts val="5"/>
                        </a:spcBef>
                        <a:spcAft>
                          <a:spcPts val="0"/>
                        </a:spcAft>
                      </a:pPr>
                      <a:r>
                        <a:rPr lang="en-US" sz="1000" spc="50" dirty="0">
                          <a:effectLst/>
                        </a:rPr>
                        <a:t>Phishing</a:t>
                      </a:r>
                      <a:r>
                        <a:rPr lang="en-US" sz="1000" spc="55" dirty="0">
                          <a:effectLst/>
                        </a:rPr>
                        <a:t> </a:t>
                      </a:r>
                      <a:r>
                        <a:rPr lang="en-US" sz="1000" spc="45" dirty="0">
                          <a:effectLst/>
                        </a:rPr>
                        <a:t>Website</a:t>
                      </a:r>
                      <a:r>
                        <a:rPr lang="en-US" sz="1000" spc="50" dirty="0">
                          <a:effectLst/>
                        </a:rPr>
                        <a:t> Detection</a:t>
                      </a:r>
                      <a:r>
                        <a:rPr lang="en-US" sz="1000" spc="55" dirty="0">
                          <a:effectLst/>
                        </a:rPr>
                        <a:t> </a:t>
                      </a:r>
                      <a:r>
                        <a:rPr lang="en-US" sz="1000" spc="45" dirty="0">
                          <a:effectLst/>
                        </a:rPr>
                        <a:t>Using</a:t>
                      </a:r>
                      <a:r>
                        <a:rPr lang="en-US" sz="1000" spc="50" dirty="0">
                          <a:effectLst/>
                        </a:rPr>
                        <a:t> </a:t>
                      </a:r>
                      <a:r>
                        <a:rPr lang="en-US" sz="1000" dirty="0">
                          <a:effectLst/>
                        </a:rPr>
                        <a:t>URL-</a:t>
                      </a:r>
                      <a:r>
                        <a:rPr lang="en-US" sz="1000" spc="-155" dirty="0">
                          <a:effectLst/>
                        </a:rPr>
                        <a:t> </a:t>
                      </a:r>
                      <a:r>
                        <a:rPr lang="en-US" sz="1000" spc="50" dirty="0">
                          <a:effectLst/>
                        </a:rPr>
                        <a:t>Assisted</a:t>
                      </a:r>
                      <a:r>
                        <a:rPr lang="en-US" sz="1000" spc="55" dirty="0">
                          <a:effectLst/>
                        </a:rPr>
                        <a:t> </a:t>
                      </a:r>
                      <a:r>
                        <a:rPr lang="en-US" sz="1000" dirty="0">
                          <a:effectLst/>
                        </a:rPr>
                        <a:t>Brand</a:t>
                      </a:r>
                      <a:r>
                        <a:rPr lang="en-US" sz="1000" spc="5" dirty="0">
                          <a:effectLst/>
                        </a:rPr>
                        <a:t> </a:t>
                      </a:r>
                      <a:r>
                        <a:rPr lang="en-US" sz="1000" dirty="0">
                          <a:effectLst/>
                        </a:rPr>
                        <a:t>Name</a:t>
                      </a:r>
                      <a:r>
                        <a:rPr lang="en-US" sz="1000" spc="5" dirty="0">
                          <a:effectLst/>
                        </a:rPr>
                        <a:t> </a:t>
                      </a:r>
                      <a:r>
                        <a:rPr lang="en-US" sz="1000" spc="50" dirty="0">
                          <a:effectLst/>
                        </a:rPr>
                        <a:t>Weighting  </a:t>
                      </a:r>
                      <a:r>
                        <a:rPr lang="en-US" sz="1000" dirty="0">
                          <a:effectLst/>
                        </a:rPr>
                        <a:t>System</a:t>
                      </a:r>
                      <a:r>
                        <a:rPr lang="en-US" sz="1000" spc="5" dirty="0">
                          <a:effectLst/>
                        </a:rPr>
                        <a:t> </a:t>
                      </a:r>
                      <a:r>
                        <a:rPr lang="en-US" sz="1000" dirty="0">
                          <a:effectLst/>
                        </a:rPr>
                        <a:t>[12]</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342900" marR="0" lvl="0" indent="-342900">
                        <a:lnSpc>
                          <a:spcPts val="915"/>
                        </a:lnSpc>
                        <a:spcBef>
                          <a:spcPts val="5"/>
                        </a:spcBef>
                        <a:spcAft>
                          <a:spcPts val="0"/>
                        </a:spcAft>
                        <a:buSzPts val="750"/>
                        <a:buFont typeface="Wingdings" panose="05000000000000000000" pitchFamily="2" charset="2"/>
                        <a:buChar char=""/>
                        <a:tabLst>
                          <a:tab pos="184150" algn="l"/>
                        </a:tabLst>
                      </a:pPr>
                      <a:endParaRPr lang="en-US" sz="1000" spc="50" dirty="0">
                        <a:effectLst/>
                      </a:endParaRPr>
                    </a:p>
                    <a:p>
                      <a:pPr marL="342900" marR="0" lvl="0" indent="-342900">
                        <a:lnSpc>
                          <a:spcPts val="915"/>
                        </a:lnSpc>
                        <a:spcBef>
                          <a:spcPts val="5"/>
                        </a:spcBef>
                        <a:spcAft>
                          <a:spcPts val="0"/>
                        </a:spcAft>
                        <a:buSzPts val="750"/>
                        <a:buFont typeface="Wingdings" panose="05000000000000000000" pitchFamily="2" charset="2"/>
                        <a:buChar char=""/>
                        <a:tabLst>
                          <a:tab pos="184150" algn="l"/>
                        </a:tabLst>
                      </a:pPr>
                      <a:r>
                        <a:rPr lang="en-US" sz="1000" spc="50" dirty="0">
                          <a:effectLst/>
                        </a:rPr>
                        <a:t>Proposed</a:t>
                      </a:r>
                      <a:r>
                        <a:rPr lang="en-US" sz="1000" spc="155" dirty="0">
                          <a:effectLst/>
                        </a:rPr>
                        <a:t> </a:t>
                      </a:r>
                      <a:r>
                        <a:rPr lang="en-US" sz="1000" dirty="0">
                          <a:effectLst/>
                        </a:rPr>
                        <a:t>a</a:t>
                      </a:r>
                      <a:r>
                        <a:rPr lang="en-US" sz="1000" spc="160" dirty="0">
                          <a:effectLst/>
                        </a:rPr>
                        <a:t> </a:t>
                      </a:r>
                      <a:r>
                        <a:rPr lang="en-US" sz="1000" spc="50" dirty="0">
                          <a:effectLst/>
                        </a:rPr>
                        <a:t>detection</a:t>
                      </a:r>
                      <a:r>
                        <a:rPr lang="en-US" sz="1000" spc="160" dirty="0">
                          <a:effectLst/>
                        </a:rPr>
                        <a:t> </a:t>
                      </a:r>
                      <a:r>
                        <a:rPr lang="en-US" sz="1000" spc="50" dirty="0">
                          <a:effectLst/>
                        </a:rPr>
                        <a:t>approach</a:t>
                      </a:r>
                      <a:r>
                        <a:rPr lang="en-US" sz="1000" spc="160" dirty="0">
                          <a:effectLst/>
                        </a:rPr>
                        <a:t> </a:t>
                      </a:r>
                      <a:r>
                        <a:rPr lang="en-US" sz="1000" dirty="0">
                          <a:effectLst/>
                        </a:rPr>
                        <a:t>to</a:t>
                      </a:r>
                      <a:r>
                        <a:rPr lang="en-US" sz="1000" spc="160" dirty="0">
                          <a:effectLst/>
                        </a:rPr>
                        <a:t> </a:t>
                      </a:r>
                      <a:r>
                        <a:rPr lang="en-US" sz="1000" dirty="0">
                          <a:effectLst/>
                        </a:rPr>
                        <a:t>find</a:t>
                      </a:r>
                      <a:r>
                        <a:rPr lang="en-US" sz="1000" spc="160" dirty="0">
                          <a:effectLst/>
                        </a:rPr>
                        <a:t> </a:t>
                      </a:r>
                      <a:r>
                        <a:rPr lang="en-US" sz="1000" spc="50" dirty="0">
                          <a:effectLst/>
                        </a:rPr>
                        <a:t>legitimate</a:t>
                      </a:r>
                      <a:endParaRPr lang="en-US" sz="1000" dirty="0">
                        <a:effectLst/>
                      </a:endParaRPr>
                    </a:p>
                    <a:p>
                      <a:pPr marL="183515" marR="0">
                        <a:lnSpc>
                          <a:spcPts val="910"/>
                        </a:lnSpc>
                        <a:spcBef>
                          <a:spcPts val="0"/>
                        </a:spcBef>
                        <a:spcAft>
                          <a:spcPts val="0"/>
                        </a:spcAft>
                      </a:pPr>
                      <a:r>
                        <a:rPr lang="en-US" sz="1000" spc="50" dirty="0">
                          <a:effectLst/>
                        </a:rPr>
                        <a:t>domain</a:t>
                      </a:r>
                      <a:r>
                        <a:rPr lang="en-US" sz="1000" spc="170" dirty="0">
                          <a:effectLst/>
                        </a:rPr>
                        <a:t> </a:t>
                      </a:r>
                      <a:r>
                        <a:rPr lang="en-US" sz="1000" spc="45" dirty="0">
                          <a:effectLst/>
                        </a:rPr>
                        <a:t>names</a:t>
                      </a:r>
                      <a:r>
                        <a:rPr lang="en-US" sz="1000" spc="170" dirty="0">
                          <a:effectLst/>
                        </a:rPr>
                        <a:t> </a:t>
                      </a:r>
                      <a:r>
                        <a:rPr lang="en-US" sz="1000" spc="45" dirty="0">
                          <a:effectLst/>
                        </a:rPr>
                        <a:t>which</a:t>
                      </a:r>
                      <a:r>
                        <a:rPr lang="en-US" sz="1000" spc="170" dirty="0">
                          <a:effectLst/>
                        </a:rPr>
                        <a:t> </a:t>
                      </a:r>
                      <a:r>
                        <a:rPr lang="en-US" sz="1000" dirty="0">
                          <a:effectLst/>
                        </a:rPr>
                        <a:t>use</a:t>
                      </a:r>
                      <a:r>
                        <a:rPr lang="en-US" sz="1000" spc="5" dirty="0">
                          <a:effectLst/>
                        </a:rPr>
                        <a:t> </a:t>
                      </a:r>
                      <a:r>
                        <a:rPr lang="en-US" sz="1000" dirty="0">
                          <a:effectLst/>
                        </a:rPr>
                        <a:t>brand</a:t>
                      </a:r>
                      <a:r>
                        <a:rPr lang="en-US" sz="1000" spc="170" dirty="0">
                          <a:effectLst/>
                        </a:rPr>
                        <a:t> </a:t>
                      </a:r>
                      <a:r>
                        <a:rPr lang="en-US" sz="1000" spc="45" dirty="0">
                          <a:effectLst/>
                        </a:rPr>
                        <a:t>names</a:t>
                      </a:r>
                      <a:endParaRPr lang="en-US" sz="1000" dirty="0">
                        <a:effectLst/>
                      </a:endParaRPr>
                    </a:p>
                    <a:p>
                      <a:pPr marL="342900" marR="0" lvl="0" indent="-342900">
                        <a:lnSpc>
                          <a:spcPts val="915"/>
                        </a:lnSpc>
                        <a:spcBef>
                          <a:spcPts val="0"/>
                        </a:spcBef>
                        <a:spcAft>
                          <a:spcPts val="0"/>
                        </a:spcAft>
                        <a:buSzPts val="750"/>
                        <a:buFont typeface="Wingdings" panose="05000000000000000000" pitchFamily="2" charset="2"/>
                        <a:buChar char=""/>
                        <a:tabLst>
                          <a:tab pos="184150" algn="l"/>
                        </a:tabLst>
                      </a:pPr>
                      <a:r>
                        <a:rPr lang="en-US" sz="1000" spc="50" dirty="0">
                          <a:effectLst/>
                        </a:rPr>
                        <a:t>Assign</a:t>
                      </a:r>
                      <a:r>
                        <a:rPr lang="en-US" sz="1000" spc="200" dirty="0">
                          <a:effectLst/>
                        </a:rPr>
                        <a:t> </a:t>
                      </a:r>
                      <a:r>
                        <a:rPr lang="en-US" sz="1000" spc="50" dirty="0">
                          <a:effectLst/>
                        </a:rPr>
                        <a:t>weights</a:t>
                      </a:r>
                      <a:r>
                        <a:rPr lang="en-US" sz="1000" spc="200" dirty="0">
                          <a:effectLst/>
                        </a:rPr>
                        <a:t> </a:t>
                      </a:r>
                      <a:r>
                        <a:rPr lang="en-US" sz="1000" dirty="0">
                          <a:effectLst/>
                        </a:rPr>
                        <a:t>to</a:t>
                      </a:r>
                      <a:r>
                        <a:rPr lang="en-US" sz="1000" spc="40" dirty="0">
                          <a:effectLst/>
                        </a:rPr>
                        <a:t> </a:t>
                      </a:r>
                      <a:r>
                        <a:rPr lang="en-US" sz="1000" dirty="0">
                          <a:effectLst/>
                        </a:rPr>
                        <a:t>words</a:t>
                      </a:r>
                      <a:r>
                        <a:rPr lang="en-US" sz="1000" spc="200" dirty="0">
                          <a:effectLst/>
                        </a:rPr>
                        <a:t> </a:t>
                      </a:r>
                      <a:r>
                        <a:rPr lang="en-US" sz="1000" spc="45" dirty="0">
                          <a:effectLst/>
                        </a:rPr>
                        <a:t>extracted</a:t>
                      </a:r>
                      <a:r>
                        <a:rPr lang="en-US" sz="1000" spc="200" dirty="0">
                          <a:effectLst/>
                        </a:rPr>
                        <a:t> </a:t>
                      </a:r>
                      <a:r>
                        <a:rPr lang="en-US" sz="1000" dirty="0">
                          <a:effectLst/>
                        </a:rPr>
                        <a:t>from</a:t>
                      </a:r>
                      <a:r>
                        <a:rPr lang="en-US" sz="1000" spc="200" dirty="0">
                          <a:effectLst/>
                        </a:rPr>
                        <a:t> </a:t>
                      </a:r>
                      <a:r>
                        <a:rPr lang="en-US" sz="1000" dirty="0">
                          <a:effectLst/>
                        </a:rPr>
                        <a:t>URLs</a:t>
                      </a:r>
                      <a:endParaRPr lang="en-US" sz="1000" dirty="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342900" marR="67945" lvl="0" indent="-342900">
                        <a:spcBef>
                          <a:spcPts val="5"/>
                        </a:spcBef>
                        <a:spcAft>
                          <a:spcPts val="0"/>
                        </a:spcAft>
                        <a:buSzPts val="750"/>
                        <a:buFont typeface="Wingdings" panose="05000000000000000000" pitchFamily="2" charset="2"/>
                        <a:buChar char=""/>
                        <a:tabLst>
                          <a:tab pos="178435" algn="l"/>
                          <a:tab pos="799465" algn="l"/>
                          <a:tab pos="1377315" algn="l"/>
                        </a:tabLst>
                      </a:pPr>
                      <a:endParaRPr lang="en-US" sz="1000" spc="45" dirty="0">
                        <a:effectLst/>
                      </a:endParaRPr>
                    </a:p>
                    <a:p>
                      <a:pPr marL="342900" marR="67945" lvl="0" indent="-342900">
                        <a:spcBef>
                          <a:spcPts val="5"/>
                        </a:spcBef>
                        <a:spcAft>
                          <a:spcPts val="0"/>
                        </a:spcAft>
                        <a:buSzPts val="750"/>
                        <a:buFont typeface="Wingdings" panose="05000000000000000000" pitchFamily="2" charset="2"/>
                        <a:buChar char=""/>
                        <a:tabLst>
                          <a:tab pos="178435" algn="l"/>
                          <a:tab pos="799465" algn="l"/>
                          <a:tab pos="1377315" algn="l"/>
                        </a:tabLst>
                      </a:pPr>
                      <a:r>
                        <a:rPr lang="en-US" sz="1000" spc="45" dirty="0">
                          <a:effectLst/>
                        </a:rPr>
                        <a:t>Effectively	extracted </a:t>
                      </a:r>
                      <a:r>
                        <a:rPr lang="en-US" sz="1000" dirty="0">
                          <a:effectLst/>
                        </a:rPr>
                        <a:t>brand</a:t>
                      </a:r>
                      <a:r>
                        <a:rPr lang="en-US" sz="1000" spc="5" dirty="0">
                          <a:effectLst/>
                        </a:rPr>
                        <a:t> </a:t>
                      </a:r>
                      <a:r>
                        <a:rPr lang="en-US" sz="1000" spc="45" dirty="0">
                          <a:effectLst/>
                        </a:rPr>
                        <a:t>names</a:t>
                      </a:r>
                      <a:r>
                        <a:rPr lang="en-US" sz="1000" spc="115" dirty="0">
                          <a:effectLst/>
                        </a:rPr>
                        <a:t> </a:t>
                      </a:r>
                      <a:r>
                        <a:rPr lang="en-US" sz="1000" spc="45" dirty="0">
                          <a:effectLst/>
                        </a:rPr>
                        <a:t>using</a:t>
                      </a:r>
                      <a:r>
                        <a:rPr lang="en-US" sz="1000" spc="120" dirty="0">
                          <a:effectLst/>
                        </a:rPr>
                        <a:t> </a:t>
                      </a:r>
                      <a:r>
                        <a:rPr lang="en-US" sz="1000" spc="50" dirty="0">
                          <a:effectLst/>
                        </a:rPr>
                        <a:t>TF-IDF</a:t>
                      </a:r>
                      <a:endParaRPr lang="en-US" sz="1000" dirty="0">
                        <a:effectLst/>
                        <a:latin typeface="Calibri" panose="020F0502020204030204" pitchFamily="34" charset="0"/>
                        <a:ea typeface="Wingdings" panose="05000000000000000000" pitchFamily="2" charset="2"/>
                        <a:cs typeface="Wingdings" panose="05000000000000000000" pitchFamily="2" charset="2"/>
                      </a:endParaRPr>
                    </a:p>
                  </a:txBody>
                  <a:tcPr marL="0" marR="0" marT="0" marB="0"/>
                </a:tc>
                <a:tc>
                  <a:txBody>
                    <a:bodyPr/>
                    <a:lstStyle/>
                    <a:p>
                      <a:pPr marL="183515" marR="66675" indent="-114300" algn="just">
                        <a:spcBef>
                          <a:spcPts val="5"/>
                        </a:spcBef>
                        <a:spcAft>
                          <a:spcPts val="0"/>
                        </a:spcAft>
                        <a:tabLst>
                          <a:tab pos="184150" algn="l"/>
                        </a:tabLst>
                      </a:pPr>
                      <a:endParaRPr lang="en-US" sz="1000" spc="50" dirty="0">
                        <a:effectLst/>
                      </a:endParaRPr>
                    </a:p>
                    <a:p>
                      <a:pPr marL="183515" marR="66675" indent="-114300" algn="just">
                        <a:spcBef>
                          <a:spcPts val="5"/>
                        </a:spcBef>
                        <a:spcAft>
                          <a:spcPts val="0"/>
                        </a:spcAft>
                        <a:tabLst>
                          <a:tab pos="184150" algn="l"/>
                        </a:tabLst>
                      </a:pPr>
                      <a:r>
                        <a:rPr lang="en-US" sz="1000" spc="50" dirty="0">
                          <a:effectLst/>
                        </a:rPr>
                        <a:t>Dependent</a:t>
                      </a:r>
                      <a:r>
                        <a:rPr lang="en-US" sz="1000" spc="55" dirty="0">
                          <a:effectLst/>
                        </a:rPr>
                        <a:t> </a:t>
                      </a:r>
                      <a:r>
                        <a:rPr lang="en-US" sz="1000" dirty="0">
                          <a:effectLst/>
                        </a:rPr>
                        <a:t>on</a:t>
                      </a:r>
                      <a:r>
                        <a:rPr lang="en-US" sz="1000" spc="5" dirty="0">
                          <a:effectLst/>
                        </a:rPr>
                        <a:t> </a:t>
                      </a:r>
                      <a:r>
                        <a:rPr lang="en-US" sz="1000" dirty="0">
                          <a:effectLst/>
                        </a:rPr>
                        <a:t>search</a:t>
                      </a:r>
                      <a:r>
                        <a:rPr lang="en-US" sz="1000" spc="5" dirty="0">
                          <a:effectLst/>
                        </a:rPr>
                        <a:t> </a:t>
                      </a:r>
                      <a:r>
                        <a:rPr lang="en-US" sz="1000" spc="60" dirty="0">
                          <a:effectLst/>
                        </a:rPr>
                        <a:t>engines</a:t>
                      </a:r>
                      <a:r>
                        <a:rPr lang="en-US" sz="1000" spc="0" dirty="0">
                          <a:effectLst/>
                        </a:rPr>
                        <a:t> </a:t>
                      </a:r>
                      <a:r>
                        <a:rPr lang="en-US" sz="1000" spc="50" dirty="0">
                          <a:effectLst/>
                        </a:rPr>
                        <a:t>Phishing websites </a:t>
                      </a:r>
                      <a:r>
                        <a:rPr lang="en-US" sz="1000" spc="55" dirty="0">
                          <a:effectLst/>
                        </a:rPr>
                        <a:t>hosted</a:t>
                      </a:r>
                      <a:r>
                        <a:rPr lang="en-US" sz="1000" spc="60" dirty="0">
                          <a:effectLst/>
                        </a:rPr>
                        <a:t> </a:t>
                      </a:r>
                      <a:r>
                        <a:rPr lang="en-US" sz="1000" dirty="0">
                          <a:effectLst/>
                        </a:rPr>
                        <a:t>on</a:t>
                      </a:r>
                      <a:r>
                        <a:rPr lang="en-US" sz="1000" spc="5" dirty="0">
                          <a:effectLst/>
                        </a:rPr>
                        <a:t> </a:t>
                      </a:r>
                      <a:r>
                        <a:rPr lang="en-US" sz="1000" dirty="0">
                          <a:effectLst/>
                        </a:rPr>
                        <a:t>free</a:t>
                      </a:r>
                      <a:r>
                        <a:rPr lang="en-US" sz="1000" spc="5" dirty="0">
                          <a:effectLst/>
                        </a:rPr>
                        <a:t> </a:t>
                      </a:r>
                      <a:r>
                        <a:rPr lang="en-US" sz="1000" spc="50" dirty="0">
                          <a:effectLst/>
                        </a:rPr>
                        <a:t>hosting</a:t>
                      </a:r>
                      <a:r>
                        <a:rPr lang="en-US" sz="1000" spc="55" dirty="0">
                          <a:effectLst/>
                        </a:rPr>
                        <a:t> </a:t>
                      </a:r>
                      <a:r>
                        <a:rPr lang="en-US" sz="1000" spc="45" dirty="0">
                          <a:effectLst/>
                        </a:rPr>
                        <a:t>servers</a:t>
                      </a:r>
                      <a:r>
                        <a:rPr lang="en-US" sz="1000" spc="50" dirty="0">
                          <a:effectLst/>
                        </a:rPr>
                        <a:t> </a:t>
                      </a:r>
                      <a:r>
                        <a:rPr lang="en-US" sz="1000" spc="45" dirty="0">
                          <a:effectLst/>
                        </a:rPr>
                        <a:t>caused</a:t>
                      </a:r>
                      <a:r>
                        <a:rPr lang="en-US" sz="1000" spc="130" dirty="0">
                          <a:effectLst/>
                        </a:rPr>
                        <a:t> </a:t>
                      </a:r>
                      <a:r>
                        <a:rPr lang="en-US" sz="1000" dirty="0">
                          <a:effectLst/>
                        </a:rPr>
                        <a:t>FP</a:t>
                      </a:r>
                      <a:r>
                        <a:rPr lang="en-US" sz="1000" spc="130" dirty="0">
                          <a:effectLst/>
                        </a:rPr>
                        <a:t> </a:t>
                      </a:r>
                      <a:r>
                        <a:rPr lang="en-US" sz="1000" dirty="0">
                          <a:effectLst/>
                        </a:rPr>
                        <a:t>rate</a:t>
                      </a:r>
                    </a:p>
                    <a:p>
                      <a:pPr marL="183515" marR="0" indent="-114935" algn="just">
                        <a:lnSpc>
                          <a:spcPts val="820"/>
                        </a:lnSpc>
                        <a:spcBef>
                          <a:spcPts val="0"/>
                        </a:spcBef>
                        <a:spcAft>
                          <a:spcPts val="0"/>
                        </a:spcAft>
                        <a:tabLst>
                          <a:tab pos="184150" algn="l"/>
                        </a:tabLst>
                      </a:pPr>
                      <a:r>
                        <a:rPr lang="en-US" sz="1000" spc="50" dirty="0">
                          <a:effectLst/>
                        </a:rPr>
                        <a:t>Relatively</a:t>
                      </a:r>
                      <a:r>
                        <a:rPr lang="en-US" sz="1000" spc="150" dirty="0">
                          <a:effectLst/>
                        </a:rPr>
                        <a:t> </a:t>
                      </a:r>
                      <a:r>
                        <a:rPr lang="en-US" sz="1000" dirty="0">
                          <a:effectLst/>
                        </a:rPr>
                        <a:t>low</a:t>
                      </a:r>
                      <a:r>
                        <a:rPr lang="en-US" sz="1000" spc="155" dirty="0">
                          <a:effectLst/>
                        </a:rPr>
                        <a:t> </a:t>
                      </a:r>
                      <a:r>
                        <a:rPr lang="en-US" sz="1000" spc="45" dirty="0">
                          <a:effectLst/>
                        </a:rPr>
                        <a:t>dataset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68580" marR="0">
                        <a:lnSpc>
                          <a:spcPts val="915"/>
                        </a:lnSpc>
                        <a:spcBef>
                          <a:spcPts val="5"/>
                        </a:spcBef>
                        <a:spcAft>
                          <a:spcPts val="0"/>
                        </a:spcAft>
                      </a:pPr>
                      <a:endParaRPr lang="en-US" sz="1000" spc="50" dirty="0">
                        <a:effectLst/>
                      </a:endParaRPr>
                    </a:p>
                    <a:p>
                      <a:pPr marL="68580" marR="0">
                        <a:lnSpc>
                          <a:spcPts val="915"/>
                        </a:lnSpc>
                        <a:spcBef>
                          <a:spcPts val="5"/>
                        </a:spcBef>
                        <a:spcAft>
                          <a:spcPts val="0"/>
                        </a:spcAft>
                      </a:pPr>
                      <a:r>
                        <a:rPr lang="en-US" sz="1000" spc="50" dirty="0">
                          <a:effectLst/>
                        </a:rPr>
                        <a:t>ACC:0.9725</a:t>
                      </a:r>
                      <a:endParaRPr lang="en-US" sz="1000" dirty="0">
                        <a:effectLst/>
                      </a:endParaRPr>
                    </a:p>
                    <a:p>
                      <a:pPr marL="68580" marR="0">
                        <a:lnSpc>
                          <a:spcPts val="910"/>
                        </a:lnSpc>
                        <a:spcBef>
                          <a:spcPts val="0"/>
                        </a:spcBef>
                        <a:spcAft>
                          <a:spcPts val="0"/>
                        </a:spcAft>
                      </a:pPr>
                      <a:r>
                        <a:rPr lang="en-US" sz="1000" spc="60" dirty="0">
                          <a:effectLst/>
                        </a:rPr>
                        <a:t>TPR:0.9820</a:t>
                      </a:r>
                      <a:endParaRPr lang="en-US" sz="1000" dirty="0">
                        <a:effectLst/>
                      </a:endParaRPr>
                    </a:p>
                    <a:p>
                      <a:pPr marL="68580" marR="0">
                        <a:lnSpc>
                          <a:spcPts val="915"/>
                        </a:lnSpc>
                        <a:spcBef>
                          <a:spcPts val="0"/>
                        </a:spcBef>
                        <a:spcAft>
                          <a:spcPts val="0"/>
                        </a:spcAft>
                      </a:pPr>
                      <a:r>
                        <a:rPr lang="en-US" sz="1000" spc="60" dirty="0">
                          <a:effectLst/>
                        </a:rPr>
                        <a:t>FPR:0.0588</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tc>
                  <a:txBody>
                    <a:bodyPr/>
                    <a:lstStyle/>
                    <a:p>
                      <a:pPr marL="55880" marR="50800" algn="ctr">
                        <a:spcBef>
                          <a:spcPts val="5"/>
                        </a:spcBef>
                        <a:spcAft>
                          <a:spcPts val="0"/>
                        </a:spcAft>
                      </a:pPr>
                      <a:endParaRPr lang="en-US" sz="1000" spc="60" dirty="0">
                        <a:effectLst/>
                      </a:endParaRPr>
                    </a:p>
                    <a:p>
                      <a:pPr marL="55880" marR="50800" algn="ctr">
                        <a:spcBef>
                          <a:spcPts val="5"/>
                        </a:spcBef>
                        <a:spcAft>
                          <a:spcPts val="0"/>
                        </a:spcAft>
                      </a:pPr>
                      <a:r>
                        <a:rPr lang="en-US" sz="1000" spc="60" dirty="0">
                          <a:effectLst/>
                        </a:rPr>
                        <a:t>2014</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tc>
                <a:extLst>
                  <a:ext uri="{0D108BD9-81ED-4DB2-BD59-A6C34878D82A}">
                    <a16:rowId xmlns:a16="http://schemas.microsoft.com/office/drawing/2014/main" xmlns="" val="2136042256"/>
                  </a:ext>
                </a:extLst>
              </a:tr>
            </a:tbl>
          </a:graphicData>
        </a:graphic>
      </p:graphicFrame>
    </p:spTree>
    <p:extLst>
      <p:ext uri="{BB962C8B-B14F-4D97-AF65-F5344CB8AC3E}">
        <p14:creationId xmlns:p14="http://schemas.microsoft.com/office/powerpoint/2010/main" xmlns="" val="262050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DC78E3-00C3-42DB-AEDC-A55C6C949703}"/>
              </a:ext>
            </a:extLst>
          </p:cNvPr>
          <p:cNvSpPr>
            <a:spLocks noGrp="1"/>
          </p:cNvSpPr>
          <p:nvPr>
            <p:ph type="title"/>
          </p:nvPr>
        </p:nvSpPr>
        <p:spPr>
          <a:xfrm>
            <a:off x="1066800" y="217785"/>
            <a:ext cx="10058400" cy="1450757"/>
          </a:xfrm>
        </p:spPr>
        <p:txBody>
          <a:bodyPr/>
          <a:lstStyle/>
          <a:p>
            <a:pPr algn="ctr"/>
            <a:r>
              <a:rPr lang="en-US" dirty="0"/>
              <a:t>Proposed Methodology</a:t>
            </a:r>
          </a:p>
        </p:txBody>
      </p:sp>
      <p:grpSp>
        <p:nvGrpSpPr>
          <p:cNvPr id="4" name="Group 3">
            <a:extLst>
              <a:ext uri="{FF2B5EF4-FFF2-40B4-BE49-F238E27FC236}">
                <a16:creationId xmlns:a16="http://schemas.microsoft.com/office/drawing/2014/main" xmlns="" id="{1D0CACAD-6E1B-45E1-A17D-DD1E65DA20A9}"/>
              </a:ext>
            </a:extLst>
          </p:cNvPr>
          <p:cNvGrpSpPr>
            <a:extLst>
              <a:ext uri="{F59B8463-F414-42e2-B3A4-FFEF48DC7170}">
                <a15:nonVisualGroupProps xmlns:a15="http://schemas.microsoft.com/office/drawing/2012/main" xmlns="" isLegacyGroup="0"/>
              </a:ext>
            </a:extLst>
          </p:cNvGrpSpPr>
          <p:nvPr/>
        </p:nvGrpSpPr>
        <p:grpSpPr>
          <a:xfrm>
            <a:off x="2697018" y="2059709"/>
            <a:ext cx="6770255" cy="3676073"/>
            <a:chOff x="-1" y="-9364"/>
            <a:chExt cx="3116187" cy="1401796"/>
          </a:xfrm>
        </p:grpSpPr>
        <p:cxnSp>
          <p:nvCxnSpPr>
            <p:cNvPr id="5" name="Straight Arrow Connector 4">
              <a:extLst>
                <a:ext uri="{FF2B5EF4-FFF2-40B4-BE49-F238E27FC236}">
                  <a16:creationId xmlns:a16="http://schemas.microsoft.com/office/drawing/2014/main" xmlns="" id="{ABB3163E-20DD-4DB7-9282-700C4681FDA4}"/>
                </a:ext>
              </a:extLst>
            </p:cNvPr>
            <p:cNvCxnSpPr/>
            <p:nvPr/>
          </p:nvCxnSpPr>
          <p:spPr>
            <a:xfrm>
              <a:off x="1818819" y="203688"/>
              <a:ext cx="300355"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xmlns="" id="{CECA245C-F1D1-44E0-B58E-29749BE3AB34}"/>
                </a:ext>
              </a:extLst>
            </p:cNvPr>
            <p:cNvCxnSpPr/>
            <p:nvPr/>
          </p:nvCxnSpPr>
          <p:spPr>
            <a:xfrm flipH="1">
              <a:off x="1570607" y="1173175"/>
              <a:ext cx="518459"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xmlns="" id="{035327DB-ADF7-45EA-8C23-F9521119A735}"/>
                </a:ext>
              </a:extLst>
            </p:cNvPr>
            <p:cNvCxnSpPr/>
            <p:nvPr/>
          </p:nvCxnSpPr>
          <p:spPr>
            <a:xfrm>
              <a:off x="2589305" y="344841"/>
              <a:ext cx="0" cy="598109"/>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8" name="Rectangle: Rounded Corners 7">
              <a:extLst>
                <a:ext uri="{FF2B5EF4-FFF2-40B4-BE49-F238E27FC236}">
                  <a16:creationId xmlns:a16="http://schemas.microsoft.com/office/drawing/2014/main" xmlns="" id="{79169CF9-59AC-4067-8B6A-624F74630817}"/>
                </a:ext>
              </a:extLst>
            </p:cNvPr>
            <p:cNvSpPr/>
            <p:nvPr/>
          </p:nvSpPr>
          <p:spPr>
            <a:xfrm>
              <a:off x="-1" y="-9364"/>
              <a:ext cx="762215" cy="453542"/>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rPr>
                <a:t>Data Collection</a:t>
              </a:r>
            </a:p>
          </p:txBody>
        </p:sp>
        <p:sp>
          <p:nvSpPr>
            <p:cNvPr id="9" name="Rectangle: Rounded Corners 8">
              <a:extLst>
                <a:ext uri="{FF2B5EF4-FFF2-40B4-BE49-F238E27FC236}">
                  <a16:creationId xmlns:a16="http://schemas.microsoft.com/office/drawing/2014/main" xmlns="" id="{9E908E0D-32BC-4402-897E-ACEA6396CFFC}"/>
                </a:ext>
              </a:extLst>
            </p:cNvPr>
            <p:cNvSpPr/>
            <p:nvPr/>
          </p:nvSpPr>
          <p:spPr>
            <a:xfrm>
              <a:off x="2134229" y="21895"/>
              <a:ext cx="981957" cy="424281"/>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rPr>
                <a:t>Data Preprocessing</a:t>
              </a:r>
            </a:p>
          </p:txBody>
        </p:sp>
        <p:sp>
          <p:nvSpPr>
            <p:cNvPr id="10" name="Rectangle: Rounded Corners 9">
              <a:extLst>
                <a:ext uri="{FF2B5EF4-FFF2-40B4-BE49-F238E27FC236}">
                  <a16:creationId xmlns:a16="http://schemas.microsoft.com/office/drawing/2014/main" xmlns="" id="{88373848-702F-4292-AD34-36E8A85BA53A}"/>
                </a:ext>
              </a:extLst>
            </p:cNvPr>
            <p:cNvSpPr/>
            <p:nvPr/>
          </p:nvSpPr>
          <p:spPr>
            <a:xfrm>
              <a:off x="2069930" y="944946"/>
              <a:ext cx="912287" cy="446227"/>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rPr>
                <a:t>Classification</a:t>
              </a:r>
            </a:p>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rPr>
                <a:t>Algorithms</a:t>
              </a:r>
            </a:p>
          </p:txBody>
        </p:sp>
        <p:sp>
          <p:nvSpPr>
            <p:cNvPr id="11" name="Rectangle: Rounded Corners 10">
              <a:extLst>
                <a:ext uri="{FF2B5EF4-FFF2-40B4-BE49-F238E27FC236}">
                  <a16:creationId xmlns:a16="http://schemas.microsoft.com/office/drawing/2014/main" xmlns="" id="{964ABB11-C01A-497F-A0EC-ABCD51F2564D}"/>
                </a:ext>
              </a:extLst>
            </p:cNvPr>
            <p:cNvSpPr/>
            <p:nvPr/>
          </p:nvSpPr>
          <p:spPr>
            <a:xfrm>
              <a:off x="1014892" y="-3589"/>
              <a:ext cx="859337" cy="45354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rPr>
                <a:t>Feature Engineering</a:t>
              </a:r>
            </a:p>
          </p:txBody>
        </p:sp>
        <p:sp>
          <p:nvSpPr>
            <p:cNvPr id="12" name="Rectangle: Rounded Corners 11">
              <a:extLst>
                <a:ext uri="{FF2B5EF4-FFF2-40B4-BE49-F238E27FC236}">
                  <a16:creationId xmlns:a16="http://schemas.microsoft.com/office/drawing/2014/main" xmlns="" id="{7FD8533F-758A-419C-912E-A6FEDAF0E2B9}"/>
                </a:ext>
              </a:extLst>
            </p:cNvPr>
            <p:cNvSpPr/>
            <p:nvPr/>
          </p:nvSpPr>
          <p:spPr>
            <a:xfrm>
              <a:off x="692485" y="946205"/>
              <a:ext cx="880661" cy="446227"/>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rPr>
                <a:t>Performance Measures</a:t>
              </a:r>
            </a:p>
          </p:txBody>
        </p:sp>
      </p:grpSp>
    </p:spTree>
    <p:extLst>
      <p:ext uri="{BB962C8B-B14F-4D97-AF65-F5344CB8AC3E}">
        <p14:creationId xmlns:p14="http://schemas.microsoft.com/office/powerpoint/2010/main" xmlns="" val="363433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047C3-DB7D-477C-AED9-4FECFC368DA3}"/>
              </a:ext>
            </a:extLst>
          </p:cNvPr>
          <p:cNvSpPr>
            <a:spLocks noGrp="1"/>
          </p:cNvSpPr>
          <p:nvPr>
            <p:ph type="title"/>
          </p:nvPr>
        </p:nvSpPr>
        <p:spPr>
          <a:xfrm>
            <a:off x="1066800" y="249382"/>
            <a:ext cx="10058400" cy="859905"/>
          </a:xfrm>
        </p:spPr>
        <p:txBody>
          <a:bodyPr/>
          <a:lstStyle/>
          <a:p>
            <a:pPr algn="ctr"/>
            <a:r>
              <a:rPr lang="en-US" dirty="0"/>
              <a:t>Proposed Methodology (Contd..)</a:t>
            </a:r>
          </a:p>
        </p:txBody>
      </p:sp>
      <p:sp>
        <p:nvSpPr>
          <p:cNvPr id="3" name="Content Placeholder 2">
            <a:extLst>
              <a:ext uri="{FF2B5EF4-FFF2-40B4-BE49-F238E27FC236}">
                <a16:creationId xmlns:a16="http://schemas.microsoft.com/office/drawing/2014/main" xmlns="" id="{C2D0E392-77F8-466C-B9B3-60CB0479D912}"/>
              </a:ext>
            </a:extLst>
          </p:cNvPr>
          <p:cNvSpPr>
            <a:spLocks noGrp="1"/>
          </p:cNvSpPr>
          <p:nvPr>
            <p:ph idx="1"/>
          </p:nvPr>
        </p:nvSpPr>
        <p:spPr>
          <a:xfrm>
            <a:off x="1097280" y="1200727"/>
            <a:ext cx="10058400" cy="4668365"/>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457200" lvl="0"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Data Collection</a:t>
            </a:r>
          </a:p>
          <a:p>
            <a:pPr marL="914400" lvl="1"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The websites URL were collected from various sources like </a:t>
            </a:r>
            <a:r>
              <a:rPr lang="en-US" sz="1600" dirty="0" err="1">
                <a:latin typeface="Times New Roman"/>
                <a:ea typeface="Times New Roman"/>
                <a:cs typeface="Times New Roman"/>
                <a:sym typeface="Times New Roman"/>
              </a:rPr>
              <a:t>PhishTank</a:t>
            </a:r>
            <a:r>
              <a:rPr lang="en-US" sz="1600" dirty="0">
                <a:latin typeface="Times New Roman"/>
                <a:ea typeface="Times New Roman"/>
                <a:cs typeface="Times New Roman"/>
                <a:sym typeface="Times New Roman"/>
              </a:rPr>
              <a:t> etc.</a:t>
            </a:r>
          </a:p>
          <a:p>
            <a:pPr marL="914400" lvl="1"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There are a total of 450,176 URLs out of which consists of 345,738 benign websites and 104,438 malicious websites. </a:t>
            </a:r>
          </a:p>
          <a:p>
            <a:pPr marL="914400" lvl="1"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Statistically, 77% of the websites are benign and 23% of them are malicious.</a:t>
            </a:r>
          </a:p>
          <a:p>
            <a:pPr marL="457200" lvl="0"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Feature Engineering</a:t>
            </a:r>
          </a:p>
          <a:p>
            <a:pPr marL="914400" lvl="1"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The URLs that are related to phishing have certain anomalous features that distinguish themselves from the benign ones.</a:t>
            </a:r>
          </a:p>
          <a:p>
            <a:pPr marL="914400" lvl="1" indent="-323850" algn="l" rtl="0">
              <a:spcBef>
                <a:spcPts val="0"/>
              </a:spcBef>
              <a:spcAft>
                <a:spcPts val="0"/>
              </a:spcAft>
              <a:buSzPts val="1500"/>
              <a:buFont typeface="Times New Roman"/>
              <a:buChar char="○"/>
            </a:pPr>
            <a:r>
              <a:rPr lang="en-US" sz="1600" dirty="0">
                <a:latin typeface="Times New Roman"/>
                <a:ea typeface="Times New Roman"/>
                <a:cs typeface="Times New Roman"/>
                <a:sym typeface="Times New Roman"/>
              </a:rPr>
              <a:t>It is unanimously accepted by the researchers that certain length features and count of special tokens, digits, letters, directories, etc. play a vital role in the detection of anomalies in the URLs.</a:t>
            </a:r>
          </a:p>
          <a:p>
            <a:pPr marL="914400" lvl="1"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We use features like the length of the URLs, length of the hostname,  length of the first directory, length of the path, and length of the top-level domain. Similarly, count features are also used like count of certain special characters (-, @, $, ?, /, %, . , =) and certain keywords like http, https, and www. Similarly, the count of digits, letters, and the number of directories were also taken as features that can influence the URLs </a:t>
            </a:r>
            <a:r>
              <a:rPr lang="en-US" sz="1600" dirty="0" err="1">
                <a:latin typeface="Times New Roman"/>
                <a:ea typeface="Times New Roman"/>
                <a:cs typeface="Times New Roman"/>
                <a:sym typeface="Times New Roman"/>
              </a:rPr>
              <a:t>trustability</a:t>
            </a:r>
            <a:r>
              <a:rPr lang="en-US" sz="1600" dirty="0">
                <a:latin typeface="Times New Roman"/>
                <a:ea typeface="Times New Roman"/>
                <a:cs typeface="Times New Roman"/>
                <a:sym typeface="Times New Roman"/>
              </a:rPr>
              <a:t>. On top of this, the binary features like the usage of IP (either “yes” or “no”) and the use of shortening URL (“yes” or “no”)</a:t>
            </a:r>
            <a:endParaRPr lang="en-US" sz="24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Data Preprocessing</a:t>
            </a:r>
          </a:p>
          <a:p>
            <a:pPr marL="914400" lvl="1"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We run machine learning models on the original data, </a:t>
            </a:r>
            <a:r>
              <a:rPr lang="en-US" sz="1600" dirty="0" err="1">
                <a:latin typeface="Times New Roman"/>
                <a:ea typeface="Times New Roman"/>
                <a:cs typeface="Times New Roman"/>
                <a:sym typeface="Times New Roman"/>
              </a:rPr>
              <a:t>undersampled</a:t>
            </a:r>
            <a:r>
              <a:rPr lang="en-US" sz="1600" dirty="0">
                <a:latin typeface="Times New Roman"/>
                <a:ea typeface="Times New Roman"/>
                <a:cs typeface="Times New Roman"/>
                <a:sym typeface="Times New Roman"/>
              </a:rPr>
              <a:t> data and over sampled data</a:t>
            </a:r>
          </a:p>
          <a:p>
            <a:pPr marL="914400" lvl="1"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For the </a:t>
            </a:r>
            <a:r>
              <a:rPr lang="en-US" sz="1600" dirty="0" err="1">
                <a:latin typeface="Times New Roman"/>
                <a:ea typeface="Times New Roman"/>
                <a:cs typeface="Times New Roman"/>
                <a:sym typeface="Times New Roman"/>
              </a:rPr>
              <a:t>undersampling</a:t>
            </a:r>
            <a:r>
              <a:rPr lang="en-US" sz="1600" dirty="0">
                <a:latin typeface="Times New Roman"/>
                <a:ea typeface="Times New Roman"/>
                <a:cs typeface="Times New Roman"/>
                <a:sym typeface="Times New Roman"/>
              </a:rPr>
              <a:t> of the data, the Near-miss technique is used whereas for oversampling of the data Synthetic Minority Oversampling Technique (SMOTE) is used. </a:t>
            </a:r>
          </a:p>
          <a:p>
            <a:endParaRPr lang="en-US" dirty="0"/>
          </a:p>
        </p:txBody>
      </p:sp>
    </p:spTree>
    <p:extLst>
      <p:ext uri="{BB962C8B-B14F-4D97-AF65-F5344CB8AC3E}">
        <p14:creationId xmlns:p14="http://schemas.microsoft.com/office/powerpoint/2010/main" xmlns="" val="410088361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{1BB36EFE-AF28-4496-9A85-8D1F0175BF5D}tf22712842_win32</Template>
  <TotalTime>218</TotalTime>
  <Words>2416</Words>
  <Application>Microsoft Office PowerPoint</Application>
  <PresentationFormat>Custom</PresentationFormat>
  <Paragraphs>236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1_RetrospectVTI</vt:lpstr>
      <vt:lpstr>Detection of malicious URLs using Machine learning algorithms</vt:lpstr>
      <vt:lpstr>Introduction</vt:lpstr>
      <vt:lpstr>Phishing Motives</vt:lpstr>
      <vt:lpstr>Why is it a problem?</vt:lpstr>
      <vt:lpstr>Related Works</vt:lpstr>
      <vt:lpstr>Slide 6</vt:lpstr>
      <vt:lpstr>Slide 7</vt:lpstr>
      <vt:lpstr>Proposed Methodology</vt:lpstr>
      <vt:lpstr>Proposed Methodology (Contd..)</vt:lpstr>
      <vt:lpstr>Proposed Model (Contd…)</vt:lpstr>
      <vt:lpstr>Preliminary Results</vt:lpstr>
      <vt:lpstr>Conclusion and Future Works</vt:lpstr>
      <vt:lpstr>References</vt:lpstr>
      <vt:lpstr>Solutions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Surendrabikram Thapa</dc:creator>
  <cp:lastModifiedBy>Windows User</cp:lastModifiedBy>
  <cp:revision>9</cp:revision>
  <dcterms:created xsi:type="dcterms:W3CDTF">2021-04-06T08:46:42Z</dcterms:created>
  <dcterms:modified xsi:type="dcterms:W3CDTF">2022-04-28T14:14:01Z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