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Montserrat"/>
      <p:regular r:id="rId24"/>
      <p:bold r:id="rId25"/>
      <p:italic r:id="rId26"/>
      <p:boldItalic r:id="rId27"/>
    </p:embeddedFont>
    <p:embeddedFont>
      <p:font typeface="Karl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Montserrat-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Karla-regular.fntdata"/><Relationship Id="rId27"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Karla-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Karla-boldItalic.fntdata"/><Relationship Id="rId30" Type="http://schemas.openxmlformats.org/officeDocument/2006/relationships/font" Target="fonts/Karla-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78a1524cc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78a1524c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5ed75ccf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5ed75ccf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77c019ee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77c019e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77c019eea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77c019ee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77c019eea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277c019ee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77c019eea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277c019ee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77c019eea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77c019ee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77c019eea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77c019ee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c97b11d82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c97b11d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2" name="Google Shape;12;p2"/>
          <p:cNvSpPr txBox="1"/>
          <p:nvPr>
            <p:ph type="ctrTitle"/>
          </p:nvPr>
        </p:nvSpPr>
        <p:spPr>
          <a:xfrm>
            <a:off x="648300" y="3175950"/>
            <a:ext cx="3530700" cy="1182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1" name="Shape 61"/>
        <p:cNvGrpSpPr/>
        <p:nvPr/>
      </p:nvGrpSpPr>
      <p:grpSpPr>
        <a:xfrm>
          <a:off x="0" y="0"/>
          <a:ext cx="0" cy="0"/>
          <a:chOff x="0" y="0"/>
          <a:chExt cx="0" cy="0"/>
        </a:xfrm>
      </p:grpSpPr>
      <p:sp>
        <p:nvSpPr>
          <p:cNvPr id="62" name="Google Shape;62;p11"/>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63" name="Google Shape;63;p11"/>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4" name="Google Shape;64;p11"/>
          <p:cNvSpPr txBox="1"/>
          <p:nvPr>
            <p:ph idx="1" type="body"/>
          </p:nvPr>
        </p:nvSpPr>
        <p:spPr>
          <a:xfrm>
            <a:off x="841000" y="4025300"/>
            <a:ext cx="7845900" cy="519600"/>
          </a:xfrm>
          <a:prstGeom prst="rect">
            <a:avLst/>
          </a:prstGeom>
        </p:spPr>
        <p:txBody>
          <a:bodyPr anchorCtr="0" anchor="b" bIns="91425" lIns="91425" spcFirstLastPara="1" rIns="91425" wrap="square" tIns="91425">
            <a:noAutofit/>
          </a:bodyPr>
          <a:lstStyle>
            <a:lvl1pPr indent="-228600" lvl="0" marL="457200">
              <a:spcBef>
                <a:spcPts val="360"/>
              </a:spcBef>
              <a:spcAft>
                <a:spcPts val="0"/>
              </a:spcAft>
              <a:buSzPts val="2000"/>
              <a:buNone/>
              <a:defRPr/>
            </a:lvl1pPr>
          </a:lstStyle>
          <a:p/>
        </p:txBody>
      </p:sp>
      <p:sp>
        <p:nvSpPr>
          <p:cNvPr id="65" name="Google Shape;65;p1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68" name="Google Shape;68;p12"/>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9" name="Google Shape;69;p1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BLANK_1">
    <p:spTree>
      <p:nvGrpSpPr>
        <p:cNvPr id="70" name="Shape 70"/>
        <p:cNvGrpSpPr/>
        <p:nvPr/>
      </p:nvGrpSpPr>
      <p:grpSpPr>
        <a:xfrm>
          <a:off x="0" y="0"/>
          <a:ext cx="0" cy="0"/>
          <a:chOff x="0" y="0"/>
          <a:chExt cx="0" cy="0"/>
        </a:xfrm>
      </p:grpSpPr>
      <p:sp>
        <p:nvSpPr>
          <p:cNvPr id="71" name="Google Shape;71;p1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5" name="Google Shape;15;p3"/>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6" name="Google Shape;16;p3"/>
          <p:cNvSpPr txBox="1"/>
          <p:nvPr>
            <p:ph type="ctrTitle"/>
          </p:nvPr>
        </p:nvSpPr>
        <p:spPr>
          <a:xfrm>
            <a:off x="648300" y="1354750"/>
            <a:ext cx="3522300" cy="298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7" name="Google Shape;17;p3"/>
          <p:cNvSpPr txBox="1"/>
          <p:nvPr>
            <p:ph idx="1" type="subTitle"/>
          </p:nvPr>
        </p:nvSpPr>
        <p:spPr>
          <a:xfrm>
            <a:off x="6724950" y="3265700"/>
            <a:ext cx="1906200" cy="10317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1800"/>
              <a:buNone/>
              <a:defRPr sz="1800">
                <a:solidFill>
                  <a:schemeClr val="lt1"/>
                </a:solidFill>
              </a:defRPr>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1_2">
    <p:spTree>
      <p:nvGrpSpPr>
        <p:cNvPr id="18" name="Shape 18"/>
        <p:cNvGrpSpPr/>
        <p:nvPr/>
      </p:nvGrpSpPr>
      <p:grpSpPr>
        <a:xfrm>
          <a:off x="0" y="0"/>
          <a:ext cx="0" cy="0"/>
          <a:chOff x="0" y="0"/>
          <a:chExt cx="0" cy="0"/>
        </a:xfrm>
      </p:grpSpPr>
      <p:sp>
        <p:nvSpPr>
          <p:cNvPr id="19" name="Google Shape;19;p4"/>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20" name="Google Shape;20;p4"/>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1" name="Google Shape;21;p4"/>
          <p:cNvSpPr txBox="1"/>
          <p:nvPr>
            <p:ph type="title"/>
          </p:nvPr>
        </p:nvSpPr>
        <p:spPr>
          <a:xfrm>
            <a:off x="838309" y="1807900"/>
            <a:ext cx="3148200" cy="48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2" name="Google Shape;22;p4"/>
          <p:cNvSpPr txBox="1"/>
          <p:nvPr>
            <p:ph idx="1" type="body"/>
          </p:nvPr>
        </p:nvSpPr>
        <p:spPr>
          <a:xfrm>
            <a:off x="838250" y="2419350"/>
            <a:ext cx="3148200" cy="2255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23" name="Google Shape;23;p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ig image">
  <p:cSld name="TITLE_1_2_1">
    <p:spTree>
      <p:nvGrpSpPr>
        <p:cNvPr id="24" name="Shape 24"/>
        <p:cNvGrpSpPr/>
        <p:nvPr/>
      </p:nvGrpSpPr>
      <p:grpSpPr>
        <a:xfrm>
          <a:off x="0" y="0"/>
          <a:ext cx="0" cy="0"/>
          <a:chOff x="0" y="0"/>
          <a:chExt cx="0" cy="0"/>
        </a:xfrm>
      </p:grpSpPr>
      <p:sp>
        <p:nvSpPr>
          <p:cNvPr id="25" name="Google Shape;25;p5"/>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26" name="Google Shape;26;p5"/>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27" name="Google Shape;27;p5"/>
          <p:cNvSpPr txBox="1"/>
          <p:nvPr>
            <p:ph type="title"/>
          </p:nvPr>
        </p:nvSpPr>
        <p:spPr>
          <a:xfrm>
            <a:off x="609704" y="4116875"/>
            <a:ext cx="1609800" cy="48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8" name="Google Shape;28;p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sp>
        <p:nvSpPr>
          <p:cNvPr id="30" name="Google Shape;30;p6"/>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1" name="Google Shape;31;p6"/>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2" name="Google Shape;32;p6"/>
          <p:cNvSpPr txBox="1"/>
          <p:nvPr/>
        </p:nvSpPr>
        <p:spPr>
          <a:xfrm>
            <a:off x="799645" y="697675"/>
            <a:ext cx="1957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0">
                <a:solidFill>
                  <a:srgbClr val="CCCCCC"/>
                </a:solidFill>
                <a:latin typeface="Montserrat"/>
                <a:ea typeface="Montserrat"/>
                <a:cs typeface="Montserrat"/>
                <a:sym typeface="Montserrat"/>
              </a:rPr>
              <a:t>“</a:t>
            </a:r>
            <a:endParaRPr sz="12000">
              <a:solidFill>
                <a:srgbClr val="CCCCCC"/>
              </a:solidFill>
              <a:latin typeface="Montserrat"/>
              <a:ea typeface="Montserrat"/>
              <a:cs typeface="Montserrat"/>
              <a:sym typeface="Montserrat"/>
            </a:endParaRPr>
          </a:p>
        </p:txBody>
      </p:sp>
      <p:sp>
        <p:nvSpPr>
          <p:cNvPr id="33" name="Google Shape;33;p6"/>
          <p:cNvSpPr txBox="1"/>
          <p:nvPr>
            <p:ph idx="1" type="body"/>
          </p:nvPr>
        </p:nvSpPr>
        <p:spPr>
          <a:xfrm>
            <a:off x="838250" y="1657350"/>
            <a:ext cx="5324100" cy="22557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rtl="0">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rtl="0">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rtl="0">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rtl="0">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rtl="0">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rtl="0">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rtl="0">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rtl="0">
              <a:spcBef>
                <a:spcPts val="0"/>
              </a:spcBef>
              <a:spcAft>
                <a:spcPts val="0"/>
              </a:spcAft>
              <a:buSzPts val="2400"/>
              <a:buFont typeface="Montserrat"/>
              <a:buChar char="■"/>
              <a:defRPr sz="2400">
                <a:latin typeface="Montserrat"/>
                <a:ea typeface="Montserrat"/>
                <a:cs typeface="Montserrat"/>
                <a:sym typeface="Montserrat"/>
              </a:defRPr>
            </a:lvl9pPr>
          </a:lstStyle>
          <a:p/>
        </p:txBody>
      </p:sp>
      <p:sp>
        <p:nvSpPr>
          <p:cNvPr id="34" name="Google Shape;34;p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atin typeface="Montserrat"/>
                <a:ea typeface="Montserrat"/>
                <a:cs typeface="Montserrat"/>
                <a:sym typeface="Montserrat"/>
              </a:defRPr>
            </a:lvl1pPr>
            <a:lvl2pPr lvl="1">
              <a:buNone/>
              <a:defRPr>
                <a:latin typeface="Montserrat"/>
                <a:ea typeface="Montserrat"/>
                <a:cs typeface="Montserrat"/>
                <a:sym typeface="Montserrat"/>
              </a:defRPr>
            </a:lvl2pPr>
            <a:lvl3pPr lvl="2">
              <a:buNone/>
              <a:defRPr>
                <a:latin typeface="Montserrat"/>
                <a:ea typeface="Montserrat"/>
                <a:cs typeface="Montserrat"/>
                <a:sym typeface="Montserrat"/>
              </a:defRPr>
            </a:lvl3pPr>
            <a:lvl4pPr lvl="3">
              <a:buNone/>
              <a:defRPr>
                <a:latin typeface="Montserrat"/>
                <a:ea typeface="Montserrat"/>
                <a:cs typeface="Montserrat"/>
                <a:sym typeface="Montserrat"/>
              </a:defRPr>
            </a:lvl4pPr>
            <a:lvl5pPr lvl="4">
              <a:buNone/>
              <a:defRPr>
                <a:latin typeface="Montserrat"/>
                <a:ea typeface="Montserrat"/>
                <a:cs typeface="Montserrat"/>
                <a:sym typeface="Montserrat"/>
              </a:defRPr>
            </a:lvl5pPr>
            <a:lvl6pPr lvl="5">
              <a:buNone/>
              <a:defRPr>
                <a:latin typeface="Montserrat"/>
                <a:ea typeface="Montserrat"/>
                <a:cs typeface="Montserrat"/>
                <a:sym typeface="Montserrat"/>
              </a:defRPr>
            </a:lvl6pPr>
            <a:lvl7pPr lvl="6">
              <a:buNone/>
              <a:defRPr>
                <a:latin typeface="Montserrat"/>
                <a:ea typeface="Montserrat"/>
                <a:cs typeface="Montserrat"/>
                <a:sym typeface="Montserrat"/>
              </a:defRPr>
            </a:lvl7pPr>
            <a:lvl8pPr lvl="7">
              <a:buNone/>
              <a:defRPr>
                <a:latin typeface="Montserrat"/>
                <a:ea typeface="Montserrat"/>
                <a:cs typeface="Montserrat"/>
                <a:sym typeface="Montserrat"/>
              </a:defRPr>
            </a:lvl8pPr>
            <a:lvl9pPr lvl="8">
              <a:buNone/>
              <a:defRPr>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5" name="Shape 35"/>
        <p:cNvGrpSpPr/>
        <p:nvPr/>
      </p:nvGrpSpPr>
      <p:grpSpPr>
        <a:xfrm>
          <a:off x="0" y="0"/>
          <a:ext cx="0" cy="0"/>
          <a:chOff x="0" y="0"/>
          <a:chExt cx="0" cy="0"/>
        </a:xfrm>
      </p:grpSpPr>
      <p:sp>
        <p:nvSpPr>
          <p:cNvPr id="36" name="Google Shape;36;p7"/>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7" name="Google Shape;37;p7"/>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8" name="Google Shape;38;p7"/>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9" name="Google Shape;39;p7"/>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0" name="Google Shape;40;p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1" name="Shape 41"/>
        <p:cNvGrpSpPr/>
        <p:nvPr/>
      </p:nvGrpSpPr>
      <p:grpSpPr>
        <a:xfrm>
          <a:off x="0" y="0"/>
          <a:ext cx="0" cy="0"/>
          <a:chOff x="0" y="0"/>
          <a:chExt cx="0" cy="0"/>
        </a:xfrm>
      </p:grpSpPr>
      <p:sp>
        <p:nvSpPr>
          <p:cNvPr id="42" name="Google Shape;42;p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43" name="Google Shape;43;p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4" name="Google Shape;44;p8"/>
          <p:cNvSpPr txBox="1"/>
          <p:nvPr>
            <p:ph type="title"/>
          </p:nvPr>
        </p:nvSpPr>
        <p:spPr>
          <a:xfrm>
            <a:off x="841000" y="969700"/>
            <a:ext cx="4801500" cy="409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5" name="Google Shape;45;p8"/>
          <p:cNvSpPr txBox="1"/>
          <p:nvPr>
            <p:ph idx="1" type="body"/>
          </p:nvPr>
        </p:nvSpPr>
        <p:spPr>
          <a:xfrm>
            <a:off x="841001" y="1578025"/>
            <a:ext cx="2671800" cy="2433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6" name="Google Shape;46;p8"/>
          <p:cNvSpPr txBox="1"/>
          <p:nvPr>
            <p:ph idx="2" type="body"/>
          </p:nvPr>
        </p:nvSpPr>
        <p:spPr>
          <a:xfrm>
            <a:off x="3673842" y="1578025"/>
            <a:ext cx="2671800" cy="2433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7" name="Google Shape;47;p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8" name="Shape 48"/>
        <p:cNvGrpSpPr/>
        <p:nvPr/>
      </p:nvGrpSpPr>
      <p:grpSpPr>
        <a:xfrm>
          <a:off x="0" y="0"/>
          <a:ext cx="0" cy="0"/>
          <a:chOff x="0" y="0"/>
          <a:chExt cx="0" cy="0"/>
        </a:xfrm>
      </p:grpSpPr>
      <p:sp>
        <p:nvSpPr>
          <p:cNvPr id="49" name="Google Shape;49;p9"/>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0" name="Google Shape;50;p9"/>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1" name="Google Shape;51;p9"/>
          <p:cNvSpPr txBox="1"/>
          <p:nvPr>
            <p:ph type="title"/>
          </p:nvPr>
        </p:nvSpPr>
        <p:spPr>
          <a:xfrm>
            <a:off x="841000" y="969700"/>
            <a:ext cx="4801500" cy="409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52" name="Google Shape;52;p9"/>
          <p:cNvSpPr txBox="1"/>
          <p:nvPr>
            <p:ph idx="1" type="body"/>
          </p:nvPr>
        </p:nvSpPr>
        <p:spPr>
          <a:xfrm>
            <a:off x="841000" y="1600975"/>
            <a:ext cx="2094900" cy="24105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53" name="Google Shape;53;p9"/>
          <p:cNvSpPr txBox="1"/>
          <p:nvPr>
            <p:ph idx="2" type="body"/>
          </p:nvPr>
        </p:nvSpPr>
        <p:spPr>
          <a:xfrm>
            <a:off x="3043281" y="1600975"/>
            <a:ext cx="2094900" cy="24105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54" name="Google Shape;54;p9"/>
          <p:cNvSpPr txBox="1"/>
          <p:nvPr>
            <p:ph idx="3" type="body"/>
          </p:nvPr>
        </p:nvSpPr>
        <p:spPr>
          <a:xfrm>
            <a:off x="5245562" y="1600975"/>
            <a:ext cx="2094900" cy="24105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55" name="Google Shape;55;p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0"/>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8" name="Google Shape;58;p10"/>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9" name="Google Shape;59;p10"/>
          <p:cNvSpPr txBox="1"/>
          <p:nvPr>
            <p:ph type="title"/>
          </p:nvPr>
        </p:nvSpPr>
        <p:spPr>
          <a:xfrm>
            <a:off x="841000" y="969700"/>
            <a:ext cx="4801500" cy="409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60" name="Google Shape;60;p1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741100"/>
            <a:ext cx="5185200" cy="474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1pPr>
            <a:lvl2pPr lvl="1">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2pPr>
            <a:lvl3pPr lvl="2">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3pPr>
            <a:lvl4pPr lvl="3">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4pPr>
            <a:lvl5pPr lvl="4">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5pPr>
            <a:lvl6pPr lvl="5">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6pPr>
            <a:lvl7pPr lvl="6">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7pPr>
            <a:lvl8pPr lvl="7">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8pPr>
            <a:lvl9pPr lvl="8">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9pPr>
          </a:lstStyle>
          <a:p/>
        </p:txBody>
      </p:sp>
      <p:sp>
        <p:nvSpPr>
          <p:cNvPr id="7" name="Google Shape;7;p1"/>
          <p:cNvSpPr txBox="1"/>
          <p:nvPr>
            <p:ph idx="1" type="body"/>
          </p:nvPr>
        </p:nvSpPr>
        <p:spPr>
          <a:xfrm>
            <a:off x="457200" y="1352550"/>
            <a:ext cx="5185200" cy="22557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chemeClr val="dk1"/>
              </a:buClr>
              <a:buSzPts val="2000"/>
              <a:buFont typeface="Karla"/>
              <a:buChar char="▸"/>
              <a:defRPr sz="2000">
                <a:solidFill>
                  <a:schemeClr val="dk1"/>
                </a:solidFill>
                <a:latin typeface="Karla"/>
                <a:ea typeface="Karla"/>
                <a:cs typeface="Karla"/>
                <a:sym typeface="Karla"/>
              </a:defRPr>
            </a:lvl1pPr>
            <a:lvl2pPr indent="-355600" lvl="1" marL="9144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2pPr>
            <a:lvl3pPr indent="-355600" lvl="2" marL="1371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3pPr>
            <a:lvl4pPr indent="-355600" lvl="3" marL="18288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4pPr>
            <a:lvl5pPr indent="-355600" lvl="4" marL="22860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5pPr>
            <a:lvl6pPr indent="-355600" lvl="5" marL="27432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6pPr>
            <a:lvl7pPr indent="-355600" lvl="6" marL="32004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7pPr>
            <a:lvl8pPr indent="-355600" lvl="7" marL="3657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8pPr>
            <a:lvl9pPr indent="-355600" lvl="8" marL="41148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9pPr>
          </a:lstStyle>
          <a:p/>
        </p:txBody>
      </p:sp>
      <p:sp>
        <p:nvSpPr>
          <p:cNvPr id="8" name="Google Shape;8;p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lt1"/>
                </a:solidFill>
                <a:latin typeface="Montserrat"/>
                <a:ea typeface="Montserrat"/>
                <a:cs typeface="Montserrat"/>
                <a:sym typeface="Montserrat"/>
              </a:defRPr>
            </a:lvl1pPr>
            <a:lvl2pPr lvl="1" algn="r">
              <a:buNone/>
              <a:defRPr b="1" sz="1300">
                <a:solidFill>
                  <a:schemeClr val="lt1"/>
                </a:solidFill>
                <a:latin typeface="Montserrat"/>
                <a:ea typeface="Montserrat"/>
                <a:cs typeface="Montserrat"/>
                <a:sym typeface="Montserrat"/>
              </a:defRPr>
            </a:lvl2pPr>
            <a:lvl3pPr lvl="2" algn="r">
              <a:buNone/>
              <a:defRPr b="1" sz="1300">
                <a:solidFill>
                  <a:schemeClr val="lt1"/>
                </a:solidFill>
                <a:latin typeface="Montserrat"/>
                <a:ea typeface="Montserrat"/>
                <a:cs typeface="Montserrat"/>
                <a:sym typeface="Montserrat"/>
              </a:defRPr>
            </a:lvl3pPr>
            <a:lvl4pPr lvl="3" algn="r">
              <a:buNone/>
              <a:defRPr b="1" sz="1300">
                <a:solidFill>
                  <a:schemeClr val="lt1"/>
                </a:solidFill>
                <a:latin typeface="Montserrat"/>
                <a:ea typeface="Montserrat"/>
                <a:cs typeface="Montserrat"/>
                <a:sym typeface="Montserrat"/>
              </a:defRPr>
            </a:lvl4pPr>
            <a:lvl5pPr lvl="4" algn="r">
              <a:buNone/>
              <a:defRPr b="1" sz="1300">
                <a:solidFill>
                  <a:schemeClr val="lt1"/>
                </a:solidFill>
                <a:latin typeface="Montserrat"/>
                <a:ea typeface="Montserrat"/>
                <a:cs typeface="Montserrat"/>
                <a:sym typeface="Montserrat"/>
              </a:defRPr>
            </a:lvl5pPr>
            <a:lvl6pPr lvl="5" algn="r">
              <a:buNone/>
              <a:defRPr b="1" sz="1300">
                <a:solidFill>
                  <a:schemeClr val="lt1"/>
                </a:solidFill>
                <a:latin typeface="Montserrat"/>
                <a:ea typeface="Montserrat"/>
                <a:cs typeface="Montserrat"/>
                <a:sym typeface="Montserrat"/>
              </a:defRPr>
            </a:lvl6pPr>
            <a:lvl7pPr lvl="6" algn="r">
              <a:buNone/>
              <a:defRPr b="1" sz="1300">
                <a:solidFill>
                  <a:schemeClr val="lt1"/>
                </a:solidFill>
                <a:latin typeface="Montserrat"/>
                <a:ea typeface="Montserrat"/>
                <a:cs typeface="Montserrat"/>
                <a:sym typeface="Montserrat"/>
              </a:defRPr>
            </a:lvl7pPr>
            <a:lvl8pPr lvl="7" algn="r">
              <a:buNone/>
              <a:defRPr b="1" sz="1300">
                <a:solidFill>
                  <a:schemeClr val="lt1"/>
                </a:solidFill>
                <a:latin typeface="Montserrat"/>
                <a:ea typeface="Montserrat"/>
                <a:cs typeface="Montserrat"/>
                <a:sym typeface="Montserrat"/>
              </a:defRPr>
            </a:lvl8pPr>
            <a:lvl9pPr lvl="8" algn="r">
              <a:buNone/>
              <a:defRPr b="1" sz="1300">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hyperlink" Target="https://doi.org/10.1186/1869-0238-4-5"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CD4"/>
        </a:solidFill>
      </p:bgPr>
    </p:bg>
    <p:spTree>
      <p:nvGrpSpPr>
        <p:cNvPr id="75" name="Shape 75"/>
        <p:cNvGrpSpPr/>
        <p:nvPr/>
      </p:nvGrpSpPr>
      <p:grpSpPr>
        <a:xfrm>
          <a:off x="0" y="0"/>
          <a:ext cx="0" cy="0"/>
          <a:chOff x="0" y="0"/>
          <a:chExt cx="0" cy="0"/>
        </a:xfrm>
      </p:grpSpPr>
      <p:sp>
        <p:nvSpPr>
          <p:cNvPr id="76" name="Google Shape;76;p14"/>
          <p:cNvSpPr txBox="1"/>
          <p:nvPr>
            <p:ph type="ctrTitle"/>
          </p:nvPr>
        </p:nvSpPr>
        <p:spPr>
          <a:xfrm>
            <a:off x="648300" y="3175950"/>
            <a:ext cx="42291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Comparative Study of Cloud Computing Service Models</a:t>
            </a:r>
            <a:endParaRPr/>
          </a:p>
        </p:txBody>
      </p:sp>
      <p:grpSp>
        <p:nvGrpSpPr>
          <p:cNvPr id="77" name="Google Shape;77;p14"/>
          <p:cNvGrpSpPr/>
          <p:nvPr/>
        </p:nvGrpSpPr>
        <p:grpSpPr>
          <a:xfrm>
            <a:off x="190745" y="2105629"/>
            <a:ext cx="502625" cy="446586"/>
            <a:chOff x="5292575" y="3681900"/>
            <a:chExt cx="420150" cy="373275"/>
          </a:xfrm>
        </p:grpSpPr>
        <p:sp>
          <p:nvSpPr>
            <p:cNvPr id="78" name="Google Shape;78;p14"/>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4"/>
          <p:cNvSpPr txBox="1"/>
          <p:nvPr/>
        </p:nvSpPr>
        <p:spPr>
          <a:xfrm>
            <a:off x="5595125" y="3445725"/>
            <a:ext cx="2793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Karla"/>
                <a:ea typeface="Karla"/>
                <a:cs typeface="Karla"/>
                <a:sym typeface="Karla"/>
              </a:rPr>
              <a:t>By : Aman Bhatia 2K18/SE/019</a:t>
            </a:r>
            <a:endParaRPr>
              <a:solidFill>
                <a:schemeClr val="lt1"/>
              </a:solidFill>
              <a:latin typeface="Karla"/>
              <a:ea typeface="Karla"/>
              <a:cs typeface="Karla"/>
              <a:sym typeface="Karla"/>
            </a:endParaRPr>
          </a:p>
          <a:p>
            <a:pPr indent="0" lvl="0" marL="0" rtl="0" algn="l">
              <a:spcBef>
                <a:spcPts val="0"/>
              </a:spcBef>
              <a:spcAft>
                <a:spcPts val="0"/>
              </a:spcAft>
              <a:buNone/>
            </a:pPr>
            <a:r>
              <a:rPr lang="en">
                <a:solidFill>
                  <a:schemeClr val="lt1"/>
                </a:solidFill>
                <a:latin typeface="Karla"/>
                <a:ea typeface="Karla"/>
                <a:cs typeface="Karla"/>
                <a:sym typeface="Karla"/>
              </a:rPr>
              <a:t>        Ashish Kumar 2K18/SE/041</a:t>
            </a:r>
            <a:endParaRPr>
              <a:solidFill>
                <a:schemeClr val="lt1"/>
              </a:solidFill>
              <a:latin typeface="Karla"/>
              <a:ea typeface="Karla"/>
              <a:cs typeface="Karla"/>
              <a:sym typeface="Karla"/>
            </a:endParaRPr>
          </a:p>
          <a:p>
            <a:pPr indent="0" lvl="0" marL="0" rtl="0" algn="l">
              <a:spcBef>
                <a:spcPts val="0"/>
              </a:spcBef>
              <a:spcAft>
                <a:spcPts val="0"/>
              </a:spcAft>
              <a:buNone/>
            </a:pPr>
            <a:r>
              <a:t/>
            </a:r>
            <a:endParaRPr>
              <a:solidFill>
                <a:schemeClr val="lt1"/>
              </a:solidFill>
              <a:latin typeface="Karla"/>
              <a:ea typeface="Karla"/>
              <a:cs typeface="Karla"/>
              <a:sym typeface="Karla"/>
            </a:endParaRPr>
          </a:p>
          <a:p>
            <a:pPr indent="0" lvl="0" marL="0" rtl="0" algn="l">
              <a:spcBef>
                <a:spcPts val="0"/>
              </a:spcBef>
              <a:spcAft>
                <a:spcPts val="0"/>
              </a:spcAft>
              <a:buNone/>
            </a:pPr>
            <a:r>
              <a:rPr lang="en">
                <a:solidFill>
                  <a:schemeClr val="lt1"/>
                </a:solidFill>
                <a:latin typeface="Karla"/>
                <a:ea typeface="Karla"/>
                <a:cs typeface="Karla"/>
                <a:sym typeface="Karla"/>
              </a:rPr>
              <a:t>Submitted To:</a:t>
            </a:r>
            <a:endParaRPr>
              <a:solidFill>
                <a:schemeClr val="lt1"/>
              </a:solidFill>
              <a:latin typeface="Karla"/>
              <a:ea typeface="Karla"/>
              <a:cs typeface="Karla"/>
              <a:sym typeface="Karla"/>
            </a:endParaRPr>
          </a:p>
          <a:p>
            <a:pPr indent="0" lvl="0" marL="0" rtl="0" algn="l">
              <a:spcBef>
                <a:spcPts val="0"/>
              </a:spcBef>
              <a:spcAft>
                <a:spcPts val="0"/>
              </a:spcAft>
              <a:buNone/>
            </a:pPr>
            <a:r>
              <a:rPr lang="en">
                <a:solidFill>
                  <a:schemeClr val="lt1"/>
                </a:solidFill>
                <a:latin typeface="Karla"/>
                <a:ea typeface="Karla"/>
                <a:cs typeface="Karla"/>
                <a:sym typeface="Karla"/>
              </a:rPr>
              <a:t>Ms. Sonali Chawla</a:t>
            </a:r>
            <a:endParaRPr>
              <a:solidFill>
                <a:schemeClr val="lt1"/>
              </a:solidFill>
              <a:latin typeface="Karla"/>
              <a:ea typeface="Karla"/>
              <a:cs typeface="Karla"/>
              <a:sym typeface="Karla"/>
            </a:endParaRPr>
          </a:p>
        </p:txBody>
      </p:sp>
      <p:sp>
        <p:nvSpPr>
          <p:cNvPr id="86" name="Google Shape;86;p14"/>
          <p:cNvSpPr txBox="1"/>
          <p:nvPr/>
        </p:nvSpPr>
        <p:spPr>
          <a:xfrm>
            <a:off x="257175" y="0"/>
            <a:ext cx="3762000" cy="120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dk1"/>
                </a:solidFill>
              </a:rPr>
              <a:t>CLOUD COMPUTING (SE-414)</a:t>
            </a:r>
            <a:endParaRPr b="1" sz="2200">
              <a:solidFill>
                <a:schemeClr val="dk1"/>
              </a:solidFill>
            </a:endParaRPr>
          </a:p>
          <a:p>
            <a:pPr indent="0" lvl="0" marL="0" rtl="0" algn="ctr">
              <a:spcBef>
                <a:spcPts val="0"/>
              </a:spcBef>
              <a:spcAft>
                <a:spcPts val="0"/>
              </a:spcAft>
              <a:buNone/>
            </a:pPr>
            <a:r>
              <a:rPr b="1" lang="en" sz="2200">
                <a:solidFill>
                  <a:schemeClr val="dk1"/>
                </a:solidFill>
              </a:rPr>
              <a:t>MTE PROJECT</a:t>
            </a:r>
            <a:endParaRPr b="1" sz="22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AB7"/>
        </a:solidFill>
      </p:bgPr>
    </p:bg>
    <p:spTree>
      <p:nvGrpSpPr>
        <p:cNvPr id="162" name="Shape 162"/>
        <p:cNvGrpSpPr/>
        <p:nvPr/>
      </p:nvGrpSpPr>
      <p:grpSpPr>
        <a:xfrm>
          <a:off x="0" y="0"/>
          <a:ext cx="0" cy="0"/>
          <a:chOff x="0" y="0"/>
          <a:chExt cx="0" cy="0"/>
        </a:xfrm>
      </p:grpSpPr>
      <p:sp>
        <p:nvSpPr>
          <p:cNvPr id="163" name="Google Shape;163;p23"/>
          <p:cNvSpPr txBox="1"/>
          <p:nvPr>
            <p:ph type="title"/>
          </p:nvPr>
        </p:nvSpPr>
        <p:spPr>
          <a:xfrm>
            <a:off x="609699" y="4116875"/>
            <a:ext cx="18993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a:t>
            </a:r>
            <a:r>
              <a:rPr lang="en"/>
              <a:t>RESULTS AND FINDINGS</a:t>
            </a:r>
            <a:endParaRPr/>
          </a:p>
          <a:p>
            <a:pPr indent="0" lvl="0" marL="0" rtl="0" algn="l">
              <a:spcBef>
                <a:spcPts val="0"/>
              </a:spcBef>
              <a:spcAft>
                <a:spcPts val="0"/>
              </a:spcAft>
              <a:buNone/>
            </a:pPr>
            <a:r>
              <a:t/>
            </a:r>
            <a:endParaRPr/>
          </a:p>
        </p:txBody>
      </p:sp>
      <p:grpSp>
        <p:nvGrpSpPr>
          <p:cNvPr id="164" name="Google Shape;164;p23"/>
          <p:cNvGrpSpPr/>
          <p:nvPr/>
        </p:nvGrpSpPr>
        <p:grpSpPr>
          <a:xfrm>
            <a:off x="726863" y="1742360"/>
            <a:ext cx="453641" cy="447356"/>
            <a:chOff x="3292425" y="3664250"/>
            <a:chExt cx="397025" cy="391525"/>
          </a:xfrm>
        </p:grpSpPr>
        <p:sp>
          <p:nvSpPr>
            <p:cNvPr id="165" name="Google Shape;165;p23"/>
            <p:cNvSpPr/>
            <p:nvPr/>
          </p:nvSpPr>
          <p:spPr>
            <a:xfrm>
              <a:off x="3292425" y="3680675"/>
              <a:ext cx="375100" cy="375100"/>
            </a:xfrm>
            <a:custGeom>
              <a:rect b="b" l="l" r="r" t="t"/>
              <a:pathLst>
                <a:path extrusionOk="0" fill="none" h="15004" w="15004">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a:off x="3504325" y="3664250"/>
              <a:ext cx="131525" cy="153450"/>
            </a:xfrm>
            <a:custGeom>
              <a:rect b="b" l="l" r="r" t="t"/>
              <a:pathLst>
                <a:path extrusionOk="0" fill="none" h="6138" w="5261">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a:off x="3501875" y="3749500"/>
              <a:ext cx="187575" cy="96825"/>
            </a:xfrm>
            <a:custGeom>
              <a:rect b="b" l="l" r="r" t="t"/>
              <a:pathLst>
                <a:path extrusionOk="0" fill="none" h="3873" w="7503">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2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9" name="Google Shape;169;p23"/>
          <p:cNvPicPr preferRelativeResize="0"/>
          <p:nvPr/>
        </p:nvPicPr>
        <p:blipFill>
          <a:blip r:embed="rId3">
            <a:alphaModFix/>
          </a:blip>
          <a:stretch>
            <a:fillRect/>
          </a:stretch>
        </p:blipFill>
        <p:spPr>
          <a:xfrm>
            <a:off x="4386675" y="538150"/>
            <a:ext cx="3843250" cy="3843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5722"/>
        </a:solidFill>
      </p:bgPr>
    </p:bg>
    <p:spTree>
      <p:nvGrpSpPr>
        <p:cNvPr id="173" name="Shape 173"/>
        <p:cNvGrpSpPr/>
        <p:nvPr/>
      </p:nvGrpSpPr>
      <p:grpSpPr>
        <a:xfrm>
          <a:off x="0" y="0"/>
          <a:ext cx="0" cy="0"/>
          <a:chOff x="0" y="0"/>
          <a:chExt cx="0" cy="0"/>
        </a:xfrm>
      </p:grpSpPr>
      <p:sp>
        <p:nvSpPr>
          <p:cNvPr id="174" name="Google Shape;174;p24"/>
          <p:cNvSpPr txBox="1"/>
          <p:nvPr>
            <p:ph type="title"/>
          </p:nvPr>
        </p:nvSpPr>
        <p:spPr>
          <a:xfrm>
            <a:off x="763075" y="165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AND FINDINGS</a:t>
            </a:r>
            <a:endParaRPr/>
          </a:p>
        </p:txBody>
      </p:sp>
      <p:grpSp>
        <p:nvGrpSpPr>
          <p:cNvPr id="175" name="Google Shape;175;p24"/>
          <p:cNvGrpSpPr/>
          <p:nvPr/>
        </p:nvGrpSpPr>
        <p:grpSpPr>
          <a:xfrm>
            <a:off x="226246" y="141618"/>
            <a:ext cx="457190" cy="457120"/>
            <a:chOff x="1923675" y="1633650"/>
            <a:chExt cx="436000" cy="435975"/>
          </a:xfrm>
        </p:grpSpPr>
        <p:sp>
          <p:nvSpPr>
            <p:cNvPr id="176" name="Google Shape;176;p24"/>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4"/>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4"/>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4"/>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2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3" name="Google Shape;183;p24"/>
          <p:cNvPicPr preferRelativeResize="0"/>
          <p:nvPr/>
        </p:nvPicPr>
        <p:blipFill>
          <a:blip r:embed="rId3">
            <a:alphaModFix/>
          </a:blip>
          <a:stretch>
            <a:fillRect/>
          </a:stretch>
        </p:blipFill>
        <p:spPr>
          <a:xfrm>
            <a:off x="981575" y="695250"/>
            <a:ext cx="5609470" cy="4187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4336"/>
        </a:solidFill>
      </p:bgPr>
    </p:bg>
    <p:spTree>
      <p:nvGrpSpPr>
        <p:cNvPr id="187" name="Shape 187"/>
        <p:cNvGrpSpPr/>
        <p:nvPr/>
      </p:nvGrpSpPr>
      <p:grpSpPr>
        <a:xfrm>
          <a:off x="0" y="0"/>
          <a:ext cx="0" cy="0"/>
          <a:chOff x="0" y="0"/>
          <a:chExt cx="0" cy="0"/>
        </a:xfrm>
      </p:grpSpPr>
      <p:grpSp>
        <p:nvGrpSpPr>
          <p:cNvPr id="188" name="Google Shape;188;p25"/>
          <p:cNvGrpSpPr/>
          <p:nvPr/>
        </p:nvGrpSpPr>
        <p:grpSpPr>
          <a:xfrm>
            <a:off x="136729" y="60111"/>
            <a:ext cx="373554" cy="684227"/>
            <a:chOff x="6718575" y="2318625"/>
            <a:chExt cx="256950" cy="407375"/>
          </a:xfrm>
        </p:grpSpPr>
        <p:sp>
          <p:nvSpPr>
            <p:cNvPr id="189" name="Google Shape;189;p25"/>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5"/>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p:nvPr/>
          </p:nvSpPr>
          <p:spPr>
            <a:xfrm>
              <a:off x="6795900" y="2628550"/>
              <a:ext cx="102300" cy="25"/>
            </a:xfrm>
            <a:custGeom>
              <a:rect b="b" l="l" r="r" t="t"/>
              <a:pathLst>
                <a:path extrusionOk="0" fill="none" h="1" w="4092">
                  <a:moveTo>
                    <a:pt x="0" y="1"/>
                  </a:moveTo>
                  <a:lnTo>
                    <a:pt x="4092" y="1"/>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2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8" name="Google Shape;198;p25"/>
          <p:cNvPicPr preferRelativeResize="0"/>
          <p:nvPr/>
        </p:nvPicPr>
        <p:blipFill rotWithShape="1">
          <a:blip r:embed="rId3">
            <a:alphaModFix/>
          </a:blip>
          <a:srcRect b="0" l="0" r="0" t="1584"/>
          <a:stretch/>
        </p:blipFill>
        <p:spPr>
          <a:xfrm>
            <a:off x="404125" y="1160950"/>
            <a:ext cx="6826150" cy="2875025"/>
          </a:xfrm>
          <a:prstGeom prst="rect">
            <a:avLst/>
          </a:prstGeom>
          <a:noFill/>
          <a:ln>
            <a:noFill/>
          </a:ln>
        </p:spPr>
      </p:pic>
      <p:sp>
        <p:nvSpPr>
          <p:cNvPr id="199" name="Google Shape;199;p25"/>
          <p:cNvSpPr txBox="1"/>
          <p:nvPr>
            <p:ph idx="4294967295" type="title"/>
          </p:nvPr>
        </p:nvSpPr>
        <p:spPr>
          <a:xfrm>
            <a:off x="404125" y="4359350"/>
            <a:ext cx="6686700" cy="4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latin typeface="Arial"/>
                <a:ea typeface="Arial"/>
                <a:cs typeface="Arial"/>
                <a:sym typeface="Arial"/>
              </a:rPr>
              <a:t>TABLE 1: COMPARISON TABLE AMONG THE THREE MODELS OF CLOUD SERVICES SAAS, PAAS AND IAAS</a:t>
            </a:r>
            <a:endParaRPr sz="14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9688"/>
        </a:solidFill>
      </p:bgPr>
    </p:bg>
    <p:spTree>
      <p:nvGrpSpPr>
        <p:cNvPr id="203" name="Shape 203"/>
        <p:cNvGrpSpPr/>
        <p:nvPr/>
      </p:nvGrpSpPr>
      <p:grpSpPr>
        <a:xfrm>
          <a:off x="0" y="0"/>
          <a:ext cx="0" cy="0"/>
          <a:chOff x="0" y="0"/>
          <a:chExt cx="0" cy="0"/>
        </a:xfrm>
      </p:grpSpPr>
      <p:sp>
        <p:nvSpPr>
          <p:cNvPr id="204" name="Google Shape;204;p26"/>
          <p:cNvSpPr txBox="1"/>
          <p:nvPr>
            <p:ph type="title"/>
          </p:nvPr>
        </p:nvSpPr>
        <p:spPr>
          <a:xfrm>
            <a:off x="88175" y="4116875"/>
            <a:ext cx="2243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 Conclusion</a:t>
            </a:r>
            <a:endParaRPr/>
          </a:p>
        </p:txBody>
      </p:sp>
      <p:grpSp>
        <p:nvGrpSpPr>
          <p:cNvPr id="205" name="Google Shape;205;p26"/>
          <p:cNvGrpSpPr/>
          <p:nvPr/>
        </p:nvGrpSpPr>
        <p:grpSpPr>
          <a:xfrm>
            <a:off x="697729" y="2736178"/>
            <a:ext cx="408208" cy="465260"/>
            <a:chOff x="4630125" y="278900"/>
            <a:chExt cx="400675" cy="456675"/>
          </a:xfrm>
        </p:grpSpPr>
        <p:sp>
          <p:nvSpPr>
            <p:cNvPr id="206" name="Google Shape;206;p26"/>
            <p:cNvSpPr/>
            <p:nvPr/>
          </p:nvSpPr>
          <p:spPr>
            <a:xfrm>
              <a:off x="4659350" y="328825"/>
              <a:ext cx="371450" cy="96850"/>
            </a:xfrm>
            <a:custGeom>
              <a:rect b="b" l="l" r="r" t="t"/>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p:nvPr/>
          </p:nvSpPr>
          <p:spPr>
            <a:xfrm>
              <a:off x="4630125" y="452425"/>
              <a:ext cx="371450" cy="96850"/>
            </a:xfrm>
            <a:custGeom>
              <a:rect b="b" l="l" r="r" t="t"/>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6"/>
            <p:cNvSpPr/>
            <p:nvPr/>
          </p:nvSpPr>
          <p:spPr>
            <a:xfrm>
              <a:off x="4808525" y="278900"/>
              <a:ext cx="43875" cy="49950"/>
            </a:xfrm>
            <a:custGeom>
              <a:rect b="b" l="l" r="r" t="t"/>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6"/>
            <p:cNvSpPr/>
            <p:nvPr/>
          </p:nvSpPr>
          <p:spPr>
            <a:xfrm>
              <a:off x="4808525" y="549250"/>
              <a:ext cx="43875" cy="186325"/>
            </a:xfrm>
            <a:custGeom>
              <a:rect b="b" l="l" r="r" t="t"/>
              <a:pathLst>
                <a:path extrusionOk="0" fill="none" h="7453" w="1755">
                  <a:moveTo>
                    <a:pt x="1" y="0"/>
                  </a:moveTo>
                  <a:lnTo>
                    <a:pt x="1" y="7453"/>
                  </a:lnTo>
                  <a:lnTo>
                    <a:pt x="1754" y="7453"/>
                  </a:lnTo>
                  <a:lnTo>
                    <a:pt x="1754" y="0"/>
                  </a:lnTo>
                  <a:lnTo>
                    <a:pt x="1" y="0"/>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2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1" name="Google Shape;211;p26"/>
          <p:cNvPicPr preferRelativeResize="0"/>
          <p:nvPr/>
        </p:nvPicPr>
        <p:blipFill>
          <a:blip r:embed="rId3">
            <a:alphaModFix/>
          </a:blip>
          <a:stretch>
            <a:fillRect/>
          </a:stretch>
        </p:blipFill>
        <p:spPr>
          <a:xfrm>
            <a:off x="3261525" y="761075"/>
            <a:ext cx="5369275" cy="3355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C34A"/>
        </a:solidFill>
      </p:bgPr>
    </p:bg>
    <p:spTree>
      <p:nvGrpSpPr>
        <p:cNvPr id="215" name="Shape 215"/>
        <p:cNvGrpSpPr/>
        <p:nvPr/>
      </p:nvGrpSpPr>
      <p:grpSpPr>
        <a:xfrm>
          <a:off x="0" y="0"/>
          <a:ext cx="0" cy="0"/>
          <a:chOff x="0" y="0"/>
          <a:chExt cx="0" cy="0"/>
        </a:xfrm>
      </p:grpSpPr>
      <p:sp>
        <p:nvSpPr>
          <p:cNvPr id="216" name="Google Shape;216;p2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7" name="Google Shape;217;p27"/>
          <p:cNvSpPr txBox="1"/>
          <p:nvPr>
            <p:ph idx="4294967295"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18" name="Google Shape;218;p27"/>
          <p:cNvSpPr txBox="1"/>
          <p:nvPr>
            <p:ph idx="1" type="body"/>
          </p:nvPr>
        </p:nvSpPr>
        <p:spPr>
          <a:xfrm>
            <a:off x="838250" y="1504950"/>
            <a:ext cx="5324100" cy="2734800"/>
          </a:xfrm>
          <a:prstGeom prst="rect">
            <a:avLst/>
          </a:prstGeom>
        </p:spPr>
        <p:txBody>
          <a:bodyPr anchorCtr="0" anchor="b" bIns="91425" lIns="91425" spcFirstLastPara="1" rIns="91425" wrap="square" tIns="91425">
            <a:noAutofit/>
          </a:bodyPr>
          <a:lstStyle/>
          <a:p>
            <a:pPr indent="0" lvl="0" marL="0" rtl="0" algn="just">
              <a:spcBef>
                <a:spcPts val="360"/>
              </a:spcBef>
              <a:spcAft>
                <a:spcPts val="0"/>
              </a:spcAft>
              <a:buNone/>
            </a:pPr>
            <a:r>
              <a:rPr lang="en" sz="1400"/>
              <a:t>We looked at the three cloud computing service models in this study i.e. SaaS, PaaS, IaaS. This paper focused on the security concerns of each model, as well as the benefits connected with them, and a comparison study was conducted among them. </a:t>
            </a:r>
            <a:endParaRPr sz="1400"/>
          </a:p>
          <a:p>
            <a:pPr indent="0" lvl="0" marL="0" rtl="0" algn="just">
              <a:spcBef>
                <a:spcPts val="360"/>
              </a:spcBef>
              <a:spcAft>
                <a:spcPts val="0"/>
              </a:spcAft>
              <a:buNone/>
            </a:pPr>
            <a:r>
              <a:rPr lang="en" sz="1400"/>
              <a:t>This comparative analysis aided cloud clients in determining what kind of service features they require, as well as the types of risks associated with each model. Despite the numerous benefits associated with each model, each model also has a number of security, service level agreement, and privacy challenges that discourage users from moving their own work to cloud computing. </a:t>
            </a:r>
            <a:endParaRPr sz="1400"/>
          </a:p>
        </p:txBody>
      </p:sp>
      <p:grpSp>
        <p:nvGrpSpPr>
          <p:cNvPr id="219" name="Google Shape;219;p27"/>
          <p:cNvGrpSpPr/>
          <p:nvPr/>
        </p:nvGrpSpPr>
        <p:grpSpPr>
          <a:xfrm>
            <a:off x="301521" y="869243"/>
            <a:ext cx="457190" cy="457120"/>
            <a:chOff x="1923675" y="1633650"/>
            <a:chExt cx="436000" cy="435975"/>
          </a:xfrm>
        </p:grpSpPr>
        <p:sp>
          <p:nvSpPr>
            <p:cNvPr id="220" name="Google Shape;220;p27"/>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7"/>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7"/>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9688"/>
        </a:solidFill>
      </p:bgPr>
    </p:bg>
    <p:spTree>
      <p:nvGrpSpPr>
        <p:cNvPr id="229" name="Shape 229"/>
        <p:cNvGrpSpPr/>
        <p:nvPr/>
      </p:nvGrpSpPr>
      <p:grpSpPr>
        <a:xfrm>
          <a:off x="0" y="0"/>
          <a:ext cx="0" cy="0"/>
          <a:chOff x="0" y="0"/>
          <a:chExt cx="0" cy="0"/>
        </a:xfrm>
      </p:grpSpPr>
      <p:sp>
        <p:nvSpPr>
          <p:cNvPr id="230" name="Google Shape;230;p28"/>
          <p:cNvSpPr txBox="1"/>
          <p:nvPr>
            <p:ph type="title"/>
          </p:nvPr>
        </p:nvSpPr>
        <p:spPr>
          <a:xfrm>
            <a:off x="110225" y="4116875"/>
            <a:ext cx="24102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 REFERENCE</a:t>
            </a:r>
            <a:endParaRPr/>
          </a:p>
        </p:txBody>
      </p:sp>
      <p:sp>
        <p:nvSpPr>
          <p:cNvPr id="231" name="Google Shape;231;p2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2" name="Google Shape;232;p28"/>
          <p:cNvPicPr preferRelativeResize="0"/>
          <p:nvPr/>
        </p:nvPicPr>
        <p:blipFill rotWithShape="1">
          <a:blip r:embed="rId3">
            <a:alphaModFix/>
          </a:blip>
          <a:srcRect b="-752514" l="142922" r="-328310" t="0"/>
          <a:stretch/>
        </p:blipFill>
        <p:spPr>
          <a:xfrm>
            <a:off x="3261525" y="761075"/>
            <a:ext cx="5369275" cy="3355800"/>
          </a:xfrm>
          <a:prstGeom prst="rect">
            <a:avLst/>
          </a:prstGeom>
          <a:noFill/>
          <a:ln>
            <a:noFill/>
          </a:ln>
        </p:spPr>
      </p:pic>
      <p:pic>
        <p:nvPicPr>
          <p:cNvPr id="233" name="Google Shape;233;p28"/>
          <p:cNvPicPr preferRelativeResize="0"/>
          <p:nvPr/>
        </p:nvPicPr>
        <p:blipFill>
          <a:blip r:embed="rId4">
            <a:alphaModFix/>
          </a:blip>
          <a:stretch>
            <a:fillRect/>
          </a:stretch>
        </p:blipFill>
        <p:spPr>
          <a:xfrm>
            <a:off x="3443350" y="514350"/>
            <a:ext cx="5187452" cy="34593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C34A"/>
        </a:solidFill>
      </p:bgPr>
    </p:bg>
    <p:spTree>
      <p:nvGrpSpPr>
        <p:cNvPr id="237" name="Shape 237"/>
        <p:cNvGrpSpPr/>
        <p:nvPr/>
      </p:nvGrpSpPr>
      <p:grpSpPr>
        <a:xfrm>
          <a:off x="0" y="0"/>
          <a:ext cx="0" cy="0"/>
          <a:chOff x="0" y="0"/>
          <a:chExt cx="0" cy="0"/>
        </a:xfrm>
      </p:grpSpPr>
      <p:sp>
        <p:nvSpPr>
          <p:cNvPr id="238" name="Google Shape;238;p2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9" name="Google Shape;239;p29"/>
          <p:cNvSpPr txBox="1"/>
          <p:nvPr>
            <p:ph idx="4294967295" type="title"/>
          </p:nvPr>
        </p:nvSpPr>
        <p:spPr>
          <a:xfrm>
            <a:off x="838250" y="2689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240" name="Google Shape;240;p29"/>
          <p:cNvSpPr txBox="1"/>
          <p:nvPr>
            <p:ph idx="1" type="body"/>
          </p:nvPr>
        </p:nvSpPr>
        <p:spPr>
          <a:xfrm>
            <a:off x="499650" y="411475"/>
            <a:ext cx="6620400" cy="4232700"/>
          </a:xfrm>
          <a:prstGeom prst="rect">
            <a:avLst/>
          </a:prstGeom>
        </p:spPr>
        <p:txBody>
          <a:bodyPr anchorCtr="0" anchor="b" bIns="91425" lIns="91425" spcFirstLastPara="1" rIns="91425" wrap="square" tIns="91425">
            <a:noAutofit/>
          </a:bodyPr>
          <a:lstStyle/>
          <a:p>
            <a:pPr indent="0" lvl="0" marL="0" rtl="0" algn="just">
              <a:spcBef>
                <a:spcPts val="360"/>
              </a:spcBef>
              <a:spcAft>
                <a:spcPts val="0"/>
              </a:spcAft>
              <a:buNone/>
            </a:pPr>
            <a:r>
              <a:t/>
            </a:r>
            <a:endParaRPr sz="1100"/>
          </a:p>
          <a:p>
            <a:pPr indent="0" lvl="0" marL="365760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br>
              <a:rPr lang="en" sz="1100"/>
            </a:br>
            <a:br>
              <a:rPr lang="en" sz="1100"/>
            </a:br>
            <a:br>
              <a:rPr lang="en" sz="1100"/>
            </a:br>
            <a:br>
              <a:rPr lang="en" sz="1100"/>
            </a:br>
            <a:br>
              <a:rPr lang="en" sz="1100"/>
            </a:br>
            <a:br>
              <a:rPr lang="en" sz="1100"/>
            </a:br>
            <a:br>
              <a:rPr lang="en" sz="1100"/>
            </a:br>
            <a:br>
              <a:rPr lang="en" sz="1100"/>
            </a:br>
            <a:br>
              <a:rPr lang="en" sz="1100"/>
            </a:br>
            <a:endParaRPr sz="1100"/>
          </a:p>
          <a:p>
            <a:pPr indent="0" lvl="0" marL="0" rtl="0" algn="just">
              <a:spcBef>
                <a:spcPts val="360"/>
              </a:spcBef>
              <a:spcAft>
                <a:spcPts val="0"/>
              </a:spcAft>
              <a:buNone/>
            </a:pPr>
            <a:r>
              <a:rPr lang="en" sz="1100"/>
              <a:t>[1]. Hashizume, K., Rosado, D.G., Fernández-Medina, E. et al. “An analysis of security issues for cloud computing”. Journal of Internet Services and Applications (2013). </a:t>
            </a:r>
            <a:r>
              <a:rPr lang="en" sz="1100" u="sng">
                <a:hlinkClick r:id="rId3"/>
              </a:rPr>
              <a:t>https://doi.org/10.1186/1869-0238-4-5</a:t>
            </a:r>
            <a:r>
              <a:rPr lang="en" sz="1100"/>
              <a:t>.</a:t>
            </a:r>
            <a:endParaRPr sz="1100"/>
          </a:p>
          <a:p>
            <a:pPr indent="0" lvl="0" marL="0" rtl="0" algn="just">
              <a:spcBef>
                <a:spcPts val="360"/>
              </a:spcBef>
              <a:spcAft>
                <a:spcPts val="0"/>
              </a:spcAft>
              <a:buNone/>
            </a:pPr>
            <a:r>
              <a:rPr lang="en" sz="1100"/>
              <a:t>[2]. “The three service models of Cloud Computing | OPEN.” [Online]. Available: https://www.openintl.com/the-three-service-models-of- cloud-computing/ (accessed Apr. 02, 2022).</a:t>
            </a:r>
            <a:endParaRPr sz="1100"/>
          </a:p>
          <a:p>
            <a:pPr indent="0" lvl="0" marL="0" rtl="0" algn="just">
              <a:spcBef>
                <a:spcPts val="360"/>
              </a:spcBef>
              <a:spcAft>
                <a:spcPts val="0"/>
              </a:spcAft>
              <a:buNone/>
            </a:pPr>
            <a:r>
              <a:rPr lang="en" sz="1100"/>
              <a:t>[3]. Zaigham Mahmood, “Cloud Computing: Characteristics and deployment approaches,” Proc. - 11th IEEE Int. Conf. Comput. Inf. Technol. CIT, pp. 121–126, 2011.</a:t>
            </a:r>
            <a:endParaRPr sz="1100"/>
          </a:p>
          <a:p>
            <a:pPr indent="0" lvl="0" marL="0" rtl="0" algn="just">
              <a:spcBef>
                <a:spcPts val="360"/>
              </a:spcBef>
              <a:spcAft>
                <a:spcPts val="0"/>
              </a:spcAft>
              <a:buNone/>
            </a:pPr>
            <a:r>
              <a:rPr lang="en" sz="1100"/>
              <a:t>[4]. D. Rani and M. T. C. S. E. Student, “A Comparative Study of SaaS , PaaS and IaaS in Cloud Computing,” vol. 4, no. 6, pp. 458– 461, 2014.</a:t>
            </a:r>
            <a:endParaRPr sz="1100"/>
          </a:p>
          <a:p>
            <a:pPr indent="0" lvl="0" marL="0" rtl="0" algn="just">
              <a:spcBef>
                <a:spcPts val="360"/>
              </a:spcBef>
              <a:spcAft>
                <a:spcPts val="0"/>
              </a:spcAft>
              <a:buNone/>
            </a:pPr>
            <a:r>
              <a:rPr lang="en" sz="1100"/>
              <a:t>[5]. ON, T. F. Cyber Security and Reliability in a Digital Cloud. 2013.</a:t>
            </a:r>
            <a:endParaRPr sz="1100"/>
          </a:p>
          <a:p>
            <a:pPr indent="0" lvl="0" marL="0" rtl="0" algn="just">
              <a:spcBef>
                <a:spcPts val="360"/>
              </a:spcBef>
              <a:spcAft>
                <a:spcPts val="0"/>
              </a:spcAft>
              <a:buNone/>
            </a:pPr>
            <a:r>
              <a:rPr lang="en" sz="1100"/>
              <a:t>[6]. A. M. MayankaKatyal, “A Comparative Study of Load Balancing Algorithms in Cloud Computing Environment,” Int. J. Distrib. Cloud Computing, vol. 1, no. 2, p. 14, 2013.</a:t>
            </a:r>
            <a:endParaRPr sz="1100"/>
          </a:p>
          <a:p>
            <a:pPr indent="0" lvl="0" marL="0" rtl="0" algn="just">
              <a:spcBef>
                <a:spcPts val="360"/>
              </a:spcBef>
              <a:spcAft>
                <a:spcPts val="0"/>
              </a:spcAft>
              <a:buNone/>
            </a:pPr>
            <a:r>
              <a:rPr lang="en" sz="1100"/>
              <a:t>[7]. O. P. Karada, A. Pipliya, P. Thakur, and N. Kamdar, “Analytical Survey Model on Consumption of Cloud Service Models,” pp. 46–50, 2011.</a:t>
            </a:r>
            <a:endParaRPr sz="1100"/>
          </a:p>
          <a:p>
            <a:pPr indent="0" lvl="0" marL="0" rtl="0" algn="just">
              <a:spcBef>
                <a:spcPts val="360"/>
              </a:spcBef>
              <a:spcAft>
                <a:spcPts val="0"/>
              </a:spcAft>
              <a:buNone/>
            </a:pPr>
            <a:r>
              <a:rPr lang="en" sz="1100"/>
              <a:t>[8]. C. N. Höfer and G. Karagiannis, “Cloud computing services: Taxonomy and comparison,” J. Internet Serv. Appl., vol. 2, no. 2, pp. 81–94, 2011.</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3657600" rtl="0" algn="just">
              <a:spcBef>
                <a:spcPts val="360"/>
              </a:spcBef>
              <a:spcAft>
                <a:spcPts val="0"/>
              </a:spcAft>
              <a:buNone/>
            </a:pPr>
            <a:r>
              <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C34A"/>
        </a:solidFill>
      </p:bgPr>
    </p:bg>
    <p:spTree>
      <p:nvGrpSpPr>
        <p:cNvPr id="244" name="Shape 244"/>
        <p:cNvGrpSpPr/>
        <p:nvPr/>
      </p:nvGrpSpPr>
      <p:grpSpPr>
        <a:xfrm>
          <a:off x="0" y="0"/>
          <a:ext cx="0" cy="0"/>
          <a:chOff x="0" y="0"/>
          <a:chExt cx="0" cy="0"/>
        </a:xfrm>
      </p:grpSpPr>
      <p:sp>
        <p:nvSpPr>
          <p:cNvPr id="245" name="Google Shape;245;p3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6" name="Google Shape;246;p30"/>
          <p:cNvSpPr txBox="1"/>
          <p:nvPr>
            <p:ph idx="4294967295" type="title"/>
          </p:nvPr>
        </p:nvSpPr>
        <p:spPr>
          <a:xfrm>
            <a:off x="838250" y="2689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247" name="Google Shape;247;p30"/>
          <p:cNvSpPr txBox="1"/>
          <p:nvPr>
            <p:ph idx="1" type="body"/>
          </p:nvPr>
        </p:nvSpPr>
        <p:spPr>
          <a:xfrm>
            <a:off x="558425" y="911125"/>
            <a:ext cx="6561600" cy="3732900"/>
          </a:xfrm>
          <a:prstGeom prst="rect">
            <a:avLst/>
          </a:prstGeom>
        </p:spPr>
        <p:txBody>
          <a:bodyPr anchorCtr="0" anchor="b" bIns="91425" lIns="91425" spcFirstLastPara="1" rIns="91425" wrap="square" tIns="91425">
            <a:noAutofit/>
          </a:bodyPr>
          <a:lstStyle/>
          <a:p>
            <a:pPr indent="0" lvl="0" marL="0" rtl="0" algn="just">
              <a:spcBef>
                <a:spcPts val="360"/>
              </a:spcBef>
              <a:spcAft>
                <a:spcPts val="0"/>
              </a:spcAft>
              <a:buNone/>
            </a:pPr>
            <a:r>
              <a:t/>
            </a:r>
            <a:endParaRPr sz="1100"/>
          </a:p>
          <a:p>
            <a:pPr indent="0" lvl="0" marL="365760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br>
              <a:rPr lang="en" sz="1100"/>
            </a:br>
            <a:br>
              <a:rPr lang="en" sz="1100"/>
            </a:br>
            <a:br>
              <a:rPr lang="en" sz="1100"/>
            </a:br>
            <a:br>
              <a:rPr lang="en" sz="1100"/>
            </a:br>
            <a:br>
              <a:rPr lang="en" sz="1100"/>
            </a:br>
            <a:br>
              <a:rPr lang="en" sz="1100"/>
            </a:br>
            <a:br>
              <a:rPr lang="en" sz="1100"/>
            </a:br>
            <a:br>
              <a:rPr lang="en" sz="1100"/>
            </a:br>
            <a:br>
              <a:rPr lang="en" sz="1100"/>
            </a:br>
            <a:endParaRPr sz="1100"/>
          </a:p>
          <a:p>
            <a:pPr indent="0" lvl="0" marL="304800" marR="25400" rtl="0" algn="just">
              <a:lnSpc>
                <a:spcPct val="115000"/>
              </a:lnSpc>
              <a:spcBef>
                <a:spcPts val="0"/>
              </a:spcBef>
              <a:spcAft>
                <a:spcPts val="0"/>
              </a:spcAft>
              <a:buNone/>
            </a:pPr>
            <a:r>
              <a:t/>
            </a:r>
            <a:endParaRPr sz="1100"/>
          </a:p>
          <a:p>
            <a:pPr indent="0" lvl="0" marL="304800" marR="25400" rtl="0" algn="just">
              <a:lnSpc>
                <a:spcPct val="115000"/>
              </a:lnSpc>
              <a:spcBef>
                <a:spcPts val="0"/>
              </a:spcBef>
              <a:spcAft>
                <a:spcPts val="0"/>
              </a:spcAft>
              <a:buNone/>
            </a:pPr>
            <a:r>
              <a:t/>
            </a:r>
            <a:endParaRPr sz="1100"/>
          </a:p>
          <a:p>
            <a:pPr indent="0" lvl="0" marL="304800" marR="25400" rtl="0" algn="just">
              <a:lnSpc>
                <a:spcPct val="115000"/>
              </a:lnSpc>
              <a:spcBef>
                <a:spcPts val="0"/>
              </a:spcBef>
              <a:spcAft>
                <a:spcPts val="0"/>
              </a:spcAft>
              <a:buNone/>
            </a:pPr>
            <a:r>
              <a:rPr lang="en" sz="1100"/>
              <a:t>[9]. Kavis, M. J. Architecting the cloud: Design decisions for cloud computing service models (SaaS, PaaS, AND IaaS). John Wiley &amp; Sons. 2014.</a:t>
            </a:r>
            <a:endParaRPr sz="1100"/>
          </a:p>
          <a:p>
            <a:pPr indent="0" lvl="0" marL="304800" marR="25400" rtl="0" algn="just">
              <a:lnSpc>
                <a:spcPct val="115000"/>
              </a:lnSpc>
              <a:spcBef>
                <a:spcPts val="0"/>
              </a:spcBef>
              <a:spcAft>
                <a:spcPts val="0"/>
              </a:spcAft>
              <a:buNone/>
            </a:pPr>
            <a:r>
              <a:rPr lang="en" sz="1100"/>
              <a:t>[10]. G. Kulkarni, P. Chavan, H. Bankar, K. Koli, and V. Waykule, “A New Approach to Software as Service Cloud,” 2012 7th Int. Conf. Telecommun. Syst. Serv. Appl., pp. 196–199, 2012.</a:t>
            </a:r>
            <a:endParaRPr sz="1100"/>
          </a:p>
          <a:p>
            <a:pPr indent="0" lvl="0" marL="304800" marR="25400" rtl="0" algn="just">
              <a:lnSpc>
                <a:spcPct val="115000"/>
              </a:lnSpc>
              <a:spcBef>
                <a:spcPts val="0"/>
              </a:spcBef>
              <a:spcAft>
                <a:spcPts val="0"/>
              </a:spcAft>
              <a:buNone/>
            </a:pPr>
            <a:r>
              <a:rPr lang="en" sz="1100"/>
              <a:t>[11]. L. Tim Mather, SubraKumaraswamy, “Cloud Privacy and Security,” Gov. An Int. J. Policy Adm., p. 336, 2009.</a:t>
            </a:r>
            <a:endParaRPr sz="1100"/>
          </a:p>
          <a:p>
            <a:pPr indent="0" lvl="0" marL="266700" marR="127000" rtl="0" algn="just">
              <a:lnSpc>
                <a:spcPct val="115000"/>
              </a:lnSpc>
              <a:spcBef>
                <a:spcPts val="400"/>
              </a:spcBef>
              <a:spcAft>
                <a:spcPts val="0"/>
              </a:spcAft>
              <a:buNone/>
            </a:pPr>
            <a:r>
              <a:rPr lang="en" sz="1100"/>
              <a:t>[12]. M. Computing, D. Thakral, and M. Singh, “Virtualization in cloud computing 1,” vol. 3, no. 5, pp. 1262–1273, 2014.</a:t>
            </a:r>
            <a:endParaRPr sz="1100"/>
          </a:p>
          <a:p>
            <a:pPr indent="0" lvl="0" marL="266700" marR="127000" rtl="0" algn="just">
              <a:lnSpc>
                <a:spcPct val="115000"/>
              </a:lnSpc>
              <a:spcBef>
                <a:spcPts val="0"/>
              </a:spcBef>
              <a:spcAft>
                <a:spcPts val="0"/>
              </a:spcAft>
              <a:buNone/>
            </a:pPr>
            <a:r>
              <a:rPr lang="en" sz="1100"/>
              <a:t>[13]. R. Article, “SECURITY CHALLENGES IN DIFFERENT DELIVERY MODEL SPECIFICALLY SaaS,” 2015.</a:t>
            </a:r>
            <a:endParaRPr sz="1100"/>
          </a:p>
          <a:p>
            <a:pPr indent="0" lvl="0" marL="266700" marR="127000" rtl="0" algn="just">
              <a:lnSpc>
                <a:spcPct val="115000"/>
              </a:lnSpc>
              <a:spcBef>
                <a:spcPts val="0"/>
              </a:spcBef>
              <a:spcAft>
                <a:spcPts val="0"/>
              </a:spcAft>
              <a:buNone/>
            </a:pPr>
            <a:r>
              <a:rPr lang="en" sz="1100"/>
              <a:t>[14].Yu, Shucheng, Wenjing Lou, and KuiRen. "Data Security in Cloud." Handbook on Securing Cyber-Physical Critical Infrastructure (2012): 389.</a:t>
            </a:r>
            <a:endParaRPr sz="1100"/>
          </a:p>
          <a:p>
            <a:pPr indent="0" lvl="0" marL="266700" marR="127000" rtl="0" algn="just">
              <a:lnSpc>
                <a:spcPct val="98000"/>
              </a:lnSpc>
              <a:spcBef>
                <a:spcPts val="0"/>
              </a:spcBef>
              <a:spcAft>
                <a:spcPts val="0"/>
              </a:spcAft>
              <a:buNone/>
            </a:pPr>
            <a:r>
              <a:rPr lang="en" sz="1100"/>
              <a:t>[15]. G. Kalpana, P. V Kumar, and R. V Krishnaiah, “A brief Survey on Security Issues in Cloud and its service models,” vol. 4, no. 6, pp. 457–463, 2015.</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3657600" rtl="0" algn="just">
              <a:spcBef>
                <a:spcPts val="360"/>
              </a:spcBef>
              <a:spcAft>
                <a:spcPts val="0"/>
              </a:spcAft>
              <a:buNone/>
            </a:pPr>
            <a:r>
              <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C34A"/>
        </a:solidFill>
      </p:bgPr>
    </p:bg>
    <p:spTree>
      <p:nvGrpSpPr>
        <p:cNvPr id="251" name="Shape 251"/>
        <p:cNvGrpSpPr/>
        <p:nvPr/>
      </p:nvGrpSpPr>
      <p:grpSpPr>
        <a:xfrm>
          <a:off x="0" y="0"/>
          <a:ext cx="0" cy="0"/>
          <a:chOff x="0" y="0"/>
          <a:chExt cx="0" cy="0"/>
        </a:xfrm>
      </p:grpSpPr>
      <p:sp>
        <p:nvSpPr>
          <p:cNvPr id="252" name="Google Shape;252;p3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3" name="Google Shape;253;p31"/>
          <p:cNvSpPr txBox="1"/>
          <p:nvPr>
            <p:ph idx="4294967295" type="title"/>
          </p:nvPr>
        </p:nvSpPr>
        <p:spPr>
          <a:xfrm>
            <a:off x="838250" y="2689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254" name="Google Shape;254;p31"/>
          <p:cNvSpPr txBox="1"/>
          <p:nvPr>
            <p:ph idx="1" type="body"/>
          </p:nvPr>
        </p:nvSpPr>
        <p:spPr>
          <a:xfrm>
            <a:off x="433525" y="2358650"/>
            <a:ext cx="6987900" cy="2285400"/>
          </a:xfrm>
          <a:prstGeom prst="rect">
            <a:avLst/>
          </a:prstGeom>
        </p:spPr>
        <p:txBody>
          <a:bodyPr anchorCtr="0" anchor="b" bIns="91425" lIns="91425" spcFirstLastPara="1" rIns="91425" wrap="square" tIns="91425">
            <a:noAutofit/>
          </a:bodyPr>
          <a:lstStyle/>
          <a:p>
            <a:pPr indent="0" lvl="0" marL="0" rtl="0" algn="just">
              <a:spcBef>
                <a:spcPts val="360"/>
              </a:spcBef>
              <a:spcAft>
                <a:spcPts val="0"/>
              </a:spcAft>
              <a:buNone/>
            </a:pPr>
            <a:r>
              <a:t/>
            </a:r>
            <a:endParaRPr sz="1100"/>
          </a:p>
          <a:p>
            <a:pPr indent="0" lvl="0" marL="365760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br>
              <a:rPr lang="en" sz="1100"/>
            </a:br>
            <a:br>
              <a:rPr lang="en" sz="1100"/>
            </a:br>
            <a:br>
              <a:rPr lang="en" sz="1100"/>
            </a:br>
            <a:br>
              <a:rPr lang="en" sz="1100"/>
            </a:br>
            <a:br>
              <a:rPr lang="en" sz="1100"/>
            </a:br>
            <a:endParaRPr sz="1100"/>
          </a:p>
          <a:p>
            <a:pPr indent="0" lvl="0" marL="304800" marR="25400" rtl="0" algn="just">
              <a:lnSpc>
                <a:spcPct val="115000"/>
              </a:lnSpc>
              <a:spcBef>
                <a:spcPts val="0"/>
              </a:spcBef>
              <a:spcAft>
                <a:spcPts val="0"/>
              </a:spcAft>
              <a:buNone/>
            </a:pPr>
            <a:br>
              <a:rPr lang="en" sz="1100"/>
            </a:br>
            <a:endParaRPr sz="1100"/>
          </a:p>
          <a:p>
            <a:pPr indent="0" lvl="0" marL="266700" marR="127000" rtl="0" algn="just">
              <a:lnSpc>
                <a:spcPct val="115000"/>
              </a:lnSpc>
              <a:spcBef>
                <a:spcPts val="0"/>
              </a:spcBef>
              <a:spcAft>
                <a:spcPts val="0"/>
              </a:spcAft>
              <a:buNone/>
            </a:pPr>
            <a:r>
              <a:rPr lang="en" sz="1100"/>
              <a:t>[16]. Inamul Haq, Muhammad. "The major security challenges to cloud computing." (2013).</a:t>
            </a:r>
            <a:endParaRPr sz="1100"/>
          </a:p>
          <a:p>
            <a:pPr indent="0" lvl="0" marL="266700" marR="127000" rtl="0" algn="just">
              <a:lnSpc>
                <a:spcPct val="115000"/>
              </a:lnSpc>
              <a:spcBef>
                <a:spcPts val="0"/>
              </a:spcBef>
              <a:spcAft>
                <a:spcPts val="0"/>
              </a:spcAft>
              <a:buNone/>
            </a:pPr>
            <a:r>
              <a:rPr lang="en" sz="1100"/>
              <a:t>[17]. Bhadoria, Robin Singh. "Security Architecture for Cloud Computing." Handbook of Research on Securing Cloud-Based Databases with Biometric Applications (2014): 47.</a:t>
            </a:r>
            <a:endParaRPr sz="1100"/>
          </a:p>
          <a:p>
            <a:pPr indent="0" lvl="0" marL="266700" marR="127000" rtl="0" algn="just">
              <a:lnSpc>
                <a:spcPct val="115000"/>
              </a:lnSpc>
              <a:spcBef>
                <a:spcPts val="0"/>
              </a:spcBef>
              <a:spcAft>
                <a:spcPts val="0"/>
              </a:spcAft>
              <a:buNone/>
            </a:pPr>
            <a:r>
              <a:rPr lang="en" sz="1100"/>
              <a:t>[18]. J.  Gibson,  R. Rondeau,  D.  Eveleigh, and T. Qing, “Benefits and challenges of three cloud computing service models,” Comput. Asp. Soc. Networks, pp. 198–205, 2012.</a:t>
            </a:r>
            <a:endParaRPr sz="1100"/>
          </a:p>
          <a:p>
            <a:pPr indent="0" lvl="0" marL="266700" marR="127000" rtl="0" algn="just">
              <a:lnSpc>
                <a:spcPct val="115000"/>
              </a:lnSpc>
              <a:spcBef>
                <a:spcPts val="0"/>
              </a:spcBef>
              <a:spcAft>
                <a:spcPts val="0"/>
              </a:spcAft>
              <a:buNone/>
            </a:pPr>
            <a:r>
              <a:rPr lang="en" sz="1100"/>
              <a:t>[19]. S. Khurana and A. G. Verma, “Comparison of Cloud Computing Service Models : SaaS ,PaaS , IaaS,” Int. J. Electron. Commun. Technol., vol. 7109, pp. 29–32, 2013. </a:t>
            </a:r>
            <a:endParaRPr sz="1100"/>
          </a:p>
          <a:p>
            <a:pPr indent="0" lvl="0" marL="266700" marR="127000" rtl="0" algn="just">
              <a:lnSpc>
                <a:spcPct val="115000"/>
              </a:lnSpc>
              <a:spcBef>
                <a:spcPts val="0"/>
              </a:spcBef>
              <a:spcAft>
                <a:spcPts val="0"/>
              </a:spcAft>
              <a:buNone/>
            </a:pPr>
            <a:r>
              <a:rPr lang="en" sz="1100"/>
              <a:t>[20]. Subashini, Subashini, and V. Kavitha. "A survey on security issues in service delivery models of cloud computing." Journal of network and computer applications 34.1 (2011): 1-11.</a:t>
            </a:r>
            <a:endParaRPr sz="1100"/>
          </a:p>
          <a:p>
            <a:pPr indent="0" lvl="0" marL="266700" marR="127000" rtl="0" algn="just">
              <a:lnSpc>
                <a:spcPct val="115000"/>
              </a:lnSpc>
              <a:spcBef>
                <a:spcPts val="0"/>
              </a:spcBef>
              <a:spcAft>
                <a:spcPts val="0"/>
              </a:spcAft>
              <a:buNone/>
            </a:pPr>
            <a:r>
              <a:rPr lang="en" sz="1100"/>
              <a:t>[21]. Felter, Wes, et al. "An updated performance comparison of virtual machines and linux containers." technology 28 (2014): 32.</a:t>
            </a:r>
            <a:endParaRPr sz="1100"/>
          </a:p>
          <a:p>
            <a:pPr indent="0" lvl="0" marL="266700" marR="127000" rtl="0" algn="just">
              <a:lnSpc>
                <a:spcPct val="115000"/>
              </a:lnSpc>
              <a:spcBef>
                <a:spcPts val="0"/>
              </a:spcBef>
              <a:spcAft>
                <a:spcPts val="0"/>
              </a:spcAft>
              <a:buNone/>
            </a:pPr>
            <a:r>
              <a:rPr lang="en" sz="1100"/>
              <a:t>[22]. Fernandez, Eduardo B., Raul Monge, and Keiko Hashizume. "Building a security reference architecture for cloud systems." Requirements Engineering(2015): 1-25. </a:t>
            </a:r>
            <a:endParaRPr sz="1100"/>
          </a:p>
          <a:p>
            <a:pPr indent="0" lvl="0" marL="266700" marR="127000" rtl="0" algn="just">
              <a:lnSpc>
                <a:spcPct val="115000"/>
              </a:lnSpc>
              <a:spcBef>
                <a:spcPts val="0"/>
              </a:spcBef>
              <a:spcAft>
                <a:spcPts val="0"/>
              </a:spcAft>
              <a:buNone/>
            </a:pPr>
            <a:r>
              <a:rPr lang="en" sz="1100"/>
              <a:t>[23]. Moreno-Vozmediano, Rafael, Rubén S. Montero, and Ignacio M. Llorente. "IaaS cloud architecture: From virtualized datacenters to federated cloud infrastructures." Computer 12 (2012): 65-72.</a:t>
            </a:r>
            <a:endParaRPr sz="1100"/>
          </a:p>
          <a:p>
            <a:pPr indent="0" lvl="0" marL="266700" marR="127000" rtl="0" algn="just">
              <a:lnSpc>
                <a:spcPct val="98000"/>
              </a:lnSpc>
              <a:spcBef>
                <a:spcPts val="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3657600" rtl="0" algn="just">
              <a:spcBef>
                <a:spcPts val="360"/>
              </a:spcBef>
              <a:spcAft>
                <a:spcPts val="0"/>
              </a:spcAft>
              <a:buNone/>
            </a:pPr>
            <a:r>
              <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4336"/>
        </a:solidFill>
      </p:bgPr>
    </p:bg>
    <p:spTree>
      <p:nvGrpSpPr>
        <p:cNvPr id="258" name="Shape 258"/>
        <p:cNvGrpSpPr/>
        <p:nvPr/>
      </p:nvGrpSpPr>
      <p:grpSpPr>
        <a:xfrm>
          <a:off x="0" y="0"/>
          <a:ext cx="0" cy="0"/>
          <a:chOff x="0" y="0"/>
          <a:chExt cx="0" cy="0"/>
        </a:xfrm>
      </p:grpSpPr>
      <p:sp>
        <p:nvSpPr>
          <p:cNvPr id="259" name="Google Shape;259;p32"/>
          <p:cNvSpPr txBox="1"/>
          <p:nvPr>
            <p:ph idx="4294967295" type="ctrTitle"/>
          </p:nvPr>
        </p:nvSpPr>
        <p:spPr>
          <a:xfrm>
            <a:off x="669099" y="2650150"/>
            <a:ext cx="5251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THANK YOU</a:t>
            </a:r>
            <a:endParaRPr sz="6000">
              <a:solidFill>
                <a:srgbClr val="F44336"/>
              </a:solidFill>
            </a:endParaRPr>
          </a:p>
        </p:txBody>
      </p:sp>
      <p:grpSp>
        <p:nvGrpSpPr>
          <p:cNvPr id="260" name="Google Shape;260;p32"/>
          <p:cNvGrpSpPr/>
          <p:nvPr/>
        </p:nvGrpSpPr>
        <p:grpSpPr>
          <a:xfrm>
            <a:off x="763880" y="678997"/>
            <a:ext cx="664653" cy="1053757"/>
            <a:chOff x="6718575" y="2318625"/>
            <a:chExt cx="256950" cy="407375"/>
          </a:xfrm>
        </p:grpSpPr>
        <p:sp>
          <p:nvSpPr>
            <p:cNvPr id="261" name="Google Shape;261;p3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p:nvPr/>
          </p:nvSpPr>
          <p:spPr>
            <a:xfrm>
              <a:off x="6795900" y="2628550"/>
              <a:ext cx="102300" cy="25"/>
            </a:xfrm>
            <a:custGeom>
              <a:rect b="b" l="l" r="r" t="t"/>
              <a:pathLst>
                <a:path extrusionOk="0" fill="none" h="1" w="4092">
                  <a:moveTo>
                    <a:pt x="0" y="1"/>
                  </a:moveTo>
                  <a:lnTo>
                    <a:pt x="4092" y="1"/>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3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DC39"/>
        </a:solidFill>
      </p:bgPr>
    </p:bg>
    <p:spTree>
      <p:nvGrpSpPr>
        <p:cNvPr id="90" name="Shape 90"/>
        <p:cNvGrpSpPr/>
        <p:nvPr/>
      </p:nvGrpSpPr>
      <p:grpSpPr>
        <a:xfrm>
          <a:off x="0" y="0"/>
          <a:ext cx="0" cy="0"/>
          <a:chOff x="0" y="0"/>
          <a:chExt cx="0" cy="0"/>
        </a:xfrm>
      </p:grpSpPr>
      <p:sp>
        <p:nvSpPr>
          <p:cNvPr id="91" name="Google Shape;91;p15"/>
          <p:cNvSpPr txBox="1"/>
          <p:nvPr>
            <p:ph type="title"/>
          </p:nvPr>
        </p:nvSpPr>
        <p:spPr>
          <a:xfrm>
            <a:off x="841000" y="665300"/>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Table of Contents</a:t>
            </a:r>
            <a:endParaRPr sz="2400">
              <a:solidFill>
                <a:srgbClr val="CDDC39"/>
              </a:solidFill>
            </a:endParaRPr>
          </a:p>
        </p:txBody>
      </p:sp>
      <p:sp>
        <p:nvSpPr>
          <p:cNvPr id="92" name="Google Shape;92;p15"/>
          <p:cNvSpPr txBox="1"/>
          <p:nvPr/>
        </p:nvSpPr>
        <p:spPr>
          <a:xfrm>
            <a:off x="841000" y="1302250"/>
            <a:ext cx="3324000" cy="27879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rgbClr val="666666"/>
              </a:buClr>
              <a:buSzPts val="1800"/>
              <a:buFont typeface="Karla"/>
              <a:buAutoNum type="arabicPeriod"/>
            </a:pPr>
            <a:r>
              <a:rPr lang="en" sz="1800">
                <a:solidFill>
                  <a:srgbClr val="666666"/>
                </a:solidFill>
                <a:latin typeface="Karla"/>
                <a:ea typeface="Karla"/>
                <a:cs typeface="Karla"/>
                <a:sym typeface="Karla"/>
              </a:rPr>
              <a:t>Abstract</a:t>
            </a:r>
            <a:endParaRPr sz="1800">
              <a:solidFill>
                <a:srgbClr val="666666"/>
              </a:solidFill>
              <a:latin typeface="Karla"/>
              <a:ea typeface="Karla"/>
              <a:cs typeface="Karla"/>
              <a:sym typeface="Karla"/>
            </a:endParaRPr>
          </a:p>
          <a:p>
            <a:pPr indent="-342900" lvl="0" marL="457200" rtl="0" algn="l">
              <a:spcBef>
                <a:spcPts val="1000"/>
              </a:spcBef>
              <a:spcAft>
                <a:spcPts val="0"/>
              </a:spcAft>
              <a:buClr>
                <a:srgbClr val="666666"/>
              </a:buClr>
              <a:buSzPts val="1800"/>
              <a:buFont typeface="Karla"/>
              <a:buAutoNum type="arabicPeriod"/>
            </a:pPr>
            <a:r>
              <a:rPr lang="en" sz="1800">
                <a:solidFill>
                  <a:srgbClr val="666666"/>
                </a:solidFill>
                <a:latin typeface="Karla"/>
                <a:ea typeface="Karla"/>
                <a:cs typeface="Karla"/>
                <a:sym typeface="Karla"/>
              </a:rPr>
              <a:t>Introduction</a:t>
            </a:r>
            <a:endParaRPr sz="1800">
              <a:solidFill>
                <a:srgbClr val="666666"/>
              </a:solidFill>
              <a:latin typeface="Karla"/>
              <a:ea typeface="Karla"/>
              <a:cs typeface="Karla"/>
              <a:sym typeface="Karla"/>
            </a:endParaRPr>
          </a:p>
          <a:p>
            <a:pPr indent="-342900" lvl="0" marL="457200" rtl="0" algn="l">
              <a:spcBef>
                <a:spcPts val="1000"/>
              </a:spcBef>
              <a:spcAft>
                <a:spcPts val="0"/>
              </a:spcAft>
              <a:buClr>
                <a:srgbClr val="666666"/>
              </a:buClr>
              <a:buSzPts val="1800"/>
              <a:buFont typeface="Karla"/>
              <a:buAutoNum type="arabicPeriod"/>
            </a:pPr>
            <a:r>
              <a:rPr lang="en" sz="1800">
                <a:solidFill>
                  <a:srgbClr val="666666"/>
                </a:solidFill>
                <a:latin typeface="Karla"/>
                <a:ea typeface="Karla"/>
                <a:cs typeface="Karla"/>
                <a:sym typeface="Karla"/>
              </a:rPr>
              <a:t>Cloud Computing Models</a:t>
            </a:r>
            <a:endParaRPr sz="1800">
              <a:solidFill>
                <a:srgbClr val="666666"/>
              </a:solidFill>
              <a:latin typeface="Karla"/>
              <a:ea typeface="Karla"/>
              <a:cs typeface="Karla"/>
              <a:sym typeface="Karla"/>
            </a:endParaRPr>
          </a:p>
          <a:p>
            <a:pPr indent="-342900" lvl="0" marL="457200" rtl="0" algn="l">
              <a:spcBef>
                <a:spcPts val="1000"/>
              </a:spcBef>
              <a:spcAft>
                <a:spcPts val="0"/>
              </a:spcAft>
              <a:buClr>
                <a:srgbClr val="666666"/>
              </a:buClr>
              <a:buSzPts val="1800"/>
              <a:buFont typeface="Karla"/>
              <a:buAutoNum type="arabicPeriod"/>
            </a:pPr>
            <a:r>
              <a:rPr lang="en" sz="1800">
                <a:solidFill>
                  <a:srgbClr val="666666"/>
                </a:solidFill>
                <a:latin typeface="Karla"/>
                <a:ea typeface="Karla"/>
                <a:cs typeface="Karla"/>
                <a:sym typeface="Karla"/>
              </a:rPr>
              <a:t>Results and Findings</a:t>
            </a:r>
            <a:endParaRPr sz="1800">
              <a:solidFill>
                <a:srgbClr val="666666"/>
              </a:solidFill>
              <a:latin typeface="Karla"/>
              <a:ea typeface="Karla"/>
              <a:cs typeface="Karla"/>
              <a:sym typeface="Karla"/>
            </a:endParaRPr>
          </a:p>
          <a:p>
            <a:pPr indent="-342900" lvl="0" marL="457200" rtl="0" algn="l">
              <a:spcBef>
                <a:spcPts val="1000"/>
              </a:spcBef>
              <a:spcAft>
                <a:spcPts val="0"/>
              </a:spcAft>
              <a:buClr>
                <a:srgbClr val="666666"/>
              </a:buClr>
              <a:buSzPts val="1800"/>
              <a:buFont typeface="Karla"/>
              <a:buAutoNum type="arabicPeriod"/>
            </a:pPr>
            <a:r>
              <a:rPr lang="en" sz="1800">
                <a:solidFill>
                  <a:srgbClr val="666666"/>
                </a:solidFill>
                <a:latin typeface="Karla"/>
                <a:ea typeface="Karla"/>
                <a:cs typeface="Karla"/>
                <a:sym typeface="Karla"/>
              </a:rPr>
              <a:t>Conclusion</a:t>
            </a:r>
            <a:endParaRPr sz="1800">
              <a:solidFill>
                <a:srgbClr val="666666"/>
              </a:solidFill>
              <a:latin typeface="Karla"/>
              <a:ea typeface="Karla"/>
              <a:cs typeface="Karla"/>
              <a:sym typeface="Karla"/>
            </a:endParaRPr>
          </a:p>
          <a:p>
            <a:pPr indent="-342900" lvl="0" marL="457200" rtl="0" algn="l">
              <a:spcBef>
                <a:spcPts val="1000"/>
              </a:spcBef>
              <a:spcAft>
                <a:spcPts val="1000"/>
              </a:spcAft>
              <a:buClr>
                <a:srgbClr val="666666"/>
              </a:buClr>
              <a:buSzPts val="1800"/>
              <a:buFont typeface="Karla"/>
              <a:buAutoNum type="arabicPeriod"/>
            </a:pPr>
            <a:r>
              <a:rPr lang="en" sz="1800">
                <a:solidFill>
                  <a:srgbClr val="666666"/>
                </a:solidFill>
                <a:latin typeface="Karla"/>
                <a:ea typeface="Karla"/>
                <a:cs typeface="Karla"/>
                <a:sym typeface="Karla"/>
              </a:rPr>
              <a:t>References</a:t>
            </a:r>
            <a:endParaRPr sz="1800">
              <a:solidFill>
                <a:srgbClr val="666666"/>
              </a:solidFill>
              <a:latin typeface="Karla"/>
              <a:ea typeface="Karla"/>
              <a:cs typeface="Karla"/>
              <a:sym typeface="Karla"/>
            </a:endParaRPr>
          </a:p>
        </p:txBody>
      </p:sp>
      <p:sp>
        <p:nvSpPr>
          <p:cNvPr id="93" name="Google Shape;93;p1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type="title"/>
          </p:nvPr>
        </p:nvSpPr>
        <p:spPr>
          <a:xfrm>
            <a:off x="841000" y="969700"/>
            <a:ext cx="4801500" cy="409500"/>
          </a:xfrm>
          <a:prstGeom prst="rect">
            <a:avLst/>
          </a:prstGeom>
        </p:spPr>
        <p:txBody>
          <a:bodyPr anchorCtr="0" anchor="b" bIns="91425" lIns="91425" spcFirstLastPara="1" rIns="91425" wrap="square" tIns="91425">
            <a:noAutofit/>
          </a:bodyPr>
          <a:lstStyle/>
          <a:p>
            <a:pPr indent="-381000" lvl="0" marL="457200" rtl="0" algn="l">
              <a:spcBef>
                <a:spcPts val="0"/>
              </a:spcBef>
              <a:spcAft>
                <a:spcPts val="0"/>
              </a:spcAft>
              <a:buSzPts val="2400"/>
              <a:buAutoNum type="arabicPeriod"/>
            </a:pPr>
            <a:r>
              <a:rPr lang="en"/>
              <a:t>ABSTRACT</a:t>
            </a:r>
            <a:endParaRPr/>
          </a:p>
          <a:p>
            <a:pPr indent="0" lvl="0" marL="0" rtl="0" algn="l">
              <a:spcBef>
                <a:spcPts val="0"/>
              </a:spcBef>
              <a:spcAft>
                <a:spcPts val="0"/>
              </a:spcAft>
              <a:buNone/>
            </a:pPr>
            <a:r>
              <a:t/>
            </a:r>
            <a:endParaRPr/>
          </a:p>
        </p:txBody>
      </p:sp>
      <p:sp>
        <p:nvSpPr>
          <p:cNvPr id="99" name="Google Shape;99;p16"/>
          <p:cNvSpPr txBox="1"/>
          <p:nvPr>
            <p:ph idx="1" type="body"/>
          </p:nvPr>
        </p:nvSpPr>
        <p:spPr>
          <a:xfrm>
            <a:off x="841000" y="1379200"/>
            <a:ext cx="5874900" cy="41682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500"/>
              <a:t>Cloud computing has many security flaws which need to look upon by the researchers so that it can gain trust by the users. In this paper, we'll look at three cloud computing service models: software as a service (SaaS), platform as a service (PaaS), and infrastructure as a service (IaaS) (IaaS). The article will focus on the security issues associated with each model, their benefits, and a comparative study will be conducted between them to evaluate their capabilities so that selecting the best one for the R&amp;D phase will be straightforward and simple. The motivation behind this research is to provide the beginner with in-depth information about these Cloud Computing Service Models and after that they can decide which is appropriate for them at right place.</a:t>
            </a:r>
            <a:endParaRPr sz="1500"/>
          </a:p>
        </p:txBody>
      </p:sp>
      <p:sp>
        <p:nvSpPr>
          <p:cNvPr id="100" name="Google Shape;100;p1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107"/>
        </a:solidFill>
      </p:bgPr>
    </p:bg>
    <p:spTree>
      <p:nvGrpSpPr>
        <p:cNvPr id="104" name="Shape 104"/>
        <p:cNvGrpSpPr/>
        <p:nvPr/>
      </p:nvGrpSpPr>
      <p:grpSpPr>
        <a:xfrm>
          <a:off x="0" y="0"/>
          <a:ext cx="0" cy="0"/>
          <a:chOff x="0" y="0"/>
          <a:chExt cx="0" cy="0"/>
        </a:xfrm>
      </p:grpSpPr>
      <p:sp>
        <p:nvSpPr>
          <p:cNvPr id="105" name="Google Shape;105;p17"/>
          <p:cNvSpPr txBox="1"/>
          <p:nvPr>
            <p:ph type="ctrTitle"/>
          </p:nvPr>
        </p:nvSpPr>
        <p:spPr>
          <a:xfrm>
            <a:off x="648300" y="13547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solidFill>
                  <a:srgbClr val="FFC107"/>
                </a:solidFill>
              </a:rPr>
              <a:t>2</a:t>
            </a:r>
            <a:r>
              <a:rPr lang="en" sz="7200">
                <a:solidFill>
                  <a:srgbClr val="FFC107"/>
                </a:solidFill>
              </a:rPr>
              <a:t>.</a:t>
            </a:r>
            <a:endParaRPr sz="7200">
              <a:solidFill>
                <a:srgbClr val="FFC107"/>
              </a:solidFill>
            </a:endParaRPr>
          </a:p>
          <a:p>
            <a:pPr indent="0" lvl="0" marL="0" rtl="0" algn="l">
              <a:spcBef>
                <a:spcPts val="0"/>
              </a:spcBef>
              <a:spcAft>
                <a:spcPts val="0"/>
              </a:spcAft>
              <a:buNone/>
            </a:pPr>
            <a:r>
              <a:rPr lang="en"/>
              <a:t>Introduction</a:t>
            </a:r>
            <a:endParaRPr/>
          </a:p>
        </p:txBody>
      </p:sp>
      <p:sp>
        <p:nvSpPr>
          <p:cNvPr id="106" name="Google Shape;106;p17"/>
          <p:cNvSpPr txBox="1"/>
          <p:nvPr>
            <p:ph idx="4294967295"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800"/>
        </a:solidFill>
      </p:bgPr>
    </p:bg>
    <p:spTree>
      <p:nvGrpSpPr>
        <p:cNvPr id="110" name="Shape 110"/>
        <p:cNvGrpSpPr/>
        <p:nvPr/>
      </p:nvGrpSpPr>
      <p:grpSpPr>
        <a:xfrm>
          <a:off x="0" y="0"/>
          <a:ext cx="0" cy="0"/>
          <a:chOff x="0" y="0"/>
          <a:chExt cx="0" cy="0"/>
        </a:xfrm>
      </p:grpSpPr>
      <p:sp>
        <p:nvSpPr>
          <p:cNvPr id="111" name="Google Shape;111;p18"/>
          <p:cNvSpPr txBox="1"/>
          <p:nvPr>
            <p:ph idx="1" type="body"/>
          </p:nvPr>
        </p:nvSpPr>
        <p:spPr>
          <a:xfrm>
            <a:off x="838250" y="1657350"/>
            <a:ext cx="6471300" cy="26079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400">
                <a:latin typeface="Karla"/>
                <a:ea typeface="Karla"/>
                <a:cs typeface="Karla"/>
                <a:sym typeface="Karla"/>
              </a:rPr>
              <a:t>Cloud computing is a method of distributing hardware and software resources such as software applications, CPU, and storage to consumers as a service over the internet. Cloud computing is a rapidly growing field that corporate IT companies to go ahead of old IT infrastructures and they start relying on web-based services. Cloud computing is offered in three different service models and they are: </a:t>
            </a:r>
            <a:endParaRPr sz="1400">
              <a:latin typeface="Karla"/>
              <a:ea typeface="Karla"/>
              <a:cs typeface="Karla"/>
              <a:sym typeface="Karla"/>
            </a:endParaRPr>
          </a:p>
          <a:p>
            <a:pPr indent="-317500" lvl="0" marL="457200" rtl="0" algn="l">
              <a:spcBef>
                <a:spcPts val="600"/>
              </a:spcBef>
              <a:spcAft>
                <a:spcPts val="0"/>
              </a:spcAft>
              <a:buSzPts val="1400"/>
              <a:buFont typeface="Karla"/>
              <a:buChar char="●"/>
            </a:pPr>
            <a:r>
              <a:rPr lang="en" sz="1400">
                <a:latin typeface="Karla"/>
                <a:ea typeface="Karla"/>
                <a:cs typeface="Karla"/>
                <a:sym typeface="Karla"/>
              </a:rPr>
              <a:t>Software as a service (SaaS), </a:t>
            </a:r>
            <a:endParaRPr sz="1400">
              <a:latin typeface="Karla"/>
              <a:ea typeface="Karla"/>
              <a:cs typeface="Karla"/>
              <a:sym typeface="Karla"/>
            </a:endParaRPr>
          </a:p>
          <a:p>
            <a:pPr indent="-317500" lvl="0" marL="457200" rtl="0" algn="l">
              <a:spcBef>
                <a:spcPts val="0"/>
              </a:spcBef>
              <a:spcAft>
                <a:spcPts val="0"/>
              </a:spcAft>
              <a:buSzPts val="1400"/>
              <a:buFont typeface="Karla"/>
              <a:buChar char="●"/>
            </a:pPr>
            <a:r>
              <a:rPr lang="en" sz="1400">
                <a:latin typeface="Karla"/>
                <a:ea typeface="Karla"/>
                <a:cs typeface="Karla"/>
                <a:sym typeface="Karla"/>
              </a:rPr>
              <a:t>Platform as a service (PaaS) and</a:t>
            </a:r>
            <a:endParaRPr sz="1400">
              <a:latin typeface="Karla"/>
              <a:ea typeface="Karla"/>
              <a:cs typeface="Karla"/>
              <a:sym typeface="Karla"/>
            </a:endParaRPr>
          </a:p>
          <a:p>
            <a:pPr indent="-317500" lvl="0" marL="457200" rtl="0" algn="l">
              <a:spcBef>
                <a:spcPts val="0"/>
              </a:spcBef>
              <a:spcAft>
                <a:spcPts val="0"/>
              </a:spcAft>
              <a:buSzPts val="1400"/>
              <a:buFont typeface="Karla"/>
              <a:buChar char="●"/>
            </a:pPr>
            <a:r>
              <a:rPr lang="en" sz="1400">
                <a:latin typeface="Karla"/>
                <a:ea typeface="Karla"/>
                <a:cs typeface="Karla"/>
                <a:sym typeface="Karla"/>
              </a:rPr>
              <a:t>Infrastructure as a service (IaaS)</a:t>
            </a:r>
            <a:endParaRPr sz="1400">
              <a:latin typeface="Karla"/>
              <a:ea typeface="Karla"/>
              <a:cs typeface="Karla"/>
              <a:sym typeface="Karla"/>
            </a:endParaRPr>
          </a:p>
        </p:txBody>
      </p:sp>
      <p:sp>
        <p:nvSpPr>
          <p:cNvPr id="112" name="Google Shape;112;p1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6" name="Shape 116"/>
        <p:cNvGrpSpPr/>
        <p:nvPr/>
      </p:nvGrpSpPr>
      <p:grpSpPr>
        <a:xfrm>
          <a:off x="0" y="0"/>
          <a:ext cx="0" cy="0"/>
          <a:chOff x="0" y="0"/>
          <a:chExt cx="0" cy="0"/>
        </a:xfrm>
      </p:grpSpPr>
      <p:sp>
        <p:nvSpPr>
          <p:cNvPr id="117" name="Google Shape;117;p19"/>
          <p:cNvSpPr txBox="1"/>
          <p:nvPr>
            <p:ph type="ctrTitle"/>
          </p:nvPr>
        </p:nvSpPr>
        <p:spPr>
          <a:xfrm>
            <a:off x="648300" y="13547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t>3</a:t>
            </a:r>
            <a:r>
              <a:rPr lang="en" sz="7200"/>
              <a:t>.</a:t>
            </a:r>
            <a:br>
              <a:rPr lang="en"/>
            </a:br>
            <a:r>
              <a:rPr lang="en"/>
              <a:t>Cloud Computing</a:t>
            </a:r>
            <a:endParaRPr/>
          </a:p>
          <a:p>
            <a:pPr indent="0" lvl="0" marL="0" rtl="0" algn="l">
              <a:spcBef>
                <a:spcPts val="0"/>
              </a:spcBef>
              <a:spcAft>
                <a:spcPts val="0"/>
              </a:spcAft>
              <a:buNone/>
            </a:pPr>
            <a:r>
              <a:rPr lang="en"/>
              <a:t>Models </a:t>
            </a:r>
            <a:endParaRPr/>
          </a:p>
        </p:txBody>
      </p:sp>
      <p:sp>
        <p:nvSpPr>
          <p:cNvPr id="118" name="Google Shape;118;p19"/>
          <p:cNvSpPr txBox="1"/>
          <p:nvPr>
            <p:ph idx="1" type="subTitle"/>
          </p:nvPr>
        </p:nvSpPr>
        <p:spPr>
          <a:xfrm>
            <a:off x="5176975" y="3182075"/>
            <a:ext cx="3671400" cy="1031700"/>
          </a:xfrm>
          <a:prstGeom prst="rect">
            <a:avLst/>
          </a:prstGeom>
        </p:spPr>
        <p:txBody>
          <a:bodyPr anchorCtr="0" anchor="b" bIns="91425" lIns="91425" spcFirstLastPara="1" rIns="91425" wrap="square" tIns="91425">
            <a:noAutofit/>
          </a:bodyPr>
          <a:lstStyle/>
          <a:p>
            <a:pPr indent="-317500" lvl="0" marL="457200" rtl="0" algn="l">
              <a:spcBef>
                <a:spcPts val="600"/>
              </a:spcBef>
              <a:spcAft>
                <a:spcPts val="0"/>
              </a:spcAft>
              <a:buClr>
                <a:schemeClr val="lt1"/>
              </a:buClr>
              <a:buSzPts val="1400"/>
              <a:buFont typeface="Montserrat"/>
              <a:buAutoNum type="arabicPeriod"/>
            </a:pPr>
            <a:r>
              <a:rPr lang="en" sz="1400">
                <a:latin typeface="Montserrat"/>
                <a:ea typeface="Montserrat"/>
                <a:cs typeface="Montserrat"/>
                <a:sym typeface="Montserrat"/>
              </a:rPr>
              <a:t>Software as a service (SaaS), </a:t>
            </a:r>
            <a:endParaRPr sz="1400">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AutoNum type="arabicPeriod"/>
            </a:pPr>
            <a:r>
              <a:rPr lang="en" sz="1400">
                <a:latin typeface="Montserrat"/>
                <a:ea typeface="Montserrat"/>
                <a:cs typeface="Montserrat"/>
                <a:sym typeface="Montserrat"/>
              </a:rPr>
              <a:t>Platform as a service (PaaS) and</a:t>
            </a:r>
            <a:endParaRPr sz="1400">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AutoNum type="arabicPeriod"/>
            </a:pPr>
            <a:r>
              <a:rPr lang="en" sz="1400">
                <a:latin typeface="Montserrat"/>
                <a:ea typeface="Montserrat"/>
                <a:cs typeface="Montserrat"/>
                <a:sym typeface="Montserrat"/>
              </a:rPr>
              <a:t>Infrastructure as a service (IaaS)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C27B0"/>
        </a:solidFill>
      </p:bgPr>
    </p:bg>
    <p:spTree>
      <p:nvGrpSpPr>
        <p:cNvPr id="122" name="Shape 122"/>
        <p:cNvGrpSpPr/>
        <p:nvPr/>
      </p:nvGrpSpPr>
      <p:grpSpPr>
        <a:xfrm>
          <a:off x="0" y="0"/>
          <a:ext cx="0" cy="0"/>
          <a:chOff x="0" y="0"/>
          <a:chExt cx="0" cy="0"/>
        </a:xfrm>
      </p:grpSpPr>
      <p:sp>
        <p:nvSpPr>
          <p:cNvPr id="123" name="Google Shape;123;p20"/>
          <p:cNvSpPr txBox="1"/>
          <p:nvPr>
            <p:ph type="title"/>
          </p:nvPr>
        </p:nvSpPr>
        <p:spPr>
          <a:xfrm>
            <a:off x="907900" y="362038"/>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 as a Service(SaaS)</a:t>
            </a:r>
            <a:endParaRPr>
              <a:solidFill>
                <a:srgbClr val="9C27B0"/>
              </a:solidFill>
            </a:endParaRPr>
          </a:p>
        </p:txBody>
      </p:sp>
      <p:sp>
        <p:nvSpPr>
          <p:cNvPr id="124" name="Google Shape;124;p20"/>
          <p:cNvSpPr txBox="1"/>
          <p:nvPr>
            <p:ph idx="1" type="body"/>
          </p:nvPr>
        </p:nvSpPr>
        <p:spPr>
          <a:xfrm>
            <a:off x="313075" y="771550"/>
            <a:ext cx="6787500" cy="19032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Char char="●"/>
            </a:pPr>
            <a:r>
              <a:rPr lang="en" sz="1200"/>
              <a:t>It is a model which allow the clients to use and rent the applications from the provider without install it on their own PC. This is mean the licensed applications which been provided to clients are running on </a:t>
            </a:r>
            <a:r>
              <a:rPr lang="en" sz="1200"/>
              <a:t>cloud</a:t>
            </a:r>
            <a:r>
              <a:rPr lang="en" sz="1200"/>
              <a:t> infrastructure through the interface of thin/thick client such as Google chrome, internet explorer and many others.</a:t>
            </a:r>
            <a:endParaRPr sz="1200"/>
          </a:p>
          <a:p>
            <a:pPr indent="-304800" lvl="0" marL="457200" rtl="0" algn="just">
              <a:spcBef>
                <a:spcPts val="0"/>
              </a:spcBef>
              <a:spcAft>
                <a:spcPts val="0"/>
              </a:spcAft>
              <a:buSzPts val="1200"/>
              <a:buChar char="●"/>
            </a:pPr>
            <a:r>
              <a:rPr lang="en" sz="1200"/>
              <a:t>The management and control of the infrastructure will be under the provider responsibility, only limit number of customers would have their own configurations</a:t>
            </a:r>
            <a:endParaRPr sz="1200"/>
          </a:p>
          <a:p>
            <a:pPr indent="-304800" lvl="0" marL="457200" rtl="0" algn="just">
              <a:spcBef>
                <a:spcPts val="0"/>
              </a:spcBef>
              <a:spcAft>
                <a:spcPts val="0"/>
              </a:spcAft>
              <a:buSzPts val="1200"/>
              <a:buChar char="●"/>
            </a:pPr>
            <a:r>
              <a:rPr lang="en" sz="1200"/>
              <a:t>SaaS model is classified as a best way to get the </a:t>
            </a:r>
            <a:r>
              <a:rPr lang="en" sz="1200"/>
              <a:t>lightweight</a:t>
            </a:r>
            <a:r>
              <a:rPr lang="en" sz="1200"/>
              <a:t> applications such as Microsoft word, Microsoft access, media player and so on.</a:t>
            </a:r>
            <a:endParaRPr sz="1200"/>
          </a:p>
        </p:txBody>
      </p:sp>
      <p:sp>
        <p:nvSpPr>
          <p:cNvPr id="125" name="Google Shape;125;p20"/>
          <p:cNvSpPr txBox="1"/>
          <p:nvPr>
            <p:ph idx="2" type="body"/>
          </p:nvPr>
        </p:nvSpPr>
        <p:spPr>
          <a:xfrm>
            <a:off x="5050521" y="2557325"/>
            <a:ext cx="3354600" cy="241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Security issues:</a:t>
            </a:r>
            <a:endParaRPr b="1" sz="1200"/>
          </a:p>
          <a:p>
            <a:pPr indent="-304800" lvl="0" marL="457200" rtl="0" algn="l">
              <a:spcBef>
                <a:spcPts val="0"/>
              </a:spcBef>
              <a:spcAft>
                <a:spcPts val="0"/>
              </a:spcAft>
              <a:buSzPts val="1200"/>
              <a:buChar char="●"/>
            </a:pPr>
            <a:r>
              <a:rPr lang="en" sz="1200"/>
              <a:t>Security of data</a:t>
            </a:r>
            <a:endParaRPr sz="1200"/>
          </a:p>
          <a:p>
            <a:pPr indent="-304800" lvl="0" marL="457200" rtl="0" algn="l">
              <a:spcBef>
                <a:spcPts val="0"/>
              </a:spcBef>
              <a:spcAft>
                <a:spcPts val="0"/>
              </a:spcAft>
              <a:buSzPts val="1200"/>
              <a:buChar char="●"/>
            </a:pPr>
            <a:r>
              <a:rPr lang="en" sz="1200"/>
              <a:t>Locality of data</a:t>
            </a:r>
            <a:endParaRPr sz="1200"/>
          </a:p>
          <a:p>
            <a:pPr indent="-304800" lvl="0" marL="457200" rtl="0" algn="l">
              <a:spcBef>
                <a:spcPts val="0"/>
              </a:spcBef>
              <a:spcAft>
                <a:spcPts val="0"/>
              </a:spcAft>
              <a:buSzPts val="1200"/>
              <a:buChar char="●"/>
            </a:pPr>
            <a:r>
              <a:rPr lang="en" sz="1200"/>
              <a:t>Data Privacy</a:t>
            </a:r>
            <a:endParaRPr sz="1200"/>
          </a:p>
          <a:p>
            <a:pPr indent="-304800" lvl="0" marL="457200" rtl="0" algn="l">
              <a:spcBef>
                <a:spcPts val="0"/>
              </a:spcBef>
              <a:spcAft>
                <a:spcPts val="0"/>
              </a:spcAft>
              <a:buSzPts val="1200"/>
              <a:buChar char="●"/>
            </a:pPr>
            <a:r>
              <a:rPr lang="en" sz="1200"/>
              <a:t>Integrity of Data</a:t>
            </a:r>
            <a:endParaRPr sz="1200"/>
          </a:p>
          <a:p>
            <a:pPr indent="-304800" lvl="0" marL="457200" rtl="0" algn="l">
              <a:spcBef>
                <a:spcPts val="0"/>
              </a:spcBef>
              <a:spcAft>
                <a:spcPts val="0"/>
              </a:spcAft>
              <a:buSzPts val="1200"/>
              <a:buChar char="●"/>
            </a:pPr>
            <a:r>
              <a:rPr lang="en" sz="1200"/>
              <a:t>Accessibility of Data</a:t>
            </a:r>
            <a:endParaRPr sz="1200"/>
          </a:p>
          <a:p>
            <a:pPr indent="-304800" lvl="0" marL="457200" rtl="0" algn="l">
              <a:spcBef>
                <a:spcPts val="0"/>
              </a:spcBef>
              <a:spcAft>
                <a:spcPts val="0"/>
              </a:spcAft>
              <a:buSzPts val="1200"/>
              <a:buChar char="●"/>
            </a:pPr>
            <a:r>
              <a:rPr lang="en" sz="1200"/>
              <a:t>Sniffing of data on the network</a:t>
            </a:r>
            <a:endParaRPr sz="1200"/>
          </a:p>
          <a:p>
            <a:pPr indent="-304800" lvl="0" marL="457200" rtl="0" algn="l">
              <a:spcBef>
                <a:spcPts val="0"/>
              </a:spcBef>
              <a:spcAft>
                <a:spcPts val="0"/>
              </a:spcAft>
              <a:buSzPts val="1200"/>
              <a:buChar char="●"/>
            </a:pPr>
            <a:r>
              <a:rPr lang="en" sz="1200"/>
              <a:t>Authentication, Authorization</a:t>
            </a:r>
            <a:endParaRPr sz="1200"/>
          </a:p>
          <a:p>
            <a:pPr indent="-304800" lvl="0" marL="457200" rtl="0" algn="l">
              <a:spcBef>
                <a:spcPts val="0"/>
              </a:spcBef>
              <a:spcAft>
                <a:spcPts val="0"/>
              </a:spcAft>
              <a:buSzPts val="1200"/>
              <a:buChar char="●"/>
            </a:pPr>
            <a:r>
              <a:rPr lang="en" sz="1200"/>
              <a:t>Web Application Security</a:t>
            </a:r>
            <a:endParaRPr sz="1200"/>
          </a:p>
          <a:p>
            <a:pPr indent="-304800" lvl="0" marL="457200" rtl="0" algn="l">
              <a:spcBef>
                <a:spcPts val="0"/>
              </a:spcBef>
              <a:spcAft>
                <a:spcPts val="0"/>
              </a:spcAft>
              <a:buSzPts val="1200"/>
              <a:buChar char="●"/>
            </a:pPr>
            <a:r>
              <a:rPr lang="en" sz="1200"/>
              <a:t>Availability</a:t>
            </a:r>
            <a:endParaRPr sz="1200"/>
          </a:p>
          <a:p>
            <a:pPr indent="-304800" lvl="0" marL="457200" rtl="0" algn="l">
              <a:spcBef>
                <a:spcPts val="0"/>
              </a:spcBef>
              <a:spcAft>
                <a:spcPts val="0"/>
              </a:spcAft>
              <a:buSzPts val="1200"/>
              <a:buChar char="●"/>
            </a:pPr>
            <a:r>
              <a:rPr lang="en" sz="1200"/>
              <a:t>Backup</a:t>
            </a:r>
            <a:endParaRPr sz="1200"/>
          </a:p>
        </p:txBody>
      </p:sp>
      <p:sp>
        <p:nvSpPr>
          <p:cNvPr id="126" name="Google Shape;126;p20"/>
          <p:cNvSpPr txBox="1"/>
          <p:nvPr>
            <p:ph idx="3" type="body"/>
          </p:nvPr>
        </p:nvSpPr>
        <p:spPr>
          <a:xfrm>
            <a:off x="152175" y="2557325"/>
            <a:ext cx="4941300" cy="2410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200"/>
              <a:t>Advantages:</a:t>
            </a:r>
            <a:endParaRPr b="1" sz="1200"/>
          </a:p>
          <a:p>
            <a:pPr indent="-304800" lvl="0" marL="457200" rtl="0" algn="just">
              <a:spcBef>
                <a:spcPts val="0"/>
              </a:spcBef>
              <a:spcAft>
                <a:spcPts val="0"/>
              </a:spcAft>
              <a:buSzPts val="1200"/>
              <a:buChar char="●"/>
            </a:pPr>
            <a:r>
              <a:rPr lang="en" sz="1200"/>
              <a:t>Reduce the application software licensing cost. </a:t>
            </a:r>
            <a:endParaRPr sz="1200"/>
          </a:p>
          <a:p>
            <a:pPr indent="-304800" lvl="0" marL="457200" rtl="0" algn="just">
              <a:spcBef>
                <a:spcPts val="0"/>
              </a:spcBef>
              <a:spcAft>
                <a:spcPts val="0"/>
              </a:spcAft>
              <a:buSzPts val="1200"/>
              <a:buChar char="●"/>
            </a:pPr>
            <a:r>
              <a:rPr lang="en" sz="1200"/>
              <a:t>Reduce distribution and maintenance costs and minimal end-user generally makes SaaS application easy to use.</a:t>
            </a:r>
            <a:endParaRPr sz="1200"/>
          </a:p>
          <a:p>
            <a:pPr indent="-304800" lvl="0" marL="457200" rtl="0" algn="just">
              <a:spcBef>
                <a:spcPts val="0"/>
              </a:spcBef>
              <a:spcAft>
                <a:spcPts val="0"/>
              </a:spcAft>
              <a:buSzPts val="1200"/>
              <a:buChar char="●"/>
            </a:pPr>
            <a:r>
              <a:rPr lang="en" sz="1200"/>
              <a:t>SaaS supports multiple users that means one application could be run by many clients at the same time.</a:t>
            </a:r>
            <a:endParaRPr sz="1200"/>
          </a:p>
          <a:p>
            <a:pPr indent="-304800" lvl="0" marL="457200" rtl="0" algn="just">
              <a:spcBef>
                <a:spcPts val="0"/>
              </a:spcBef>
              <a:spcAft>
                <a:spcPts val="0"/>
              </a:spcAft>
              <a:buSzPts val="1200"/>
              <a:buChar char="●"/>
            </a:pPr>
            <a:r>
              <a:rPr lang="en" sz="1200"/>
              <a:t>The applications provider will be responsible to control and limit the use of applications.</a:t>
            </a:r>
            <a:endParaRPr sz="1200"/>
          </a:p>
          <a:p>
            <a:pPr indent="-304800" lvl="0" marL="457200" rtl="0" algn="just">
              <a:spcBef>
                <a:spcPts val="0"/>
              </a:spcBef>
              <a:spcAft>
                <a:spcPts val="0"/>
              </a:spcAft>
              <a:buSzPts val="1200"/>
              <a:buChar char="●"/>
            </a:pPr>
            <a:r>
              <a:rPr lang="en" sz="1200"/>
              <a:t>SaaS applications has these features: automated upgrades  and updates, patch management and faster rollout of changes.</a:t>
            </a:r>
            <a:endParaRPr sz="1200"/>
          </a:p>
          <a:p>
            <a:pPr indent="-304800" lvl="0" marL="457200" rtl="0" algn="just">
              <a:spcBef>
                <a:spcPts val="0"/>
              </a:spcBef>
              <a:spcAft>
                <a:spcPts val="0"/>
              </a:spcAft>
              <a:buSzPts val="1200"/>
              <a:buChar char="●"/>
            </a:pPr>
            <a:r>
              <a:rPr lang="en" sz="1200"/>
              <a:t>Secure socket layer (SSL) used in SaaS model. </a:t>
            </a:r>
            <a:endParaRPr sz="1200"/>
          </a:p>
        </p:txBody>
      </p:sp>
      <p:grpSp>
        <p:nvGrpSpPr>
          <p:cNvPr id="127" name="Google Shape;127;p20"/>
          <p:cNvGrpSpPr/>
          <p:nvPr/>
        </p:nvGrpSpPr>
        <p:grpSpPr>
          <a:xfrm>
            <a:off x="313084" y="345170"/>
            <a:ext cx="443239" cy="443239"/>
            <a:chOff x="5941025" y="3634400"/>
            <a:chExt cx="467650" cy="467650"/>
          </a:xfrm>
        </p:grpSpPr>
        <p:sp>
          <p:nvSpPr>
            <p:cNvPr id="128" name="Google Shape;128;p20"/>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1E63"/>
        </a:solidFill>
      </p:bgPr>
    </p:bg>
    <p:spTree>
      <p:nvGrpSpPr>
        <p:cNvPr id="138" name="Shape 138"/>
        <p:cNvGrpSpPr/>
        <p:nvPr/>
      </p:nvGrpSpPr>
      <p:grpSpPr>
        <a:xfrm>
          <a:off x="0" y="0"/>
          <a:ext cx="0" cy="0"/>
          <a:chOff x="0" y="0"/>
          <a:chExt cx="0" cy="0"/>
        </a:xfrm>
      </p:grpSpPr>
      <p:sp>
        <p:nvSpPr>
          <p:cNvPr id="139" name="Google Shape;139;p21"/>
          <p:cNvSpPr txBox="1"/>
          <p:nvPr>
            <p:ph idx="1" type="body"/>
          </p:nvPr>
        </p:nvSpPr>
        <p:spPr>
          <a:xfrm>
            <a:off x="790800" y="877400"/>
            <a:ext cx="6008700" cy="15063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Char char="●"/>
            </a:pPr>
            <a:r>
              <a:rPr lang="en" sz="1200"/>
              <a:t>It an environment or platform in which the developer can develop the applications and software to deploy them through the internet without any need for install or manage the development environment. </a:t>
            </a:r>
            <a:endParaRPr sz="1200"/>
          </a:p>
          <a:p>
            <a:pPr indent="-304800" lvl="0" marL="457200" rtl="0" algn="just">
              <a:spcBef>
                <a:spcPts val="0"/>
              </a:spcBef>
              <a:spcAft>
                <a:spcPts val="0"/>
              </a:spcAft>
              <a:buSzPts val="1200"/>
              <a:buChar char="●"/>
            </a:pPr>
            <a:r>
              <a:rPr lang="en" sz="1200"/>
              <a:t>PaaS allows the customer to rent virtualized servers and attached services. </a:t>
            </a:r>
            <a:endParaRPr sz="1200"/>
          </a:p>
          <a:p>
            <a:pPr indent="-304800" lvl="0" marL="457200" rtl="0" algn="just">
              <a:spcBef>
                <a:spcPts val="0"/>
              </a:spcBef>
              <a:spcAft>
                <a:spcPts val="0"/>
              </a:spcAft>
              <a:buSzPts val="1200"/>
              <a:buChar char="●"/>
            </a:pPr>
            <a:r>
              <a:rPr lang="en" sz="1200"/>
              <a:t>The customer has no control over servers, networks, storage or OS.</a:t>
            </a:r>
            <a:endParaRPr sz="1200"/>
          </a:p>
          <a:p>
            <a:pPr indent="0" lvl="0" marL="457200" rtl="0" algn="just">
              <a:spcBef>
                <a:spcPts val="0"/>
              </a:spcBef>
              <a:spcAft>
                <a:spcPts val="0"/>
              </a:spcAft>
              <a:buNone/>
            </a:pPr>
            <a:r>
              <a:rPr lang="en" sz="1200"/>
              <a:t>However, the customer has the control over the deployed applications and their configurations. </a:t>
            </a:r>
            <a:endParaRPr sz="1200"/>
          </a:p>
        </p:txBody>
      </p:sp>
      <p:sp>
        <p:nvSpPr>
          <p:cNvPr id="140" name="Google Shape;140;p21"/>
          <p:cNvSpPr txBox="1"/>
          <p:nvPr>
            <p:ph type="title"/>
          </p:nvPr>
        </p:nvSpPr>
        <p:spPr>
          <a:xfrm>
            <a:off x="790800" y="467900"/>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Platform as a Service(PaaS)</a:t>
            </a:r>
            <a:endParaRPr/>
          </a:p>
        </p:txBody>
      </p:sp>
      <p:sp>
        <p:nvSpPr>
          <p:cNvPr id="141" name="Google Shape;141;p21"/>
          <p:cNvSpPr txBox="1"/>
          <p:nvPr>
            <p:ph idx="2" type="body"/>
          </p:nvPr>
        </p:nvSpPr>
        <p:spPr>
          <a:xfrm>
            <a:off x="286700" y="2316550"/>
            <a:ext cx="4856700" cy="2433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200"/>
              <a:t>Advantages:</a:t>
            </a:r>
            <a:endParaRPr b="1" sz="1200"/>
          </a:p>
          <a:p>
            <a:pPr indent="-304800" lvl="0" marL="457200" rtl="0" algn="just">
              <a:spcBef>
                <a:spcPts val="0"/>
              </a:spcBef>
              <a:spcAft>
                <a:spcPts val="0"/>
              </a:spcAft>
              <a:buSzPts val="1200"/>
              <a:buChar char="●"/>
            </a:pPr>
            <a:r>
              <a:rPr lang="en" sz="1200"/>
              <a:t>Increase the flexibility for the development process and decrease the server storage overhead. </a:t>
            </a:r>
            <a:endParaRPr sz="1200">
              <a:highlight>
                <a:srgbClr val="FFFFFF"/>
              </a:highlight>
            </a:endParaRPr>
          </a:p>
          <a:p>
            <a:pPr indent="-304800" lvl="0" marL="457200" rtl="0" algn="just">
              <a:spcBef>
                <a:spcPts val="0"/>
              </a:spcBef>
              <a:spcAft>
                <a:spcPts val="0"/>
              </a:spcAft>
              <a:buSzPts val="1200"/>
              <a:buChar char="●"/>
            </a:pPr>
            <a:r>
              <a:rPr lang="en" sz="1200"/>
              <a:t>The security is provided, containing data security, recovery and backup.</a:t>
            </a:r>
            <a:endParaRPr sz="1200"/>
          </a:p>
          <a:p>
            <a:pPr indent="-304800" lvl="0" marL="457200" rtl="0" algn="just">
              <a:spcBef>
                <a:spcPts val="0"/>
              </a:spcBef>
              <a:spcAft>
                <a:spcPts val="0"/>
              </a:spcAft>
              <a:buSzPts val="1200"/>
              <a:buChar char="●"/>
            </a:pPr>
            <a:r>
              <a:rPr lang="en" sz="1200"/>
              <a:t>Reduce the cost by rent the physical and removing the need of expert people to manage the infrastructure.</a:t>
            </a:r>
            <a:endParaRPr sz="1200"/>
          </a:p>
          <a:p>
            <a:pPr indent="-304800" lvl="0" marL="457200" rtl="0" algn="just">
              <a:spcBef>
                <a:spcPts val="0"/>
              </a:spcBef>
              <a:spcAft>
                <a:spcPts val="0"/>
              </a:spcAft>
              <a:buSzPts val="1200"/>
              <a:buChar char="●"/>
            </a:pPr>
            <a:r>
              <a:rPr lang="en" sz="1200"/>
              <a:t>Adaptability, that mean it has the ability to change if the circumstances are altered.</a:t>
            </a:r>
            <a:endParaRPr sz="1200"/>
          </a:p>
          <a:p>
            <a:pPr indent="-304800" lvl="0" marL="457200" rtl="0" algn="just">
              <a:spcBef>
                <a:spcPts val="0"/>
              </a:spcBef>
              <a:spcAft>
                <a:spcPts val="0"/>
              </a:spcAft>
              <a:buSzPts val="1200"/>
              <a:buChar char="●"/>
            </a:pPr>
            <a:r>
              <a:rPr lang="en" sz="1200"/>
              <a:t>PaaS is working on basis of one-to-many; so many developers can work on same application.</a:t>
            </a:r>
            <a:endParaRPr sz="1200"/>
          </a:p>
          <a:p>
            <a:pPr indent="-304800" lvl="0" marL="457200" rtl="0" algn="just">
              <a:spcBef>
                <a:spcPts val="0"/>
              </a:spcBef>
              <a:spcAft>
                <a:spcPts val="0"/>
              </a:spcAft>
              <a:buSzPts val="1200"/>
              <a:buChar char="●"/>
            </a:pPr>
            <a:r>
              <a:rPr lang="en" sz="1200"/>
              <a:t>Flexibility: </a:t>
            </a:r>
            <a:r>
              <a:rPr lang="en" sz="1200">
                <a:highlight>
                  <a:srgbClr val="FFFFFF"/>
                </a:highlight>
              </a:rPr>
              <a:t>Developers can customize apps without the headache of maintaining the software.</a:t>
            </a:r>
            <a:endParaRPr sz="1200"/>
          </a:p>
          <a:p>
            <a:pPr indent="0" lvl="0" marL="457200" rtl="0" algn="just">
              <a:spcBef>
                <a:spcPts val="0"/>
              </a:spcBef>
              <a:spcAft>
                <a:spcPts val="0"/>
              </a:spcAft>
              <a:buNone/>
            </a:pPr>
            <a:r>
              <a:rPr lang="en" sz="1200"/>
              <a:t> </a:t>
            </a:r>
            <a:endParaRPr sz="1200"/>
          </a:p>
        </p:txBody>
      </p:sp>
      <p:sp>
        <p:nvSpPr>
          <p:cNvPr id="142" name="Google Shape;142;p21"/>
          <p:cNvSpPr/>
          <p:nvPr/>
        </p:nvSpPr>
        <p:spPr>
          <a:xfrm>
            <a:off x="220177" y="221426"/>
            <a:ext cx="485675" cy="441808"/>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4" name="Google Shape;144;p21"/>
          <p:cNvSpPr txBox="1"/>
          <p:nvPr>
            <p:ph idx="2" type="body"/>
          </p:nvPr>
        </p:nvSpPr>
        <p:spPr>
          <a:xfrm>
            <a:off x="5143392" y="2247925"/>
            <a:ext cx="2671800" cy="2433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200"/>
              <a:t>Security issues:</a:t>
            </a:r>
            <a:endParaRPr b="1" sz="1200"/>
          </a:p>
          <a:p>
            <a:pPr indent="-304800" lvl="0" marL="457200" rtl="0" algn="l">
              <a:spcBef>
                <a:spcPts val="600"/>
              </a:spcBef>
              <a:spcAft>
                <a:spcPts val="0"/>
              </a:spcAft>
              <a:buSzPts val="1200"/>
              <a:buChar char="●"/>
            </a:pPr>
            <a:r>
              <a:rPr lang="en" sz="1200"/>
              <a:t>Third party relationships</a:t>
            </a:r>
            <a:endParaRPr sz="1200"/>
          </a:p>
          <a:p>
            <a:pPr indent="-304800" lvl="0" marL="457200" rtl="0" algn="l">
              <a:spcBef>
                <a:spcPts val="0"/>
              </a:spcBef>
              <a:spcAft>
                <a:spcPts val="0"/>
              </a:spcAft>
              <a:buSzPts val="1200"/>
              <a:buChar char="●"/>
            </a:pPr>
            <a:r>
              <a:rPr lang="en" sz="1200"/>
              <a:t>Rapid change of application</a:t>
            </a:r>
            <a:endParaRPr sz="1200"/>
          </a:p>
          <a:p>
            <a:pPr indent="-304800" lvl="0" marL="457200" rtl="0" algn="l">
              <a:spcBef>
                <a:spcPts val="0"/>
              </a:spcBef>
              <a:spcAft>
                <a:spcPts val="0"/>
              </a:spcAft>
              <a:buSzPts val="1200"/>
              <a:buChar char="●"/>
            </a:pPr>
            <a:r>
              <a:rPr lang="en" sz="1200"/>
              <a:t>Security of underlying Infrastructure</a:t>
            </a:r>
            <a:endParaRPr sz="1200"/>
          </a:p>
          <a:p>
            <a:pPr indent="0" lvl="0" marL="0" rtl="0" algn="l">
              <a:spcBef>
                <a:spcPts val="600"/>
              </a:spcBef>
              <a:spcAft>
                <a:spcPts val="0"/>
              </a:spcAft>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4336"/>
        </a:solidFill>
      </p:bgPr>
    </p:bg>
    <p:spTree>
      <p:nvGrpSpPr>
        <p:cNvPr id="148" name="Shape 148"/>
        <p:cNvGrpSpPr/>
        <p:nvPr/>
      </p:nvGrpSpPr>
      <p:grpSpPr>
        <a:xfrm>
          <a:off x="0" y="0"/>
          <a:ext cx="0" cy="0"/>
          <a:chOff x="0" y="0"/>
          <a:chExt cx="0" cy="0"/>
        </a:xfrm>
      </p:grpSpPr>
      <p:sp>
        <p:nvSpPr>
          <p:cNvPr id="149" name="Google Shape;149;p22"/>
          <p:cNvSpPr txBox="1"/>
          <p:nvPr>
            <p:ph type="title"/>
          </p:nvPr>
        </p:nvSpPr>
        <p:spPr>
          <a:xfrm>
            <a:off x="838250" y="2160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44336"/>
                </a:solidFill>
              </a:rPr>
              <a:t>Infrastructure as a Service(IaaS)</a:t>
            </a:r>
            <a:endParaRPr>
              <a:solidFill>
                <a:srgbClr val="F44336"/>
              </a:solidFill>
            </a:endParaRPr>
          </a:p>
        </p:txBody>
      </p:sp>
      <p:sp>
        <p:nvSpPr>
          <p:cNvPr id="150" name="Google Shape;150;p22"/>
          <p:cNvSpPr txBox="1"/>
          <p:nvPr>
            <p:ph idx="1" type="body"/>
          </p:nvPr>
        </p:nvSpPr>
        <p:spPr>
          <a:xfrm>
            <a:off x="562250" y="752225"/>
            <a:ext cx="6438000" cy="21303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t>It provides virtual infrastructure with raw hardware, as well as the ability to create, manage, remove storage &amp; virtual machines (VMs) through web-based service. I</a:t>
            </a:r>
            <a:r>
              <a:rPr lang="en" sz="1200">
                <a:highlight>
                  <a:srgbClr val="FFFFFF"/>
                </a:highlight>
              </a:rPr>
              <a:t>aaS delivers cloud computing infrastructure, including servers, network, operating systems, and storage, through virtualization technology.</a:t>
            </a:r>
            <a:endParaRPr sz="1200"/>
          </a:p>
          <a:p>
            <a:pPr indent="-304800" lvl="0" marL="457200" rtl="0" algn="l">
              <a:lnSpc>
                <a:spcPct val="115000"/>
              </a:lnSpc>
              <a:spcBef>
                <a:spcPts val="0"/>
              </a:spcBef>
              <a:spcAft>
                <a:spcPts val="0"/>
              </a:spcAft>
              <a:buSzPts val="1200"/>
              <a:buChar char="●"/>
            </a:pPr>
            <a:r>
              <a:rPr lang="en" sz="1200"/>
              <a:t>The IaaS provider provides the customer with a virtual server and one or more CPUs that run a variety of operations.</a:t>
            </a:r>
            <a:endParaRPr sz="1200"/>
          </a:p>
          <a:p>
            <a:pPr indent="-304800" lvl="0" marL="457200" rtl="0" algn="l">
              <a:lnSpc>
                <a:spcPct val="115000"/>
              </a:lnSpc>
              <a:spcBef>
                <a:spcPts val="0"/>
              </a:spcBef>
              <a:spcAft>
                <a:spcPts val="0"/>
              </a:spcAft>
              <a:buSzPts val="1200"/>
              <a:buChar char="●"/>
            </a:pPr>
            <a:r>
              <a:rPr lang="en" sz="1200"/>
              <a:t>In order to service the client, the provider is responsible for operating, hosting, and maintaining the infrastructure.</a:t>
            </a:r>
            <a:endParaRPr sz="1200"/>
          </a:p>
          <a:p>
            <a:pPr indent="-304800" lvl="0" marL="457200" rtl="0" algn="l">
              <a:lnSpc>
                <a:spcPct val="115000"/>
              </a:lnSpc>
              <a:spcBef>
                <a:spcPts val="0"/>
              </a:spcBef>
              <a:spcAft>
                <a:spcPts val="0"/>
              </a:spcAft>
              <a:buSzPts val="1200"/>
              <a:buChar char="●"/>
            </a:pPr>
            <a:r>
              <a:rPr lang="en" sz="1200"/>
              <a:t>The client has control over the IP address, CPU, Memory, Storage, installed apps, OS, and a limited number of networking components.</a:t>
            </a:r>
            <a:endParaRPr sz="1200"/>
          </a:p>
          <a:p>
            <a:pPr indent="0" lvl="0" marL="457200" rtl="0" algn="l">
              <a:lnSpc>
                <a:spcPct val="115000"/>
              </a:lnSpc>
              <a:spcBef>
                <a:spcPts val="0"/>
              </a:spcBef>
              <a:spcAft>
                <a:spcPts val="0"/>
              </a:spcAft>
              <a:buNone/>
            </a:pPr>
            <a:r>
              <a:t/>
            </a:r>
            <a:endParaRPr sz="1200"/>
          </a:p>
        </p:txBody>
      </p:sp>
      <p:grpSp>
        <p:nvGrpSpPr>
          <p:cNvPr id="151" name="Google Shape;151;p22"/>
          <p:cNvGrpSpPr/>
          <p:nvPr/>
        </p:nvGrpSpPr>
        <p:grpSpPr>
          <a:xfrm>
            <a:off x="349579" y="191618"/>
            <a:ext cx="449033" cy="449033"/>
            <a:chOff x="2594050" y="1631825"/>
            <a:chExt cx="439625" cy="439625"/>
          </a:xfrm>
        </p:grpSpPr>
        <p:sp>
          <p:nvSpPr>
            <p:cNvPr id="152" name="Google Shape;152;p22"/>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2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2"/>
          <p:cNvSpPr txBox="1"/>
          <p:nvPr>
            <p:ph idx="4294967295" type="body"/>
          </p:nvPr>
        </p:nvSpPr>
        <p:spPr>
          <a:xfrm>
            <a:off x="562255" y="3083250"/>
            <a:ext cx="4225200" cy="2433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200"/>
              <a:t>Advantages:</a:t>
            </a:r>
            <a:endParaRPr b="1" sz="1200"/>
          </a:p>
          <a:p>
            <a:pPr indent="-304800" lvl="0" marL="457200" rtl="0" algn="just">
              <a:spcBef>
                <a:spcPts val="0"/>
              </a:spcBef>
              <a:spcAft>
                <a:spcPts val="0"/>
              </a:spcAft>
              <a:buSzPts val="1200"/>
              <a:buChar char="●"/>
            </a:pPr>
            <a:r>
              <a:rPr lang="en" sz="1200"/>
              <a:t>The client has the ability to scale up or down the infrastructure as needed.</a:t>
            </a:r>
            <a:endParaRPr sz="1200"/>
          </a:p>
          <a:p>
            <a:pPr indent="-304800" lvl="0" marL="457200" rtl="0" algn="just">
              <a:spcBef>
                <a:spcPts val="0"/>
              </a:spcBef>
              <a:spcAft>
                <a:spcPts val="0"/>
              </a:spcAft>
              <a:buSzPts val="1200"/>
              <a:buChar char="●"/>
            </a:pPr>
            <a:r>
              <a:rPr lang="en" sz="1200"/>
              <a:t>The client is able to run a virtual computer as a result of Virtualization service.</a:t>
            </a:r>
            <a:endParaRPr sz="1200"/>
          </a:p>
          <a:p>
            <a:pPr indent="-304800" lvl="0" marL="457200" rtl="0" algn="just">
              <a:lnSpc>
                <a:spcPct val="115000"/>
              </a:lnSpc>
              <a:spcBef>
                <a:spcPts val="0"/>
              </a:spcBef>
              <a:spcAft>
                <a:spcPts val="0"/>
              </a:spcAft>
              <a:buSzPts val="1200"/>
              <a:buChar char="●"/>
            </a:pPr>
            <a:r>
              <a:rPr lang="en" sz="1200">
                <a:highlight>
                  <a:srgbClr val="FFFFFF"/>
                </a:highlight>
              </a:rPr>
              <a:t>Easy to automate deployment of storage, networking, servers, and processing power.</a:t>
            </a:r>
            <a:endParaRPr sz="1200">
              <a:highlight>
                <a:srgbClr val="FFFFFF"/>
              </a:highlight>
            </a:endParaRPr>
          </a:p>
          <a:p>
            <a:pPr indent="-304800" lvl="0" marL="457200" rtl="0" algn="just">
              <a:spcBef>
                <a:spcPts val="0"/>
              </a:spcBef>
              <a:spcAft>
                <a:spcPts val="0"/>
              </a:spcAft>
              <a:buSzPts val="1200"/>
              <a:buChar char="●"/>
            </a:pPr>
            <a:r>
              <a:rPr lang="en" sz="1200"/>
              <a:t>Network as a service is offered, which comprises of load balancing, router and firewall technology.</a:t>
            </a:r>
            <a:endParaRPr sz="1200"/>
          </a:p>
          <a:p>
            <a:pPr indent="-304800" lvl="0" marL="457200" rtl="0" algn="just">
              <a:spcBef>
                <a:spcPts val="0"/>
              </a:spcBef>
              <a:spcAft>
                <a:spcPts val="0"/>
              </a:spcAft>
              <a:buSzPts val="1200"/>
              <a:buChar char="●"/>
            </a:pPr>
            <a:r>
              <a:rPr lang="en" sz="1200"/>
              <a:t>Lowering the cost of HR and equipment.</a:t>
            </a:r>
            <a:endParaRPr sz="1200"/>
          </a:p>
        </p:txBody>
      </p:sp>
      <p:sp>
        <p:nvSpPr>
          <p:cNvPr id="158" name="Google Shape;158;p22"/>
          <p:cNvSpPr txBox="1"/>
          <p:nvPr/>
        </p:nvSpPr>
        <p:spPr>
          <a:xfrm>
            <a:off x="5026425" y="3083250"/>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b="1" lang="en" sz="1200">
                <a:solidFill>
                  <a:schemeClr val="dk1"/>
                </a:solidFill>
                <a:latin typeface="Karla"/>
                <a:ea typeface="Karla"/>
                <a:cs typeface="Karla"/>
                <a:sym typeface="Karla"/>
              </a:rPr>
              <a:t>Security issues:</a:t>
            </a:r>
            <a:endParaRPr b="1" sz="1200">
              <a:solidFill>
                <a:schemeClr val="dk1"/>
              </a:solidFill>
              <a:latin typeface="Karla"/>
              <a:ea typeface="Karla"/>
              <a:cs typeface="Karla"/>
              <a:sym typeface="Karla"/>
            </a:endParaRPr>
          </a:p>
          <a:p>
            <a:pPr indent="-304800" lvl="0" marL="457200" rtl="0" algn="l">
              <a:spcBef>
                <a:spcPts val="0"/>
              </a:spcBef>
              <a:spcAft>
                <a:spcPts val="0"/>
              </a:spcAft>
              <a:buClr>
                <a:schemeClr val="dk1"/>
              </a:buClr>
              <a:buSzPts val="1200"/>
              <a:buFont typeface="Karla"/>
              <a:buChar char="●"/>
            </a:pPr>
            <a:r>
              <a:rPr lang="en" sz="1200">
                <a:solidFill>
                  <a:schemeClr val="dk1"/>
                </a:solidFill>
                <a:latin typeface="Karla"/>
                <a:ea typeface="Karla"/>
                <a:cs typeface="Karla"/>
                <a:sym typeface="Karla"/>
              </a:rPr>
              <a:t>Virtualization Attacks.</a:t>
            </a:r>
            <a:endParaRPr sz="1200">
              <a:solidFill>
                <a:schemeClr val="dk1"/>
              </a:solidFill>
              <a:latin typeface="Karla"/>
              <a:ea typeface="Karla"/>
              <a:cs typeface="Karla"/>
              <a:sym typeface="Karla"/>
            </a:endParaRPr>
          </a:p>
          <a:p>
            <a:pPr indent="-304800" lvl="0" marL="457200" rtl="0" algn="l">
              <a:spcBef>
                <a:spcPts val="0"/>
              </a:spcBef>
              <a:spcAft>
                <a:spcPts val="0"/>
              </a:spcAft>
              <a:buClr>
                <a:schemeClr val="dk1"/>
              </a:buClr>
              <a:buSzPts val="1200"/>
              <a:buFont typeface="Karla"/>
              <a:buChar char="●"/>
            </a:pPr>
            <a:r>
              <a:rPr lang="en" sz="1200">
                <a:solidFill>
                  <a:schemeClr val="dk1"/>
                </a:solidFill>
                <a:latin typeface="Karla"/>
                <a:ea typeface="Karla"/>
                <a:cs typeface="Karla"/>
                <a:sym typeface="Karla"/>
              </a:rPr>
              <a:t>Shared resource Vulnerability.</a:t>
            </a:r>
            <a:endParaRPr sz="1200">
              <a:solidFill>
                <a:schemeClr val="dk1"/>
              </a:solidFill>
              <a:latin typeface="Karla"/>
              <a:ea typeface="Karla"/>
              <a:cs typeface="Karla"/>
              <a:sym typeface="Karla"/>
            </a:endParaRPr>
          </a:p>
          <a:p>
            <a:pPr indent="-304800" lvl="0" marL="457200" rtl="0" algn="l">
              <a:spcBef>
                <a:spcPts val="0"/>
              </a:spcBef>
              <a:spcAft>
                <a:spcPts val="0"/>
              </a:spcAft>
              <a:buClr>
                <a:schemeClr val="dk1"/>
              </a:buClr>
              <a:buSzPts val="1200"/>
              <a:buFont typeface="Karla"/>
              <a:buChar char="●"/>
            </a:pPr>
            <a:r>
              <a:rPr lang="en" sz="1200">
                <a:solidFill>
                  <a:schemeClr val="dk1"/>
                </a:solidFill>
                <a:latin typeface="Karla"/>
                <a:ea typeface="Karla"/>
                <a:cs typeface="Karla"/>
                <a:sym typeface="Karla"/>
              </a:rPr>
              <a:t>Malicious Code.</a:t>
            </a:r>
            <a:endParaRPr sz="1200">
              <a:solidFill>
                <a:schemeClr val="dk1"/>
              </a:solidFill>
              <a:latin typeface="Karla"/>
              <a:ea typeface="Karla"/>
              <a:cs typeface="Karla"/>
              <a:sym typeface="Karla"/>
            </a:endParaRPr>
          </a:p>
          <a:p>
            <a:pPr indent="-304800" lvl="0" marL="457200" rtl="0" algn="l">
              <a:spcBef>
                <a:spcPts val="0"/>
              </a:spcBef>
              <a:spcAft>
                <a:spcPts val="0"/>
              </a:spcAft>
              <a:buClr>
                <a:schemeClr val="dk1"/>
              </a:buClr>
              <a:buSzPts val="1200"/>
              <a:buFont typeface="Karla"/>
              <a:buChar char="●"/>
            </a:pPr>
            <a:r>
              <a:rPr lang="en" sz="1200">
                <a:solidFill>
                  <a:schemeClr val="dk1"/>
                </a:solidFill>
                <a:latin typeface="Karla"/>
                <a:ea typeface="Karla"/>
                <a:cs typeface="Karla"/>
                <a:sym typeface="Karla"/>
              </a:rPr>
              <a:t>Data Loss and Leakage.</a:t>
            </a:r>
            <a:endParaRPr sz="1200">
              <a:solidFill>
                <a:schemeClr val="dk1"/>
              </a:solidFill>
              <a:latin typeface="Karla"/>
              <a:ea typeface="Karla"/>
              <a:cs typeface="Karla"/>
              <a:sym typeface="Karl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rviragus template">
  <a:themeElements>
    <a:clrScheme name="Custom 347">
      <a:dk1>
        <a:srgbClr val="666666"/>
      </a:dk1>
      <a:lt1>
        <a:srgbClr val="FFFFFF"/>
      </a:lt1>
      <a:dk2>
        <a:srgbClr val="999999"/>
      </a:dk2>
      <a:lt2>
        <a:srgbClr val="DCE2E7"/>
      </a:lt2>
      <a:accent1>
        <a:srgbClr val="8BC34A"/>
      </a:accent1>
      <a:accent2>
        <a:srgbClr val="00BCD4"/>
      </a:accent2>
      <a:accent3>
        <a:srgbClr val="9C27B0"/>
      </a:accent3>
      <a:accent4>
        <a:srgbClr val="E91E63"/>
      </a:accent4>
      <a:accent5>
        <a:srgbClr val="FF9800"/>
      </a:accent5>
      <a:accent6>
        <a:srgbClr val="FFEB3B"/>
      </a:accent6>
      <a:hlink>
        <a:srgbClr val="2196F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