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3" r:id="rId5"/>
    <p:sldId id="715" r:id="rId6"/>
    <p:sldId id="712" r:id="rId7"/>
    <p:sldId id="676" r:id="rId8"/>
    <p:sldId id="718" r:id="rId9"/>
    <p:sldId id="723" r:id="rId10"/>
    <p:sldId id="719" r:id="rId11"/>
    <p:sldId id="716" r:id="rId12"/>
    <p:sldId id="717" r:id="rId13"/>
    <p:sldId id="720" r:id="rId14"/>
    <p:sldId id="721" r:id="rId15"/>
    <p:sldId id="72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9" d="100"/>
          <a:sy n="79" d="100"/>
        </p:scale>
        <p:origin x="739" y="8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DCF9-2D77-3FD1-E53E-0F1A33A429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34CDF-EFC1-5F23-A260-9C89E9D823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E1465-181A-3DEB-6A21-35834A656DB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5C4E886-08AE-5007-6435-B255CE36BCC7}"/>
              </a:ext>
            </a:extLst>
          </p:cNvPr>
          <p:cNvSpPr>
            <a:spLocks noGrp="1"/>
          </p:cNvSpPr>
          <p:nvPr>
            <p:ph type="sldNum" sz="quarter" idx="5"/>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307062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72804-C4D7-1B04-2606-4E0CBC8F1A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7EA59-F88B-5DD6-04E9-9B255C83C7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6838D-337A-5BAF-C7F6-8ECDEC4ABA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C2BF6D3-36D8-562A-3DA1-232CA96B7958}"/>
              </a:ext>
            </a:extLst>
          </p:cNvPr>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74071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9F42D-5348-5F05-DF96-66CBAC097D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CCB01-0D79-E71F-CFFC-3922CE4A4B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B316A1-538B-550E-7C73-9AD8430F11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D4B90F-1DCD-AFBD-E8F5-9079E445889E}"/>
              </a:ext>
            </a:extLst>
          </p:cNvPr>
          <p:cNvSpPr>
            <a:spLocks noGrp="1"/>
          </p:cNvSpPr>
          <p:nvPr>
            <p:ph type="sldNum" sz="quarter" idx="5"/>
          </p:nvPr>
        </p:nvSpPr>
        <p:spPr/>
        <p:txBody>
          <a:bodyPr/>
          <a:lstStyle/>
          <a:p>
            <a:fld id="{47FFB008-8E38-46F5-BCB9-8CFEF233CF3A}" type="slidenum">
              <a:rPr lang="en-IN" smtClean="0"/>
              <a:t>12</a:t>
            </a:fld>
            <a:endParaRPr lang="en-IN" dirty="0"/>
          </a:p>
        </p:txBody>
      </p:sp>
    </p:spTree>
    <p:extLst>
      <p:ext uri="{BB962C8B-B14F-4D97-AF65-F5344CB8AC3E}">
        <p14:creationId xmlns:p14="http://schemas.microsoft.com/office/powerpoint/2010/main" val="3563563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5BC2D-85F0-D360-9A44-E5BF63874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7B094B-5FEA-A2D1-5FE0-FB93505A66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F4414-69AB-BEC5-3676-4F850E9532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429E56-446B-EFF3-8290-0C115A2508D6}"/>
              </a:ext>
            </a:extLst>
          </p:cNvPr>
          <p:cNvSpPr>
            <a:spLocks noGrp="1"/>
          </p:cNvSpPr>
          <p:nvPr>
            <p:ph type="sldNum" sz="quarter" idx="5"/>
          </p:nvPr>
        </p:nvSpPr>
        <p:spPr/>
        <p:txBody>
          <a:bodyPr/>
          <a:lstStyle/>
          <a:p>
            <a:fld id="{47FFB008-8E38-46F5-BCB9-8CFEF233CF3A}" type="slidenum">
              <a:rPr lang="en-IN" smtClean="0"/>
              <a:t>14</a:t>
            </a:fld>
            <a:endParaRPr lang="en-IN" dirty="0"/>
          </a:p>
        </p:txBody>
      </p:sp>
    </p:spTree>
    <p:extLst>
      <p:ext uri="{BB962C8B-B14F-4D97-AF65-F5344CB8AC3E}">
        <p14:creationId xmlns:p14="http://schemas.microsoft.com/office/powerpoint/2010/main" val="370486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0777C-B92E-061B-4A7D-BFE5D49C3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9908B-CE05-835F-17F0-739956F0C3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AA22D-2FF3-1459-A207-2928055EAD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47042F-FC3E-6BA8-3CF3-75BF1B4E4451}"/>
              </a:ext>
            </a:extLst>
          </p:cNvPr>
          <p:cNvSpPr>
            <a:spLocks noGrp="1"/>
          </p:cNvSpPr>
          <p:nvPr>
            <p:ph type="sldNum" sz="quarter" idx="5"/>
          </p:nvPr>
        </p:nvSpPr>
        <p:spPr/>
        <p:txBody>
          <a:bodyPr/>
          <a:lstStyle/>
          <a:p>
            <a:fld id="{47FFB008-8E38-46F5-BCB9-8CFEF233CF3A}" type="slidenum">
              <a:rPr lang="en-IN" smtClean="0"/>
              <a:t>15</a:t>
            </a:fld>
            <a:endParaRPr lang="en-IN" dirty="0"/>
          </a:p>
        </p:txBody>
      </p:sp>
    </p:spTree>
    <p:extLst>
      <p:ext uri="{BB962C8B-B14F-4D97-AF65-F5344CB8AC3E}">
        <p14:creationId xmlns:p14="http://schemas.microsoft.com/office/powerpoint/2010/main" val="2382432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89"/>
            <a:ext cx="12023386" cy="22409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Cyber Attack </a:t>
            </a:r>
            <a:r>
              <a:rPr lang="en-US" sz="4400" b="1">
                <a:latin typeface="Calibri" panose="020F0502020204030204" pitchFamily="34" charset="0"/>
              </a:rPr>
              <a:t>Research Report</a:t>
            </a:r>
            <a:endParaRPr lang="en-US" sz="4400" b="1" dirty="0">
              <a:latin typeface="Calibri" panose="020F0502020204030204" pitchFamily="34" charset="0"/>
            </a:endParaRPr>
          </a:p>
          <a:p>
            <a:pPr algn="ctr"/>
            <a:r>
              <a:rPr lang="en-IN" sz="4400" dirty="0"/>
              <a:t>WannaCry Ransomware Attack (2017)</a:t>
            </a:r>
          </a:p>
        </p:txBody>
      </p:sp>
      <p:sp>
        <p:nvSpPr>
          <p:cNvPr id="3" name="TextBox 2">
            <a:extLst>
              <a:ext uri="{FF2B5EF4-FFF2-40B4-BE49-F238E27FC236}">
                <a16:creationId xmlns:a16="http://schemas.microsoft.com/office/drawing/2014/main" id="{06A804BC-6C9F-39DB-D805-1000499FCC0A}"/>
              </a:ext>
            </a:extLst>
          </p:cNvPr>
          <p:cNvSpPr txBox="1"/>
          <p:nvPr/>
        </p:nvSpPr>
        <p:spPr>
          <a:xfrm>
            <a:off x="7869677" y="5632314"/>
            <a:ext cx="3482502" cy="830997"/>
          </a:xfrm>
          <a:prstGeom prst="rect">
            <a:avLst/>
          </a:prstGeom>
          <a:noFill/>
        </p:spPr>
        <p:txBody>
          <a:bodyPr wrap="square" rtlCol="0">
            <a:spAutoFit/>
          </a:bodyPr>
          <a:lstStyle/>
          <a:p>
            <a:r>
              <a:rPr lang="en-US" sz="2400" dirty="0">
                <a:solidFill>
                  <a:schemeClr val="bg1"/>
                </a:solidFill>
              </a:rPr>
              <a:t>Submitted by-</a:t>
            </a:r>
          </a:p>
          <a:p>
            <a:r>
              <a:rPr lang="en-US" sz="2400" dirty="0">
                <a:solidFill>
                  <a:schemeClr val="bg1"/>
                </a:solidFill>
              </a:rPr>
              <a:t>Ashish Chandel</a:t>
            </a:r>
            <a:endParaRPr lang="en-IN" sz="2400" dirty="0">
              <a:solidFill>
                <a:schemeClr val="bg1"/>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E2069-4013-9B87-82B5-85C0D32DDD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22BE539-AD01-C10C-7900-FA77A04115B9}"/>
              </a:ext>
            </a:extLst>
          </p:cNvPr>
          <p:cNvSpPr>
            <a:spLocks noGrp="1"/>
          </p:cNvSpPr>
          <p:nvPr>
            <p:ph type="title"/>
          </p:nvPr>
        </p:nvSpPr>
        <p:spPr/>
        <p:txBody>
          <a:bodyPr>
            <a:normAutofit/>
          </a:bodyPr>
          <a:lstStyle/>
          <a:p>
            <a:endParaRPr lang="en-US" dirty="0"/>
          </a:p>
        </p:txBody>
      </p:sp>
      <p:sp>
        <p:nvSpPr>
          <p:cNvPr id="2" name="Content Placeholder 1">
            <a:extLst>
              <a:ext uri="{FF2B5EF4-FFF2-40B4-BE49-F238E27FC236}">
                <a16:creationId xmlns:a16="http://schemas.microsoft.com/office/drawing/2014/main" id="{F0C9F1AC-F74E-563B-D133-AA835B02A533}"/>
              </a:ext>
            </a:extLst>
          </p:cNvPr>
          <p:cNvSpPr>
            <a:spLocks noGrp="1"/>
          </p:cNvSpPr>
          <p:nvPr>
            <p:ph idx="1"/>
          </p:nvPr>
        </p:nvSpPr>
        <p:spPr/>
        <p:txBody>
          <a:bodyPr lIns="0" tIns="0" rIns="0" bIns="0" numCol="2">
            <a:normAutofit/>
          </a:bodyPr>
          <a:lstStyle/>
          <a:p>
            <a:pPr marL="0" indent="0">
              <a:buNone/>
            </a:pPr>
            <a:endParaRPr lang="en-IN" sz="2200" dirty="0"/>
          </a:p>
        </p:txBody>
      </p:sp>
      <p:pic>
        <p:nvPicPr>
          <p:cNvPr id="5" name="Picture 4">
            <a:extLst>
              <a:ext uri="{FF2B5EF4-FFF2-40B4-BE49-F238E27FC236}">
                <a16:creationId xmlns:a16="http://schemas.microsoft.com/office/drawing/2014/main" id="{1157EA1F-3809-0B93-46FF-AD97E1F4B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82" y="603665"/>
            <a:ext cx="10834234" cy="5369118"/>
          </a:xfrm>
          <a:prstGeom prst="rect">
            <a:avLst/>
          </a:prstGeom>
        </p:spPr>
      </p:pic>
    </p:spTree>
    <p:extLst>
      <p:ext uri="{BB962C8B-B14F-4D97-AF65-F5344CB8AC3E}">
        <p14:creationId xmlns:p14="http://schemas.microsoft.com/office/powerpoint/2010/main" val="40386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01F34-0EB7-4A4E-8F0E-8370EB4301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531759-4B72-C25C-FF4B-202CB1CC02F4}"/>
              </a:ext>
            </a:extLst>
          </p:cNvPr>
          <p:cNvSpPr>
            <a:spLocks noGrp="1"/>
          </p:cNvSpPr>
          <p:nvPr>
            <p:ph type="title"/>
          </p:nvPr>
        </p:nvSpPr>
        <p:spPr/>
        <p:txBody>
          <a:bodyPr>
            <a:normAutofit/>
          </a:bodyPr>
          <a:lstStyle/>
          <a:p>
            <a:r>
              <a:rPr lang="en-IN" dirty="0"/>
              <a:t>                             Targeted Sectors</a:t>
            </a:r>
            <a:endParaRPr lang="en-US" dirty="0"/>
          </a:p>
        </p:txBody>
      </p:sp>
      <p:sp>
        <p:nvSpPr>
          <p:cNvPr id="2" name="Content Placeholder 1">
            <a:extLst>
              <a:ext uri="{FF2B5EF4-FFF2-40B4-BE49-F238E27FC236}">
                <a16:creationId xmlns:a16="http://schemas.microsoft.com/office/drawing/2014/main" id="{F6630CF6-65FC-9D6C-E01B-A5E5F6CDE0B2}"/>
              </a:ext>
            </a:extLst>
          </p:cNvPr>
          <p:cNvSpPr>
            <a:spLocks noGrp="1"/>
          </p:cNvSpPr>
          <p:nvPr>
            <p:ph idx="1"/>
          </p:nvPr>
        </p:nvSpPr>
        <p:spPr/>
        <p:txBody>
          <a:bodyPr lIns="0" tIns="0" rIns="0" bIns="0" numCol="2">
            <a:normAutofit/>
          </a:bodyPr>
          <a:lstStyle/>
          <a:p>
            <a:pPr>
              <a:buNone/>
            </a:pPr>
            <a:endParaRPr lang="en-IN" sz="1100" b="1" dirty="0"/>
          </a:p>
          <a:p>
            <a:pPr>
              <a:buFont typeface="Arial" panose="020B0604020202020204" pitchFamily="34" charset="0"/>
              <a:buChar char="•"/>
            </a:pPr>
            <a:r>
              <a:rPr lang="en-IN" dirty="0"/>
              <a:t>Public health (NHS – UK)</a:t>
            </a:r>
          </a:p>
          <a:p>
            <a:pPr>
              <a:buFont typeface="Arial" panose="020B0604020202020204" pitchFamily="34" charset="0"/>
              <a:buChar char="•"/>
            </a:pPr>
            <a:r>
              <a:rPr lang="en-IN" dirty="0"/>
              <a:t>Transportation (Indian Railways)</a:t>
            </a:r>
          </a:p>
          <a:p>
            <a:pPr>
              <a:buFont typeface="Arial" panose="020B0604020202020204" pitchFamily="34" charset="0"/>
              <a:buChar char="•"/>
            </a:pPr>
            <a:r>
              <a:rPr lang="en-IN" dirty="0"/>
              <a:t>Telecom (Spain’</a:t>
            </a:r>
          </a:p>
          <a:p>
            <a:pPr>
              <a:buFont typeface="Arial" panose="020B0604020202020204" pitchFamily="34" charset="0"/>
              <a:buChar char="•"/>
            </a:pPr>
            <a:r>
              <a:rPr lang="en-IN" dirty="0"/>
              <a:t>Banking systems</a:t>
            </a:r>
          </a:p>
          <a:p>
            <a:pPr>
              <a:buFont typeface="Arial" panose="020B0604020202020204" pitchFamily="34" charset="0"/>
              <a:buChar char="•"/>
            </a:pPr>
            <a:r>
              <a:rPr lang="en-IN" dirty="0"/>
              <a:t>Government agencies</a:t>
            </a:r>
          </a:p>
          <a:p>
            <a:pPr>
              <a:buFont typeface="Arial" panose="020B0604020202020204" pitchFamily="34" charset="0"/>
              <a:buChar char="•"/>
            </a:pPr>
            <a:r>
              <a:rPr lang="en-IN" dirty="0"/>
              <a:t>Universities and educational institutes</a:t>
            </a:r>
          </a:p>
          <a:p>
            <a:pPr>
              <a:buNone/>
            </a:pPr>
            <a:endParaRPr lang="en-IN" sz="1600" b="1" dirty="0"/>
          </a:p>
          <a:p>
            <a:pPr marL="0" indent="0">
              <a:buNone/>
            </a:pPr>
            <a:endParaRPr lang="en-IN" sz="1600" dirty="0"/>
          </a:p>
          <a:p>
            <a:pPr marL="0" indent="0">
              <a:buNone/>
            </a:pPr>
            <a:endParaRPr lang="en-IN" sz="2200" dirty="0"/>
          </a:p>
        </p:txBody>
      </p:sp>
    </p:spTree>
    <p:extLst>
      <p:ext uri="{BB962C8B-B14F-4D97-AF65-F5344CB8AC3E}">
        <p14:creationId xmlns:p14="http://schemas.microsoft.com/office/powerpoint/2010/main" val="4540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08D75-070E-E2AF-915E-EB8212668E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881BD8-51A1-F99D-53CC-8097AE34EC3A}"/>
              </a:ext>
            </a:extLst>
          </p:cNvPr>
          <p:cNvSpPr>
            <a:spLocks noGrp="1"/>
          </p:cNvSpPr>
          <p:nvPr>
            <p:ph type="title"/>
          </p:nvPr>
        </p:nvSpPr>
        <p:spPr/>
        <p:txBody>
          <a:bodyPr>
            <a:normAutofit/>
          </a:bodyPr>
          <a:lstStyle/>
          <a:p>
            <a:r>
              <a:rPr lang="en-IN" dirty="0"/>
              <a:t>                   SMB Vulnerability Explained</a:t>
            </a:r>
            <a:endParaRPr lang="en-US" dirty="0"/>
          </a:p>
        </p:txBody>
      </p:sp>
      <p:sp>
        <p:nvSpPr>
          <p:cNvPr id="3" name="Rectangle 1">
            <a:extLst>
              <a:ext uri="{FF2B5EF4-FFF2-40B4-BE49-F238E27FC236}">
                <a16:creationId xmlns:a16="http://schemas.microsoft.com/office/drawing/2014/main" id="{1F1C2F69-73A5-E835-20A2-021E5B505536}"/>
              </a:ext>
            </a:extLst>
          </p:cNvPr>
          <p:cNvSpPr>
            <a:spLocks noGrp="1" noChangeArrowheads="1"/>
          </p:cNvSpPr>
          <p:nvPr>
            <p:ph idx="1"/>
          </p:nvPr>
        </p:nvSpPr>
        <p:spPr bwMode="auto">
          <a:xfrm>
            <a:off x="678884" y="1458064"/>
            <a:ext cx="1056090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SMB (Server Message Block) is used for file sharing in Windows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WannaCry targeted </a:t>
            </a:r>
            <a:r>
              <a:rPr kumimoji="0" lang="en-US" altLang="en-US" b="1" i="0" u="none" strike="noStrike" cap="none" normalizeH="0" baseline="0" dirty="0">
                <a:ln>
                  <a:noFill/>
                </a:ln>
                <a:solidFill>
                  <a:schemeClr val="tx1"/>
                </a:solidFill>
                <a:effectLst/>
                <a:latin typeface="Arial" panose="020B0604020202020204" pitchFamily="34" charset="0"/>
              </a:rPr>
              <a:t>SMBv1 protocol</a:t>
            </a:r>
            <a:r>
              <a:rPr kumimoji="0" lang="en-US" altLang="en-US" b="0" i="0" u="none" strike="noStrike" cap="none" normalizeH="0" baseline="0" dirty="0">
                <a:ln>
                  <a:noFill/>
                </a:ln>
                <a:solidFill>
                  <a:schemeClr val="tx1"/>
                </a:solidFill>
                <a:effectLst/>
                <a:latin typeface="Arial" panose="020B0604020202020204" pitchFamily="34" charset="0"/>
              </a:rPr>
              <a:t>, a </a:t>
            </a:r>
            <a:r>
              <a:rPr kumimoji="0" lang="en-US" altLang="en-US" b="1" i="0" u="none" strike="noStrike" cap="none" normalizeH="0" baseline="0" dirty="0">
                <a:ln>
                  <a:noFill/>
                </a:ln>
                <a:solidFill>
                  <a:schemeClr val="tx1"/>
                </a:solidFill>
                <a:effectLst/>
                <a:latin typeface="Arial" panose="020B0604020202020204" pitchFamily="34" charset="0"/>
              </a:rPr>
              <a:t>legacy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Exploited </a:t>
            </a:r>
            <a:r>
              <a:rPr kumimoji="0" lang="en-US" altLang="en-US" b="1" i="0" u="none" strike="noStrike" cap="none" normalizeH="0" baseline="0" dirty="0">
                <a:ln>
                  <a:noFill/>
                </a:ln>
                <a:solidFill>
                  <a:schemeClr val="tx1"/>
                </a:solidFill>
                <a:effectLst/>
                <a:latin typeface="Arial" panose="020B0604020202020204" pitchFamily="34" charset="0"/>
              </a:rPr>
              <a:t>port 445</a:t>
            </a:r>
            <a:r>
              <a:rPr kumimoji="0" lang="en-US" altLang="en-US" b="0" i="0" u="none" strike="noStrike" cap="none" normalizeH="0" baseline="0" dirty="0">
                <a:ln>
                  <a:noFill/>
                </a:ln>
                <a:solidFill>
                  <a:schemeClr val="tx1"/>
                </a:solidFill>
                <a:effectLst/>
                <a:latin typeface="Arial" panose="020B0604020202020204" pitchFamily="34" charset="0"/>
              </a:rPr>
              <a:t> to send malicious packets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Vulnerability identified as </a:t>
            </a:r>
            <a:r>
              <a:rPr kumimoji="0" lang="en-US" altLang="en-US" b="1" i="0" u="none" strike="noStrike" cap="none" normalizeH="0" baseline="0" dirty="0">
                <a:ln>
                  <a:noFill/>
                </a:ln>
                <a:solidFill>
                  <a:schemeClr val="tx1"/>
                </a:solidFill>
                <a:effectLst/>
                <a:latin typeface="Arial" panose="020B0604020202020204" pitchFamily="34" charset="0"/>
              </a:rPr>
              <a:t>CVE-2017-0144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Microsoft patched it in </a:t>
            </a:r>
            <a:r>
              <a:rPr kumimoji="0" lang="en-US" altLang="en-US" b="1" i="0" u="none" strike="noStrike" cap="none" normalizeH="0" baseline="0" dirty="0">
                <a:ln>
                  <a:noFill/>
                </a:ln>
                <a:solidFill>
                  <a:schemeClr val="tx1"/>
                </a:solidFill>
                <a:effectLst/>
                <a:latin typeface="Arial" panose="020B0604020202020204" pitchFamily="34" charset="0"/>
              </a:rPr>
              <a:t>March 2017</a:t>
            </a:r>
            <a:r>
              <a:rPr kumimoji="0" lang="en-US" altLang="en-US" b="0" i="0" u="none" strike="noStrike" cap="none" normalizeH="0" baseline="0" dirty="0">
                <a:ln>
                  <a:noFill/>
                </a:ln>
                <a:solidFill>
                  <a:schemeClr val="tx1"/>
                </a:solidFill>
                <a:effectLst/>
                <a:latin typeface="Arial" panose="020B0604020202020204" pitchFamily="34" charset="0"/>
              </a:rPr>
              <a:t> (MS17-010)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Many users failed to update — led to mass infection</a:t>
            </a:r>
          </a:p>
        </p:txBody>
      </p:sp>
    </p:spTree>
    <p:extLst>
      <p:ext uri="{BB962C8B-B14F-4D97-AF65-F5344CB8AC3E}">
        <p14:creationId xmlns:p14="http://schemas.microsoft.com/office/powerpoint/2010/main" val="234398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FFDF-1BA4-EAA0-07C5-C11F2060FE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C70DB8-99BF-4877-85E4-4170984C6991}"/>
              </a:ext>
            </a:extLst>
          </p:cNvPr>
          <p:cNvSpPr>
            <a:spLocks noGrp="1"/>
          </p:cNvSpPr>
          <p:nvPr>
            <p:ph type="title"/>
          </p:nvPr>
        </p:nvSpPr>
        <p:spPr/>
        <p:txBody>
          <a:bodyPr/>
          <a:lstStyle/>
          <a:p>
            <a:r>
              <a:rPr lang="en-IN" dirty="0"/>
              <a:t>Kill Switch Discovery</a:t>
            </a:r>
          </a:p>
        </p:txBody>
      </p:sp>
      <p:sp>
        <p:nvSpPr>
          <p:cNvPr id="5" name="Content Placeholder 4">
            <a:extLst>
              <a:ext uri="{FF2B5EF4-FFF2-40B4-BE49-F238E27FC236}">
                <a16:creationId xmlns:a16="http://schemas.microsoft.com/office/drawing/2014/main" id="{D17BC945-9B45-6B79-90CD-A436F55D9370}"/>
              </a:ext>
            </a:extLst>
          </p:cNvPr>
          <p:cNvSpPr>
            <a:spLocks noGrp="1"/>
          </p:cNvSpPr>
          <p:nvPr>
            <p:ph idx="1"/>
          </p:nvPr>
        </p:nvSpPr>
        <p:spPr/>
        <p:txBody>
          <a:bodyPr>
            <a:normAutofit lnSpcReduction="10000"/>
          </a:bodyPr>
          <a:lstStyle/>
          <a:p>
            <a:r>
              <a:rPr lang="en-US" sz="2400" dirty="0"/>
              <a:t>Security researcher </a:t>
            </a:r>
            <a:r>
              <a:rPr lang="en-US" sz="2400" b="1" dirty="0"/>
              <a:t>Marcus Hutchins (</a:t>
            </a:r>
            <a:r>
              <a:rPr lang="en-US" sz="2400" b="1" dirty="0" err="1"/>
              <a:t>MalwareTech</a:t>
            </a:r>
            <a:r>
              <a:rPr lang="en-US" sz="2400" b="1" dirty="0"/>
              <a:t>)</a:t>
            </a:r>
            <a:r>
              <a:rPr lang="en-US" sz="2400" dirty="0"/>
              <a:t> discovered a kill switch</a:t>
            </a:r>
          </a:p>
          <a:p>
            <a:r>
              <a:rPr lang="en-US" sz="2400" dirty="0"/>
              <a:t>Found an unregistered domain inside the WannaCry code</a:t>
            </a:r>
          </a:p>
          <a:p>
            <a:r>
              <a:rPr lang="en-US" sz="2400" dirty="0"/>
              <a:t>He </a:t>
            </a:r>
            <a:r>
              <a:rPr lang="en-US" sz="2400" b="1" dirty="0"/>
              <a:t>registered the domain</a:t>
            </a:r>
            <a:r>
              <a:rPr lang="en-US" sz="2400" dirty="0"/>
              <a:t>, which </a:t>
            </a:r>
            <a:r>
              <a:rPr lang="en-US" sz="2400" b="1" dirty="0"/>
              <a:t>stopped the malware from spreading</a:t>
            </a:r>
          </a:p>
          <a:p>
            <a:r>
              <a:rPr lang="en-US" sz="2400" dirty="0"/>
              <a:t>The domain acted as a check — if active, WannaCry shut down</a:t>
            </a:r>
          </a:p>
          <a:p>
            <a:r>
              <a:rPr lang="en-US" sz="2400" dirty="0"/>
              <a:t>This </a:t>
            </a:r>
            <a:r>
              <a:rPr lang="en-US" sz="2400" b="1" dirty="0"/>
              <a:t>accidentally saved millions of systems worldwide</a:t>
            </a:r>
          </a:p>
          <a:p>
            <a:endParaRPr lang="en-IN" dirty="0"/>
          </a:p>
        </p:txBody>
      </p:sp>
      <p:pic>
        <p:nvPicPr>
          <p:cNvPr id="8" name="Picture 7">
            <a:extLst>
              <a:ext uri="{FF2B5EF4-FFF2-40B4-BE49-F238E27FC236}">
                <a16:creationId xmlns:a16="http://schemas.microsoft.com/office/drawing/2014/main" id="{53349E9A-EF0C-778B-10A1-A6F9247A7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4664"/>
            <a:ext cx="6096000" cy="6003238"/>
          </a:xfrm>
          <a:prstGeom prst="rect">
            <a:avLst/>
          </a:prstGeom>
        </p:spPr>
      </p:pic>
    </p:spTree>
    <p:extLst>
      <p:ext uri="{BB962C8B-B14F-4D97-AF65-F5344CB8AC3E}">
        <p14:creationId xmlns:p14="http://schemas.microsoft.com/office/powerpoint/2010/main" val="397452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77B6-F705-966F-379A-40ED14011F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218F38-6D5A-E7B5-EE09-F1282FEDF5AF}"/>
              </a:ext>
            </a:extLst>
          </p:cNvPr>
          <p:cNvSpPr>
            <a:spLocks noGrp="1"/>
          </p:cNvSpPr>
          <p:nvPr>
            <p:ph type="title"/>
          </p:nvPr>
        </p:nvSpPr>
        <p:spPr/>
        <p:txBody>
          <a:bodyPr>
            <a:normAutofit/>
          </a:bodyPr>
          <a:lstStyle/>
          <a:p>
            <a:r>
              <a:rPr lang="en-IN" dirty="0"/>
              <a:t>                         Microsoft Response</a:t>
            </a:r>
            <a:endParaRPr lang="en-US" dirty="0"/>
          </a:p>
        </p:txBody>
      </p:sp>
      <p:sp>
        <p:nvSpPr>
          <p:cNvPr id="2" name="Content Placeholder 1">
            <a:extLst>
              <a:ext uri="{FF2B5EF4-FFF2-40B4-BE49-F238E27FC236}">
                <a16:creationId xmlns:a16="http://schemas.microsoft.com/office/drawing/2014/main" id="{8506B1BE-AEB3-75DD-932D-50C77286F1D3}"/>
              </a:ext>
            </a:extLst>
          </p:cNvPr>
          <p:cNvSpPr>
            <a:spLocks noGrp="1"/>
          </p:cNvSpPr>
          <p:nvPr>
            <p:ph idx="1"/>
          </p:nvPr>
        </p:nvSpPr>
        <p:spPr>
          <a:xfrm>
            <a:off x="542697" y="1316882"/>
            <a:ext cx="10834234" cy="4398066"/>
          </a:xfrm>
        </p:spPr>
        <p:txBody>
          <a:bodyPr lIns="0" tIns="0" rIns="0" bIns="0" numCol="2">
            <a:normAutofit/>
          </a:bodyPr>
          <a:lstStyle/>
          <a:p>
            <a:pPr>
              <a:buFont typeface="Arial" panose="020B0604020202020204" pitchFamily="34" charset="0"/>
              <a:buChar char="•"/>
            </a:pPr>
            <a:r>
              <a:rPr lang="en-US" dirty="0"/>
              <a:t>Released patch </a:t>
            </a:r>
            <a:r>
              <a:rPr lang="en-US" b="1" dirty="0"/>
              <a:t>MS17-010</a:t>
            </a:r>
            <a:r>
              <a:rPr lang="en-US" dirty="0"/>
              <a:t> in March 2017 (before attack)</a:t>
            </a:r>
          </a:p>
          <a:p>
            <a:pPr>
              <a:buFont typeface="Arial" panose="020B0604020202020204" pitchFamily="34" charset="0"/>
              <a:buChar char="•"/>
            </a:pPr>
            <a:r>
              <a:rPr lang="en-US" dirty="0"/>
              <a:t>Issued </a:t>
            </a:r>
            <a:r>
              <a:rPr lang="en-US" b="1" dirty="0"/>
              <a:t>emergency patches</a:t>
            </a:r>
            <a:r>
              <a:rPr lang="en-US" dirty="0"/>
              <a:t> even for outdated OS versions (XP, 2003)</a:t>
            </a:r>
          </a:p>
          <a:p>
            <a:pPr>
              <a:buFont typeface="Arial" panose="020B0604020202020204" pitchFamily="34" charset="0"/>
              <a:buChar char="•"/>
            </a:pPr>
            <a:r>
              <a:rPr lang="en-US" dirty="0"/>
              <a:t>Urged users to </a:t>
            </a:r>
            <a:r>
              <a:rPr lang="en-US" b="1" dirty="0"/>
              <a:t>disable SMBv1</a:t>
            </a:r>
            <a:r>
              <a:rPr lang="en-US" dirty="0"/>
              <a:t> and update OS</a:t>
            </a:r>
          </a:p>
          <a:p>
            <a:pPr>
              <a:buFont typeface="Arial" panose="020B0604020202020204" pitchFamily="34" charset="0"/>
              <a:buChar char="•"/>
            </a:pPr>
            <a:r>
              <a:rPr lang="en-US" dirty="0"/>
              <a:t>Encouraged regular backups and use of modern antivirus</a:t>
            </a:r>
          </a:p>
          <a:p>
            <a:pPr>
              <a:buFont typeface="Arial" panose="020B0604020202020204" pitchFamily="34" charset="0"/>
              <a:buChar char="•"/>
            </a:pPr>
            <a:r>
              <a:rPr lang="en-US" dirty="0"/>
              <a:t>Later updates added </a:t>
            </a:r>
            <a:r>
              <a:rPr lang="en-US" b="1" dirty="0"/>
              <a:t>SMBv1 auto-disable</a:t>
            </a:r>
            <a:r>
              <a:rPr lang="en-US" dirty="0"/>
              <a:t> in newer Windows versions</a:t>
            </a:r>
          </a:p>
          <a:p>
            <a:pPr marL="0" indent="0">
              <a:buNone/>
            </a:pPr>
            <a:endParaRPr lang="en-IN" sz="2200" dirty="0"/>
          </a:p>
        </p:txBody>
      </p:sp>
      <p:pic>
        <p:nvPicPr>
          <p:cNvPr id="6" name="Picture 5">
            <a:extLst>
              <a:ext uri="{FF2B5EF4-FFF2-40B4-BE49-F238E27FC236}">
                <a16:creationId xmlns:a16="http://schemas.microsoft.com/office/drawing/2014/main" id="{B7B23A4B-D94B-5FB2-A7CC-F61F40DD1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188" y="1316882"/>
            <a:ext cx="5197812" cy="4295978"/>
          </a:xfrm>
          <a:prstGeom prst="rect">
            <a:avLst/>
          </a:prstGeom>
        </p:spPr>
      </p:pic>
    </p:spTree>
    <p:extLst>
      <p:ext uri="{BB962C8B-B14F-4D97-AF65-F5344CB8AC3E}">
        <p14:creationId xmlns:p14="http://schemas.microsoft.com/office/powerpoint/2010/main" val="356274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4B718-DF48-EB94-6D60-45307978E3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0D65EF-BE8C-79FF-1584-31F0703081F7}"/>
              </a:ext>
            </a:extLst>
          </p:cNvPr>
          <p:cNvSpPr>
            <a:spLocks noGrp="1"/>
          </p:cNvSpPr>
          <p:nvPr>
            <p:ph type="title"/>
          </p:nvPr>
        </p:nvSpPr>
        <p:spPr/>
        <p:txBody>
          <a:bodyPr>
            <a:normAutofit/>
          </a:bodyPr>
          <a:lstStyle/>
          <a:p>
            <a:r>
              <a:rPr lang="en-IN" dirty="0"/>
              <a:t>               Prevention and Cyber Hygiene</a:t>
            </a:r>
            <a:endParaRPr lang="en-US" dirty="0"/>
          </a:p>
        </p:txBody>
      </p:sp>
      <p:sp>
        <p:nvSpPr>
          <p:cNvPr id="3" name="Rectangle 1">
            <a:extLst>
              <a:ext uri="{FF2B5EF4-FFF2-40B4-BE49-F238E27FC236}">
                <a16:creationId xmlns:a16="http://schemas.microsoft.com/office/drawing/2014/main" id="{69B00AD9-E9F6-AE55-785C-68B0A3A020EA}"/>
              </a:ext>
            </a:extLst>
          </p:cNvPr>
          <p:cNvSpPr>
            <a:spLocks noGrp="1" noChangeArrowheads="1"/>
          </p:cNvSpPr>
          <p:nvPr>
            <p:ph idx="1"/>
          </p:nvPr>
        </p:nvSpPr>
        <p:spPr bwMode="auto">
          <a:xfrm>
            <a:off x="678884" y="1658116"/>
            <a:ext cx="949811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Keep operating systems up to date</a:t>
            </a:r>
            <a:r>
              <a:rPr kumimoji="0" lang="en-US" altLang="en-US" sz="2400" b="0" i="0" u="none" strike="noStrike" cap="none" normalizeH="0" baseline="0" dirty="0">
                <a:ln>
                  <a:noFill/>
                </a:ln>
                <a:solidFill>
                  <a:schemeClr val="tx1"/>
                </a:solidFill>
                <a:effectLst/>
                <a:latin typeface="Arial" panose="020B0604020202020204" pitchFamily="34" charset="0"/>
              </a:rPr>
              <a:t> (install patches regularly)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Disable SMBv1 protocol</a:t>
            </a:r>
            <a:r>
              <a:rPr kumimoji="0" lang="en-US" altLang="en-US" sz="2400" b="0" i="0" u="none" strike="noStrike" cap="none" normalizeH="0" baseline="0" dirty="0">
                <a:ln>
                  <a:noFill/>
                </a:ln>
                <a:solidFill>
                  <a:schemeClr val="tx1"/>
                </a:solidFill>
                <a:effectLst/>
                <a:latin typeface="Arial" panose="020B0604020202020204" pitchFamily="34" charset="0"/>
              </a:rPr>
              <a:t> on all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Use strong, updated </a:t>
            </a:r>
            <a:r>
              <a:rPr kumimoji="0" lang="en-US" altLang="en-US" sz="2400" b="1" i="0" u="none" strike="noStrike" cap="none" normalizeH="0" baseline="0" dirty="0">
                <a:ln>
                  <a:noFill/>
                </a:ln>
                <a:solidFill>
                  <a:schemeClr val="tx1"/>
                </a:solidFill>
                <a:effectLst/>
                <a:latin typeface="Arial" panose="020B0604020202020204" pitchFamily="34" charset="0"/>
              </a:rPr>
              <a:t>antivirus and anti-malware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Enable </a:t>
            </a:r>
            <a:r>
              <a:rPr kumimoji="0" lang="en-US" altLang="en-US" sz="2400" b="1" i="0" u="none" strike="noStrike" cap="none" normalizeH="0" baseline="0" dirty="0">
                <a:ln>
                  <a:noFill/>
                </a:ln>
                <a:solidFill>
                  <a:schemeClr val="tx1"/>
                </a:solidFill>
                <a:effectLst/>
                <a:latin typeface="Arial" panose="020B0604020202020204" pitchFamily="34" charset="0"/>
              </a:rPr>
              <a:t>firewalls</a:t>
            </a:r>
            <a:r>
              <a:rPr kumimoji="0" lang="en-US" altLang="en-US" sz="2400" b="0" i="0" u="none" strike="noStrike" cap="none" normalizeH="0" baseline="0" dirty="0">
                <a:ln>
                  <a:noFill/>
                </a:ln>
                <a:solidFill>
                  <a:schemeClr val="tx1"/>
                </a:solidFill>
                <a:effectLst/>
                <a:latin typeface="Arial" panose="020B0604020202020204" pitchFamily="34" charset="0"/>
              </a:rPr>
              <a:t> and block unused ports (like </a:t>
            </a:r>
            <a:r>
              <a:rPr kumimoji="0" lang="en-US" altLang="en-US" sz="2400" b="1" i="0" u="none" strike="noStrike" cap="none" normalizeH="0" baseline="0" dirty="0">
                <a:ln>
                  <a:noFill/>
                </a:ln>
                <a:solidFill>
                  <a:schemeClr val="tx1"/>
                </a:solidFill>
                <a:effectLst/>
                <a:latin typeface="Arial" panose="020B0604020202020204" pitchFamily="34" charset="0"/>
              </a:rPr>
              <a:t>port 445</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Maintain regular backups</a:t>
            </a:r>
            <a:r>
              <a:rPr kumimoji="0" lang="en-US" altLang="en-US" sz="2400" b="0" i="0" u="none" strike="noStrike" cap="none" normalizeH="0" baseline="0" dirty="0">
                <a:ln>
                  <a:noFill/>
                </a:ln>
                <a:solidFill>
                  <a:schemeClr val="tx1"/>
                </a:solidFill>
                <a:effectLst/>
                <a:latin typeface="Arial" panose="020B0604020202020204" pitchFamily="34" charset="0"/>
              </a:rPr>
              <a:t> of important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Educate employees/users</a:t>
            </a:r>
            <a:r>
              <a:rPr kumimoji="0" lang="en-US" altLang="en-US" sz="2400" b="0" i="0" u="none" strike="noStrike" cap="none" normalizeH="0" baseline="0" dirty="0">
                <a:ln>
                  <a:noFill/>
                </a:ln>
                <a:solidFill>
                  <a:schemeClr val="tx1"/>
                </a:solidFill>
                <a:effectLst/>
                <a:latin typeface="Arial" panose="020B0604020202020204" pitchFamily="34" charset="0"/>
              </a:rPr>
              <a:t> about phishing and suspicious links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11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4" name="Rectangle 1">
            <a:extLst>
              <a:ext uri="{FF2B5EF4-FFF2-40B4-BE49-F238E27FC236}">
                <a16:creationId xmlns:a16="http://schemas.microsoft.com/office/drawing/2014/main" id="{DD2F8339-E706-FF47-9172-A6BB6E1B986C}"/>
              </a:ext>
            </a:extLst>
          </p:cNvPr>
          <p:cNvSpPr>
            <a:spLocks noGrp="1" noChangeArrowheads="1"/>
          </p:cNvSpPr>
          <p:nvPr>
            <p:ph idx="1"/>
          </p:nvPr>
        </p:nvSpPr>
        <p:spPr bwMode="auto">
          <a:xfrm>
            <a:off x="678884" y="1888948"/>
            <a:ext cx="353507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 to Cyber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What is Ransomware?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 to WannaCry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Origin: The </a:t>
            </a:r>
            <a:r>
              <a:rPr kumimoji="0" lang="en-US" altLang="en-US" sz="1800" b="0" i="0" u="none" strike="noStrike" cap="none" normalizeH="0" baseline="0" dirty="0" err="1">
                <a:ln>
                  <a:noFill/>
                </a:ln>
                <a:solidFill>
                  <a:schemeClr val="tx1"/>
                </a:solidFill>
                <a:effectLst/>
                <a:latin typeface="Arial" panose="020B0604020202020204" pitchFamily="34" charset="0"/>
              </a:rPr>
              <a:t>EternalBlue</a:t>
            </a:r>
            <a:r>
              <a:rPr kumimoji="0" lang="en-US" altLang="en-US" sz="1800" b="0" i="0" u="none" strike="noStrike" cap="none" normalizeH="0" baseline="0" dirty="0">
                <a:ln>
                  <a:noFill/>
                </a:ln>
                <a:solidFill>
                  <a:schemeClr val="tx1"/>
                </a:solidFill>
                <a:effectLst/>
                <a:latin typeface="Arial" panose="020B0604020202020204" pitchFamily="34" charset="0"/>
              </a:rPr>
              <a:t> Exploit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Technical Working of WannaCry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Ransom Message (Visual)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Global Impact and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Targeted Sectors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SMB Vulnerability Explained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Kill Switch Discovery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Microsoft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Prevention and Cyber Hygiene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               Introduction to Cyber Attacks</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None/>
            </a:pPr>
            <a:r>
              <a:rPr lang="en-US" dirty="0"/>
              <a:t>Cyber attack is a malicious activity that steal </a:t>
            </a:r>
            <a:r>
              <a:rPr lang="en-US" dirty="0" err="1"/>
              <a:t>data,invade</a:t>
            </a:r>
            <a:r>
              <a:rPr lang="en-US" dirty="0"/>
              <a:t> privacy and disrupt system.</a:t>
            </a:r>
          </a:p>
          <a:p>
            <a:pPr>
              <a:buNone/>
            </a:pPr>
            <a:r>
              <a:rPr lang="en-US" b="1" dirty="0"/>
              <a:t>Types of Cyber Attacks:</a:t>
            </a:r>
            <a:endParaRPr lang="en-US" dirty="0"/>
          </a:p>
          <a:p>
            <a:pPr>
              <a:buFont typeface="Arial" panose="020B0604020202020204" pitchFamily="34" charset="0"/>
              <a:buChar char="•"/>
            </a:pPr>
            <a:r>
              <a:rPr lang="en-US" dirty="0"/>
              <a:t>Malware</a:t>
            </a:r>
          </a:p>
          <a:p>
            <a:pPr>
              <a:buFont typeface="Arial" panose="020B0604020202020204" pitchFamily="34" charset="0"/>
              <a:buChar char="•"/>
            </a:pPr>
            <a:r>
              <a:rPr lang="en-US" dirty="0"/>
              <a:t>Phishing</a:t>
            </a:r>
          </a:p>
          <a:p>
            <a:pPr>
              <a:buFont typeface="Arial" panose="020B0604020202020204" pitchFamily="34" charset="0"/>
              <a:buChar char="•"/>
            </a:pPr>
            <a:r>
              <a:rPr lang="en-US" dirty="0"/>
              <a:t>Denial of Service (DoS)</a:t>
            </a:r>
          </a:p>
          <a:p>
            <a:pPr>
              <a:buFont typeface="Arial" panose="020B0604020202020204" pitchFamily="34" charset="0"/>
              <a:buChar char="•"/>
            </a:pPr>
            <a:r>
              <a:rPr lang="en-US" dirty="0"/>
              <a:t>Man-in-the-Middle (MITM)</a:t>
            </a:r>
          </a:p>
          <a:p>
            <a:pPr>
              <a:buFont typeface="Arial" panose="020B0604020202020204" pitchFamily="34" charset="0"/>
              <a:buChar char="•"/>
            </a:pPr>
            <a:r>
              <a:rPr lang="en-US" dirty="0"/>
              <a:t>Ransomware</a:t>
            </a:r>
          </a:p>
          <a:p>
            <a:pPr lvl="0"/>
            <a:endParaRPr lang="en-US" dirty="0"/>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What is Ransomware</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lnSpcReduction="10000"/>
          </a:bodyPr>
          <a:lstStyle/>
          <a:p>
            <a:pPr>
              <a:buNone/>
            </a:pPr>
            <a:r>
              <a:rPr lang="en-US" b="1" dirty="0"/>
              <a:t>Ransomware</a:t>
            </a:r>
            <a:r>
              <a:rPr lang="en-US" dirty="0"/>
              <a:t> is a type of malicious software that encrypts files on a victim’s system and demands a ransom to restore access.</a:t>
            </a:r>
          </a:p>
          <a:p>
            <a:pPr>
              <a:buNone/>
            </a:pPr>
            <a:r>
              <a:rPr lang="en-US" b="1" dirty="0"/>
              <a:t>How it Works:</a:t>
            </a:r>
            <a:endParaRPr lang="en-US" dirty="0"/>
          </a:p>
          <a:p>
            <a:pPr>
              <a:buFont typeface="+mj-lt"/>
              <a:buAutoNum type="arabicPeriod"/>
            </a:pPr>
            <a:r>
              <a:rPr lang="en-US" dirty="0"/>
              <a:t>Malware infects the system</a:t>
            </a:r>
          </a:p>
          <a:p>
            <a:pPr>
              <a:buFont typeface="+mj-lt"/>
              <a:buAutoNum type="arabicPeriod"/>
            </a:pPr>
            <a:r>
              <a:rPr lang="en-US" dirty="0"/>
              <a:t>Files are locked with encryption</a:t>
            </a:r>
          </a:p>
          <a:p>
            <a:pPr>
              <a:buFont typeface="+mj-lt"/>
              <a:buAutoNum type="arabicPeriod"/>
            </a:pPr>
            <a:r>
              <a:rPr lang="en-US" dirty="0"/>
              <a:t>A ransom note appears, demanding payment (usually in Bitcoin)</a:t>
            </a:r>
          </a:p>
          <a:p>
            <a:endParaRPr lang="en-IN" dirty="0"/>
          </a:p>
        </p:txBody>
      </p:sp>
      <p:pic>
        <p:nvPicPr>
          <p:cNvPr id="8" name="Picture 7">
            <a:extLst>
              <a:ext uri="{FF2B5EF4-FFF2-40B4-BE49-F238E27FC236}">
                <a16:creationId xmlns:a16="http://schemas.microsoft.com/office/drawing/2014/main" id="{7DB105ED-B0A3-5508-2D5F-2B8D3341D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4664"/>
            <a:ext cx="6096000" cy="6003238"/>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CBDE2-E263-D665-69F0-8699B5E7BC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EFB3A6-FD24-B708-E718-18F1889738ED}"/>
              </a:ext>
            </a:extLst>
          </p:cNvPr>
          <p:cNvSpPr>
            <a:spLocks noGrp="1"/>
          </p:cNvSpPr>
          <p:nvPr>
            <p:ph type="title"/>
          </p:nvPr>
        </p:nvSpPr>
        <p:spPr>
          <a:xfrm>
            <a:off x="678881" y="603665"/>
            <a:ext cx="5107239" cy="612775"/>
          </a:xfrm>
        </p:spPr>
        <p:txBody>
          <a:bodyPr>
            <a:normAutofit/>
          </a:bodyPr>
          <a:lstStyle/>
          <a:p>
            <a:r>
              <a:rPr lang="en-IN" dirty="0"/>
              <a:t> WannaCry </a:t>
            </a:r>
            <a:r>
              <a:rPr lang="en-IN" dirty="0" err="1"/>
              <a:t>Ransomwar</a:t>
            </a:r>
            <a:endParaRPr lang="en-IN" dirty="0"/>
          </a:p>
        </p:txBody>
      </p:sp>
      <p:sp>
        <p:nvSpPr>
          <p:cNvPr id="5" name="Content Placeholder 4">
            <a:extLst>
              <a:ext uri="{FF2B5EF4-FFF2-40B4-BE49-F238E27FC236}">
                <a16:creationId xmlns:a16="http://schemas.microsoft.com/office/drawing/2014/main" id="{23EDD75E-1DF0-79B2-7BBA-A23301EDCF16}"/>
              </a:ext>
            </a:extLst>
          </p:cNvPr>
          <p:cNvSpPr>
            <a:spLocks noGrp="1"/>
          </p:cNvSpPr>
          <p:nvPr>
            <p:ph idx="1"/>
          </p:nvPr>
        </p:nvSpPr>
        <p:spPr/>
        <p:txBody>
          <a:bodyPr>
            <a:normAutofit/>
          </a:bodyPr>
          <a:lstStyle/>
          <a:p>
            <a:pPr marL="0" indent="0">
              <a:buNone/>
            </a:pPr>
            <a:r>
              <a:rPr lang="en-US" b="1" dirty="0"/>
              <a:t>WannaCry</a:t>
            </a:r>
            <a:r>
              <a:rPr lang="en-US" dirty="0"/>
              <a:t> is a </a:t>
            </a:r>
            <a:r>
              <a:rPr lang="en-US" b="1" dirty="0"/>
              <a:t>ransomware attack</a:t>
            </a:r>
            <a:r>
              <a:rPr lang="en-US" dirty="0"/>
              <a:t> that occurred in </a:t>
            </a:r>
            <a:r>
              <a:rPr lang="en-US" b="1" dirty="0"/>
              <a:t>May 201</a:t>
            </a:r>
            <a:r>
              <a:rPr lang="en-IN" b="1" dirty="0"/>
              <a:t>7</a:t>
            </a:r>
          </a:p>
          <a:p>
            <a:r>
              <a:rPr lang="en-US" dirty="0"/>
              <a:t>It encrypted files on </a:t>
            </a:r>
            <a:r>
              <a:rPr lang="en-US" b="1" dirty="0"/>
              <a:t>Windows computers</a:t>
            </a:r>
            <a:r>
              <a:rPr lang="en-US" dirty="0"/>
              <a:t> and demanded a </a:t>
            </a:r>
            <a:r>
              <a:rPr lang="en-US" b="1" dirty="0"/>
              <a:t>Bitcoin ransom</a:t>
            </a:r>
            <a:endParaRPr lang="en-IN" b="1" dirty="0"/>
          </a:p>
          <a:p>
            <a:r>
              <a:rPr lang="en-US" dirty="0"/>
              <a:t>Exploits a vulnerability in </a:t>
            </a:r>
            <a:r>
              <a:rPr lang="en-US" b="1" dirty="0"/>
              <a:t>Windows SMBv1 protocol</a:t>
            </a:r>
          </a:p>
          <a:p>
            <a:r>
              <a:rPr lang="en-US" dirty="0"/>
              <a:t>Attacker used the </a:t>
            </a:r>
            <a:r>
              <a:rPr lang="en-US" b="1" dirty="0" err="1"/>
              <a:t>EternalBlue</a:t>
            </a:r>
            <a:r>
              <a:rPr lang="en-US" b="1" dirty="0"/>
              <a:t> exploit</a:t>
            </a:r>
            <a:r>
              <a:rPr lang="en-US" dirty="0"/>
              <a:t>, allegedly stolen from the NSA</a:t>
            </a:r>
            <a:endParaRPr lang="en-US" b="1" dirty="0"/>
          </a:p>
          <a:p>
            <a:endParaRPr lang="en-IN" dirty="0"/>
          </a:p>
        </p:txBody>
      </p:sp>
      <p:pic>
        <p:nvPicPr>
          <p:cNvPr id="6" name="Picture 5">
            <a:extLst>
              <a:ext uri="{FF2B5EF4-FFF2-40B4-BE49-F238E27FC236}">
                <a16:creationId xmlns:a16="http://schemas.microsoft.com/office/drawing/2014/main" id="{E4FDF227-A83E-2B40-53AE-305B031D2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5999" cy="6057902"/>
          </a:xfrm>
          <a:prstGeom prst="rect">
            <a:avLst/>
          </a:prstGeom>
        </p:spPr>
      </p:pic>
    </p:spTree>
    <p:extLst>
      <p:ext uri="{BB962C8B-B14F-4D97-AF65-F5344CB8AC3E}">
        <p14:creationId xmlns:p14="http://schemas.microsoft.com/office/powerpoint/2010/main" val="314056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BACB0D-A156-EDB7-6D29-B7738E5F8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533400"/>
            <a:ext cx="10287000" cy="5791200"/>
          </a:xfrm>
          <a:prstGeom prst="rect">
            <a:avLst/>
          </a:prstGeom>
        </p:spPr>
      </p:pic>
    </p:spTree>
    <p:extLst>
      <p:ext uri="{BB962C8B-B14F-4D97-AF65-F5344CB8AC3E}">
        <p14:creationId xmlns:p14="http://schemas.microsoft.com/office/powerpoint/2010/main" val="159436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sz="4400" dirty="0"/>
              <a:t>Origin of WannaCry – </a:t>
            </a:r>
            <a:r>
              <a:rPr lang="en-US" sz="4400" dirty="0" err="1"/>
              <a:t>EternalBlue</a:t>
            </a:r>
            <a:r>
              <a:rPr lang="en-US" sz="4400" dirty="0"/>
              <a:t> Exploit</a:t>
            </a:r>
          </a:p>
        </p:txBody>
      </p:sp>
      <p:sp>
        <p:nvSpPr>
          <p:cNvPr id="3" name="Rectangle 1">
            <a:extLst>
              <a:ext uri="{FF2B5EF4-FFF2-40B4-BE49-F238E27FC236}">
                <a16:creationId xmlns:a16="http://schemas.microsoft.com/office/drawing/2014/main" id="{F6611343-0119-3091-A3D2-5F595D876245}"/>
              </a:ext>
            </a:extLst>
          </p:cNvPr>
          <p:cNvSpPr>
            <a:spLocks noGrp="1" noChangeArrowheads="1"/>
          </p:cNvSpPr>
          <p:nvPr>
            <p:ph idx="1"/>
          </p:nvPr>
        </p:nvSpPr>
        <p:spPr bwMode="auto">
          <a:xfrm>
            <a:off x="678884" y="1750451"/>
            <a:ext cx="1136561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EternalBlue</a:t>
            </a:r>
            <a:r>
              <a:rPr kumimoji="0" lang="en-US" altLang="en-US" b="0" i="0" u="none" strike="noStrike" cap="none" normalizeH="0" baseline="0" dirty="0">
                <a:ln>
                  <a:noFill/>
                </a:ln>
                <a:solidFill>
                  <a:schemeClr val="tx1"/>
                </a:solidFill>
                <a:effectLst/>
                <a:latin typeface="Arial" panose="020B0604020202020204" pitchFamily="34" charset="0"/>
              </a:rPr>
              <a:t> is a </a:t>
            </a:r>
            <a:r>
              <a:rPr kumimoji="0" lang="en-US" altLang="en-US" b="1" i="0" u="none" strike="noStrike" cap="none" normalizeH="0" baseline="0" dirty="0">
                <a:ln>
                  <a:noFill/>
                </a:ln>
                <a:solidFill>
                  <a:schemeClr val="tx1"/>
                </a:solidFill>
                <a:effectLst/>
                <a:latin typeface="Arial" panose="020B0604020202020204" pitchFamily="34" charset="0"/>
              </a:rPr>
              <a:t>cyber exploit</a:t>
            </a:r>
            <a:r>
              <a:rPr kumimoji="0" lang="en-US" altLang="en-US" b="0" i="0" u="none" strike="noStrike" cap="none" normalizeH="0" baseline="0" dirty="0">
                <a:ln>
                  <a:noFill/>
                </a:ln>
                <a:solidFill>
                  <a:schemeClr val="tx1"/>
                </a:solidFill>
                <a:effectLst/>
                <a:latin typeface="Arial" panose="020B0604020202020204" pitchFamily="34" charset="0"/>
              </a:rPr>
              <a:t> developed by the U.S. </a:t>
            </a:r>
            <a:r>
              <a:rPr kumimoji="0" lang="en-US" altLang="en-US" b="1" i="0" u="none" strike="noStrike" cap="none" normalizeH="0" baseline="0" dirty="0">
                <a:ln>
                  <a:noFill/>
                </a:ln>
                <a:solidFill>
                  <a:schemeClr val="tx1"/>
                </a:solidFill>
                <a:effectLst/>
                <a:latin typeface="Arial" panose="020B0604020202020204" pitchFamily="34" charset="0"/>
              </a:rPr>
              <a:t>NSA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Leverages a flaw in </a:t>
            </a:r>
            <a:r>
              <a:rPr kumimoji="0" lang="en-US" altLang="en-US" b="1" i="0" u="none" strike="noStrike" cap="none" normalizeH="0" baseline="0" dirty="0">
                <a:ln>
                  <a:noFill/>
                </a:ln>
                <a:solidFill>
                  <a:schemeClr val="tx1"/>
                </a:solidFill>
                <a:effectLst/>
                <a:latin typeface="Arial" panose="020B0604020202020204" pitchFamily="34" charset="0"/>
              </a:rPr>
              <a:t>Microsoft SMBv1 protocol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Leaked publicly by hacker group </a:t>
            </a:r>
            <a:r>
              <a:rPr kumimoji="0" lang="en-US" altLang="en-US" b="1" i="0" u="none" strike="noStrike" cap="none" normalizeH="0" baseline="0" dirty="0">
                <a:ln>
                  <a:noFill/>
                </a:ln>
                <a:solidFill>
                  <a:schemeClr val="tx1"/>
                </a:solidFill>
                <a:effectLst/>
                <a:latin typeface="Arial" panose="020B0604020202020204" pitchFamily="34" charset="0"/>
              </a:rPr>
              <a:t>Shadow Brokers</a:t>
            </a:r>
            <a:r>
              <a:rPr kumimoji="0" lang="en-US" altLang="en-US" b="0" i="0" u="none" strike="noStrike" cap="none" normalizeH="0" baseline="0" dirty="0">
                <a:ln>
                  <a:noFill/>
                </a:ln>
                <a:solidFill>
                  <a:schemeClr val="tx1"/>
                </a:solidFill>
                <a:effectLst/>
                <a:latin typeface="Arial" panose="020B0604020202020204" pitchFamily="34" charset="0"/>
              </a:rPr>
              <a:t> in April 2017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Exploits </a:t>
            </a:r>
            <a:r>
              <a:rPr kumimoji="0" lang="en-US" altLang="en-US" b="1" i="0" u="none" strike="noStrike" cap="none" normalizeH="0" baseline="0" dirty="0">
                <a:ln>
                  <a:noFill/>
                </a:ln>
                <a:solidFill>
                  <a:schemeClr val="tx1"/>
                </a:solidFill>
                <a:effectLst/>
                <a:latin typeface="Arial" panose="020B0604020202020204" pitchFamily="34" charset="0"/>
              </a:rPr>
              <a:t>port 445</a:t>
            </a:r>
            <a:r>
              <a:rPr kumimoji="0" lang="en-US" altLang="en-US" b="0" i="0" u="none" strike="noStrike" cap="none" normalizeH="0" baseline="0" dirty="0">
                <a:ln>
                  <a:noFill/>
                </a:ln>
                <a:solidFill>
                  <a:schemeClr val="tx1"/>
                </a:solidFill>
                <a:effectLst/>
                <a:latin typeface="Arial" panose="020B0604020202020204" pitchFamily="34" charset="0"/>
              </a:rPr>
              <a:t> to gain </a:t>
            </a:r>
            <a:r>
              <a:rPr kumimoji="0" lang="en-US" altLang="en-US" b="1" i="0" u="none" strike="noStrike" cap="none" normalizeH="0" baseline="0" dirty="0">
                <a:ln>
                  <a:noFill/>
                </a:ln>
                <a:solidFill>
                  <a:schemeClr val="tx1"/>
                </a:solidFill>
                <a:effectLst/>
                <a:latin typeface="Arial" panose="020B0604020202020204" pitchFamily="34" charset="0"/>
              </a:rPr>
              <a:t>remote code execution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 user action needed – works </a:t>
            </a:r>
            <a:r>
              <a:rPr kumimoji="0" lang="en-US" altLang="en-US" b="1" i="0" u="none" strike="noStrike" cap="none" normalizeH="0" baseline="0" dirty="0">
                <a:ln>
                  <a:noFill/>
                </a:ln>
                <a:solidFill>
                  <a:schemeClr val="tx1"/>
                </a:solidFill>
                <a:effectLst/>
                <a:latin typeface="Arial" panose="020B0604020202020204" pitchFamily="34" charset="0"/>
              </a:rPr>
              <a:t>automatically</a:t>
            </a:r>
            <a:r>
              <a:rPr kumimoji="0" lang="en-US" altLang="en-US" b="0" i="0" u="none" strike="noStrike" cap="none" normalizeH="0" baseline="0" dirty="0">
                <a:ln>
                  <a:noFill/>
                </a:ln>
                <a:solidFill>
                  <a:schemeClr val="tx1"/>
                </a:solidFill>
                <a:effectLst/>
                <a:latin typeface="Arial" panose="020B0604020202020204" pitchFamily="34" charset="0"/>
              </a:rPr>
              <a:t> on unpatched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599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71E51-4ABE-8F21-8703-86F4AC09F4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4D729F-0056-EF06-109F-41EFE473B272}"/>
              </a:ext>
            </a:extLst>
          </p:cNvPr>
          <p:cNvSpPr>
            <a:spLocks noGrp="1"/>
          </p:cNvSpPr>
          <p:nvPr>
            <p:ph type="title"/>
          </p:nvPr>
        </p:nvSpPr>
        <p:spPr>
          <a:xfrm>
            <a:off x="678881" y="603665"/>
            <a:ext cx="5107239" cy="612775"/>
          </a:xfrm>
        </p:spPr>
        <p:txBody>
          <a:bodyPr>
            <a:normAutofit/>
          </a:bodyPr>
          <a:lstStyle/>
          <a:p>
            <a:r>
              <a:rPr lang="en-IN" dirty="0"/>
              <a:t> working of </a:t>
            </a:r>
            <a:r>
              <a:rPr lang="en-IN" dirty="0" err="1"/>
              <a:t>wannacry</a:t>
            </a:r>
            <a:endParaRPr lang="en-IN" dirty="0"/>
          </a:p>
        </p:txBody>
      </p:sp>
      <p:sp>
        <p:nvSpPr>
          <p:cNvPr id="11" name="Rectangle 3">
            <a:extLst>
              <a:ext uri="{FF2B5EF4-FFF2-40B4-BE49-F238E27FC236}">
                <a16:creationId xmlns:a16="http://schemas.microsoft.com/office/drawing/2014/main" id="{4AC82BD0-7632-5066-DBDB-82E4B3E29CAE}"/>
              </a:ext>
            </a:extLst>
          </p:cNvPr>
          <p:cNvSpPr>
            <a:spLocks noGrp="1" noChangeArrowheads="1"/>
          </p:cNvSpPr>
          <p:nvPr>
            <p:ph idx="1"/>
          </p:nvPr>
        </p:nvSpPr>
        <p:spPr bwMode="auto">
          <a:xfrm>
            <a:off x="1" y="1242172"/>
            <a:ext cx="6096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Malware enters via </a:t>
            </a:r>
            <a:r>
              <a:rPr kumimoji="0" lang="en-US" altLang="en-US" sz="2000" b="0" i="0" u="none" strike="noStrike" cap="none" normalizeH="0" baseline="0" dirty="0" err="1">
                <a:ln>
                  <a:noFill/>
                </a:ln>
                <a:solidFill>
                  <a:schemeClr val="tx1"/>
                </a:solidFill>
                <a:effectLst/>
                <a:latin typeface="Arial" panose="020B0604020202020204" pitchFamily="34" charset="0"/>
              </a:rPr>
              <a:t>EternalBlue</a:t>
            </a:r>
            <a:r>
              <a:rPr kumimoji="0" lang="en-US" altLang="en-US" sz="2000" b="0" i="0" u="none" strike="noStrike" cap="none" normalizeH="0" baseline="0" dirty="0">
                <a:ln>
                  <a:noFill/>
                </a:ln>
                <a:solidFill>
                  <a:schemeClr val="tx1"/>
                </a:solidFill>
                <a:effectLst/>
                <a:latin typeface="Arial" panose="020B0604020202020204" pitchFamily="34" charset="0"/>
              </a:rPr>
              <a:t> exploit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Drops two files: </a:t>
            </a:r>
            <a:r>
              <a:rPr kumimoji="0" lang="en-US" altLang="en-US" sz="2000" b="0" i="0" u="none" strike="noStrike" cap="none" normalizeH="0" baseline="0" dirty="0">
                <a:ln>
                  <a:noFill/>
                </a:ln>
                <a:solidFill>
                  <a:schemeClr val="tx1"/>
                </a:solidFill>
                <a:effectLst/>
                <a:latin typeface="Arial Unicode MS"/>
              </a:rPr>
              <a:t>tasksche.exe</a:t>
            </a:r>
            <a:r>
              <a:rPr kumimoji="0" lang="en-US" altLang="en-US" sz="2000" b="0" i="0" u="none" strike="noStrike" cap="none" normalizeH="0" baseline="0" dirty="0">
                <a:ln>
                  <a:noFill/>
                </a:ln>
                <a:solidFill>
                  <a:schemeClr val="tx1"/>
                </a:solidFill>
                <a:effectLst/>
              </a:rPr>
              <a:t> (spreader), </a:t>
            </a:r>
            <a:r>
              <a:rPr kumimoji="0" lang="en-US" altLang="en-US" sz="2000" b="0" i="0" u="none" strike="noStrike" cap="none" normalizeH="0" baseline="0" dirty="0">
                <a:ln>
                  <a:noFill/>
                </a:ln>
                <a:solidFill>
                  <a:schemeClr val="tx1"/>
                </a:solidFill>
                <a:effectLst/>
                <a:latin typeface="Arial Unicode MS"/>
              </a:rPr>
              <a:t>wnry.exe</a:t>
            </a:r>
            <a:r>
              <a:rPr kumimoji="0" lang="en-US" altLang="en-US" sz="2000" b="0" i="0" u="none" strike="noStrike" cap="none" normalizeH="0" baseline="0" dirty="0">
                <a:ln>
                  <a:noFill/>
                </a:ln>
                <a:solidFill>
                  <a:schemeClr val="tx1"/>
                </a:solidFill>
                <a:effectLst/>
              </a:rPr>
              <a:t> (encryptor)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Encrypts personal files: </a:t>
            </a:r>
            <a:r>
              <a:rPr kumimoji="0" lang="en-US" altLang="en-US" sz="2000" b="0" i="0" u="none" strike="noStrike" cap="none" normalizeH="0" baseline="0" dirty="0">
                <a:ln>
                  <a:noFill/>
                </a:ln>
                <a:solidFill>
                  <a:schemeClr val="tx1"/>
                </a:solidFill>
                <a:effectLst/>
                <a:latin typeface="Arial Unicode MS"/>
              </a:rPr>
              <a:t>.doc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.jpg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.mp4</a:t>
            </a:r>
            <a:r>
              <a:rPr kumimoji="0" lang="en-US" altLang="en-US" sz="20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Shows ransom note in multiple languages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Demands payment in </a:t>
            </a:r>
            <a:r>
              <a:rPr kumimoji="0" lang="en-US" altLang="en-US" sz="2000" b="1" i="0" u="none" strike="noStrike" cap="none" normalizeH="0" baseline="0" dirty="0">
                <a:ln>
                  <a:noFill/>
                </a:ln>
                <a:solidFill>
                  <a:schemeClr val="tx1"/>
                </a:solidFill>
                <a:effectLst/>
                <a:latin typeface="Arial" panose="020B0604020202020204" pitchFamily="34" charset="0"/>
              </a:rPr>
              <a:t>Bitcoin</a:t>
            </a:r>
            <a:r>
              <a:rPr kumimoji="0" lang="en-US" altLang="en-US" sz="2000" b="0" i="0" u="none" strike="noStrike" cap="none" normalizeH="0" baseline="0" dirty="0">
                <a:ln>
                  <a:noFill/>
                </a:ln>
                <a:solidFill>
                  <a:schemeClr val="tx1"/>
                </a:solidFill>
                <a:effectLst/>
                <a:latin typeface="Arial" panose="020B0604020202020204" pitchFamily="34" charset="0"/>
              </a:rPr>
              <a:t> (~$300–$600</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13" name="Picture 12">
            <a:extLst>
              <a:ext uri="{FF2B5EF4-FFF2-40B4-BE49-F238E27FC236}">
                <a16:creationId xmlns:a16="http://schemas.microsoft.com/office/drawing/2014/main" id="{226A84F8-61D8-F5C5-917E-7542EFB9C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805" y="0"/>
            <a:ext cx="5865675" cy="6021421"/>
          </a:xfrm>
          <a:prstGeom prst="rect">
            <a:avLst/>
          </a:prstGeom>
        </p:spPr>
      </p:pic>
    </p:spTree>
    <p:extLst>
      <p:ext uri="{BB962C8B-B14F-4D97-AF65-F5344CB8AC3E}">
        <p14:creationId xmlns:p14="http://schemas.microsoft.com/office/powerpoint/2010/main" val="31487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C72-9D33-40D4-92E7-FED679A148A0}"/>
              </a:ext>
            </a:extLst>
          </p:cNvPr>
          <p:cNvSpPr>
            <a:spLocks noGrp="1"/>
          </p:cNvSpPr>
          <p:nvPr>
            <p:ph type="title"/>
          </p:nvPr>
        </p:nvSpPr>
        <p:spPr>
          <a:xfrm>
            <a:off x="678884" y="476656"/>
            <a:ext cx="10834234" cy="727622"/>
          </a:xfrm>
        </p:spPr>
        <p:txBody>
          <a:bodyPr/>
          <a:lstStyle/>
          <a:p>
            <a:r>
              <a:rPr lang="en-IN" dirty="0"/>
              <a:t>                           Ransom message (visual)</a:t>
            </a:r>
          </a:p>
        </p:txBody>
      </p:sp>
      <p:pic>
        <p:nvPicPr>
          <p:cNvPr id="5" name="Content Placeholder 4">
            <a:extLst>
              <a:ext uri="{FF2B5EF4-FFF2-40B4-BE49-F238E27FC236}">
                <a16:creationId xmlns:a16="http://schemas.microsoft.com/office/drawing/2014/main" id="{9F852288-2477-1B67-ED98-E9418460B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93" y="1204278"/>
            <a:ext cx="11260197" cy="4963058"/>
          </a:xfrm>
        </p:spPr>
      </p:pic>
    </p:spTree>
    <p:extLst>
      <p:ext uri="{BB962C8B-B14F-4D97-AF65-F5344CB8AC3E}">
        <p14:creationId xmlns:p14="http://schemas.microsoft.com/office/powerpoint/2010/main" val="331824748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7110</TotalTime>
  <Words>561</Words>
  <Application>Microsoft Office PowerPoint</Application>
  <PresentationFormat>Widescreen</PresentationFormat>
  <Paragraphs>109</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Unicode MS</vt:lpstr>
      <vt:lpstr>Calibri</vt:lpstr>
      <vt:lpstr>BIA Template</vt:lpstr>
      <vt:lpstr>PowerPoint Presentation</vt:lpstr>
      <vt:lpstr>Agenda</vt:lpstr>
      <vt:lpstr>               Introduction to Cyber Attacks</vt:lpstr>
      <vt:lpstr>What is Ransomware</vt:lpstr>
      <vt:lpstr> WannaCry Ransomwar</vt:lpstr>
      <vt:lpstr>PowerPoint Presentation</vt:lpstr>
      <vt:lpstr>Origin of WannaCry – EternalBlue Exploit</vt:lpstr>
      <vt:lpstr> working of wannacry</vt:lpstr>
      <vt:lpstr>                           Ransom message (visual)</vt:lpstr>
      <vt:lpstr>PowerPoint Presentation</vt:lpstr>
      <vt:lpstr>                             Targeted Sectors</vt:lpstr>
      <vt:lpstr>                   SMB Vulnerability Explained</vt:lpstr>
      <vt:lpstr>Kill Switch Discovery</vt:lpstr>
      <vt:lpstr>                         Microsoft Response</vt:lpstr>
      <vt:lpstr>               Prevention and Cyber Hygiene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Ashish Chandel</cp:lastModifiedBy>
  <cp:revision>2255</cp:revision>
  <dcterms:created xsi:type="dcterms:W3CDTF">2020-12-23T13:36:00Z</dcterms:created>
  <dcterms:modified xsi:type="dcterms:W3CDTF">2025-06-13T11:58:20Z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