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65" r:id="rId5"/>
    <p:sldId id="286" r:id="rId6"/>
    <p:sldId id="287"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AAC47-0D98-487F-9315-0924A3C8753D}"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3B4DB-0ECA-4CB2-B218-E3DD513008DC}" type="slidenum">
              <a:rPr lang="en-IN" smtClean="0"/>
              <a:t>‹#›</a:t>
            </a:fld>
            <a:endParaRPr lang="en-IN"/>
          </a:p>
        </p:txBody>
      </p:sp>
    </p:spTree>
    <p:extLst>
      <p:ext uri="{BB962C8B-B14F-4D97-AF65-F5344CB8AC3E}">
        <p14:creationId xmlns:p14="http://schemas.microsoft.com/office/powerpoint/2010/main" val="99649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17</a:t>
            </a:fld>
            <a:endParaRPr lang="en-IN"/>
          </a:p>
        </p:txBody>
      </p:sp>
    </p:spTree>
    <p:extLst>
      <p:ext uri="{BB962C8B-B14F-4D97-AF65-F5344CB8AC3E}">
        <p14:creationId xmlns:p14="http://schemas.microsoft.com/office/powerpoint/2010/main" val="23124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26</a:t>
            </a:fld>
            <a:endParaRPr lang="en-IN"/>
          </a:p>
        </p:txBody>
      </p:sp>
    </p:spTree>
    <p:extLst>
      <p:ext uri="{BB962C8B-B14F-4D97-AF65-F5344CB8AC3E}">
        <p14:creationId xmlns:p14="http://schemas.microsoft.com/office/powerpoint/2010/main" val="76516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18</a:t>
            </a:fld>
            <a:endParaRPr lang="en-IN"/>
          </a:p>
        </p:txBody>
      </p:sp>
    </p:spTree>
    <p:extLst>
      <p:ext uri="{BB962C8B-B14F-4D97-AF65-F5344CB8AC3E}">
        <p14:creationId xmlns:p14="http://schemas.microsoft.com/office/powerpoint/2010/main" val="158911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19</a:t>
            </a:fld>
            <a:endParaRPr lang="en-IN"/>
          </a:p>
        </p:txBody>
      </p:sp>
    </p:spTree>
    <p:extLst>
      <p:ext uri="{BB962C8B-B14F-4D97-AF65-F5344CB8AC3E}">
        <p14:creationId xmlns:p14="http://schemas.microsoft.com/office/powerpoint/2010/main" val="369922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20</a:t>
            </a:fld>
            <a:endParaRPr lang="en-IN"/>
          </a:p>
        </p:txBody>
      </p:sp>
    </p:spTree>
    <p:extLst>
      <p:ext uri="{BB962C8B-B14F-4D97-AF65-F5344CB8AC3E}">
        <p14:creationId xmlns:p14="http://schemas.microsoft.com/office/powerpoint/2010/main" val="131124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21</a:t>
            </a:fld>
            <a:endParaRPr lang="en-IN"/>
          </a:p>
        </p:txBody>
      </p:sp>
    </p:spTree>
    <p:extLst>
      <p:ext uri="{BB962C8B-B14F-4D97-AF65-F5344CB8AC3E}">
        <p14:creationId xmlns:p14="http://schemas.microsoft.com/office/powerpoint/2010/main" val="343689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22</a:t>
            </a:fld>
            <a:endParaRPr lang="en-IN"/>
          </a:p>
        </p:txBody>
      </p:sp>
    </p:spTree>
    <p:extLst>
      <p:ext uri="{BB962C8B-B14F-4D97-AF65-F5344CB8AC3E}">
        <p14:creationId xmlns:p14="http://schemas.microsoft.com/office/powerpoint/2010/main" val="224776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23</a:t>
            </a:fld>
            <a:endParaRPr lang="en-IN"/>
          </a:p>
        </p:txBody>
      </p:sp>
    </p:spTree>
    <p:extLst>
      <p:ext uri="{BB962C8B-B14F-4D97-AF65-F5344CB8AC3E}">
        <p14:creationId xmlns:p14="http://schemas.microsoft.com/office/powerpoint/2010/main" val="67102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24</a:t>
            </a:fld>
            <a:endParaRPr lang="en-IN"/>
          </a:p>
        </p:txBody>
      </p:sp>
    </p:spTree>
    <p:extLst>
      <p:ext uri="{BB962C8B-B14F-4D97-AF65-F5344CB8AC3E}">
        <p14:creationId xmlns:p14="http://schemas.microsoft.com/office/powerpoint/2010/main" val="410348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53B4DB-0ECA-4CB2-B218-E3DD513008DC}" type="slidenum">
              <a:rPr lang="en-IN" smtClean="0"/>
              <a:t>25</a:t>
            </a:fld>
            <a:endParaRPr lang="en-IN"/>
          </a:p>
        </p:txBody>
      </p:sp>
    </p:spTree>
    <p:extLst>
      <p:ext uri="{BB962C8B-B14F-4D97-AF65-F5344CB8AC3E}">
        <p14:creationId xmlns:p14="http://schemas.microsoft.com/office/powerpoint/2010/main" val="80278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729FBE4D-F7D9-4417-B0F8-6CE9C5403682}" type="datetime1">
              <a:rPr lang="en-US" smtClean="0"/>
              <a:t>9/26/2022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3A89832-664D-4937-A3D3-C44E56371DDF}" type="datetime1">
              <a:rPr lang="en-US" smtClean="0"/>
              <a:t>9/26/2022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D06A4B2-FDC8-4956-B9EB-FFC2E54F2E83}" type="datetime1">
              <a:rPr lang="en-US" smtClean="0"/>
              <a:t>9/26/2022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CE538431-7342-4F5F-BE84-05536A2E6FB5}" type="datetime1">
              <a:rPr lang="en-US" smtClean="0"/>
              <a:t>9/26/2022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86B503C-8C51-4F47-8DCA-9E14807E5259}" type="datetime1">
              <a:rPr lang="en-US" smtClean="0"/>
              <a:t>9/26/2022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C5A97868-EC16-43A4-A25E-31E7F46D1D60}" type="datetime1">
              <a:rPr lang="en-US" smtClean="0"/>
              <a:t>9/26/2022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C705C09-EE43-42B1-B9E0-C35ABFF8F163}" type="datetime1">
              <a:rPr lang="en-US" smtClean="0"/>
              <a:t>9/26/2022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Data Tool Kit 1 - Credit Exploratory Data Analysis (EDA)</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31CF44BB-998A-4BE7-B08B-36600451210C}" type="datetime1">
              <a:rPr lang="en-US" smtClean="0"/>
              <a:t>9/26/2022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Data Tool Kit 1 - Credit Exploratory Data Analysis (EDA)</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376A315-7267-4F5A-B66A-45D748FD2675}" type="datetime1">
              <a:rPr lang="en-US" smtClean="0"/>
              <a:t>9/26/2022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Data Tool Kit 1 - Credit Exploratory Data Analysis (EDA)</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9B77794C-FF71-4CA7-B577-18B093746DCA}" type="datetime1">
              <a:rPr lang="en-US" smtClean="0"/>
              <a:t>9/26/2022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Data Tool Kit 1 - Credit Exploratory Data Analysis (EDA)</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Presentation of Credit EDA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Ashish Kumar Jha</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E15E031-34DF-B60A-5315-7942EA6D53EF}"/>
              </a:ext>
            </a:extLst>
          </p:cNvPr>
          <p:cNvPicPr>
            <a:picLocks noChangeAspect="1"/>
          </p:cNvPicPr>
          <p:nvPr/>
        </p:nvPicPr>
        <p:blipFill>
          <a:blip r:embed="rId4"/>
          <a:stretch>
            <a:fillRect/>
          </a:stretch>
        </p:blipFill>
        <p:spPr>
          <a:xfrm>
            <a:off x="0" y="155429"/>
            <a:ext cx="1651582" cy="825791"/>
          </a:xfrm>
          <a:prstGeom prst="rect">
            <a:avLst/>
          </a:prstGeom>
        </p:spPr>
      </p:pic>
      <p:sp>
        <p:nvSpPr>
          <p:cNvPr id="7" name="Footer Placeholder 7">
            <a:extLst>
              <a:ext uri="{FF2B5EF4-FFF2-40B4-BE49-F238E27FC236}">
                <a16:creationId xmlns:a16="http://schemas.microsoft.com/office/drawing/2014/main" id="{77828E19-01C9-6800-AF37-FEEA7EA6E536}"/>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791729" y="682142"/>
            <a:ext cx="4608541"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Checking Imbalance in Target column</a:t>
            </a:r>
          </a:p>
        </p:txBody>
      </p:sp>
      <p:sp>
        <p:nvSpPr>
          <p:cNvPr id="6" name="TextBox 5">
            <a:extLst>
              <a:ext uri="{FF2B5EF4-FFF2-40B4-BE49-F238E27FC236}">
                <a16:creationId xmlns:a16="http://schemas.microsoft.com/office/drawing/2014/main" id="{F6E00FF7-112C-196B-6A81-237BC12B6AD5}"/>
              </a:ext>
            </a:extLst>
          </p:cNvPr>
          <p:cNvSpPr txBox="1"/>
          <p:nvPr/>
        </p:nvSpPr>
        <p:spPr>
          <a:xfrm>
            <a:off x="1581241" y="4950847"/>
            <a:ext cx="9857549" cy="923330"/>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Using this pie plot, we have a clear understanding that there are huge imbalance between defaulters and non-defaulters. This plot states that 92% of applicants are non-defaulters whereas 8% of applicants are defaulters.</a:t>
            </a:r>
          </a:p>
        </p:txBody>
      </p:sp>
      <p:pic>
        <p:nvPicPr>
          <p:cNvPr id="3" name="Picture 2">
            <a:extLst>
              <a:ext uri="{FF2B5EF4-FFF2-40B4-BE49-F238E27FC236}">
                <a16:creationId xmlns:a16="http://schemas.microsoft.com/office/drawing/2014/main" id="{860DCF45-9DA4-6701-8343-8CD9B14AED19}"/>
              </a:ext>
            </a:extLst>
          </p:cNvPr>
          <p:cNvPicPr>
            <a:picLocks noChangeAspect="1"/>
          </p:cNvPicPr>
          <p:nvPr/>
        </p:nvPicPr>
        <p:blipFill>
          <a:blip r:embed="rId3"/>
          <a:stretch>
            <a:fillRect/>
          </a:stretch>
        </p:blipFill>
        <p:spPr>
          <a:xfrm>
            <a:off x="2426677" y="1310842"/>
            <a:ext cx="7190641" cy="3411415"/>
          </a:xfrm>
          <a:prstGeom prst="rect">
            <a:avLst/>
          </a:prstGeom>
        </p:spPr>
      </p:pic>
      <p:sp>
        <p:nvSpPr>
          <p:cNvPr id="8" name="Footer Placeholder 7">
            <a:extLst>
              <a:ext uri="{FF2B5EF4-FFF2-40B4-BE49-F238E27FC236}">
                <a16:creationId xmlns:a16="http://schemas.microsoft.com/office/drawing/2014/main" id="{10ACFA75-CA98-F079-A2D9-3A1860F5A7E3}"/>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27945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747346" y="4653591"/>
            <a:ext cx="10595703" cy="1477328"/>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Through this plot diagram we can understand that the %age of female applicants are higher in comparison of male applicants to the non-defaulters i.e., </a:t>
            </a:r>
            <a:r>
              <a:rPr lang="en-US" sz="1800" b="0" i="0" u="none" strike="noStrike" baseline="0" dirty="0" err="1">
                <a:solidFill>
                  <a:srgbClr val="000000"/>
                </a:solidFill>
                <a:latin typeface="Rockwell" panose="02060603020205020403" pitchFamily="18" charset="0"/>
              </a:rPr>
              <a:t>approx</a:t>
            </a:r>
            <a:r>
              <a:rPr lang="en-US" sz="1800" b="0" i="0" u="none" strike="noStrike" baseline="0" dirty="0">
                <a:solidFill>
                  <a:srgbClr val="000000"/>
                </a:solidFill>
                <a:latin typeface="Rockwell" panose="02060603020205020403" pitchFamily="18" charset="0"/>
              </a:rPr>
              <a:t> 67% of female are non defaulters whereas 33% of male are non-defaulters, whereas %age of females are higher than males in defaulters diagram also, this means count of female applicants are more than that of male applicants.</a:t>
            </a:r>
          </a:p>
        </p:txBody>
      </p:sp>
      <p:pic>
        <p:nvPicPr>
          <p:cNvPr id="7" name="Picture 6">
            <a:extLst>
              <a:ext uri="{FF2B5EF4-FFF2-40B4-BE49-F238E27FC236}">
                <a16:creationId xmlns:a16="http://schemas.microsoft.com/office/drawing/2014/main" id="{735F1795-CB22-5367-69C1-B2CDEFE5B178}"/>
              </a:ext>
            </a:extLst>
          </p:cNvPr>
          <p:cNvPicPr>
            <a:picLocks noChangeAspect="1"/>
          </p:cNvPicPr>
          <p:nvPr/>
        </p:nvPicPr>
        <p:blipFill>
          <a:blip r:embed="rId3"/>
          <a:stretch>
            <a:fillRect/>
          </a:stretch>
        </p:blipFill>
        <p:spPr>
          <a:xfrm>
            <a:off x="1485500" y="1465745"/>
            <a:ext cx="9220999" cy="3101609"/>
          </a:xfrm>
          <a:prstGeom prst="rect">
            <a:avLst/>
          </a:prstGeom>
        </p:spPr>
      </p:pic>
      <p:sp>
        <p:nvSpPr>
          <p:cNvPr id="9" name="Footer Placeholder 7">
            <a:extLst>
              <a:ext uri="{FF2B5EF4-FFF2-40B4-BE49-F238E27FC236}">
                <a16:creationId xmlns:a16="http://schemas.microsoft.com/office/drawing/2014/main" id="{8903BC3D-0279-02F1-D972-D6D017151343}"/>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70921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747346" y="4653591"/>
            <a:ext cx="10595703" cy="1200329"/>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We can see that people with cars contribute 65.7% to the non-defaulters while 69.5% to the defaulters. While people who have car default more often, the reason could be there are simply more people without cars. Looking at the percentages in both the charts, we can conclude that the rate of default of people having car is low compared to people who don't.</a:t>
            </a:r>
          </a:p>
        </p:txBody>
      </p:sp>
      <p:pic>
        <p:nvPicPr>
          <p:cNvPr id="3" name="Picture 2">
            <a:extLst>
              <a:ext uri="{FF2B5EF4-FFF2-40B4-BE49-F238E27FC236}">
                <a16:creationId xmlns:a16="http://schemas.microsoft.com/office/drawing/2014/main" id="{DF13D087-A3C8-6CD4-2E7F-1DCA1BC71B68}"/>
              </a:ext>
            </a:extLst>
          </p:cNvPr>
          <p:cNvPicPr>
            <a:picLocks noChangeAspect="1"/>
          </p:cNvPicPr>
          <p:nvPr/>
        </p:nvPicPr>
        <p:blipFill>
          <a:blip r:embed="rId3"/>
          <a:stretch>
            <a:fillRect/>
          </a:stretch>
        </p:blipFill>
        <p:spPr>
          <a:xfrm>
            <a:off x="1190324" y="1285653"/>
            <a:ext cx="9709746" cy="3367938"/>
          </a:xfrm>
          <a:prstGeom prst="rect">
            <a:avLst/>
          </a:prstGeom>
        </p:spPr>
      </p:pic>
      <p:sp>
        <p:nvSpPr>
          <p:cNvPr id="9" name="Footer Placeholder 7">
            <a:extLst>
              <a:ext uri="{FF2B5EF4-FFF2-40B4-BE49-F238E27FC236}">
                <a16:creationId xmlns:a16="http://schemas.microsoft.com/office/drawing/2014/main" id="{879EB1B2-BEC4-95AD-D831-DF064C0BA992}"/>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377074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747346" y="4653591"/>
            <a:ext cx="10595703" cy="1200329"/>
          </a:xfrm>
          <a:prstGeom prst="rect">
            <a:avLst/>
          </a:prstGeom>
          <a:noFill/>
        </p:spPr>
        <p:txBody>
          <a:bodyPr wrap="square">
            <a:spAutoFit/>
          </a:bodyPr>
          <a:lstStyle/>
          <a:p>
            <a:pPr marL="342900" indent="-342900">
              <a:buAutoNum type="arabicPeriod"/>
            </a:pPr>
            <a:r>
              <a:rPr lang="en-US" sz="1800" b="0" i="0" u="none" strike="noStrike" baseline="0" dirty="0">
                <a:solidFill>
                  <a:srgbClr val="000000"/>
                </a:solidFill>
                <a:latin typeface="Rockwell" panose="02060603020205020403" pitchFamily="18" charset="0"/>
              </a:rPr>
              <a:t>Married people tend to apply for more loans comparatively</a:t>
            </a:r>
          </a:p>
          <a:p>
            <a:pPr marL="342900" indent="-342900">
              <a:buFont typeface="+mj-lt"/>
              <a:buAutoNum type="arabicPeriod"/>
            </a:pPr>
            <a:endParaRPr lang="en-US" sz="1800" b="0" i="0" u="none" strike="noStrike" baseline="0" dirty="0">
              <a:solidFill>
                <a:srgbClr val="000000"/>
              </a:solidFill>
              <a:latin typeface="Rockwell" panose="02060603020205020403" pitchFamily="18" charset="0"/>
            </a:endParaRPr>
          </a:p>
          <a:p>
            <a:pPr marL="342900" indent="-342900">
              <a:buFont typeface="+mj-lt"/>
              <a:buAutoNum type="arabicPeriod"/>
            </a:pPr>
            <a:r>
              <a:rPr lang="en-US" sz="1800" b="0" i="0" u="none" strike="noStrike" baseline="0" dirty="0">
                <a:solidFill>
                  <a:srgbClr val="000000"/>
                </a:solidFill>
                <a:latin typeface="Rockwell" panose="02060603020205020403" pitchFamily="18" charset="0"/>
              </a:rPr>
              <a:t>But from the graph we see single/non married people contribute 14.5% to non-defaulter and     18% to defaulters. So there is more risk associated with them.</a:t>
            </a:r>
          </a:p>
        </p:txBody>
      </p:sp>
      <p:pic>
        <p:nvPicPr>
          <p:cNvPr id="7" name="Picture 6">
            <a:extLst>
              <a:ext uri="{FF2B5EF4-FFF2-40B4-BE49-F238E27FC236}">
                <a16:creationId xmlns:a16="http://schemas.microsoft.com/office/drawing/2014/main" id="{8ABDB0B1-82D8-7707-C83E-679C38D86654}"/>
              </a:ext>
            </a:extLst>
          </p:cNvPr>
          <p:cNvPicPr>
            <a:picLocks noChangeAspect="1"/>
          </p:cNvPicPr>
          <p:nvPr/>
        </p:nvPicPr>
        <p:blipFill>
          <a:blip r:embed="rId3"/>
          <a:stretch>
            <a:fillRect/>
          </a:stretch>
        </p:blipFill>
        <p:spPr>
          <a:xfrm>
            <a:off x="1446128" y="1294255"/>
            <a:ext cx="9198137" cy="3147333"/>
          </a:xfrm>
          <a:prstGeom prst="rect">
            <a:avLst/>
          </a:prstGeom>
        </p:spPr>
      </p:pic>
      <p:sp>
        <p:nvSpPr>
          <p:cNvPr id="9" name="Footer Placeholder 7">
            <a:extLst>
              <a:ext uri="{FF2B5EF4-FFF2-40B4-BE49-F238E27FC236}">
                <a16:creationId xmlns:a16="http://schemas.microsoft.com/office/drawing/2014/main" id="{182EE79C-8174-49D2-C03C-DD1731AD05C0}"/>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385150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747346" y="4653591"/>
            <a:ext cx="10595703" cy="1200329"/>
          </a:xfrm>
          <a:prstGeom prst="rect">
            <a:avLst/>
          </a:prstGeom>
          <a:noFill/>
        </p:spPr>
        <p:txBody>
          <a:bodyPr wrap="square">
            <a:spAutoFit/>
          </a:bodyPr>
          <a:lstStyle/>
          <a:p>
            <a:pPr marL="342900" indent="-342900">
              <a:buAutoNum type="arabicPeriod"/>
            </a:pPr>
            <a:r>
              <a:rPr lang="en-US" sz="1800" b="0" i="0" u="none" strike="noStrike" baseline="0" dirty="0">
                <a:solidFill>
                  <a:srgbClr val="000000"/>
                </a:solidFill>
                <a:latin typeface="Rockwell" panose="02060603020205020403" pitchFamily="18" charset="0"/>
              </a:rPr>
              <a:t>It is clear from the graph that people who have house/apartment, tend to apply for more loans.</a:t>
            </a:r>
          </a:p>
          <a:p>
            <a:pPr marL="342900" indent="-342900">
              <a:buFont typeface="+mj-lt"/>
              <a:buAutoNum type="arabicPeriod"/>
            </a:pPr>
            <a:endParaRPr lang="en-US" sz="1800" b="0" i="0" u="none" strike="noStrike" baseline="0" dirty="0">
              <a:solidFill>
                <a:srgbClr val="000000"/>
              </a:solidFill>
              <a:latin typeface="Rockwell" panose="02060603020205020403" pitchFamily="18" charset="0"/>
            </a:endParaRPr>
          </a:p>
          <a:p>
            <a:pPr marL="342900" indent="-342900">
              <a:buAutoNum type="arabicPeriod"/>
            </a:pPr>
            <a:r>
              <a:rPr lang="en-US" sz="1800" b="0" i="0" u="none" strike="noStrike" baseline="0" dirty="0">
                <a:solidFill>
                  <a:srgbClr val="000000"/>
                </a:solidFill>
                <a:latin typeface="Rockwell" panose="02060603020205020403" pitchFamily="18" charset="0"/>
              </a:rPr>
              <a:t>People living with parents, tend to default more often when compared with others. The reason could be their living expenses are more due to their parent living with them.</a:t>
            </a:r>
          </a:p>
        </p:txBody>
      </p:sp>
      <p:pic>
        <p:nvPicPr>
          <p:cNvPr id="3" name="Picture 2">
            <a:extLst>
              <a:ext uri="{FF2B5EF4-FFF2-40B4-BE49-F238E27FC236}">
                <a16:creationId xmlns:a16="http://schemas.microsoft.com/office/drawing/2014/main" id="{5A067CC8-68FB-6E2F-A1FA-B96E91419C8E}"/>
              </a:ext>
            </a:extLst>
          </p:cNvPr>
          <p:cNvPicPr>
            <a:picLocks noChangeAspect="1"/>
          </p:cNvPicPr>
          <p:nvPr/>
        </p:nvPicPr>
        <p:blipFill>
          <a:blip r:embed="rId3"/>
          <a:stretch>
            <a:fillRect/>
          </a:stretch>
        </p:blipFill>
        <p:spPr>
          <a:xfrm>
            <a:off x="1455018" y="1242757"/>
            <a:ext cx="9281964" cy="3309802"/>
          </a:xfrm>
          <a:prstGeom prst="rect">
            <a:avLst/>
          </a:prstGeom>
        </p:spPr>
      </p:pic>
      <p:sp>
        <p:nvSpPr>
          <p:cNvPr id="9" name="Footer Placeholder 7">
            <a:extLst>
              <a:ext uri="{FF2B5EF4-FFF2-40B4-BE49-F238E27FC236}">
                <a16:creationId xmlns:a16="http://schemas.microsoft.com/office/drawing/2014/main" id="{7F5C1956-3FDA-0664-9CE8-4641A95C6DE3}"/>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26251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729762" y="4417258"/>
            <a:ext cx="10595703" cy="1754326"/>
          </a:xfrm>
          <a:prstGeom prst="rect">
            <a:avLst/>
          </a:prstGeom>
          <a:noFill/>
        </p:spPr>
        <p:txBody>
          <a:bodyPr wrap="square">
            <a:spAutoFit/>
          </a:bodyPr>
          <a:lstStyle/>
          <a:p>
            <a:pPr marL="342900" indent="-342900">
              <a:buAutoNum type="arabicPeriod"/>
            </a:pPr>
            <a:endParaRPr lang="en-US" sz="1800" b="0" i="0" u="none" strike="noStrike" baseline="0" dirty="0">
              <a:solidFill>
                <a:srgbClr val="000000"/>
              </a:solidFill>
              <a:latin typeface="Rockwell" panose="02060603020205020403" pitchFamily="18" charset="0"/>
            </a:endParaRPr>
          </a:p>
          <a:p>
            <a:pPr marL="342900" indent="-342900">
              <a:buAutoNum type="arabicPeriod"/>
            </a:pPr>
            <a:r>
              <a:rPr lang="en-US" sz="1800" b="0" i="0" u="none" strike="noStrike" baseline="0" dirty="0">
                <a:solidFill>
                  <a:srgbClr val="000000"/>
                </a:solidFill>
                <a:latin typeface="Rockwell" panose="02060603020205020403" pitchFamily="18" charset="0"/>
              </a:rPr>
              <a:t>Those applicants are higher in percentage of non-defaulters, who have their own houses and property.</a:t>
            </a:r>
          </a:p>
          <a:p>
            <a:pPr marL="342900" indent="-342900">
              <a:buFont typeface="+mj-lt"/>
              <a:buAutoNum type="arabicPeriod"/>
            </a:pPr>
            <a:endParaRPr lang="en-US" sz="1800" b="0" i="0" u="none" strike="noStrike" baseline="0" dirty="0">
              <a:solidFill>
                <a:srgbClr val="000000"/>
              </a:solidFill>
              <a:latin typeface="Rockwell" panose="02060603020205020403" pitchFamily="18" charset="0"/>
            </a:endParaRPr>
          </a:p>
          <a:p>
            <a:pPr marL="342900" indent="-342900">
              <a:buAutoNum type="arabicPeriod"/>
            </a:pPr>
            <a:r>
              <a:rPr lang="en-US" sz="1800" b="0" i="0" u="none" strike="noStrike" baseline="0" dirty="0">
                <a:solidFill>
                  <a:srgbClr val="000000"/>
                </a:solidFill>
                <a:latin typeface="Rockwell" panose="02060603020205020403" pitchFamily="18" charset="0"/>
              </a:rPr>
              <a:t>Same result as well for defaulters, which means the applicants who have their own property have filled maximum application for the loan</a:t>
            </a:r>
          </a:p>
        </p:txBody>
      </p:sp>
      <p:pic>
        <p:nvPicPr>
          <p:cNvPr id="7" name="Picture 6">
            <a:extLst>
              <a:ext uri="{FF2B5EF4-FFF2-40B4-BE49-F238E27FC236}">
                <a16:creationId xmlns:a16="http://schemas.microsoft.com/office/drawing/2014/main" id="{1E0F4CEA-059E-6E50-E64C-C668D053E355}"/>
              </a:ext>
            </a:extLst>
          </p:cNvPr>
          <p:cNvPicPr>
            <a:picLocks noChangeAspect="1"/>
          </p:cNvPicPr>
          <p:nvPr/>
        </p:nvPicPr>
        <p:blipFill>
          <a:blip r:embed="rId3"/>
          <a:stretch>
            <a:fillRect/>
          </a:stretch>
        </p:blipFill>
        <p:spPr>
          <a:xfrm>
            <a:off x="1537958" y="1186538"/>
            <a:ext cx="9274344" cy="3025402"/>
          </a:xfrm>
          <a:prstGeom prst="rect">
            <a:avLst/>
          </a:prstGeom>
        </p:spPr>
      </p:pic>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01704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1327639" y="5163877"/>
            <a:ext cx="10595703" cy="646331"/>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Approx 70% of applicants who have children are counted are Non-Defaulters and 66% applicants who are having children are defaulters</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EDF33E33-5B8F-83C6-2CD7-6DDB3E469EB4}"/>
              </a:ext>
            </a:extLst>
          </p:cNvPr>
          <p:cNvPicPr>
            <a:picLocks noChangeAspect="1"/>
          </p:cNvPicPr>
          <p:nvPr/>
        </p:nvPicPr>
        <p:blipFill>
          <a:blip r:embed="rId3"/>
          <a:stretch>
            <a:fillRect/>
          </a:stretch>
        </p:blipFill>
        <p:spPr>
          <a:xfrm>
            <a:off x="1327639" y="1547914"/>
            <a:ext cx="9915484" cy="3691888"/>
          </a:xfrm>
          <a:prstGeom prst="rect">
            <a:avLst/>
          </a:prstGeom>
        </p:spPr>
      </p:pic>
    </p:spTree>
    <p:extLst>
      <p:ext uri="{BB962C8B-B14F-4D97-AF65-F5344CB8AC3E}">
        <p14:creationId xmlns:p14="http://schemas.microsoft.com/office/powerpoint/2010/main" val="195129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Categorical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1283678" y="4653923"/>
            <a:ext cx="10595703" cy="1200329"/>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Income distribution represents that 50% of applicants who are working are counted as non defaulters and 23% who are commercial, 18% who are pensioners, 7% who are state servants are counted as non defaulters. Whereas, 61% of applicants who are working are counted as defaulters, commercial 21% commercial, 12% pensioners, 5% state servants are counted as defaulters.</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7" name="Picture 6">
            <a:extLst>
              <a:ext uri="{FF2B5EF4-FFF2-40B4-BE49-F238E27FC236}">
                <a16:creationId xmlns:a16="http://schemas.microsoft.com/office/drawing/2014/main" id="{3AAEE4F1-009F-65EB-8343-47DE7736A5EF}"/>
              </a:ext>
            </a:extLst>
          </p:cNvPr>
          <p:cNvPicPr>
            <a:picLocks noChangeAspect="1"/>
          </p:cNvPicPr>
          <p:nvPr/>
        </p:nvPicPr>
        <p:blipFill>
          <a:blip r:embed="rId4"/>
          <a:stretch>
            <a:fillRect/>
          </a:stretch>
        </p:blipFill>
        <p:spPr>
          <a:xfrm>
            <a:off x="1420725" y="1383987"/>
            <a:ext cx="9350550" cy="3139712"/>
          </a:xfrm>
          <a:prstGeom prst="rect">
            <a:avLst/>
          </a:prstGeom>
        </p:spPr>
      </p:pic>
    </p:spTree>
    <p:extLst>
      <p:ext uri="{BB962C8B-B14F-4D97-AF65-F5344CB8AC3E}">
        <p14:creationId xmlns:p14="http://schemas.microsoft.com/office/powerpoint/2010/main" val="232918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Univariate analysis on Continuous Variable</a:t>
            </a:r>
          </a:p>
        </p:txBody>
      </p:sp>
      <p:sp>
        <p:nvSpPr>
          <p:cNvPr id="6" name="TextBox 5">
            <a:extLst>
              <a:ext uri="{FF2B5EF4-FFF2-40B4-BE49-F238E27FC236}">
                <a16:creationId xmlns:a16="http://schemas.microsoft.com/office/drawing/2014/main" id="{F6E00FF7-112C-196B-6A81-237BC12B6AD5}"/>
              </a:ext>
            </a:extLst>
          </p:cNvPr>
          <p:cNvSpPr txBox="1"/>
          <p:nvPr/>
        </p:nvSpPr>
        <p:spPr>
          <a:xfrm>
            <a:off x="1283678" y="4653923"/>
            <a:ext cx="10595703" cy="923330"/>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As we can see from the distribution graph that the peak is for the applicants who are 0 days employed are stated as non defaulters. Whereas, applicants 0 days employed for defaulters are also having the peak.</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43A50039-6183-9BD0-DEB1-467BD12D0F9A}"/>
              </a:ext>
            </a:extLst>
          </p:cNvPr>
          <p:cNvPicPr>
            <a:picLocks noChangeAspect="1"/>
          </p:cNvPicPr>
          <p:nvPr/>
        </p:nvPicPr>
        <p:blipFill>
          <a:blip r:embed="rId4"/>
          <a:stretch>
            <a:fillRect/>
          </a:stretch>
        </p:blipFill>
        <p:spPr>
          <a:xfrm>
            <a:off x="1874154" y="1167699"/>
            <a:ext cx="8443692" cy="3299746"/>
          </a:xfrm>
          <a:prstGeom prst="rect">
            <a:avLst/>
          </a:prstGeom>
        </p:spPr>
      </p:pic>
    </p:spTree>
    <p:extLst>
      <p:ext uri="{BB962C8B-B14F-4D97-AF65-F5344CB8AC3E}">
        <p14:creationId xmlns:p14="http://schemas.microsoft.com/office/powerpoint/2010/main" val="224572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Bivariate Analysis of Continuous Variables</a:t>
            </a:r>
          </a:p>
        </p:txBody>
      </p:sp>
      <p:sp>
        <p:nvSpPr>
          <p:cNvPr id="6" name="TextBox 5">
            <a:extLst>
              <a:ext uri="{FF2B5EF4-FFF2-40B4-BE49-F238E27FC236}">
                <a16:creationId xmlns:a16="http://schemas.microsoft.com/office/drawing/2014/main" id="{F6E00FF7-112C-196B-6A81-237BC12B6AD5}"/>
              </a:ext>
            </a:extLst>
          </p:cNvPr>
          <p:cNvSpPr txBox="1"/>
          <p:nvPr/>
        </p:nvSpPr>
        <p:spPr>
          <a:xfrm>
            <a:off x="1283678" y="4653923"/>
            <a:ext cx="10595703" cy="923330"/>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We can see that the density in the lower left corner is similar in both the case, so the people are equally likely to default if the family is small and the AMT_CREDIT is low. We can observe that larger families and people with larger AMT_CREDIT default less often.</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7" name="Picture 6">
            <a:extLst>
              <a:ext uri="{FF2B5EF4-FFF2-40B4-BE49-F238E27FC236}">
                <a16:creationId xmlns:a16="http://schemas.microsoft.com/office/drawing/2014/main" id="{1A82288B-5687-660E-FEF4-754B825905F1}"/>
              </a:ext>
            </a:extLst>
          </p:cNvPr>
          <p:cNvPicPr>
            <a:picLocks noChangeAspect="1"/>
          </p:cNvPicPr>
          <p:nvPr/>
        </p:nvPicPr>
        <p:blipFill>
          <a:blip r:embed="rId4"/>
          <a:stretch>
            <a:fillRect/>
          </a:stretch>
        </p:blipFill>
        <p:spPr>
          <a:xfrm>
            <a:off x="1504552" y="1231492"/>
            <a:ext cx="9182896" cy="3071126"/>
          </a:xfrm>
          <a:prstGeom prst="rect">
            <a:avLst/>
          </a:prstGeom>
        </p:spPr>
      </p:pic>
    </p:spTree>
    <p:extLst>
      <p:ext uri="{BB962C8B-B14F-4D97-AF65-F5344CB8AC3E}">
        <p14:creationId xmlns:p14="http://schemas.microsoft.com/office/powerpoint/2010/main" val="347103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p:txBody>
          <a:bodyPr anchor="ctr">
            <a:normAutofit/>
          </a:bodyPr>
          <a:lstStyle/>
          <a:p>
            <a:r>
              <a:rPr lang="en-US" sz="3600" dirty="0">
                <a:solidFill>
                  <a:schemeClr val="bg1"/>
                </a:solidFill>
              </a:rPr>
              <a:t>Objective</a:t>
            </a:r>
          </a:p>
        </p:txBody>
      </p:sp>
      <p:sp>
        <p:nvSpPr>
          <p:cNvPr id="4" name="Content Placeholder 3">
            <a:extLst>
              <a:ext uri="{FF2B5EF4-FFF2-40B4-BE49-F238E27FC236}">
                <a16:creationId xmlns:a16="http://schemas.microsoft.com/office/drawing/2014/main" id="{AF90F9C2-4FC5-018D-9255-C0D514A4CFB3}"/>
              </a:ext>
            </a:extLst>
          </p:cNvPr>
          <p:cNvSpPr>
            <a:spLocks noGrp="1"/>
          </p:cNvSpPr>
          <p:nvPr>
            <p:ph idx="1"/>
          </p:nvPr>
        </p:nvSpPr>
        <p:spPr/>
        <p:txBody>
          <a:bodyPr>
            <a:normAutofit lnSpcReduction="10000"/>
          </a:bodyPr>
          <a:lstStyle/>
          <a:p>
            <a:pPr algn="l"/>
            <a:endParaRPr lang="en-IN"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Rockwell" panose="02060603020205020403" pitchFamily="18" charset="0"/>
              </a:rPr>
              <a:t>This is a process of analysis, which refers to credit data analysis to help banking or financial organization to make a decision on approving loan to the right applicant based on applicant’s profile which means to look at the outcome of default and non-default applicants.</a:t>
            </a:r>
          </a:p>
          <a:p>
            <a:endParaRPr lang="en-US" sz="1800" dirty="0">
              <a:solidFill>
                <a:srgbClr val="000000"/>
              </a:solidFill>
              <a:latin typeface="Rockwell" panose="02060603020205020403" pitchFamily="18" charset="0"/>
            </a:endParaRPr>
          </a:p>
          <a:p>
            <a:r>
              <a:rPr lang="en-US" sz="1800" b="1" dirty="0">
                <a:solidFill>
                  <a:srgbClr val="000000"/>
                </a:solidFill>
                <a:latin typeface="Rockwell" panose="02060603020205020403" pitchFamily="18" charset="0"/>
              </a:rPr>
              <a:t>Exploratory Data Analysis EDA </a:t>
            </a:r>
            <a:r>
              <a:rPr lang="en-US" sz="1800" dirty="0">
                <a:solidFill>
                  <a:srgbClr val="000000"/>
                </a:solidFill>
                <a:latin typeface="Rockwell" panose="02060603020205020403" pitchFamily="18" charset="0"/>
              </a:rPr>
              <a:t>- involves using statistics and visualizations to analyze and identify trends in data sets. The primary intent of EDA is to determine whether a predictive model is a feasible analytical tool for business challenges or not. EDA helps data scientists gain an understanding of the data set beyond the formal modeling or hypothesis testing task</a:t>
            </a:r>
          </a:p>
        </p:txBody>
      </p:sp>
      <p:pic>
        <p:nvPicPr>
          <p:cNvPr id="13" name="Picture 12">
            <a:extLst>
              <a:ext uri="{FF2B5EF4-FFF2-40B4-BE49-F238E27FC236}">
                <a16:creationId xmlns:a16="http://schemas.microsoft.com/office/drawing/2014/main" id="{1A4F1F69-92EC-3276-2B20-42366FA91742}"/>
              </a:ext>
            </a:extLst>
          </p:cNvPr>
          <p:cNvPicPr>
            <a:picLocks noChangeAspect="1"/>
          </p:cNvPicPr>
          <p:nvPr/>
        </p:nvPicPr>
        <p:blipFill>
          <a:blip r:embed="rId2"/>
          <a:stretch>
            <a:fillRect/>
          </a:stretch>
        </p:blipFill>
        <p:spPr>
          <a:xfrm>
            <a:off x="0" y="155429"/>
            <a:ext cx="1651582" cy="825791"/>
          </a:xfrm>
          <a:prstGeom prst="rect">
            <a:avLst/>
          </a:prstGeom>
        </p:spPr>
      </p:pic>
      <p:sp>
        <p:nvSpPr>
          <p:cNvPr id="16" name="Footer Placeholder 7">
            <a:extLst>
              <a:ext uri="{FF2B5EF4-FFF2-40B4-BE49-F238E27FC236}">
                <a16:creationId xmlns:a16="http://schemas.microsoft.com/office/drawing/2014/main" id="{DAEC6A59-5692-FD61-BD0A-6A78395AC8DF}"/>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Bivariate Analysis of Continuous Variables</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D95E9D52-F77E-C9ED-AC96-02EE5A273102}"/>
              </a:ext>
            </a:extLst>
          </p:cNvPr>
          <p:cNvPicPr>
            <a:picLocks noChangeAspect="1"/>
          </p:cNvPicPr>
          <p:nvPr/>
        </p:nvPicPr>
        <p:blipFill>
          <a:blip r:embed="rId4"/>
          <a:stretch>
            <a:fillRect/>
          </a:stretch>
        </p:blipFill>
        <p:spPr>
          <a:xfrm>
            <a:off x="1477880" y="1828661"/>
            <a:ext cx="9236240" cy="3200677"/>
          </a:xfrm>
          <a:prstGeom prst="rect">
            <a:avLst/>
          </a:prstGeom>
        </p:spPr>
      </p:pic>
    </p:spTree>
    <p:extLst>
      <p:ext uri="{BB962C8B-B14F-4D97-AF65-F5344CB8AC3E}">
        <p14:creationId xmlns:p14="http://schemas.microsoft.com/office/powerpoint/2010/main" val="356098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For Previous Application Data</a:t>
            </a:r>
          </a:p>
        </p:txBody>
      </p:sp>
      <p:sp>
        <p:nvSpPr>
          <p:cNvPr id="6" name="TextBox 5">
            <a:extLst>
              <a:ext uri="{FF2B5EF4-FFF2-40B4-BE49-F238E27FC236}">
                <a16:creationId xmlns:a16="http://schemas.microsoft.com/office/drawing/2014/main" id="{F6E00FF7-112C-196B-6A81-237BC12B6AD5}"/>
              </a:ext>
            </a:extLst>
          </p:cNvPr>
          <p:cNvSpPr txBox="1"/>
          <p:nvPr/>
        </p:nvSpPr>
        <p:spPr>
          <a:xfrm>
            <a:off x="1099040" y="5019608"/>
            <a:ext cx="10595703" cy="646331"/>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From the above chart, we can infer that, most of the applications are for 'Cash loan' and 'Consumer loan'. Although the cash loans are refused more often than others</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1C66D9F5-7B2A-E902-14DD-775436E7FD7C}"/>
              </a:ext>
            </a:extLst>
          </p:cNvPr>
          <p:cNvPicPr>
            <a:picLocks noChangeAspect="1"/>
          </p:cNvPicPr>
          <p:nvPr/>
        </p:nvPicPr>
        <p:blipFill>
          <a:blip r:embed="rId4"/>
          <a:stretch>
            <a:fillRect/>
          </a:stretch>
        </p:blipFill>
        <p:spPr>
          <a:xfrm>
            <a:off x="1508077" y="1195299"/>
            <a:ext cx="9000000" cy="3711262"/>
          </a:xfrm>
          <a:prstGeom prst="rect">
            <a:avLst/>
          </a:prstGeom>
        </p:spPr>
      </p:pic>
    </p:spTree>
    <p:extLst>
      <p:ext uri="{BB962C8B-B14F-4D97-AF65-F5344CB8AC3E}">
        <p14:creationId xmlns:p14="http://schemas.microsoft.com/office/powerpoint/2010/main" val="328444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36753" y="2810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For Previous Application Data</a:t>
            </a:r>
          </a:p>
        </p:txBody>
      </p:sp>
      <p:sp>
        <p:nvSpPr>
          <p:cNvPr id="6" name="TextBox 5">
            <a:extLst>
              <a:ext uri="{FF2B5EF4-FFF2-40B4-BE49-F238E27FC236}">
                <a16:creationId xmlns:a16="http://schemas.microsoft.com/office/drawing/2014/main" id="{F6E00FF7-112C-196B-6A81-237BC12B6AD5}"/>
              </a:ext>
            </a:extLst>
          </p:cNvPr>
          <p:cNvSpPr txBox="1"/>
          <p:nvPr/>
        </p:nvSpPr>
        <p:spPr>
          <a:xfrm>
            <a:off x="1007355" y="5261169"/>
            <a:ext cx="10595703" cy="830997"/>
          </a:xfrm>
          <a:prstGeom prst="rect">
            <a:avLst/>
          </a:prstGeom>
          <a:noFill/>
        </p:spPr>
        <p:txBody>
          <a:bodyPr wrap="square">
            <a:spAutoFit/>
          </a:bodyPr>
          <a:lstStyle/>
          <a:p>
            <a:r>
              <a:rPr lang="en-US" sz="1600" b="0" i="0" u="none" strike="noStrike" baseline="0" dirty="0">
                <a:solidFill>
                  <a:srgbClr val="000000"/>
                </a:solidFill>
                <a:latin typeface="Rockwell" panose="02060603020205020403" pitchFamily="18" charset="0"/>
              </a:rPr>
              <a:t>From the above chart, we can infer that most of the clients chose to repay the loan using the 'Cash through the bank' option We can also see that 'Non-Cash from your account' &amp; 'Cashless from the account of the employee' options are not at all popular in terms of loan repayment amongst the customers.</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7" name="Picture 6">
            <a:extLst>
              <a:ext uri="{FF2B5EF4-FFF2-40B4-BE49-F238E27FC236}">
                <a16:creationId xmlns:a16="http://schemas.microsoft.com/office/drawing/2014/main" id="{832E07B9-765D-F86F-88EF-BF9788AA5D82}"/>
              </a:ext>
            </a:extLst>
          </p:cNvPr>
          <p:cNvPicPr>
            <a:picLocks noChangeAspect="1"/>
          </p:cNvPicPr>
          <p:nvPr/>
        </p:nvPicPr>
        <p:blipFill>
          <a:blip r:embed="rId4"/>
          <a:stretch>
            <a:fillRect/>
          </a:stretch>
        </p:blipFill>
        <p:spPr>
          <a:xfrm>
            <a:off x="1815817" y="681152"/>
            <a:ext cx="8771380" cy="4580017"/>
          </a:xfrm>
          <a:prstGeom prst="rect">
            <a:avLst/>
          </a:prstGeom>
        </p:spPr>
      </p:pic>
    </p:spTree>
    <p:extLst>
      <p:ext uri="{BB962C8B-B14F-4D97-AF65-F5344CB8AC3E}">
        <p14:creationId xmlns:p14="http://schemas.microsoft.com/office/powerpoint/2010/main" val="1920678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3563129" y="682142"/>
            <a:ext cx="553690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For Previous Application Data</a:t>
            </a:r>
          </a:p>
        </p:txBody>
      </p:sp>
      <p:sp>
        <p:nvSpPr>
          <p:cNvPr id="6" name="TextBox 5">
            <a:extLst>
              <a:ext uri="{FF2B5EF4-FFF2-40B4-BE49-F238E27FC236}">
                <a16:creationId xmlns:a16="http://schemas.microsoft.com/office/drawing/2014/main" id="{F6E00FF7-112C-196B-6A81-237BC12B6AD5}"/>
              </a:ext>
            </a:extLst>
          </p:cNvPr>
          <p:cNvSpPr txBox="1"/>
          <p:nvPr/>
        </p:nvSpPr>
        <p:spPr>
          <a:xfrm>
            <a:off x="1099040" y="5019608"/>
            <a:ext cx="10595703" cy="646331"/>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Most of the loan applications are from repeat customers, out of the total applications 70% of customers are repeaters. They also get refused most often.</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7" name="Picture 6">
            <a:extLst>
              <a:ext uri="{FF2B5EF4-FFF2-40B4-BE49-F238E27FC236}">
                <a16:creationId xmlns:a16="http://schemas.microsoft.com/office/drawing/2014/main" id="{25BD6D8C-D254-24AE-F45B-D6204C6D011B}"/>
              </a:ext>
            </a:extLst>
          </p:cNvPr>
          <p:cNvPicPr>
            <a:picLocks noChangeAspect="1"/>
          </p:cNvPicPr>
          <p:nvPr/>
        </p:nvPicPr>
        <p:blipFill>
          <a:blip r:embed="rId4"/>
          <a:stretch>
            <a:fillRect/>
          </a:stretch>
        </p:blipFill>
        <p:spPr>
          <a:xfrm>
            <a:off x="1803510" y="1192061"/>
            <a:ext cx="8725656" cy="3558848"/>
          </a:xfrm>
          <a:prstGeom prst="rect">
            <a:avLst/>
          </a:prstGeom>
        </p:spPr>
      </p:pic>
    </p:spTree>
    <p:extLst>
      <p:ext uri="{BB962C8B-B14F-4D97-AF65-F5344CB8AC3E}">
        <p14:creationId xmlns:p14="http://schemas.microsoft.com/office/powerpoint/2010/main" val="3884449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1776047" y="682142"/>
            <a:ext cx="9734058"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Using box plot to do Bivariate </a:t>
            </a:r>
            <a:r>
              <a:rPr lang="en-US" sz="2000" b="1" dirty="0">
                <a:solidFill>
                  <a:srgbClr val="000000"/>
                </a:solidFill>
                <a:latin typeface="Palatino Linotype" panose="02040502050505030304" pitchFamily="18" charset="0"/>
              </a:rPr>
              <a:t>A</a:t>
            </a:r>
            <a:r>
              <a:rPr lang="en-US" sz="2000" b="1" i="0" u="none" strike="noStrike" baseline="0" dirty="0">
                <a:solidFill>
                  <a:srgbClr val="000000"/>
                </a:solidFill>
                <a:latin typeface="Palatino Linotype" panose="02040502050505030304" pitchFamily="18" charset="0"/>
              </a:rPr>
              <a:t>nalysis on categorical and numeric columns</a:t>
            </a:r>
          </a:p>
        </p:txBody>
      </p:sp>
      <p:sp>
        <p:nvSpPr>
          <p:cNvPr id="6" name="TextBox 5">
            <a:extLst>
              <a:ext uri="{FF2B5EF4-FFF2-40B4-BE49-F238E27FC236}">
                <a16:creationId xmlns:a16="http://schemas.microsoft.com/office/drawing/2014/main" id="{F6E00FF7-112C-196B-6A81-237BC12B6AD5}"/>
              </a:ext>
            </a:extLst>
          </p:cNvPr>
          <p:cNvSpPr txBox="1"/>
          <p:nvPr/>
        </p:nvSpPr>
        <p:spPr>
          <a:xfrm>
            <a:off x="925259" y="2351109"/>
            <a:ext cx="4053940" cy="2308324"/>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We can infer that when the AMT_CREDIT is too low, it get's cancelled/unused most of the time.</a:t>
            </a:r>
          </a:p>
          <a:p>
            <a:pPr algn="l"/>
            <a:endParaRPr lang="en-IN" sz="1800" b="0" i="0" u="none" strike="noStrike" baseline="0" dirty="0">
              <a:solidFill>
                <a:srgbClr val="000000"/>
              </a:solidFill>
            </a:endParaRPr>
          </a:p>
          <a:p>
            <a:r>
              <a:rPr lang="en-US" dirty="0">
                <a:solidFill>
                  <a:srgbClr val="000000"/>
                </a:solidFill>
                <a:latin typeface="Rockwell" panose="02060603020205020403" pitchFamily="18" charset="0"/>
              </a:rPr>
              <a:t>We also see that applications with too high AMT ANNUITY also got refused more often than others.</a:t>
            </a:r>
          </a:p>
          <a:p>
            <a:endParaRPr lang="en-US" sz="1800" b="0" i="0" u="none" strike="noStrike" baseline="0" dirty="0">
              <a:solidFill>
                <a:srgbClr val="000000"/>
              </a:solidFill>
              <a:latin typeface="Rockwell" panose="02060603020205020403" pitchFamily="18" charset="0"/>
            </a:endParaRP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2955CA63-69D9-5C4B-290F-885CCB4E4F93}"/>
              </a:ext>
            </a:extLst>
          </p:cNvPr>
          <p:cNvPicPr>
            <a:picLocks noChangeAspect="1"/>
          </p:cNvPicPr>
          <p:nvPr/>
        </p:nvPicPr>
        <p:blipFill>
          <a:blip r:embed="rId4"/>
          <a:stretch>
            <a:fillRect/>
          </a:stretch>
        </p:blipFill>
        <p:spPr>
          <a:xfrm>
            <a:off x="4979199" y="1319522"/>
            <a:ext cx="6230993" cy="4929537"/>
          </a:xfrm>
          <a:prstGeom prst="rect">
            <a:avLst/>
          </a:prstGeom>
        </p:spPr>
      </p:pic>
    </p:spTree>
    <p:extLst>
      <p:ext uri="{BB962C8B-B14F-4D97-AF65-F5344CB8AC3E}">
        <p14:creationId xmlns:p14="http://schemas.microsoft.com/office/powerpoint/2010/main" val="93295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2839916" y="591570"/>
            <a:ext cx="685799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Merging Application data and Previous Application data</a:t>
            </a:r>
          </a:p>
        </p:txBody>
      </p:sp>
      <p:sp>
        <p:nvSpPr>
          <p:cNvPr id="6" name="TextBox 5">
            <a:extLst>
              <a:ext uri="{FF2B5EF4-FFF2-40B4-BE49-F238E27FC236}">
                <a16:creationId xmlns:a16="http://schemas.microsoft.com/office/drawing/2014/main" id="{F6E00FF7-112C-196B-6A81-237BC12B6AD5}"/>
              </a:ext>
            </a:extLst>
          </p:cNvPr>
          <p:cNvSpPr txBox="1"/>
          <p:nvPr/>
        </p:nvSpPr>
        <p:spPr>
          <a:xfrm>
            <a:off x="1013702" y="4817901"/>
            <a:ext cx="10164595" cy="923330"/>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We see that car ownership doesn't have any effect on application approval or rejection. But we saw earlier that the people who has a car has lesser chances of default. The bank can add more weightage to car ownership while approving a loan amount.</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10" name="Picture 9">
            <a:extLst>
              <a:ext uri="{FF2B5EF4-FFF2-40B4-BE49-F238E27FC236}">
                <a16:creationId xmlns:a16="http://schemas.microsoft.com/office/drawing/2014/main" id="{D7AB4891-DDBD-5558-9C1B-D95CF55F4D4D}"/>
              </a:ext>
            </a:extLst>
          </p:cNvPr>
          <p:cNvPicPr>
            <a:picLocks noChangeAspect="1"/>
          </p:cNvPicPr>
          <p:nvPr/>
        </p:nvPicPr>
        <p:blipFill>
          <a:blip r:embed="rId4"/>
          <a:stretch>
            <a:fillRect/>
          </a:stretch>
        </p:blipFill>
        <p:spPr>
          <a:xfrm>
            <a:off x="1563184" y="1116769"/>
            <a:ext cx="8801863" cy="3375953"/>
          </a:xfrm>
          <a:prstGeom prst="rect">
            <a:avLst/>
          </a:prstGeom>
        </p:spPr>
      </p:pic>
    </p:spTree>
    <p:extLst>
      <p:ext uri="{BB962C8B-B14F-4D97-AF65-F5344CB8AC3E}">
        <p14:creationId xmlns:p14="http://schemas.microsoft.com/office/powerpoint/2010/main" val="377945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3"/>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2839916" y="591570"/>
            <a:ext cx="6857999"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Merging Application data and Previous Application data</a:t>
            </a:r>
          </a:p>
        </p:txBody>
      </p:sp>
      <p:sp>
        <p:nvSpPr>
          <p:cNvPr id="6" name="TextBox 5">
            <a:extLst>
              <a:ext uri="{FF2B5EF4-FFF2-40B4-BE49-F238E27FC236}">
                <a16:creationId xmlns:a16="http://schemas.microsoft.com/office/drawing/2014/main" id="{F6E00FF7-112C-196B-6A81-237BC12B6AD5}"/>
              </a:ext>
            </a:extLst>
          </p:cNvPr>
          <p:cNvSpPr txBox="1"/>
          <p:nvPr/>
        </p:nvSpPr>
        <p:spPr>
          <a:xfrm>
            <a:off x="1013702" y="4817901"/>
            <a:ext cx="10164595" cy="646331"/>
          </a:xfrm>
          <a:prstGeom prst="rect">
            <a:avLst/>
          </a:prstGeom>
          <a:noFill/>
        </p:spPr>
        <p:txBody>
          <a:bodyPr wrap="square">
            <a:spAutoFit/>
          </a:bodyPr>
          <a:lstStyle/>
          <a:p>
            <a:r>
              <a:rPr lang="en-US" sz="1800" b="0" i="0" u="none" strike="noStrike" baseline="0" dirty="0">
                <a:solidFill>
                  <a:srgbClr val="000000"/>
                </a:solidFill>
                <a:latin typeface="Rockwell" panose="02060603020205020403" pitchFamily="18" charset="0"/>
              </a:rPr>
              <a:t>We can see that the people who were approved for a loan earlier, defaulted less often where as people who were refused a loan earlier have higher chances of defaulting.</a:t>
            </a:r>
          </a:p>
        </p:txBody>
      </p:sp>
      <p:sp>
        <p:nvSpPr>
          <p:cNvPr id="8" name="Footer Placeholder 7">
            <a:extLst>
              <a:ext uri="{FF2B5EF4-FFF2-40B4-BE49-F238E27FC236}">
                <a16:creationId xmlns:a16="http://schemas.microsoft.com/office/drawing/2014/main" id="{FD3E3E7F-9068-16D7-A389-35EDDCEFA068}"/>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pic>
        <p:nvPicPr>
          <p:cNvPr id="3" name="Picture 2">
            <a:extLst>
              <a:ext uri="{FF2B5EF4-FFF2-40B4-BE49-F238E27FC236}">
                <a16:creationId xmlns:a16="http://schemas.microsoft.com/office/drawing/2014/main" id="{BCF5FFCF-B907-E186-889F-F79881EDA10F}"/>
              </a:ext>
            </a:extLst>
          </p:cNvPr>
          <p:cNvPicPr>
            <a:picLocks noChangeAspect="1"/>
          </p:cNvPicPr>
          <p:nvPr/>
        </p:nvPicPr>
        <p:blipFill>
          <a:blip r:embed="rId4"/>
          <a:stretch>
            <a:fillRect/>
          </a:stretch>
        </p:blipFill>
        <p:spPr>
          <a:xfrm>
            <a:off x="1782705" y="1144908"/>
            <a:ext cx="8626588" cy="3284505"/>
          </a:xfrm>
          <a:prstGeom prst="rect">
            <a:avLst/>
          </a:prstGeom>
        </p:spPr>
      </p:pic>
    </p:spTree>
    <p:extLst>
      <p:ext uri="{BB962C8B-B14F-4D97-AF65-F5344CB8AC3E}">
        <p14:creationId xmlns:p14="http://schemas.microsoft.com/office/powerpoint/2010/main" val="352396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651581" y="1276210"/>
            <a:ext cx="10094941" cy="523220"/>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AMT_ANNUITY (Loan annuity) was having outlier null value or unexpected value that was exceeding to 250000 amount as shown in below diagram, those values has been imputed with median value i.e., 24903.</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pic>
        <p:nvPicPr>
          <p:cNvPr id="7" name="Picture 6">
            <a:extLst>
              <a:ext uri="{FF2B5EF4-FFF2-40B4-BE49-F238E27FC236}">
                <a16:creationId xmlns:a16="http://schemas.microsoft.com/office/drawing/2014/main" id="{975A2EDA-6D52-98FA-DBC2-CBCF1F8EC25A}"/>
              </a:ext>
            </a:extLst>
          </p:cNvPr>
          <p:cNvPicPr>
            <a:picLocks noChangeAspect="1"/>
          </p:cNvPicPr>
          <p:nvPr/>
        </p:nvPicPr>
        <p:blipFill>
          <a:blip r:embed="rId3"/>
          <a:stretch>
            <a:fillRect/>
          </a:stretch>
        </p:blipFill>
        <p:spPr>
          <a:xfrm>
            <a:off x="3903621" y="1987062"/>
            <a:ext cx="5976001" cy="4308230"/>
          </a:xfrm>
          <a:prstGeom prst="rect">
            <a:avLst/>
          </a:prstGeom>
        </p:spPr>
      </p:pic>
      <p:sp>
        <p:nvSpPr>
          <p:cNvPr id="8" name="TextBox 7">
            <a:extLst>
              <a:ext uri="{FF2B5EF4-FFF2-40B4-BE49-F238E27FC236}">
                <a16:creationId xmlns:a16="http://schemas.microsoft.com/office/drawing/2014/main" id="{7D3CA5BD-6F78-4D76-A024-032FD5454E6B}"/>
              </a:ext>
            </a:extLst>
          </p:cNvPr>
          <p:cNvSpPr txBox="1"/>
          <p:nvPr/>
        </p:nvSpPr>
        <p:spPr>
          <a:xfrm>
            <a:off x="2750620" y="368269"/>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sp>
        <p:nvSpPr>
          <p:cNvPr id="10" name="Footer Placeholder 7">
            <a:extLst>
              <a:ext uri="{FF2B5EF4-FFF2-40B4-BE49-F238E27FC236}">
                <a16:creationId xmlns:a16="http://schemas.microsoft.com/office/drawing/2014/main" id="{81FD0147-DDF0-C0A8-D5A9-1C93187A86AE}"/>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82531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651581" y="1276210"/>
            <a:ext cx="10094941" cy="738664"/>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AMT_GOODS_PRICE (For consumer loans, it is the price of the goods for which the loan is given) was having outlier null value that were exceeding to 450000 as shown in below graph, those values have been imputed with median value i.e., 450000.</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pic>
        <p:nvPicPr>
          <p:cNvPr id="6" name="Picture 5">
            <a:extLst>
              <a:ext uri="{FF2B5EF4-FFF2-40B4-BE49-F238E27FC236}">
                <a16:creationId xmlns:a16="http://schemas.microsoft.com/office/drawing/2014/main" id="{FB4D14D1-7EB9-36B0-4DE1-423E1FCAB443}"/>
              </a:ext>
            </a:extLst>
          </p:cNvPr>
          <p:cNvPicPr>
            <a:picLocks noChangeAspect="1"/>
          </p:cNvPicPr>
          <p:nvPr/>
        </p:nvPicPr>
        <p:blipFill>
          <a:blip r:embed="rId3"/>
          <a:stretch>
            <a:fillRect/>
          </a:stretch>
        </p:blipFill>
        <p:spPr>
          <a:xfrm>
            <a:off x="3663062" y="1943099"/>
            <a:ext cx="6071978" cy="4290647"/>
          </a:xfrm>
          <a:prstGeom prst="rect">
            <a:avLst/>
          </a:prstGeom>
        </p:spPr>
      </p:pic>
      <p:sp>
        <p:nvSpPr>
          <p:cNvPr id="10" name="TextBox 9">
            <a:extLst>
              <a:ext uri="{FF2B5EF4-FFF2-40B4-BE49-F238E27FC236}">
                <a16:creationId xmlns:a16="http://schemas.microsoft.com/office/drawing/2014/main" id="{8928EA35-9101-508D-E4F2-603C9CF1198F}"/>
              </a:ext>
            </a:extLst>
          </p:cNvPr>
          <p:cNvSpPr txBox="1"/>
          <p:nvPr/>
        </p:nvSpPr>
        <p:spPr>
          <a:xfrm>
            <a:off x="2750620" y="368269"/>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sp>
        <p:nvSpPr>
          <p:cNvPr id="12" name="Footer Placeholder 7">
            <a:extLst>
              <a:ext uri="{FF2B5EF4-FFF2-40B4-BE49-F238E27FC236}">
                <a16:creationId xmlns:a16="http://schemas.microsoft.com/office/drawing/2014/main" id="{BD88AC00-78AA-241B-7AEA-5EDE50C83E4C}"/>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53451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370229" y="1281302"/>
            <a:ext cx="4635902" cy="954107"/>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CNT_FAM_MEMBERS (Count of family members client have) was having outlier null value that was exceeding to 20 as shown in below graph, those values have been imputed with median value i.e., 2.</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cxnSp>
        <p:nvCxnSpPr>
          <p:cNvPr id="7" name="Straight Connector 6">
            <a:extLst>
              <a:ext uri="{FF2B5EF4-FFF2-40B4-BE49-F238E27FC236}">
                <a16:creationId xmlns:a16="http://schemas.microsoft.com/office/drawing/2014/main" id="{FC85D838-F629-619F-2F72-7FEC564A0BEA}"/>
              </a:ext>
            </a:extLst>
          </p:cNvPr>
          <p:cNvCxnSpPr/>
          <p:nvPr/>
        </p:nvCxnSpPr>
        <p:spPr>
          <a:xfrm>
            <a:off x="6550269" y="776360"/>
            <a:ext cx="0" cy="5305280"/>
          </a:xfrm>
          <a:prstGeom prst="line">
            <a:avLst/>
          </a:prstGeom>
          <a:ln w="762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6CEA1E7-3434-5DAD-0FCD-CFB904ED5F60}"/>
              </a:ext>
            </a:extLst>
          </p:cNvPr>
          <p:cNvSpPr txBox="1"/>
          <p:nvPr/>
        </p:nvSpPr>
        <p:spPr>
          <a:xfrm>
            <a:off x="7094408" y="1281302"/>
            <a:ext cx="4635902" cy="954107"/>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EXT_SOURCE_2 (Normalized score from external data source) was not having any outlier null value as shown in below graph. Hence, those values have been imputed with mean value i.e., 1.</a:t>
            </a:r>
          </a:p>
        </p:txBody>
      </p:sp>
      <p:pic>
        <p:nvPicPr>
          <p:cNvPr id="12" name="Picture 11">
            <a:extLst>
              <a:ext uri="{FF2B5EF4-FFF2-40B4-BE49-F238E27FC236}">
                <a16:creationId xmlns:a16="http://schemas.microsoft.com/office/drawing/2014/main" id="{0732F3CB-35B8-A20E-DDA3-9820CC9698F7}"/>
              </a:ext>
            </a:extLst>
          </p:cNvPr>
          <p:cNvPicPr>
            <a:picLocks noChangeAspect="1"/>
          </p:cNvPicPr>
          <p:nvPr/>
        </p:nvPicPr>
        <p:blipFill>
          <a:blip r:embed="rId3"/>
          <a:stretch>
            <a:fillRect/>
          </a:stretch>
        </p:blipFill>
        <p:spPr>
          <a:xfrm>
            <a:off x="7094408" y="2543141"/>
            <a:ext cx="4271501" cy="3341288"/>
          </a:xfrm>
          <a:prstGeom prst="rect">
            <a:avLst/>
          </a:prstGeom>
        </p:spPr>
      </p:pic>
      <p:pic>
        <p:nvPicPr>
          <p:cNvPr id="14" name="Picture 13">
            <a:extLst>
              <a:ext uri="{FF2B5EF4-FFF2-40B4-BE49-F238E27FC236}">
                <a16:creationId xmlns:a16="http://schemas.microsoft.com/office/drawing/2014/main" id="{8267400C-1299-7655-477E-E18D34ACB36C}"/>
              </a:ext>
            </a:extLst>
          </p:cNvPr>
          <p:cNvPicPr>
            <a:picLocks noChangeAspect="1"/>
          </p:cNvPicPr>
          <p:nvPr/>
        </p:nvPicPr>
        <p:blipFill>
          <a:blip r:embed="rId4"/>
          <a:stretch>
            <a:fillRect/>
          </a:stretch>
        </p:blipFill>
        <p:spPr>
          <a:xfrm>
            <a:off x="1370229" y="2461846"/>
            <a:ext cx="4423899" cy="3306017"/>
          </a:xfrm>
          <a:prstGeom prst="rect">
            <a:avLst/>
          </a:prstGeom>
        </p:spPr>
      </p:pic>
      <p:sp>
        <p:nvSpPr>
          <p:cNvPr id="15" name="TextBox 14">
            <a:extLst>
              <a:ext uri="{FF2B5EF4-FFF2-40B4-BE49-F238E27FC236}">
                <a16:creationId xmlns:a16="http://schemas.microsoft.com/office/drawing/2014/main" id="{E68C0798-49B3-3B40-8F22-033F5C19023E}"/>
              </a:ext>
            </a:extLst>
          </p:cNvPr>
          <p:cNvSpPr txBox="1"/>
          <p:nvPr/>
        </p:nvSpPr>
        <p:spPr>
          <a:xfrm>
            <a:off x="2750620" y="368269"/>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sp>
        <p:nvSpPr>
          <p:cNvPr id="17" name="Footer Placeholder 7">
            <a:extLst>
              <a:ext uri="{FF2B5EF4-FFF2-40B4-BE49-F238E27FC236}">
                <a16:creationId xmlns:a16="http://schemas.microsoft.com/office/drawing/2014/main" id="{C7F60210-EC44-BBC5-DBDD-9D4F776E41BA}"/>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91117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370229" y="1281302"/>
            <a:ext cx="4635902" cy="1169551"/>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OBS_30_CNT_SOCIAL_CIRCLE (Count of observation of client's social surroundings with observable 30 days past due default) was having outlier null value that were 350 approx. as shown in below graph. Those values has been imputed with median value i.e., 0.</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2750620" y="368269"/>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cxnSp>
        <p:nvCxnSpPr>
          <p:cNvPr id="7" name="Straight Connector 6">
            <a:extLst>
              <a:ext uri="{FF2B5EF4-FFF2-40B4-BE49-F238E27FC236}">
                <a16:creationId xmlns:a16="http://schemas.microsoft.com/office/drawing/2014/main" id="{FC85D838-F629-619F-2F72-7FEC564A0BEA}"/>
              </a:ext>
            </a:extLst>
          </p:cNvPr>
          <p:cNvCxnSpPr/>
          <p:nvPr/>
        </p:nvCxnSpPr>
        <p:spPr>
          <a:xfrm>
            <a:off x="6550269" y="776360"/>
            <a:ext cx="0" cy="5305280"/>
          </a:xfrm>
          <a:prstGeom prst="line">
            <a:avLst/>
          </a:prstGeom>
          <a:ln w="762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6CEA1E7-3434-5DAD-0FCD-CFB904ED5F60}"/>
              </a:ext>
            </a:extLst>
          </p:cNvPr>
          <p:cNvSpPr txBox="1"/>
          <p:nvPr/>
        </p:nvSpPr>
        <p:spPr>
          <a:xfrm>
            <a:off x="7094408" y="1281302"/>
            <a:ext cx="4635902" cy="1169551"/>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DEF_30_CNT_SOCIAL_CIRCLE (Count of observation of client's social surroundings defaulted on 30 DPD days past due) was having outlier null value that was 34 </a:t>
            </a:r>
            <a:r>
              <a:rPr lang="en-US" sz="1400" b="0" i="0" u="none" strike="noStrike" baseline="0" dirty="0" err="1">
                <a:solidFill>
                  <a:srgbClr val="000000"/>
                </a:solidFill>
                <a:latin typeface="Rockwell" panose="02060603020205020403" pitchFamily="18" charset="0"/>
              </a:rPr>
              <a:t>approx</a:t>
            </a:r>
            <a:r>
              <a:rPr lang="en-US" sz="1400" b="0" i="0" u="none" strike="noStrike" baseline="0" dirty="0">
                <a:solidFill>
                  <a:srgbClr val="000000"/>
                </a:solidFill>
                <a:latin typeface="Rockwell" panose="02060603020205020403" pitchFamily="18" charset="0"/>
              </a:rPr>
              <a:t>, as shown in below graph. Those values have been imputed with median value i.e., 0.</a:t>
            </a:r>
          </a:p>
        </p:txBody>
      </p:sp>
      <p:pic>
        <p:nvPicPr>
          <p:cNvPr id="6" name="Picture 5">
            <a:extLst>
              <a:ext uri="{FF2B5EF4-FFF2-40B4-BE49-F238E27FC236}">
                <a16:creationId xmlns:a16="http://schemas.microsoft.com/office/drawing/2014/main" id="{D9E15512-C38F-F803-5851-867FC44C20E9}"/>
              </a:ext>
            </a:extLst>
          </p:cNvPr>
          <p:cNvPicPr>
            <a:picLocks noChangeAspect="1"/>
          </p:cNvPicPr>
          <p:nvPr/>
        </p:nvPicPr>
        <p:blipFill>
          <a:blip r:embed="rId3"/>
          <a:stretch>
            <a:fillRect/>
          </a:stretch>
        </p:blipFill>
        <p:spPr>
          <a:xfrm>
            <a:off x="1370229" y="2750935"/>
            <a:ext cx="4335978" cy="3236627"/>
          </a:xfrm>
          <a:prstGeom prst="rect">
            <a:avLst/>
          </a:prstGeom>
        </p:spPr>
      </p:pic>
      <p:pic>
        <p:nvPicPr>
          <p:cNvPr id="9" name="Picture 8">
            <a:extLst>
              <a:ext uri="{FF2B5EF4-FFF2-40B4-BE49-F238E27FC236}">
                <a16:creationId xmlns:a16="http://schemas.microsoft.com/office/drawing/2014/main" id="{B9F00A26-96A1-8B36-9A9E-456442684CBF}"/>
              </a:ext>
            </a:extLst>
          </p:cNvPr>
          <p:cNvPicPr>
            <a:picLocks noChangeAspect="1"/>
          </p:cNvPicPr>
          <p:nvPr/>
        </p:nvPicPr>
        <p:blipFill>
          <a:blip r:embed="rId4"/>
          <a:stretch>
            <a:fillRect/>
          </a:stretch>
        </p:blipFill>
        <p:spPr>
          <a:xfrm>
            <a:off x="7094408" y="2750935"/>
            <a:ext cx="4635901" cy="3236627"/>
          </a:xfrm>
          <a:prstGeom prst="rect">
            <a:avLst/>
          </a:prstGeom>
        </p:spPr>
      </p:pic>
      <p:sp>
        <p:nvSpPr>
          <p:cNvPr id="13" name="Footer Placeholder 7">
            <a:extLst>
              <a:ext uri="{FF2B5EF4-FFF2-40B4-BE49-F238E27FC236}">
                <a16:creationId xmlns:a16="http://schemas.microsoft.com/office/drawing/2014/main" id="{C72E5A24-121B-C387-3FF9-90DECD1FE7BC}"/>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10219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370229" y="1281302"/>
            <a:ext cx="4635902" cy="1169551"/>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OBS_60_CNT_SOCIAL_CIRCLE (Count of observation of client's social surroundings with observable 60 days past due default) was having outlier null value that was 350 </a:t>
            </a:r>
            <a:r>
              <a:rPr lang="en-US" sz="1400" b="0" i="0" u="none" strike="noStrike" baseline="0" dirty="0" err="1">
                <a:solidFill>
                  <a:srgbClr val="000000"/>
                </a:solidFill>
                <a:latin typeface="Rockwell" panose="02060603020205020403" pitchFamily="18" charset="0"/>
              </a:rPr>
              <a:t>approx</a:t>
            </a:r>
            <a:r>
              <a:rPr lang="en-US" sz="1400" b="0" i="0" u="none" strike="noStrike" baseline="0" dirty="0">
                <a:solidFill>
                  <a:srgbClr val="000000"/>
                </a:solidFill>
                <a:latin typeface="Rockwell" panose="02060603020205020403" pitchFamily="18" charset="0"/>
              </a:rPr>
              <a:t>, as shown in below graph. Those values has been imputed with median value i.e., 0.</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2750620" y="368269"/>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cxnSp>
        <p:nvCxnSpPr>
          <p:cNvPr id="7" name="Straight Connector 6">
            <a:extLst>
              <a:ext uri="{FF2B5EF4-FFF2-40B4-BE49-F238E27FC236}">
                <a16:creationId xmlns:a16="http://schemas.microsoft.com/office/drawing/2014/main" id="{FC85D838-F629-619F-2F72-7FEC564A0BEA}"/>
              </a:ext>
            </a:extLst>
          </p:cNvPr>
          <p:cNvCxnSpPr/>
          <p:nvPr/>
        </p:nvCxnSpPr>
        <p:spPr>
          <a:xfrm>
            <a:off x="6550269" y="776360"/>
            <a:ext cx="0" cy="5305280"/>
          </a:xfrm>
          <a:prstGeom prst="line">
            <a:avLst/>
          </a:prstGeom>
          <a:ln w="762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6CEA1E7-3434-5DAD-0FCD-CFB904ED5F60}"/>
              </a:ext>
            </a:extLst>
          </p:cNvPr>
          <p:cNvSpPr txBox="1"/>
          <p:nvPr/>
        </p:nvSpPr>
        <p:spPr>
          <a:xfrm>
            <a:off x="7094408" y="1281302"/>
            <a:ext cx="4635902" cy="1169551"/>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DEF_60_CNT_SOCIAL_CIRCLE (Count of observation of client's social surroundings defaulted on 60 days past due) was having outlier null value that was 24 </a:t>
            </a:r>
            <a:r>
              <a:rPr lang="en-US" sz="1400" b="0" i="0" u="none" strike="noStrike" baseline="0" dirty="0" err="1">
                <a:solidFill>
                  <a:srgbClr val="000000"/>
                </a:solidFill>
                <a:latin typeface="Rockwell" panose="02060603020205020403" pitchFamily="18" charset="0"/>
              </a:rPr>
              <a:t>approx</a:t>
            </a:r>
            <a:r>
              <a:rPr lang="en-US" sz="1400" b="0" i="0" u="none" strike="noStrike" baseline="0" dirty="0">
                <a:solidFill>
                  <a:srgbClr val="000000"/>
                </a:solidFill>
                <a:latin typeface="Rockwell" panose="02060603020205020403" pitchFamily="18" charset="0"/>
              </a:rPr>
              <a:t>, as shown in below graph. Those values has been imputed with median value i.e., 0.</a:t>
            </a:r>
          </a:p>
        </p:txBody>
      </p:sp>
      <p:pic>
        <p:nvPicPr>
          <p:cNvPr id="8" name="Picture 7">
            <a:extLst>
              <a:ext uri="{FF2B5EF4-FFF2-40B4-BE49-F238E27FC236}">
                <a16:creationId xmlns:a16="http://schemas.microsoft.com/office/drawing/2014/main" id="{41EFCAD5-71A9-ADC6-1D21-E074E324B9BC}"/>
              </a:ext>
            </a:extLst>
          </p:cNvPr>
          <p:cNvPicPr>
            <a:picLocks noChangeAspect="1"/>
          </p:cNvPicPr>
          <p:nvPr/>
        </p:nvPicPr>
        <p:blipFill>
          <a:blip r:embed="rId3"/>
          <a:stretch>
            <a:fillRect/>
          </a:stretch>
        </p:blipFill>
        <p:spPr>
          <a:xfrm>
            <a:off x="1370229" y="2750935"/>
            <a:ext cx="4406316" cy="3330705"/>
          </a:xfrm>
          <a:prstGeom prst="rect">
            <a:avLst/>
          </a:prstGeom>
        </p:spPr>
      </p:pic>
      <p:pic>
        <p:nvPicPr>
          <p:cNvPr id="12" name="Picture 11">
            <a:extLst>
              <a:ext uri="{FF2B5EF4-FFF2-40B4-BE49-F238E27FC236}">
                <a16:creationId xmlns:a16="http://schemas.microsoft.com/office/drawing/2014/main" id="{9DC50B14-CBBF-A6BF-2866-93AEA21B35F8}"/>
              </a:ext>
            </a:extLst>
          </p:cNvPr>
          <p:cNvPicPr>
            <a:picLocks noChangeAspect="1"/>
          </p:cNvPicPr>
          <p:nvPr/>
        </p:nvPicPr>
        <p:blipFill>
          <a:blip r:embed="rId4"/>
          <a:stretch>
            <a:fillRect/>
          </a:stretch>
        </p:blipFill>
        <p:spPr>
          <a:xfrm>
            <a:off x="7094408" y="2750935"/>
            <a:ext cx="4511438" cy="3330705"/>
          </a:xfrm>
          <a:prstGeom prst="rect">
            <a:avLst/>
          </a:prstGeom>
        </p:spPr>
      </p:pic>
      <p:sp>
        <p:nvSpPr>
          <p:cNvPr id="14" name="Footer Placeholder 7">
            <a:extLst>
              <a:ext uri="{FF2B5EF4-FFF2-40B4-BE49-F238E27FC236}">
                <a16:creationId xmlns:a16="http://schemas.microsoft.com/office/drawing/2014/main" id="{13FABBBE-92D4-2E31-597C-2FBAEFABB9F5}"/>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223756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77F1F-71D7-A99B-490B-CC65A6CFF1FE}"/>
              </a:ext>
            </a:extLst>
          </p:cNvPr>
          <p:cNvSpPr txBox="1"/>
          <p:nvPr/>
        </p:nvSpPr>
        <p:spPr>
          <a:xfrm>
            <a:off x="1370229" y="1281302"/>
            <a:ext cx="4635902" cy="1169551"/>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DAYS_LAST_PHONE_CHANGE (Count of days before application did client change phone) was having outlier null value that was 24 </a:t>
            </a:r>
            <a:r>
              <a:rPr lang="en-US" sz="1400" b="0" i="0" u="none" strike="noStrike" baseline="0" dirty="0" err="1">
                <a:solidFill>
                  <a:srgbClr val="000000"/>
                </a:solidFill>
                <a:latin typeface="Rockwell" panose="02060603020205020403" pitchFamily="18" charset="0"/>
              </a:rPr>
              <a:t>approx</a:t>
            </a:r>
            <a:r>
              <a:rPr lang="en-US" sz="1400" b="0" i="0" u="none" strike="noStrike" baseline="0" dirty="0">
                <a:solidFill>
                  <a:srgbClr val="000000"/>
                </a:solidFill>
                <a:latin typeface="Rockwell" panose="02060603020205020403" pitchFamily="18" charset="0"/>
              </a:rPr>
              <a:t>, as shown in below graph. Those values has been imputed with median value i.e., -757.</a:t>
            </a:r>
          </a:p>
        </p:txBody>
      </p:sp>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1682354" y="422417"/>
            <a:ext cx="3799648" cy="707886"/>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Data Analysis on Continuous Variable of Application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a:t>
            </a:r>
          </a:p>
        </p:txBody>
      </p:sp>
      <p:cxnSp>
        <p:nvCxnSpPr>
          <p:cNvPr id="7" name="Straight Connector 6">
            <a:extLst>
              <a:ext uri="{FF2B5EF4-FFF2-40B4-BE49-F238E27FC236}">
                <a16:creationId xmlns:a16="http://schemas.microsoft.com/office/drawing/2014/main" id="{FC85D838-F629-619F-2F72-7FEC564A0BEA}"/>
              </a:ext>
            </a:extLst>
          </p:cNvPr>
          <p:cNvCxnSpPr/>
          <p:nvPr/>
        </p:nvCxnSpPr>
        <p:spPr>
          <a:xfrm>
            <a:off x="6550269" y="776360"/>
            <a:ext cx="0" cy="5305280"/>
          </a:xfrm>
          <a:prstGeom prst="line">
            <a:avLst/>
          </a:prstGeom>
          <a:ln w="762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6CEA1E7-3434-5DAD-0FCD-CFB904ED5F60}"/>
              </a:ext>
            </a:extLst>
          </p:cNvPr>
          <p:cNvSpPr txBox="1"/>
          <p:nvPr/>
        </p:nvSpPr>
        <p:spPr>
          <a:xfrm>
            <a:off x="7354766" y="1973799"/>
            <a:ext cx="4635902" cy="954107"/>
          </a:xfrm>
          <a:prstGeom prst="rect">
            <a:avLst/>
          </a:prstGeom>
          <a:noFill/>
        </p:spPr>
        <p:txBody>
          <a:bodyPr wrap="square">
            <a:spAutoFit/>
          </a:bodyPr>
          <a:lstStyle/>
          <a:p>
            <a:r>
              <a:rPr lang="en-US" sz="1400" b="0" i="0" u="none" strike="noStrike" baseline="0" dirty="0">
                <a:solidFill>
                  <a:srgbClr val="000000"/>
                </a:solidFill>
                <a:latin typeface="Rockwell" panose="02060603020205020403" pitchFamily="18" charset="0"/>
              </a:rPr>
              <a:t>NAME_TYPE_SUITE (Who was accompanying client when he was applying for the loan) can be imputed with value with mode of the column which is unaccompanied.</a:t>
            </a:r>
          </a:p>
        </p:txBody>
      </p:sp>
      <p:pic>
        <p:nvPicPr>
          <p:cNvPr id="6" name="Picture 5">
            <a:extLst>
              <a:ext uri="{FF2B5EF4-FFF2-40B4-BE49-F238E27FC236}">
                <a16:creationId xmlns:a16="http://schemas.microsoft.com/office/drawing/2014/main" id="{07705639-D63F-B774-586F-6EBD2070BCE5}"/>
              </a:ext>
            </a:extLst>
          </p:cNvPr>
          <p:cNvPicPr>
            <a:picLocks noChangeAspect="1"/>
          </p:cNvPicPr>
          <p:nvPr/>
        </p:nvPicPr>
        <p:blipFill>
          <a:blip r:embed="rId3"/>
          <a:stretch>
            <a:fillRect/>
          </a:stretch>
        </p:blipFill>
        <p:spPr>
          <a:xfrm>
            <a:off x="1370228" y="2750935"/>
            <a:ext cx="4423901" cy="3245419"/>
          </a:xfrm>
          <a:prstGeom prst="rect">
            <a:avLst/>
          </a:prstGeom>
        </p:spPr>
      </p:pic>
      <p:sp>
        <p:nvSpPr>
          <p:cNvPr id="9" name="TextBox 8">
            <a:extLst>
              <a:ext uri="{FF2B5EF4-FFF2-40B4-BE49-F238E27FC236}">
                <a16:creationId xmlns:a16="http://schemas.microsoft.com/office/drawing/2014/main" id="{4BEAB9B9-3F48-7947-27D0-1BFA5AA7027E}"/>
              </a:ext>
            </a:extLst>
          </p:cNvPr>
          <p:cNvSpPr txBox="1"/>
          <p:nvPr/>
        </p:nvSpPr>
        <p:spPr>
          <a:xfrm>
            <a:off x="7354766" y="422417"/>
            <a:ext cx="3799648" cy="707886"/>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Imputing values in Categorical variable</a:t>
            </a:r>
          </a:p>
        </p:txBody>
      </p:sp>
      <p:sp>
        <p:nvSpPr>
          <p:cNvPr id="13" name="Footer Placeholder 7">
            <a:extLst>
              <a:ext uri="{FF2B5EF4-FFF2-40B4-BE49-F238E27FC236}">
                <a16:creationId xmlns:a16="http://schemas.microsoft.com/office/drawing/2014/main" id="{E222AAB8-8FEC-1DD8-57EF-853D971C7713}"/>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334605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33B82-C27C-75D2-909C-CE3CD2F3F084}"/>
              </a:ext>
            </a:extLst>
          </p:cNvPr>
          <p:cNvPicPr>
            <a:picLocks noChangeAspect="1"/>
          </p:cNvPicPr>
          <p:nvPr/>
        </p:nvPicPr>
        <p:blipFill>
          <a:blip r:embed="rId2"/>
          <a:stretch>
            <a:fillRect/>
          </a:stretch>
        </p:blipFill>
        <p:spPr>
          <a:xfrm>
            <a:off x="0" y="155429"/>
            <a:ext cx="1651582" cy="825791"/>
          </a:xfrm>
          <a:prstGeom prst="rect">
            <a:avLst/>
          </a:prstGeom>
        </p:spPr>
      </p:pic>
      <p:sp>
        <p:nvSpPr>
          <p:cNvPr id="5" name="TextBox 4">
            <a:extLst>
              <a:ext uri="{FF2B5EF4-FFF2-40B4-BE49-F238E27FC236}">
                <a16:creationId xmlns:a16="http://schemas.microsoft.com/office/drawing/2014/main" id="{4F656F30-CB7B-3510-BAAE-F3345A6D3CA1}"/>
              </a:ext>
            </a:extLst>
          </p:cNvPr>
          <p:cNvSpPr txBox="1"/>
          <p:nvPr/>
        </p:nvSpPr>
        <p:spPr>
          <a:xfrm>
            <a:off x="2733036" y="778857"/>
            <a:ext cx="7129003" cy="400110"/>
          </a:xfrm>
          <a:prstGeom prst="rect">
            <a:avLst/>
          </a:prstGeom>
          <a:noFill/>
        </p:spPr>
        <p:txBody>
          <a:bodyPr wrap="square">
            <a:spAutoFit/>
          </a:bodyPr>
          <a:lstStyle/>
          <a:p>
            <a:r>
              <a:rPr lang="en-US" sz="2000" b="1" i="0" u="none" strike="noStrike" baseline="0" dirty="0">
                <a:solidFill>
                  <a:srgbClr val="000000"/>
                </a:solidFill>
                <a:latin typeface="Palatino Linotype" panose="02040502050505030304" pitchFamily="18" charset="0"/>
              </a:rPr>
              <a:t>Checking for Datatypes and changing to correct </a:t>
            </a:r>
            <a:r>
              <a:rPr lang="en-US" sz="2000" b="1" dirty="0">
                <a:solidFill>
                  <a:srgbClr val="000000"/>
                </a:solidFill>
                <a:latin typeface="Palatino Linotype" panose="02040502050505030304" pitchFamily="18" charset="0"/>
              </a:rPr>
              <a:t>D</a:t>
            </a:r>
            <a:r>
              <a:rPr lang="en-US" sz="2000" b="1" i="0" u="none" strike="noStrike" baseline="0" dirty="0">
                <a:solidFill>
                  <a:srgbClr val="000000"/>
                </a:solidFill>
                <a:latin typeface="Palatino Linotype" panose="02040502050505030304" pitchFamily="18" charset="0"/>
              </a:rPr>
              <a:t>atatypes</a:t>
            </a:r>
          </a:p>
        </p:txBody>
      </p:sp>
      <p:sp>
        <p:nvSpPr>
          <p:cNvPr id="6" name="TextBox 5">
            <a:extLst>
              <a:ext uri="{FF2B5EF4-FFF2-40B4-BE49-F238E27FC236}">
                <a16:creationId xmlns:a16="http://schemas.microsoft.com/office/drawing/2014/main" id="{F6E00FF7-112C-196B-6A81-237BC12B6AD5}"/>
              </a:ext>
            </a:extLst>
          </p:cNvPr>
          <p:cNvSpPr txBox="1"/>
          <p:nvPr/>
        </p:nvSpPr>
        <p:spPr>
          <a:xfrm>
            <a:off x="1581243" y="1776824"/>
            <a:ext cx="9857549" cy="3693319"/>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rgbClr val="000000"/>
                </a:solidFill>
                <a:latin typeface="Rockwell" panose="02060603020205020403" pitchFamily="18" charset="0"/>
              </a:rPr>
              <a:t>Those columns which was having incorrect datatypes have been changed to the correct datatypes, also, renamed values of some column with full form of it.</a:t>
            </a:r>
          </a:p>
          <a:p>
            <a:endParaRPr lang="en-US" sz="1800" b="0" i="0" u="none" strike="noStrike" baseline="0" dirty="0">
              <a:solidFill>
                <a:srgbClr val="000000"/>
              </a:solidFill>
              <a:latin typeface="Rockwell" panose="02060603020205020403"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Rockwell" panose="02060603020205020403" pitchFamily="18" charset="0"/>
              </a:rPr>
              <a:t>For example –</a:t>
            </a:r>
            <a:r>
              <a:rPr lang="en-US" sz="1800" b="0" i="1" u="none" strike="noStrike" baseline="0" dirty="0">
                <a:solidFill>
                  <a:srgbClr val="000000"/>
                </a:solidFill>
                <a:latin typeface="Rockwell" panose="02060603020205020403" pitchFamily="18" charset="0"/>
              </a:rPr>
              <a:t>In </a:t>
            </a:r>
            <a:r>
              <a:rPr lang="en-US" sz="1800" b="0" i="0" u="none" strike="noStrike" baseline="0" dirty="0">
                <a:solidFill>
                  <a:srgbClr val="000000"/>
                </a:solidFill>
                <a:latin typeface="Rockwell" panose="02060603020205020403" pitchFamily="18" charset="0"/>
              </a:rPr>
              <a:t>CODE_GENDER column the values was present as ‘M’, ‘F’ and ‘XNA’. So, XNA has been ignored and changed the value of ‘M’, ‘F’ as ‘Male’ and ‘Female’.</a:t>
            </a:r>
          </a:p>
          <a:p>
            <a:endParaRPr lang="en-US" sz="1800" b="0" i="0" u="none" strike="noStrike" baseline="0" dirty="0">
              <a:solidFill>
                <a:srgbClr val="000000"/>
              </a:solidFill>
              <a:latin typeface="Rockwell" panose="02060603020205020403"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Rockwell" panose="02060603020205020403" pitchFamily="18" charset="0"/>
              </a:rPr>
              <a:t>In FLAG_OWN_CAR column the values was present as ‘Y’ and ‘N’. So, renamed the values as ‘Yes’ and ‘No’.</a:t>
            </a:r>
          </a:p>
          <a:p>
            <a:endParaRPr lang="en-US" sz="1800" b="0" i="0" u="none" strike="noStrike" baseline="0" dirty="0">
              <a:solidFill>
                <a:srgbClr val="000000"/>
              </a:solidFill>
              <a:latin typeface="Rockwell" panose="02060603020205020403"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Rockwell" panose="02060603020205020403" pitchFamily="18" charset="0"/>
              </a:rPr>
              <a:t>In FLAG_OWN_REALTY column the values was present as ‘Y’ and ‘N’. So, renamed the values as ‘Yes’ and ‘No’.</a:t>
            </a:r>
          </a:p>
          <a:p>
            <a:pPr marL="285750" indent="-285750" algn="l">
              <a:buFont typeface="Wingdings" panose="05000000000000000000" pitchFamily="2" charset="2"/>
              <a:buChar char="Ø"/>
            </a:pPr>
            <a:endParaRPr lang="en-IN" sz="1800" b="0" i="0" u="none" strike="noStrike" baseline="0" dirty="0">
              <a:solidFill>
                <a:srgbClr val="000000"/>
              </a:solidFill>
            </a:endParaRPr>
          </a:p>
          <a:p>
            <a:pPr marL="285750" indent="-285750">
              <a:buFont typeface="Wingdings" panose="05000000000000000000" pitchFamily="2" charset="2"/>
              <a:buChar char="Ø"/>
            </a:pPr>
            <a:r>
              <a:rPr lang="en-US" dirty="0">
                <a:solidFill>
                  <a:srgbClr val="000000"/>
                </a:solidFill>
                <a:latin typeface="Rockwell" panose="02060603020205020403" pitchFamily="18" charset="0"/>
              </a:rPr>
              <a:t>New column has been created that is Age with the age of every applicants.</a:t>
            </a:r>
          </a:p>
        </p:txBody>
      </p:sp>
      <p:sp>
        <p:nvSpPr>
          <p:cNvPr id="11" name="Footer Placeholder 7">
            <a:extLst>
              <a:ext uri="{FF2B5EF4-FFF2-40B4-BE49-F238E27FC236}">
                <a16:creationId xmlns:a16="http://schemas.microsoft.com/office/drawing/2014/main" id="{BEC6EF98-5305-AE8A-A4A6-998EF83932D3}"/>
              </a:ext>
            </a:extLst>
          </p:cNvPr>
          <p:cNvSpPr>
            <a:spLocks noGrp="1"/>
          </p:cNvSpPr>
          <p:nvPr>
            <p:ph type="ftr" sz="quarter" idx="11"/>
          </p:nvPr>
        </p:nvSpPr>
        <p:spPr>
          <a:xfrm>
            <a:off x="8075441" y="6376902"/>
            <a:ext cx="4116559" cy="365125"/>
          </a:xfrm>
        </p:spPr>
        <p:txBody>
          <a:bodyPr/>
          <a:lstStyle/>
          <a:p>
            <a:r>
              <a:rPr lang="en-US" sz="1000" dirty="0">
                <a:latin typeface="Consolas" panose="020B0609020204030204" pitchFamily="49" charset="0"/>
              </a:rPr>
              <a:t>Data Toolkit 1 - Credit Exploratory Data Analysis (EDA)</a:t>
            </a:r>
          </a:p>
        </p:txBody>
      </p:sp>
    </p:spTree>
    <p:extLst>
      <p:ext uri="{BB962C8B-B14F-4D97-AF65-F5344CB8AC3E}">
        <p14:creationId xmlns:p14="http://schemas.microsoft.com/office/powerpoint/2010/main" val="42532087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{7FC4BC05-9F7E-4839-B273-464C57A76451}tf11429527_win32</Template>
  <TotalTime>172</TotalTime>
  <Words>1954</Words>
  <Application>Microsoft Office PowerPoint</Application>
  <PresentationFormat>Widescreen</PresentationFormat>
  <Paragraphs>112</Paragraphs>
  <Slides>26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Bookman Old Style</vt:lpstr>
      <vt:lpstr>Calibri</vt:lpstr>
      <vt:lpstr>Consolas</vt:lpstr>
      <vt:lpstr>Franklin Gothic Book</vt:lpstr>
      <vt:lpstr>Palatino Linotype</vt:lpstr>
      <vt:lpstr>Rockwell</vt:lpstr>
      <vt:lpstr>Wingdings</vt:lpstr>
      <vt:lpstr>1_RetrospectVTI</vt:lpstr>
      <vt:lpstr>Presentation of Credit EDA</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Credit EDA</dc:title>
  <dc:creator>Ashish Kr Jha</dc:creator>
  <cp:lastModifiedBy>Ashish Kr Jha</cp:lastModifiedBy>
  <cp:revision>18</cp:revision>
  <dcterms:created xsi:type="dcterms:W3CDTF">2022-09-26T14:50:18Z</dcterms:created>
  <dcterms:modified xsi:type="dcterms:W3CDTF">2022-09-26T17:43:02Z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