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Amatic SC"/>
      <p:regular r:id="rId53"/>
      <p:bold r:id="rId54"/>
    </p:embeddedFont>
    <p:embeddedFont>
      <p:font typeface="Source Code Pr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AmaticSC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AmaticSC-bold.fntdata"/><Relationship Id="rId13" Type="http://schemas.openxmlformats.org/officeDocument/2006/relationships/slide" Target="slides/slide8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b8d692011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b8d692011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b8d692011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b8d692011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b8d692011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b8d692011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b8d692011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b8d692011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8d692011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8d692011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8d692011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8d692011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b8d692011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b8d692011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8d692011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b8d692011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b8d692011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b8d692011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8d692011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b8d692011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b8d6920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b8d6920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b8d692011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b8d692011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b8d692011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b8d692011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b8d692011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b8d692011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b8d692011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b8d692011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b8d692011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b8d692011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b8d692011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b8d692011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b8d692011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b8d692011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b8d692011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b8d692011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b8d692011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b8d692011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b8d692011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b8d692011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b8d692011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b8d692011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b8d692011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b8d692011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b8d692011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b8d692011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b8d692011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b8d692011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b8d692011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b8d692011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b8d692011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b8d692011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b8d692011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b8d692011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b8d692011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b8d692011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b8d692011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b8d692011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b8d692011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b8d692011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b8d692011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b8d692011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8d692011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8d692011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b8d692011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b8d692011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b8d692011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b8d692011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b8d692011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b8d692011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b8d692011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b8d692011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b8d692011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b8d692011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b8d692011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b8d692011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8d692011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b8d692011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b8d692011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b8d692011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8d692011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8d692011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jpg"/><Relationship Id="rId4" Type="http://schemas.openxmlformats.org/officeDocument/2006/relationships/hyperlink" Target="https://github.com/ashishdhanve/Task5-IPL-EDA-Grip-at-sparks" TargetMode="External"/><Relationship Id="rId5" Type="http://schemas.openxmlformats.org/officeDocument/2006/relationships/hyperlink" Target="http://www.linkedin.com/in/ashish-dhanve-99785a14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14554" r="10381" t="17539"/>
          <a:stretch/>
        </p:blipFill>
        <p:spPr>
          <a:xfrm>
            <a:off x="193800" y="2218500"/>
            <a:ext cx="1603326" cy="18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75650" y="145325"/>
            <a:ext cx="6982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Amatic SC"/>
                <a:ea typeface="Amatic SC"/>
                <a:cs typeface="Amatic SC"/>
                <a:sym typeface="Amatic SC"/>
              </a:rPr>
              <a:t>Exploratory</a:t>
            </a:r>
            <a:r>
              <a:rPr b="1" lang="en" sz="4400">
                <a:latin typeface="Amatic SC"/>
                <a:ea typeface="Amatic SC"/>
                <a:cs typeface="Amatic SC"/>
                <a:sym typeface="Amatic SC"/>
              </a:rPr>
              <a:t> Data An</a:t>
            </a:r>
            <a:r>
              <a:rPr b="1" lang="en" sz="4400">
                <a:latin typeface="Amatic SC"/>
                <a:ea typeface="Amatic SC"/>
                <a:cs typeface="Amatic SC"/>
                <a:sym typeface="Amatic SC"/>
              </a:rPr>
              <a:t>alysis: Sports</a:t>
            </a:r>
            <a:endParaRPr b="1" sz="4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latin typeface="Amatic SC"/>
                <a:ea typeface="Amatic SC"/>
                <a:cs typeface="Amatic SC"/>
                <a:sym typeface="Amatic SC"/>
              </a:rPr>
              <a:t>GRIP at the Sparks Foundation</a:t>
            </a:r>
            <a:endParaRPr b="1" i="1"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latin typeface="Amatic SC"/>
                <a:ea typeface="Amatic SC"/>
                <a:cs typeface="Amatic SC"/>
                <a:sym typeface="Amatic SC"/>
              </a:rPr>
              <a:t>Business and data analysis internship</a:t>
            </a:r>
            <a:endParaRPr b="1" i="1" sz="2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20350" y="2169350"/>
            <a:ext cx="6828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Name:- </a:t>
            </a:r>
            <a:r>
              <a:rPr lang="en" sz="1500"/>
              <a:t>Ashish Dhanve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Email:-</a:t>
            </a:r>
            <a:r>
              <a:rPr lang="en" sz="1500"/>
              <a:t> ashishdhanve116@gmail.com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Github Link:-</a:t>
            </a:r>
            <a:r>
              <a:rPr b="1" lang="en" sz="1500"/>
              <a:t>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https://github.com/ashishdhanve/Task5-IPL-EDA-Grip-at-sparks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Linkedin:- 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www.linkedin.com/in/ashish-dhanve-99785a14b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Slide Contains my data analysis solution to the IPL Data provided by the task 5 at GRIP at the sparks Foundation Data Science and </a:t>
            </a:r>
            <a:r>
              <a:rPr b="1" lang="en"/>
              <a:t>Business</a:t>
            </a:r>
            <a:r>
              <a:rPr b="1" lang="en"/>
              <a:t> analytics Intern.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56475" cy="32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3532275" y="3631425"/>
            <a:ext cx="547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</a:rPr>
              <a:t>Of the </a:t>
            </a:r>
            <a:r>
              <a:rPr b="1" lang="en" sz="1550">
                <a:solidFill>
                  <a:srgbClr val="4D5156"/>
                </a:solidFill>
                <a:highlight>
                  <a:srgbClr val="FFFFFF"/>
                </a:highlight>
              </a:rPr>
              <a:t>756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</a:rPr>
              <a:t> IPL matches played from 2008 to 2019,</a:t>
            </a:r>
            <a:r>
              <a:rPr b="1" lang="en" sz="1550">
                <a:solidFill>
                  <a:srgbClr val="4D5156"/>
                </a:solidFill>
                <a:highlight>
                  <a:srgbClr val="FFFFFF"/>
                </a:highlight>
              </a:rPr>
              <a:t> 419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</a:rPr>
              <a:t> matches were </a:t>
            </a:r>
            <a:r>
              <a:rPr b="1" lang="en" sz="1550">
                <a:solidFill>
                  <a:srgbClr val="4D5156"/>
                </a:solidFill>
                <a:highlight>
                  <a:srgbClr val="FFFFFF"/>
                </a:highlight>
              </a:rPr>
              <a:t>won chasing the target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</a:rPr>
              <a:t>. Hence, more victories were registered by teams chasing a total(field_first) than defending the total(bat_first).</a:t>
            </a:r>
            <a:endParaRPr sz="15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03050" y="2171250"/>
            <a:ext cx="2937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80"/>
              <a:t>Team Summary</a:t>
            </a:r>
            <a:endParaRPr sz="45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238" y="671113"/>
            <a:ext cx="6577525" cy="38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00" y="345400"/>
            <a:ext cx="6425800" cy="44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738" y="401050"/>
            <a:ext cx="6168525" cy="43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800" y="313825"/>
            <a:ext cx="6416400" cy="45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975" y="339988"/>
            <a:ext cx="6342050" cy="44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88" y="318188"/>
            <a:ext cx="6404025" cy="45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88" y="326913"/>
            <a:ext cx="6379225" cy="4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538" y="396688"/>
            <a:ext cx="6180925" cy="43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4375" y="123950"/>
            <a:ext cx="886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latin typeface="Amatic SC"/>
                <a:ea typeface="Amatic SC"/>
                <a:cs typeface="Amatic SC"/>
                <a:sym typeface="Amatic SC"/>
              </a:rPr>
              <a:t>About IPL </a:t>
            </a:r>
            <a:endParaRPr b="1" sz="49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15550" y="1755900"/>
            <a:ext cx="8712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4D5156"/>
                </a:solidFill>
                <a:highlight>
                  <a:srgbClr val="FFFFFF"/>
                </a:highlight>
              </a:rPr>
              <a:t>The Indian Premier League is a professional Twenty20 cricket league, contested by eight teams based out of eight different Indian cities. The league was founded by the Board of Control for Cricket in India in 2007. </a:t>
            </a:r>
            <a:endParaRPr sz="23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763" y="357438"/>
            <a:ext cx="6292475" cy="4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from the plots: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Chennai Super Kings always </a:t>
            </a:r>
            <a:r>
              <a:rPr lang="en"/>
              <a:t>remain</a:t>
            </a:r>
            <a:r>
              <a:rPr lang="en"/>
              <a:t> </a:t>
            </a:r>
            <a:r>
              <a:rPr lang="en"/>
              <a:t>consistent in scoring runs except 2016 when it was banned.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Mumbai Indians started with the low score and gradually started fluctuating between (2000 and 2800 runs) with alternate seasons.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Gujrat Lion played only one season of IPL with total runs more than 2000.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Royal Challengers Bangalore's performance gradually increased and suddenly dropped in 2014 to increase again.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Kolkata Knight Riders performance continuously increasing with seasons.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034500" y="2134800"/>
            <a:ext cx="30750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Batsman Summary</a:t>
            </a:r>
            <a:endParaRPr sz="418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42375" cy="30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/>
          <p:cNvSpPr txBox="1"/>
          <p:nvPr/>
        </p:nvSpPr>
        <p:spPr>
          <a:xfrm>
            <a:off x="5279800" y="286700"/>
            <a:ext cx="37182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50"/>
              <a:buChar char="-"/>
            </a:pPr>
            <a:r>
              <a:rPr b="1" lang="en" sz="1450">
                <a:solidFill>
                  <a:srgbClr val="4D5156"/>
                </a:solidFill>
                <a:highlight>
                  <a:srgbClr val="FFFFFF"/>
                </a:highlight>
              </a:rPr>
              <a:t>CH Gayle</a:t>
            </a: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</a:rPr>
              <a:t> is the player who won the most player of the match awards and hence is the most valuable player.</a:t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D5156"/>
              </a:buClr>
              <a:buSzPts val="1450"/>
              <a:buChar char="-"/>
            </a:pP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</a:rPr>
              <a:t>Six Indian players have figured in the top ten IPL players list.</a:t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D5156"/>
              </a:buClr>
              <a:buSzPts val="1450"/>
              <a:buChar char="-"/>
            </a:pP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</a:rPr>
              <a:t>Chris Gayle and AB de </a:t>
            </a: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</a:rPr>
              <a:t>Villiers</a:t>
            </a: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</a:rPr>
              <a:t> have never won an IPL. Of the top ten players, 6 players(</a:t>
            </a:r>
            <a:r>
              <a:rPr b="1" lang="en" sz="1450">
                <a:solidFill>
                  <a:srgbClr val="4D5156"/>
                </a:solidFill>
                <a:highlight>
                  <a:srgbClr val="FFFFFF"/>
                </a:highlight>
              </a:rPr>
              <a:t>RG Sharma, MS Dhoni, DA Warner, SR Watson, SK Raina, and G Gambhir</a:t>
            </a:r>
            <a:r>
              <a:rPr lang="en" sz="1450">
                <a:solidFill>
                  <a:srgbClr val="4D5156"/>
                </a:solidFill>
                <a:highlight>
                  <a:srgbClr val="FFFFFF"/>
                </a:highlight>
              </a:rPr>
              <a:t>) have won the IPL. It exemplifies the importance of the presence of the most valuable player(s) in a team.</a:t>
            </a:r>
            <a:endParaRPr sz="14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925" y="3404750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94450" cy="31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6"/>
          <p:cNvSpPr txBox="1"/>
          <p:nvPr/>
        </p:nvSpPr>
        <p:spPr>
          <a:xfrm>
            <a:off x="469650" y="3755350"/>
            <a:ext cx="82047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D5156"/>
              </a:buClr>
              <a:buSzPts val="1650"/>
              <a:buChar char="-"/>
            </a:pP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V Kohli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 is a batsman to score most number of runs (</a:t>
            </a: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5434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) followed by </a:t>
            </a: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SK Raina 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(</a:t>
            </a: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5415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) and </a:t>
            </a: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RG Sharma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( 4914)</a:t>
            </a:r>
            <a:endParaRPr sz="16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325" y="408713"/>
            <a:ext cx="17430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10676" cy="3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421400" y="3482700"/>
            <a:ext cx="81552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D5156"/>
              </a:buClr>
              <a:buSzPts val="1750"/>
              <a:buChar char="-"/>
            </a:pP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</a:rPr>
              <a:t>AB de Villiers</a:t>
            </a:r>
            <a:r>
              <a:rPr lang="en" sz="1750">
                <a:solidFill>
                  <a:srgbClr val="4D5156"/>
                </a:solidFill>
                <a:highlight>
                  <a:srgbClr val="FFFFFF"/>
                </a:highlight>
              </a:rPr>
              <a:t> is the batsman with highest strike rate i.e </a:t>
            </a: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</a:rPr>
              <a:t>148.78</a:t>
            </a:r>
            <a:r>
              <a:rPr lang="en" sz="1750">
                <a:solidFill>
                  <a:srgbClr val="4D5156"/>
                </a:solidFill>
                <a:highlight>
                  <a:srgbClr val="FFFFFF"/>
                </a:highlight>
              </a:rPr>
              <a:t> followed by </a:t>
            </a: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</a:rPr>
              <a:t>CH Gayle(145.64)</a:t>
            </a:r>
            <a:r>
              <a:rPr lang="en" sz="1750">
                <a:solidFill>
                  <a:srgbClr val="4D5156"/>
                </a:solidFill>
                <a:highlight>
                  <a:srgbClr val="FFFFFF"/>
                </a:highlight>
              </a:rPr>
              <a:t> and </a:t>
            </a: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</a:rPr>
              <a:t>DA Warner(139.52)</a:t>
            </a:r>
            <a:endParaRPr b="1" sz="17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50"/>
              <a:buChar char="-"/>
            </a:pPr>
            <a:r>
              <a:t/>
            </a:r>
            <a:endParaRPr b="1" sz="17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50"/>
              <a:buChar char="-"/>
            </a:pP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</a:rPr>
              <a:t>Strike Rate = (Number of runs / Number of balls) *100</a:t>
            </a:r>
            <a:endParaRPr b="1" sz="17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326" y="955488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03650" cy="33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45325" y="3755375"/>
            <a:ext cx="76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D5156"/>
              </a:buClr>
              <a:buSzPts val="1650"/>
              <a:buChar char="-"/>
            </a:pP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DA Warners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 is the batsman to have highest batting</a:t>
            </a: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 average(37.62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) followed by</a:t>
            </a: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 CH Gayle(36.77)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 and </a:t>
            </a: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V Kohli(32.15)</a:t>
            </a:r>
            <a:endParaRPr b="1" sz="2000"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275" y="811238"/>
            <a:ext cx="20002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600" y="309463"/>
            <a:ext cx="6428800" cy="45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800" y="279000"/>
            <a:ext cx="6416400" cy="45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874" y="190425"/>
            <a:ext cx="6382425" cy="45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Task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Task Contains the data from 2008-2019(12 Seasons)</a:t>
            </a:r>
            <a:endParaRPr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Matches.csv:- This file contains teamwise data witch each match.</a:t>
            </a:r>
            <a:endParaRPr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Deliveries.csv:- This file contains playerwise data with each ball.</a:t>
            </a:r>
            <a:endParaRPr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 of the task:</a:t>
            </a:r>
            <a:endParaRPr b="1"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42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Arial"/>
              <a:buChar char="●"/>
            </a:pPr>
            <a:r>
              <a:rPr lang="en" sz="2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 ‘Exploratory Data Analysis’ on dataset ‘Indian Premier League’</a:t>
            </a:r>
            <a:endParaRPr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42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Arial"/>
              <a:buChar char="●"/>
            </a:pPr>
            <a:r>
              <a:rPr lang="en" sz="2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sports analysts, find out the most successful teams, players and factors contributing win or loss of a team.</a:t>
            </a:r>
            <a:endParaRPr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42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100000"/>
              <a:buFont typeface="Arial"/>
              <a:buChar char="●"/>
            </a:pPr>
            <a:r>
              <a:rPr lang="en" sz="2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Suggest teams or players a company should endorse for its products.</a:t>
            </a:r>
            <a:endParaRPr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800" y="279000"/>
            <a:ext cx="6416400" cy="45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363" y="336575"/>
            <a:ext cx="6255275" cy="44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300" y="425150"/>
            <a:ext cx="6007400" cy="42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938" y="372000"/>
            <a:ext cx="6156125" cy="43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313" y="403000"/>
            <a:ext cx="6069375" cy="43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025" y="239138"/>
            <a:ext cx="6527950" cy="46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575" y="318863"/>
            <a:ext cx="6304850" cy="45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from The Plots:</a:t>
            </a:r>
            <a:endParaRPr/>
          </a:p>
        </p:txBody>
      </p:sp>
      <p:sp>
        <p:nvSpPr>
          <p:cNvPr id="259" name="Google Shape;259;p4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 Kohli’s performance </a:t>
            </a:r>
            <a:r>
              <a:rPr lang="en"/>
              <a:t>dropping</a:t>
            </a:r>
            <a:r>
              <a:rPr lang="en"/>
              <a:t> and rising with alternate seasons, given his best performance in 2016.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 Warner’s performance continuously increasing with seasons and there is sudden drop in 2019 because of his absence in IPL.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sudden drops in the performance of MS Dhoni in 2010 and 2016. His best </a:t>
            </a:r>
            <a:r>
              <a:rPr lang="en"/>
              <a:t>performance</a:t>
            </a:r>
            <a:r>
              <a:rPr lang="en"/>
              <a:t> is in 2013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sudden and irregular changes in the performances of the player each season.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3180600" y="2171250"/>
            <a:ext cx="2782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Bowler Summary</a:t>
            </a:r>
            <a:endParaRPr sz="418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14200" cy="31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32950" y="3519900"/>
            <a:ext cx="7919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D5156"/>
              </a:buClr>
              <a:buSzPts val="1550"/>
              <a:buChar char="-"/>
            </a:pPr>
            <a:r>
              <a:rPr b="1" lang="en" sz="1550">
                <a:solidFill>
                  <a:srgbClr val="4D5156"/>
                </a:solidFill>
                <a:highlight>
                  <a:srgbClr val="FFFFFF"/>
                </a:highlight>
              </a:rPr>
              <a:t>SL Malinga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</a:rPr>
              <a:t> have the honour to take most number of wickets(</a:t>
            </a:r>
            <a:r>
              <a:rPr b="1" lang="en" sz="1550">
                <a:solidFill>
                  <a:srgbClr val="4D5156"/>
                </a:solidFill>
                <a:highlight>
                  <a:srgbClr val="FFFFFF"/>
                </a:highlight>
              </a:rPr>
              <a:t>188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</a:rPr>
              <a:t>) followed by</a:t>
            </a:r>
            <a:r>
              <a:rPr b="1" lang="en" sz="1550">
                <a:solidFill>
                  <a:srgbClr val="4D5156"/>
                </a:solidFill>
                <a:highlight>
                  <a:srgbClr val="FFFFFF"/>
                </a:highlight>
              </a:rPr>
              <a:t> DJ Bravo(168)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</a:rPr>
              <a:t> and </a:t>
            </a:r>
            <a:r>
              <a:rPr b="1" lang="en" sz="1550">
                <a:solidFill>
                  <a:srgbClr val="4D5156"/>
                </a:solidFill>
                <a:highlight>
                  <a:srgbClr val="FFFFFF"/>
                </a:highlight>
              </a:rPr>
              <a:t>A Mishra(165)</a:t>
            </a:r>
            <a:endParaRPr b="1" sz="15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  <p:pic>
        <p:nvPicPr>
          <p:cNvPr id="271" name="Google Shape;27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800" y="909375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3" y="86775"/>
            <a:ext cx="6221775" cy="34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09850" y="3668625"/>
            <a:ext cx="844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There were total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season played between 2008 to 2019</a:t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Source Code Pro"/>
              <a:buChar char="●"/>
            </a:pP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Season6(2013)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witnessed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highest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number of 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matches(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76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followed by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season5(2012)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season4(2011)</a:t>
            </a:r>
            <a:endParaRPr b="1"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64625" cy="31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/>
        </p:nvSpPr>
        <p:spPr>
          <a:xfrm>
            <a:off x="545325" y="3395950"/>
            <a:ext cx="78951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D5156"/>
              </a:buClr>
              <a:buSzPts val="1750"/>
              <a:buChar char="-"/>
            </a:pP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</a:rPr>
              <a:t>DW Steyn</a:t>
            </a:r>
            <a:r>
              <a:rPr lang="en" sz="1750">
                <a:solidFill>
                  <a:srgbClr val="4D5156"/>
                </a:solidFill>
                <a:highlight>
                  <a:srgbClr val="FFFFFF"/>
                </a:highlight>
              </a:rPr>
              <a:t> have the lowest economy(</a:t>
            </a: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</a:rPr>
              <a:t>6.67</a:t>
            </a:r>
            <a:r>
              <a:rPr lang="en" sz="1750">
                <a:solidFill>
                  <a:srgbClr val="4D5156"/>
                </a:solidFill>
                <a:highlight>
                  <a:srgbClr val="FFFFFF"/>
                </a:highlight>
              </a:rPr>
              <a:t>) followed by </a:t>
            </a: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</a:rPr>
              <a:t>R Ashwin(6.74)</a:t>
            </a:r>
            <a:r>
              <a:rPr lang="en" sz="1750">
                <a:solidFill>
                  <a:srgbClr val="4D5156"/>
                </a:solidFill>
                <a:highlight>
                  <a:srgbClr val="FFFFFF"/>
                </a:highlight>
              </a:rPr>
              <a:t> and </a:t>
            </a: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</a:rPr>
              <a:t>SP Narine(6.78)</a:t>
            </a:r>
            <a:endParaRPr b="1" sz="17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841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2450"/>
              <a:buChar char="-"/>
            </a:pPr>
            <a:r>
              <a:rPr lang="en" sz="1750">
                <a:solidFill>
                  <a:srgbClr val="4D5156"/>
                </a:solidFill>
                <a:highlight>
                  <a:srgbClr val="FFFFFF"/>
                </a:highlight>
              </a:rPr>
              <a:t>Economy is a serious criteria for bowlers,a bowler needs to maintain a low economy.</a:t>
            </a:r>
            <a:endParaRPr sz="17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750"/>
              <a:buChar char="-"/>
            </a:pP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</a:rPr>
              <a:t>Economy = runs given / over</a:t>
            </a:r>
            <a:endParaRPr b="1" sz="17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78" name="Google Shape;27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100" y="858987"/>
            <a:ext cx="3161300" cy="17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 and conclusions:</a:t>
            </a:r>
            <a:endParaRPr/>
          </a:p>
        </p:txBody>
      </p:sp>
      <p:sp>
        <p:nvSpPr>
          <p:cNvPr id="284" name="Google Shape;284;p53"/>
          <p:cNvSpPr txBox="1"/>
          <p:nvPr>
            <p:ph idx="1" type="body"/>
          </p:nvPr>
        </p:nvSpPr>
        <p:spPr>
          <a:xfrm>
            <a:off x="311700" y="1228675"/>
            <a:ext cx="8520600" cy="3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Arial"/>
              <a:buChar char="-"/>
            </a:pP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Mumbai Indians is the most successful team in IPL.</a:t>
            </a:r>
            <a:endParaRPr sz="16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Arial"/>
              <a:buChar char="-"/>
            </a:pP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Mumbai Indians has won the most number of toss.</a:t>
            </a:r>
            <a:endParaRPr sz="16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Arial"/>
              <a:buChar char="-"/>
            </a:pP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were more matches won by chasing the total(419 matches) than defending(350 matches).</a:t>
            </a:r>
            <a:endParaRPr sz="16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Arial"/>
              <a:buChar char="-"/>
            </a:pP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Mumbai city has hosted the most number of IPL matches.</a:t>
            </a:r>
            <a:endParaRPr sz="16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Arial"/>
              <a:buChar char="-"/>
            </a:pP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Chris Gayle has won the maximum number of player of the match title.</a:t>
            </a:r>
            <a:endParaRPr sz="16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Arial"/>
              <a:buChar char="-"/>
            </a:pP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Winning toss gives a slight edge(52%) probability of winning) against the opponents.</a:t>
            </a:r>
            <a:endParaRPr sz="16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Arial"/>
              <a:buChar char="-"/>
            </a:pP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Five Indian players have figured in the top ten IPL players list.</a:t>
            </a:r>
            <a:endParaRPr sz="16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Arial"/>
              <a:buChar char="-"/>
            </a:pP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Eden Gardens has hosted the maximum number of IPL matches.</a:t>
            </a:r>
            <a:endParaRPr sz="16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50"/>
              <a:buFont typeface="Arial"/>
              <a:buChar char="-"/>
            </a:pP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Till 2019, 40 venues have hosted 756 IPL matches.</a:t>
            </a:r>
            <a:endParaRPr sz="16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b="1" sz="23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solution:</a:t>
            </a:r>
            <a:endParaRPr/>
          </a:p>
        </p:txBody>
      </p:sp>
      <p:sp>
        <p:nvSpPr>
          <p:cNvPr id="290" name="Google Shape;290;p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95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3170"/>
              <a:buAutoNum type="arabicParenR"/>
            </a:pPr>
            <a:r>
              <a:rPr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a sports analysts, find out the most successful teams, players and factors contributing win or loss of a team.</a:t>
            </a:r>
            <a:endParaRPr sz="2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  </a:t>
            </a:r>
            <a:r>
              <a:rPr b="1"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Successful Teams:</a:t>
            </a:r>
            <a:endParaRPr b="1" sz="2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- Mumbai Indians,Chennai Super Kings,Kolkata Knight Riders</a:t>
            </a:r>
            <a:endParaRPr sz="2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  </a:t>
            </a:r>
            <a:r>
              <a:rPr b="1"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Most Successful batsman:</a:t>
            </a:r>
            <a:endParaRPr b="1" sz="2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- V Kohli, SK Raina, CH Gayle,DA Warners</a:t>
            </a:r>
            <a:endParaRPr sz="2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   </a:t>
            </a:r>
            <a:r>
              <a:rPr b="1"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Successful Bowler:</a:t>
            </a:r>
            <a:endParaRPr b="1" sz="2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- SL Malinga, DJ Bravo, R Ashwin</a:t>
            </a:r>
            <a:endParaRPr sz="2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Players and Teams discussed above should be consider for endorsement.</a:t>
            </a:r>
            <a:endParaRPr sz="2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Factors Contributing to Win and Loss are discussed in Inference and Observation Section.</a:t>
            </a:r>
            <a:endParaRPr sz="2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title"/>
          </p:nvPr>
        </p:nvSpPr>
        <p:spPr>
          <a:xfrm>
            <a:off x="3086100" y="2171250"/>
            <a:ext cx="2813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80"/>
              <a:t>Thank You</a:t>
            </a:r>
            <a:endParaRPr sz="638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450" y="99150"/>
            <a:ext cx="6544025" cy="33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22250" y="3718200"/>
            <a:ext cx="84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Eden Garden Stadium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hosted maximum number of matches(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77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followed by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Wankhede Stadium 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73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and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Feroz Shah Kotla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73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75325" cy="29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900" y="2779925"/>
            <a:ext cx="2363575" cy="23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34625" y="3284400"/>
            <a:ext cx="581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Mumbai Indians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Won maximum number of matches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(109)</a:t>
            </a:r>
            <a:endParaRPr b="1"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Other teams are:</a:t>
            </a:r>
            <a:endParaRPr b="1"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Source Code Pro"/>
              <a:buChar char="-"/>
            </a:pP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Chennai Super Kings(100)</a:t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Source Code Pro"/>
              <a:buChar char="-"/>
            </a:pP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Kolkata Knight Riders(92)</a:t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Source Code Pro"/>
              <a:buChar char="-"/>
            </a:pP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Royal Challengers 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Bangalore(84)</a:t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99575" cy="44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230250" y="433800"/>
            <a:ext cx="3420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These Plot shows the bars with number of matches played and matches won by each team.</a:t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Observations:</a:t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Source Code Pro"/>
              <a:buChar char="-"/>
            </a:pP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Mumbai Indians Played highest number of matches(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187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and won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109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matches</a:t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Source Code Pro"/>
              <a:buChar char="-"/>
            </a:pP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Chennai Super Kings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played total 167 matches and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won 100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matches and having 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highest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winning percentage(60%)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among the teams played more than 160 matches</a:t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50433" cy="32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221700" y="3544675"/>
            <a:ext cx="862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Source Code Pro"/>
              <a:buChar char="-"/>
            </a:pP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Mumbai Indians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has secured the most wins in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four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seasons(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2010, 2013, 2017 &amp;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2019)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Font typeface="Source Code Pro"/>
              <a:buChar char="-"/>
            </a:pP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Chennai Super Kings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 on second number with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three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seasons(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2011,2015 &amp; 2018</a:t>
            </a: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250" y="78050"/>
            <a:ext cx="3243975" cy="33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185950" y="3321600"/>
            <a:ext cx="57135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The probability of winning when the team had won the toss is </a:t>
            </a: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52%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. So winning toss gives a slight edge over the opponent. However, it would be naive to term winning the toss as a greater advantage as there were </a:t>
            </a: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363 </a:t>
            </a:r>
            <a:r>
              <a:rPr lang="en" sz="1650">
                <a:solidFill>
                  <a:srgbClr val="4D5156"/>
                </a:solidFill>
                <a:highlight>
                  <a:srgbClr val="FFFFFF"/>
                </a:highlight>
              </a:rPr>
              <a:t>instances when the team </a:t>
            </a:r>
            <a:r>
              <a:rPr b="1" lang="en" sz="1650">
                <a:solidFill>
                  <a:srgbClr val="4D5156"/>
                </a:solidFill>
                <a:highlight>
                  <a:srgbClr val="FFFFFF"/>
                </a:highlight>
              </a:rPr>
              <a:t>losing the toss has won the game.</a:t>
            </a:r>
            <a:endParaRPr b="1" sz="16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458575" y="359425"/>
            <a:ext cx="381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Total Matches Played:-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756</a:t>
            </a:r>
            <a:endParaRPr b="1"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Matches Win When Toss Win:-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393</a:t>
            </a:r>
            <a:endParaRPr b="1"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Matches Win When Toss lose:- </a:t>
            </a:r>
            <a:r>
              <a:rPr b="1" lang="en">
                <a:solidFill>
                  <a:srgbClr val="4D515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363</a:t>
            </a:r>
            <a:endParaRPr b="1">
              <a:solidFill>
                <a:srgbClr val="4D5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