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60" r:id="rId5"/>
    <p:sldId id="265" r:id="rId6"/>
    <p:sldId id="261" r:id="rId7"/>
    <p:sldId id="266"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195" autoAdjust="0"/>
  </p:normalViewPr>
  <p:slideViewPr>
    <p:cSldViewPr snapToGrid="0">
      <p:cViewPr varScale="1">
        <p:scale>
          <a:sx n="73" d="100"/>
          <a:sy n="73" d="100"/>
        </p:scale>
        <p:origin x="36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E50DD-445C-4B9C-AAEB-FA3F64C149C7}" type="datetimeFigureOut">
              <a:rPr lang="en-SG" smtClean="0"/>
              <a:pPr/>
              <a:t>7/12/2021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F1D13-76E2-4DA1-BB1E-1697DB1B1113}" type="slidenum">
              <a:rPr lang="en-SG" smtClean="0"/>
              <a:pPr/>
              <a:t>‹#›</a:t>
            </a:fld>
            <a:endParaRPr lang="en-SG"/>
          </a:p>
        </p:txBody>
      </p:sp>
    </p:spTree>
    <p:extLst>
      <p:ext uri="{BB962C8B-B14F-4D97-AF65-F5344CB8AC3E}">
        <p14:creationId xmlns:p14="http://schemas.microsoft.com/office/powerpoint/2010/main" val="2983402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Hi My name is Ashish Dhyani, Here I am going to present you my Dissertation study which I have done as part of Masters in Data Science program by LJMU. The topic of this research is “Action Recognition in Dark using Deep Learning techniques”</a:t>
            </a:r>
          </a:p>
        </p:txBody>
      </p:sp>
      <p:sp>
        <p:nvSpPr>
          <p:cNvPr id="4" name="Slide Number Placeholder 3"/>
          <p:cNvSpPr>
            <a:spLocks noGrp="1"/>
          </p:cNvSpPr>
          <p:nvPr>
            <p:ph type="sldNum" sz="quarter" idx="5"/>
          </p:nvPr>
        </p:nvSpPr>
        <p:spPr/>
        <p:txBody>
          <a:bodyPr/>
          <a:lstStyle/>
          <a:p>
            <a:fld id="{FF6F1D13-76E2-4DA1-BB1E-1697DB1B1113}" type="slidenum">
              <a:rPr lang="en-SG" smtClean="0"/>
              <a:pPr/>
              <a:t>1</a:t>
            </a:fld>
            <a:endParaRPr lang="en-SG"/>
          </a:p>
        </p:txBody>
      </p:sp>
    </p:spTree>
    <p:extLst>
      <p:ext uri="{BB962C8B-B14F-4D97-AF65-F5344CB8AC3E}">
        <p14:creationId xmlns:p14="http://schemas.microsoft.com/office/powerpoint/2010/main" val="1622720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Here is the agenda of this presentation, First I will Introduce the thesis Topic, later as the presentation progresses I will talk about Dataset, Aim and Objectives, Research Methodology used and Results of this research. And at the end I will talk about the conclusion and future work which can be helpful to improve this research.</a:t>
            </a:r>
          </a:p>
        </p:txBody>
      </p:sp>
      <p:sp>
        <p:nvSpPr>
          <p:cNvPr id="4" name="Slide Number Placeholder 3"/>
          <p:cNvSpPr>
            <a:spLocks noGrp="1"/>
          </p:cNvSpPr>
          <p:nvPr>
            <p:ph type="sldNum" sz="quarter" idx="5"/>
          </p:nvPr>
        </p:nvSpPr>
        <p:spPr/>
        <p:txBody>
          <a:bodyPr/>
          <a:lstStyle/>
          <a:p>
            <a:fld id="{FF6F1D13-76E2-4DA1-BB1E-1697DB1B1113}" type="slidenum">
              <a:rPr lang="en-SG" smtClean="0"/>
              <a:pPr/>
              <a:t>2</a:t>
            </a:fld>
            <a:endParaRPr lang="en-SG"/>
          </a:p>
        </p:txBody>
      </p:sp>
    </p:spTree>
    <p:extLst>
      <p:ext uri="{BB962C8B-B14F-4D97-AF65-F5344CB8AC3E}">
        <p14:creationId xmlns:p14="http://schemas.microsoft.com/office/powerpoint/2010/main" val="1277370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 first let me set the context and tell the background of this study</a:t>
            </a:r>
          </a:p>
          <a:p>
            <a:pPr algn="just">
              <a:lnSpc>
                <a:spcPct val="150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today’s world, machines are helping us in various ways by identifying various situations and problems around us. Human action recognition is one of the areas where these machine learning algorithms can help us and augment our capabilities around it. It is important to have the capability to identify human actions not only in good lighting conditions but also in dark or low lighting conditions.</a:t>
            </a:r>
          </a:p>
          <a:p>
            <a:pPr algn="just">
              <a:lnSpc>
                <a:spcPct val="150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Action recognition on normal videos with good visibility has done a lot of progress in recent times and many machine learning algorithms are able to do it efficiently but action recognition in the low light situations is still pretty challenging and a hard nut to crack because the pictures or videos captured during the night time or low light situations suffer from poor visibility and contains a lot of noise and sometimes these videos are even difficult for human eyes to recognize accurately. Innovations at hardware side also have done lot of progress where cameras are getting equipped with night vision capabilities but the night vision sensors degrade the quality of the images or videos by introducing lot of noise and it gets more difficult for present day feature extraction algorithms to deal with these noises. Another drawback with the night vision sensors is that they make the surveillance cameras more expensive and it’s difficult for everyone to afford and adopt these technologies. So there is a need of software solutions which are capable of recognizing the actions in videos which are shot in dark without the help of any night vision capabilities.</a:t>
            </a:r>
          </a:p>
          <a:p>
            <a:pPr algn="just">
              <a:lnSpc>
                <a:spcPct val="150000"/>
              </a:lnSpc>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are the different use cases for Action recognition in dark</a:t>
            </a:r>
          </a:p>
          <a:p>
            <a:pPr algn="just">
              <a:lnSpc>
                <a:spcPct val="150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First is Night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Survillence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Survillence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the country borders to stop the illegal infiltration. As we know, In a vast country like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india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 can't do the surveillance manually so we need an automated way to do these kind of surveillance.</a:t>
            </a:r>
          </a:p>
          <a:p>
            <a:pPr algn="just">
              <a:lnSpc>
                <a:spcPct val="150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According to an article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TheSleepJudge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Editorial Team, 2020) about crimes in United States, more than 50% of the major crimes happen during night time.</a:t>
            </a:r>
          </a:p>
          <a:p>
            <a:pPr algn="just">
              <a:lnSpc>
                <a:spcPct val="150000"/>
              </a:lnSpc>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Self driving car is another challenge. Self driving cars during the day time is still pretty challenging so self driving during night is more challenging compare to day time.</a:t>
            </a:r>
          </a:p>
          <a:p>
            <a:pPr algn="just">
              <a:lnSpc>
                <a:spcPct val="150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of the important areas for action recognition in dark is study of Animal breeding and their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behaviour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during night time without the use of flash lights. There was one articles about that how wild mammal animals turning nocturnal because of the human activities in the forests during day time. But humans use cameras with flash lights to study the wild animals’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behaviours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during night time which actually disturbs them a lot during night time as well. To avoid this, we need to learn to see in the dark without the use of flash lights, this research will also help in this area.</a:t>
            </a:r>
          </a:p>
        </p:txBody>
      </p:sp>
      <p:sp>
        <p:nvSpPr>
          <p:cNvPr id="4" name="Slide Number Placeholder 3"/>
          <p:cNvSpPr>
            <a:spLocks noGrp="1"/>
          </p:cNvSpPr>
          <p:nvPr>
            <p:ph type="sldNum" sz="quarter" idx="5"/>
          </p:nvPr>
        </p:nvSpPr>
        <p:spPr/>
        <p:txBody>
          <a:bodyPr/>
          <a:lstStyle/>
          <a:p>
            <a:fld id="{FF6F1D13-76E2-4DA1-BB1E-1697DB1B1113}" type="slidenum">
              <a:rPr lang="en-SG" smtClean="0"/>
              <a:pPr/>
              <a:t>3</a:t>
            </a:fld>
            <a:endParaRPr lang="en-SG"/>
          </a:p>
        </p:txBody>
      </p:sp>
    </p:spTree>
    <p:extLst>
      <p:ext uri="{BB962C8B-B14F-4D97-AF65-F5344CB8AC3E}">
        <p14:creationId xmlns:p14="http://schemas.microsoft.com/office/powerpoint/2010/main" val="3477924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baseline="0" dirty="0"/>
              <a:t>The main objective of this research is to recognize the human action in dark, for that we will need to </a:t>
            </a:r>
            <a:r>
              <a:rPr lang="en-SG" baseline="0" dirty="0" err="1"/>
              <a:t>analyze</a:t>
            </a:r>
            <a:r>
              <a:rPr lang="en-SG" baseline="0" dirty="0"/>
              <a:t> various popular low light enhancement methods and identify which suits the best for action recognition. And then propose a deep learning model or pre-trained neural network which will work the best with this.</a:t>
            </a:r>
          </a:p>
          <a:p>
            <a:r>
              <a:rPr lang="en-SG" baseline="0" dirty="0"/>
              <a:t>Also I would like to know whether the best illumination technique is really required for human action recognition because focus here is to identify the action not the visual quality of the videos.</a:t>
            </a:r>
          </a:p>
        </p:txBody>
      </p:sp>
      <p:sp>
        <p:nvSpPr>
          <p:cNvPr id="4" name="Slide Number Placeholder 3"/>
          <p:cNvSpPr>
            <a:spLocks noGrp="1"/>
          </p:cNvSpPr>
          <p:nvPr>
            <p:ph type="sldNum" sz="quarter" idx="10"/>
          </p:nvPr>
        </p:nvSpPr>
        <p:spPr/>
        <p:txBody>
          <a:bodyPr/>
          <a:lstStyle/>
          <a:p>
            <a:fld id="{FF6F1D13-76E2-4DA1-BB1E-1697DB1B1113}" type="slidenum">
              <a:rPr lang="en-SG" smtClean="0"/>
              <a:pPr/>
              <a:t>4</a:t>
            </a:fld>
            <a:endParaRPr lang="en-S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baseline="0" dirty="0"/>
              <a:t>Recently Xu et all proposed a dataset ARID which was specifically created for action recognition in dark and these video are shot in dark without the help of a direct light source, some videos are so dark that its difficult to see the action in the videos with naked eyes.</a:t>
            </a:r>
          </a:p>
          <a:p>
            <a:endParaRPr lang="en-SG" baseline="0" dirty="0"/>
          </a:p>
          <a:p>
            <a:r>
              <a:rPr lang="en-SG" baseline="0" dirty="0"/>
              <a:t>In this dataset, there are 11 classes for human action recognition and all of them have different lighting conditions.</a:t>
            </a:r>
          </a:p>
          <a:p>
            <a:r>
              <a:rPr lang="en-SG" baseline="0" dirty="0"/>
              <a:t>Also the dataset distribution is shown here, we can see some actions do not have enough videos so we will have to consider data augmentation here.</a:t>
            </a:r>
          </a:p>
        </p:txBody>
      </p:sp>
      <p:sp>
        <p:nvSpPr>
          <p:cNvPr id="4" name="Slide Number Placeholder 3"/>
          <p:cNvSpPr>
            <a:spLocks noGrp="1"/>
          </p:cNvSpPr>
          <p:nvPr>
            <p:ph type="sldNum" sz="quarter" idx="10"/>
          </p:nvPr>
        </p:nvSpPr>
        <p:spPr/>
        <p:txBody>
          <a:bodyPr/>
          <a:lstStyle/>
          <a:p>
            <a:fld id="{FF6F1D13-76E2-4DA1-BB1E-1697DB1B1113}" type="slidenum">
              <a:rPr lang="en-SG" smtClean="0"/>
              <a:pPr/>
              <a:t>5</a:t>
            </a:fld>
            <a:endParaRPr lang="en-SG"/>
          </a:p>
        </p:txBody>
      </p:sp>
    </p:spTree>
    <p:extLst>
      <p:ext uri="{BB962C8B-B14F-4D97-AF65-F5344CB8AC3E}">
        <p14:creationId xmlns:p14="http://schemas.microsoft.com/office/powerpoint/2010/main" val="3039899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These are research steps </a:t>
            </a:r>
          </a:p>
          <a:p>
            <a:r>
              <a:rPr lang="en-SG" dirty="0"/>
              <a:t>First we have to pre-process the dataset, split the dataset, build and train the dataset and evaluate the model with unseen data.</a:t>
            </a:r>
          </a:p>
        </p:txBody>
      </p:sp>
      <p:sp>
        <p:nvSpPr>
          <p:cNvPr id="4" name="Slide Number Placeholder 3"/>
          <p:cNvSpPr>
            <a:spLocks noGrp="1"/>
          </p:cNvSpPr>
          <p:nvPr>
            <p:ph type="sldNum" sz="quarter" idx="5"/>
          </p:nvPr>
        </p:nvSpPr>
        <p:spPr/>
        <p:txBody>
          <a:bodyPr/>
          <a:lstStyle/>
          <a:p>
            <a:fld id="{FF6F1D13-76E2-4DA1-BB1E-1697DB1B1113}" type="slidenum">
              <a:rPr lang="en-SG" smtClean="0"/>
              <a:pPr/>
              <a:t>6</a:t>
            </a:fld>
            <a:endParaRPr lang="en-SG"/>
          </a:p>
        </p:txBody>
      </p:sp>
    </p:spTree>
    <p:extLst>
      <p:ext uri="{BB962C8B-B14F-4D97-AF65-F5344CB8AC3E}">
        <p14:creationId xmlns:p14="http://schemas.microsoft.com/office/powerpoint/2010/main" val="3431552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Here is the detailed version of Research Steps.</a:t>
            </a:r>
          </a:p>
          <a:p>
            <a:r>
              <a:rPr lang="en-SG" dirty="0"/>
              <a:t>In the first step, we will have to load the videos one by one and pre-process them one by one.</a:t>
            </a:r>
          </a:p>
          <a:p>
            <a:r>
              <a:rPr lang="en-SG" dirty="0"/>
              <a:t>There are number of steps for data pre-processing, like Number of frames, video frame standardization, data augmentation and the low light enhancement which is very important part of data pre-processing. There are many illumination techniques were used like Gamma intensity correction, EGAN, </a:t>
            </a:r>
            <a:r>
              <a:rPr lang="en-SG" dirty="0" err="1"/>
              <a:t>KiND</a:t>
            </a:r>
            <a:r>
              <a:rPr lang="en-SG" dirty="0"/>
              <a:t> and LIME. These are different techniques with different approaches for low light enhancements.</a:t>
            </a:r>
          </a:p>
          <a:p>
            <a:endParaRPr lang="en-SG" dirty="0"/>
          </a:p>
          <a:p>
            <a:r>
              <a:rPr lang="en-SG" dirty="0"/>
              <a:t>For data augmentation, very basic augmentation techniques were used. There are some deep learning data augmentation techniques are there which are not used in this research.</a:t>
            </a:r>
          </a:p>
          <a:p>
            <a:endParaRPr lang="en-SG" dirty="0"/>
          </a:p>
          <a:p>
            <a:r>
              <a:rPr lang="en-SG" dirty="0"/>
              <a:t>Pre-processing steps need to repeated for each illumination technique and save them for later processing.</a:t>
            </a:r>
          </a:p>
          <a:p>
            <a:endParaRPr lang="en-SG" dirty="0"/>
          </a:p>
          <a:p>
            <a:r>
              <a:rPr lang="en-SG" dirty="0"/>
              <a:t>Then dataset needs to be split in 70/30 ratio. 70% of the dataset will be used for model training and 30% of data will used for model evaluation. </a:t>
            </a:r>
          </a:p>
          <a:p>
            <a:endParaRPr lang="en-SG" dirty="0"/>
          </a:p>
          <a:p>
            <a:r>
              <a:rPr lang="en-SG" dirty="0"/>
              <a:t>For model building and training steps, we will have to do some hyper parameter tuning.100 epochs were used by default for all, all the algorithms converged and acquired the minima with in 60 epochs. ADAM was used as the optimization technique and default learning rate was used for ADAM and patience level was set to 5 epochs.</a:t>
            </a:r>
          </a:p>
          <a:p>
            <a:endParaRPr lang="en-SG" dirty="0"/>
          </a:p>
          <a:p>
            <a:r>
              <a:rPr lang="en-SG" dirty="0"/>
              <a:t>Once the model is built, it needs to be evaluated on the test set. Model generated with this process will be saved to model repository for each illumination technique and later decision will be made based on evaluation metrics.</a:t>
            </a:r>
          </a:p>
          <a:p>
            <a:endParaRPr lang="en-SG" dirty="0"/>
          </a:p>
          <a:p>
            <a:r>
              <a:rPr lang="en-SG" sz="1800" dirty="0">
                <a:effectLst/>
                <a:latin typeface="Times New Roman" panose="02020603050405020304" pitchFamily="18" charset="0"/>
                <a:ea typeface="Calibri" panose="020F0502020204030204" pitchFamily="34" charset="0"/>
              </a:rPr>
              <a:t>Accuracy of the model on the validation data</a:t>
            </a:r>
          </a:p>
          <a:p>
            <a:r>
              <a:rPr lang="en-SG" sz="1800" dirty="0">
                <a:effectLst/>
                <a:latin typeface="Times New Roman" panose="02020603050405020304" pitchFamily="18" charset="0"/>
                <a:ea typeface="Calibri" panose="020F0502020204030204" pitchFamily="34" charset="0"/>
              </a:rPr>
              <a:t>Precision is Proportion of positive identifications was actually correct</a:t>
            </a:r>
          </a:p>
          <a:p>
            <a:r>
              <a:rPr lang="en-SG" dirty="0"/>
              <a:t>Recall is </a:t>
            </a:r>
            <a:r>
              <a:rPr lang="en-SG" sz="1800" dirty="0">
                <a:effectLst/>
                <a:latin typeface="Times New Roman" panose="02020603050405020304" pitchFamily="18" charset="0"/>
                <a:ea typeface="Calibri" panose="020F0502020204030204" pitchFamily="34" charset="0"/>
              </a:rPr>
              <a:t>Proportion of actual positives was identified correctly</a:t>
            </a:r>
          </a:p>
          <a:p>
            <a:r>
              <a:rPr lang="en-SG" sz="1800" dirty="0">
                <a:effectLst/>
                <a:latin typeface="Times New Roman" panose="02020603050405020304" pitchFamily="18" charset="0"/>
              </a:rPr>
              <a:t>F1-Score is </a:t>
            </a:r>
            <a:r>
              <a:rPr lang="en-SG" sz="1800" dirty="0">
                <a:effectLst/>
                <a:latin typeface="Times New Roman" panose="02020603050405020304" pitchFamily="18" charset="0"/>
                <a:ea typeface="Calibri" panose="020F0502020204030204" pitchFamily="34" charset="0"/>
              </a:rPr>
              <a:t>a harmonic mean of Precision and Recall</a:t>
            </a:r>
            <a:endParaRPr lang="en-SG" dirty="0"/>
          </a:p>
        </p:txBody>
      </p:sp>
      <p:sp>
        <p:nvSpPr>
          <p:cNvPr id="4" name="Slide Number Placeholder 3"/>
          <p:cNvSpPr>
            <a:spLocks noGrp="1"/>
          </p:cNvSpPr>
          <p:nvPr>
            <p:ph type="sldNum" sz="quarter" idx="5"/>
          </p:nvPr>
        </p:nvSpPr>
        <p:spPr/>
        <p:txBody>
          <a:bodyPr/>
          <a:lstStyle/>
          <a:p>
            <a:fld id="{FF6F1D13-76E2-4DA1-BB1E-1697DB1B1113}" type="slidenum">
              <a:rPr lang="en-SG" smtClean="0"/>
              <a:pPr/>
              <a:t>7</a:t>
            </a:fld>
            <a:endParaRPr lang="en-SG"/>
          </a:p>
        </p:txBody>
      </p:sp>
    </p:spTree>
    <p:extLst>
      <p:ext uri="{BB962C8B-B14F-4D97-AF65-F5344CB8AC3E}">
        <p14:creationId xmlns:p14="http://schemas.microsoft.com/office/powerpoint/2010/main" val="2986886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Here we can see how different illumination techniques are performing. Based on the image displayed, we can clearly see that EGAN is the best performing illumination technique followed by LIME, GIC and </a:t>
            </a:r>
            <a:r>
              <a:rPr lang="en-SG" dirty="0" err="1"/>
              <a:t>KiND</a:t>
            </a:r>
            <a:r>
              <a:rPr lang="en-SG" dirty="0"/>
              <a:t>. </a:t>
            </a:r>
          </a:p>
          <a:p>
            <a:endParaRPr lang="en-SG" dirty="0"/>
          </a:p>
          <a:p>
            <a:r>
              <a:rPr lang="en-SG" dirty="0"/>
              <a:t>GIC corrects the gamma intensity of the frames. </a:t>
            </a:r>
          </a:p>
          <a:p>
            <a:r>
              <a:rPr lang="en-SG" dirty="0"/>
              <a:t>Lime is low light enhancement using Illumination Map and refines the image by finding the maximum intensity of each pixel in RGB channel.</a:t>
            </a:r>
          </a:p>
          <a:p>
            <a:r>
              <a:rPr lang="en-SG" dirty="0" err="1"/>
              <a:t>KiND</a:t>
            </a:r>
            <a:r>
              <a:rPr lang="en-SG" dirty="0"/>
              <a:t> is deep learning method and is inspired by </a:t>
            </a:r>
            <a:r>
              <a:rPr lang="en-SG" dirty="0" err="1"/>
              <a:t>Retinex</a:t>
            </a:r>
            <a:r>
              <a:rPr lang="en-SG" dirty="0"/>
              <a:t> Theory, this research is using pre-trained model of </a:t>
            </a:r>
            <a:r>
              <a:rPr lang="en-SG" dirty="0" err="1"/>
              <a:t>KiND</a:t>
            </a:r>
            <a:r>
              <a:rPr lang="en-SG" dirty="0"/>
              <a:t> for enhancing the image.</a:t>
            </a:r>
          </a:p>
          <a:p>
            <a:r>
              <a:rPr lang="en-SG" dirty="0"/>
              <a:t>EGAN is also a deep learning based method and also doesn’t require paired supervision. EGAN stands for enlightenment GAN. Similar to other GANs it contains generator and discriminator. EGAN internally used attention U-net neural network as the generator and use global and local discriminator to maintain the texture or the details of the image. It uses self–regularized attention map instead of supervised learning which makes it unique.</a:t>
            </a:r>
          </a:p>
          <a:p>
            <a:endParaRPr lang="en-SG" dirty="0"/>
          </a:p>
          <a:p>
            <a:r>
              <a:rPr lang="en-SG" dirty="0"/>
              <a:t>Now if start looking at the numbers, GIC is the fastest illumination techniques which is taking around 120milliliseconds to convert a 30 frames video while EGAN takes around 9 seconds to convert 30frames which comes to 300 </a:t>
            </a:r>
            <a:r>
              <a:rPr lang="en-SG" dirty="0" err="1"/>
              <a:t>ms</a:t>
            </a:r>
            <a:r>
              <a:rPr lang="en-SG" dirty="0"/>
              <a:t> for each frame. Followed by LIME which takes around 11 seconds and Kind takes 13 Seconds.</a:t>
            </a:r>
          </a:p>
          <a:p>
            <a:endParaRPr lang="en-SG" dirty="0"/>
          </a:p>
          <a:p>
            <a:r>
              <a:rPr lang="en-SG" dirty="0"/>
              <a:t>If we look at the accuracy EGAN could gain the highest accuracy of 89% followed by LIME, GIC and </a:t>
            </a:r>
            <a:r>
              <a:rPr lang="en-SG" dirty="0" err="1"/>
              <a:t>KiND</a:t>
            </a:r>
            <a:r>
              <a:rPr lang="en-SG" dirty="0"/>
              <a:t>.</a:t>
            </a:r>
          </a:p>
          <a:p>
            <a:r>
              <a:rPr lang="en-SG" dirty="0"/>
              <a:t>Now if we compare the illumination duration and accuracy…..</a:t>
            </a:r>
          </a:p>
          <a:p>
            <a:endParaRPr lang="en-SG" dirty="0"/>
          </a:p>
          <a:p>
            <a:r>
              <a:rPr lang="en-SG" dirty="0"/>
              <a:t>Now the question arises “is it really required to have best illumination technique in order to identify the human action?” because GIC technique is giving pretty impressive accuracy which can further improved by giving better resources and by changing some of the hyperparameters.</a:t>
            </a:r>
          </a:p>
          <a:p>
            <a:endParaRPr lang="en-SG" dirty="0"/>
          </a:p>
          <a:p>
            <a:endParaRPr lang="en-SG" dirty="0"/>
          </a:p>
        </p:txBody>
      </p:sp>
      <p:sp>
        <p:nvSpPr>
          <p:cNvPr id="4" name="Slide Number Placeholder 3"/>
          <p:cNvSpPr>
            <a:spLocks noGrp="1"/>
          </p:cNvSpPr>
          <p:nvPr>
            <p:ph type="sldNum" sz="quarter" idx="5"/>
          </p:nvPr>
        </p:nvSpPr>
        <p:spPr/>
        <p:txBody>
          <a:bodyPr/>
          <a:lstStyle/>
          <a:p>
            <a:fld id="{FF6F1D13-76E2-4DA1-BB1E-1697DB1B1113}" type="slidenum">
              <a:rPr lang="en-SG" smtClean="0"/>
              <a:pPr/>
              <a:t>8</a:t>
            </a:fld>
            <a:endParaRPr lang="en-SG"/>
          </a:p>
        </p:txBody>
      </p:sp>
    </p:spTree>
    <p:extLst>
      <p:ext uri="{BB962C8B-B14F-4D97-AF65-F5344CB8AC3E}">
        <p14:creationId xmlns:p14="http://schemas.microsoft.com/office/powerpoint/2010/main" val="952577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Now I would like to conclude this research by discussing following points</a:t>
            </a:r>
          </a:p>
          <a:p>
            <a:endParaRPr lang="en-SG" dirty="0"/>
          </a:p>
          <a:p>
            <a:r>
              <a:rPr lang="en-SG" dirty="0"/>
              <a:t>Combination of </a:t>
            </a:r>
            <a:r>
              <a:rPr lang="en-SG" sz="1200" dirty="0">
                <a:latin typeface="Times New Roman" pitchFamily="18" charset="0"/>
                <a:cs typeface="Times New Roman" pitchFamily="18" charset="0"/>
              </a:rPr>
              <a:t>3D-ResNext-101 and EGAN gave the best accuracy of around 90% but EGAN is expensive than GIC</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latin typeface="Times New Roman" pitchFamily="18" charset="0"/>
                <a:cs typeface="Times New Roman" pitchFamily="18" charset="0"/>
              </a:rPr>
              <a:t>Combination of </a:t>
            </a:r>
            <a:r>
              <a:rPr lang="en-SG" sz="1200" dirty="0" err="1">
                <a:latin typeface="Times New Roman" pitchFamily="18" charset="0"/>
                <a:cs typeface="Times New Roman" pitchFamily="18" charset="0"/>
              </a:rPr>
              <a:t>KiND</a:t>
            </a:r>
            <a:r>
              <a:rPr lang="en-SG" sz="1200" dirty="0">
                <a:latin typeface="Times New Roman" pitchFamily="18" charset="0"/>
                <a:cs typeface="Times New Roman" pitchFamily="18" charset="0"/>
              </a:rPr>
              <a:t> and neural network gave lowest accuracy of around 70%</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latin typeface="Times New Roman" pitchFamily="18" charset="0"/>
                <a:cs typeface="Times New Roman" pitchFamily="18" charset="0"/>
              </a:rPr>
              <a:t>Combination of GIC and 3D-ResNext-101 also gives the good accuracy and also its time efficient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latin typeface="Times New Roman" pitchFamily="18" charset="0"/>
                <a:cs typeface="Times New Roman" pitchFamily="18" charset="0"/>
              </a:rPr>
              <a:t>So usage of these algorithm will be based on use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latin typeface="Times New Roman" pitchFamily="18" charset="0"/>
                <a:cs typeface="Times New Roman" pitchFamily="18" charset="0"/>
              </a:rPr>
              <a:t>Like in case of Self Driving Car EGAN can not be used, because its taking around 300ms to illuminate a video frame. Here GIC could be useful because its taking only 40ms to illuminate a video frame. But in case of GIC, we will have to improve the accuracy of the model which can be done using some hyperparameter tuning.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latin typeface="Times New Roman" pitchFamily="18" charset="0"/>
                <a:cs typeface="Times New Roman" pitchFamily="18" charset="0"/>
              </a:rPr>
              <a:t>EGAN can be used where visual quality of image is also important and not too much time sensitive.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latin typeface="Times New Roman" pitchFamily="18" charset="0"/>
                <a:cs typeface="Times New Roman" pitchFamily="18" charset="0"/>
              </a:rPr>
              <a:t>As the future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latin typeface="Times New Roman" pitchFamily="18" charset="0"/>
                <a:cs typeface="Times New Roman" pitchFamily="18" charset="0"/>
              </a:rPr>
              <a:t>We will have to train these models with better resources so that we can get better accuracy. We can adjust the batch size to better train the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latin typeface="Times New Roman" pitchFamily="18" charset="0"/>
                <a:cs typeface="Times New Roman" pitchFamily="18" charset="0"/>
              </a:rPr>
              <a:t>We can use other illumination techniques and neural network of recent times to evaluate the accuracy which actually require a lot of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latin typeface="Times New Roman" pitchFamily="18" charset="0"/>
                <a:cs typeface="Times New Roman" pitchFamily="18" charset="0"/>
              </a:rPr>
              <a:t>As a future development, I would like to implement Action Bank Feature approach which I could not perform because of time constraint which will help reduce the training time and will require less number of resources due to 2D CNN 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latin typeface="Times New Roman" pitchFamily="18" charset="0"/>
                <a:cs typeface="Times New Roman" pitchFamily="18" charset="0"/>
              </a:rPr>
              <a:t>With that I will end this presentation and thank LJMU for giving me this opportunity to do Masters in Data Science.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dirty="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latin typeface="Times New Roman" pitchFamily="18" charset="0"/>
                <a:cs typeface="Times New Roman" pitchFamily="18" charset="0"/>
              </a:rPr>
              <a:t>Thank You!!</a:t>
            </a:r>
          </a:p>
          <a:p>
            <a:endParaRPr lang="en-SG" dirty="0"/>
          </a:p>
        </p:txBody>
      </p:sp>
      <p:sp>
        <p:nvSpPr>
          <p:cNvPr id="4" name="Slide Number Placeholder 3"/>
          <p:cNvSpPr>
            <a:spLocks noGrp="1"/>
          </p:cNvSpPr>
          <p:nvPr>
            <p:ph type="sldNum" sz="quarter" idx="5"/>
          </p:nvPr>
        </p:nvSpPr>
        <p:spPr/>
        <p:txBody>
          <a:bodyPr/>
          <a:lstStyle/>
          <a:p>
            <a:fld id="{FF6F1D13-76E2-4DA1-BB1E-1697DB1B1113}" type="slidenum">
              <a:rPr lang="en-SG" smtClean="0"/>
              <a:pPr/>
              <a:t>9</a:t>
            </a:fld>
            <a:endParaRPr lang="en-SG"/>
          </a:p>
        </p:txBody>
      </p:sp>
    </p:spTree>
    <p:extLst>
      <p:ext uri="{BB962C8B-B14F-4D97-AF65-F5344CB8AC3E}">
        <p14:creationId xmlns:p14="http://schemas.microsoft.com/office/powerpoint/2010/main" val="2627286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5B09-CF07-4034-BC57-6E711B9AA1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A1AF034-917E-460B-8D83-59336B0C8C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B739FC1-8CFE-4248-8071-37AA8AC032C8}"/>
              </a:ext>
            </a:extLst>
          </p:cNvPr>
          <p:cNvSpPr>
            <a:spLocks noGrp="1"/>
          </p:cNvSpPr>
          <p:nvPr>
            <p:ph type="dt" sz="half" idx="10"/>
          </p:nvPr>
        </p:nvSpPr>
        <p:spPr/>
        <p:txBody>
          <a:bodyPr/>
          <a:lstStyle/>
          <a:p>
            <a:fld id="{072AF245-C73B-4E56-BA99-9679FF7EEB8E}" type="datetimeFigureOut">
              <a:rPr lang="en-SG" smtClean="0"/>
              <a:pPr/>
              <a:t>7/12/2021</a:t>
            </a:fld>
            <a:endParaRPr lang="en-SG"/>
          </a:p>
        </p:txBody>
      </p:sp>
      <p:sp>
        <p:nvSpPr>
          <p:cNvPr id="5" name="Footer Placeholder 4">
            <a:extLst>
              <a:ext uri="{FF2B5EF4-FFF2-40B4-BE49-F238E27FC236}">
                <a16:creationId xmlns:a16="http://schemas.microsoft.com/office/drawing/2014/main" id="{CCF829FB-C068-40C9-B0AE-9233E570A27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A102F43-5755-4EE9-852B-A98619E1F8F8}"/>
              </a:ext>
            </a:extLst>
          </p:cNvPr>
          <p:cNvSpPr>
            <a:spLocks noGrp="1"/>
          </p:cNvSpPr>
          <p:nvPr>
            <p:ph type="sldNum" sz="quarter" idx="12"/>
          </p:nvPr>
        </p:nvSpPr>
        <p:spPr/>
        <p:txBody>
          <a:bodyPr/>
          <a:lstStyle/>
          <a:p>
            <a:fld id="{ECFEF3E2-F8E9-498A-B6E9-EBF15C653127}" type="slidenum">
              <a:rPr lang="en-SG" smtClean="0"/>
              <a:pPr/>
              <a:t>‹#›</a:t>
            </a:fld>
            <a:endParaRPr lang="en-SG"/>
          </a:p>
        </p:txBody>
      </p:sp>
    </p:spTree>
    <p:extLst>
      <p:ext uri="{BB962C8B-B14F-4D97-AF65-F5344CB8AC3E}">
        <p14:creationId xmlns:p14="http://schemas.microsoft.com/office/powerpoint/2010/main" val="29348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0FE7-CD4F-4F2E-B306-D2E092A6422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945AC58-F4B9-4CA8-92BB-C9734B2467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35F49B1-FDCA-4ED9-A50A-78208574E98B}"/>
              </a:ext>
            </a:extLst>
          </p:cNvPr>
          <p:cNvSpPr>
            <a:spLocks noGrp="1"/>
          </p:cNvSpPr>
          <p:nvPr>
            <p:ph type="dt" sz="half" idx="10"/>
          </p:nvPr>
        </p:nvSpPr>
        <p:spPr/>
        <p:txBody>
          <a:bodyPr/>
          <a:lstStyle/>
          <a:p>
            <a:fld id="{072AF245-C73B-4E56-BA99-9679FF7EEB8E}" type="datetimeFigureOut">
              <a:rPr lang="en-SG" smtClean="0"/>
              <a:pPr/>
              <a:t>7/12/2021</a:t>
            </a:fld>
            <a:endParaRPr lang="en-SG"/>
          </a:p>
        </p:txBody>
      </p:sp>
      <p:sp>
        <p:nvSpPr>
          <p:cNvPr id="5" name="Footer Placeholder 4">
            <a:extLst>
              <a:ext uri="{FF2B5EF4-FFF2-40B4-BE49-F238E27FC236}">
                <a16:creationId xmlns:a16="http://schemas.microsoft.com/office/drawing/2014/main" id="{398B67B1-6CE0-4D0F-8404-B37B681FCF2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9B26A0C-8357-4A4E-96D9-24D30C1B66D3}"/>
              </a:ext>
            </a:extLst>
          </p:cNvPr>
          <p:cNvSpPr>
            <a:spLocks noGrp="1"/>
          </p:cNvSpPr>
          <p:nvPr>
            <p:ph type="sldNum" sz="quarter" idx="12"/>
          </p:nvPr>
        </p:nvSpPr>
        <p:spPr/>
        <p:txBody>
          <a:bodyPr/>
          <a:lstStyle/>
          <a:p>
            <a:fld id="{ECFEF3E2-F8E9-498A-B6E9-EBF15C653127}" type="slidenum">
              <a:rPr lang="en-SG" smtClean="0"/>
              <a:pPr/>
              <a:t>‹#›</a:t>
            </a:fld>
            <a:endParaRPr lang="en-SG"/>
          </a:p>
        </p:txBody>
      </p:sp>
    </p:spTree>
    <p:extLst>
      <p:ext uri="{BB962C8B-B14F-4D97-AF65-F5344CB8AC3E}">
        <p14:creationId xmlns:p14="http://schemas.microsoft.com/office/powerpoint/2010/main" val="216220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8B631E-013B-4ABC-B441-AFBE023638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FE930EF-A4DA-45A4-A78D-B4C6445F84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A045876-88E2-4F80-BCF8-8AE9EA24ADA1}"/>
              </a:ext>
            </a:extLst>
          </p:cNvPr>
          <p:cNvSpPr>
            <a:spLocks noGrp="1"/>
          </p:cNvSpPr>
          <p:nvPr>
            <p:ph type="dt" sz="half" idx="10"/>
          </p:nvPr>
        </p:nvSpPr>
        <p:spPr/>
        <p:txBody>
          <a:bodyPr/>
          <a:lstStyle/>
          <a:p>
            <a:fld id="{072AF245-C73B-4E56-BA99-9679FF7EEB8E}" type="datetimeFigureOut">
              <a:rPr lang="en-SG" smtClean="0"/>
              <a:pPr/>
              <a:t>7/12/2021</a:t>
            </a:fld>
            <a:endParaRPr lang="en-SG"/>
          </a:p>
        </p:txBody>
      </p:sp>
      <p:sp>
        <p:nvSpPr>
          <p:cNvPr id="5" name="Footer Placeholder 4">
            <a:extLst>
              <a:ext uri="{FF2B5EF4-FFF2-40B4-BE49-F238E27FC236}">
                <a16:creationId xmlns:a16="http://schemas.microsoft.com/office/drawing/2014/main" id="{21BA3AD0-38F5-48BE-83A6-5B168045F72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99F14C3-8B66-4A9E-B5D6-93CFE71FB101}"/>
              </a:ext>
            </a:extLst>
          </p:cNvPr>
          <p:cNvSpPr>
            <a:spLocks noGrp="1"/>
          </p:cNvSpPr>
          <p:nvPr>
            <p:ph type="sldNum" sz="quarter" idx="12"/>
          </p:nvPr>
        </p:nvSpPr>
        <p:spPr/>
        <p:txBody>
          <a:bodyPr/>
          <a:lstStyle/>
          <a:p>
            <a:fld id="{ECFEF3E2-F8E9-498A-B6E9-EBF15C653127}" type="slidenum">
              <a:rPr lang="en-SG" smtClean="0"/>
              <a:pPr/>
              <a:t>‹#›</a:t>
            </a:fld>
            <a:endParaRPr lang="en-SG"/>
          </a:p>
        </p:txBody>
      </p:sp>
    </p:spTree>
    <p:extLst>
      <p:ext uri="{BB962C8B-B14F-4D97-AF65-F5344CB8AC3E}">
        <p14:creationId xmlns:p14="http://schemas.microsoft.com/office/powerpoint/2010/main" val="244406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4C83-700D-40F2-8EEF-1A382B76C84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37DBD1C-76E1-459C-AE56-0E6F3CC41F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2249646-70F0-4ED4-9608-43F6C927A814}"/>
              </a:ext>
            </a:extLst>
          </p:cNvPr>
          <p:cNvSpPr>
            <a:spLocks noGrp="1"/>
          </p:cNvSpPr>
          <p:nvPr>
            <p:ph type="dt" sz="half" idx="10"/>
          </p:nvPr>
        </p:nvSpPr>
        <p:spPr/>
        <p:txBody>
          <a:bodyPr/>
          <a:lstStyle/>
          <a:p>
            <a:fld id="{072AF245-C73B-4E56-BA99-9679FF7EEB8E}" type="datetimeFigureOut">
              <a:rPr lang="en-SG" smtClean="0"/>
              <a:pPr/>
              <a:t>7/12/2021</a:t>
            </a:fld>
            <a:endParaRPr lang="en-SG"/>
          </a:p>
        </p:txBody>
      </p:sp>
      <p:sp>
        <p:nvSpPr>
          <p:cNvPr id="5" name="Footer Placeholder 4">
            <a:extLst>
              <a:ext uri="{FF2B5EF4-FFF2-40B4-BE49-F238E27FC236}">
                <a16:creationId xmlns:a16="http://schemas.microsoft.com/office/drawing/2014/main" id="{A45172F8-D144-4F61-9673-184F3C24F8A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AF5270C-1999-408E-BF3A-E15711483A8F}"/>
              </a:ext>
            </a:extLst>
          </p:cNvPr>
          <p:cNvSpPr>
            <a:spLocks noGrp="1"/>
          </p:cNvSpPr>
          <p:nvPr>
            <p:ph type="sldNum" sz="quarter" idx="12"/>
          </p:nvPr>
        </p:nvSpPr>
        <p:spPr/>
        <p:txBody>
          <a:bodyPr/>
          <a:lstStyle/>
          <a:p>
            <a:fld id="{ECFEF3E2-F8E9-498A-B6E9-EBF15C653127}" type="slidenum">
              <a:rPr lang="en-SG" smtClean="0"/>
              <a:pPr/>
              <a:t>‹#›</a:t>
            </a:fld>
            <a:endParaRPr lang="en-SG"/>
          </a:p>
        </p:txBody>
      </p:sp>
    </p:spTree>
    <p:extLst>
      <p:ext uri="{BB962C8B-B14F-4D97-AF65-F5344CB8AC3E}">
        <p14:creationId xmlns:p14="http://schemas.microsoft.com/office/powerpoint/2010/main" val="2271047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329E-6F4C-4F43-8DD6-0EF5BCFD7B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2714ECD8-BD34-4B10-8E34-E773F77BFA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CF55B9-E473-49A9-9689-0DC5DEB479F8}"/>
              </a:ext>
            </a:extLst>
          </p:cNvPr>
          <p:cNvSpPr>
            <a:spLocks noGrp="1"/>
          </p:cNvSpPr>
          <p:nvPr>
            <p:ph type="dt" sz="half" idx="10"/>
          </p:nvPr>
        </p:nvSpPr>
        <p:spPr/>
        <p:txBody>
          <a:bodyPr/>
          <a:lstStyle/>
          <a:p>
            <a:fld id="{072AF245-C73B-4E56-BA99-9679FF7EEB8E}" type="datetimeFigureOut">
              <a:rPr lang="en-SG" smtClean="0"/>
              <a:pPr/>
              <a:t>7/12/2021</a:t>
            </a:fld>
            <a:endParaRPr lang="en-SG"/>
          </a:p>
        </p:txBody>
      </p:sp>
      <p:sp>
        <p:nvSpPr>
          <p:cNvPr id="5" name="Footer Placeholder 4">
            <a:extLst>
              <a:ext uri="{FF2B5EF4-FFF2-40B4-BE49-F238E27FC236}">
                <a16:creationId xmlns:a16="http://schemas.microsoft.com/office/drawing/2014/main" id="{407D85A4-023A-4172-A08F-959EEF74091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28764CE-257F-46D8-A076-25707D72A8E0}"/>
              </a:ext>
            </a:extLst>
          </p:cNvPr>
          <p:cNvSpPr>
            <a:spLocks noGrp="1"/>
          </p:cNvSpPr>
          <p:nvPr>
            <p:ph type="sldNum" sz="quarter" idx="12"/>
          </p:nvPr>
        </p:nvSpPr>
        <p:spPr/>
        <p:txBody>
          <a:bodyPr/>
          <a:lstStyle/>
          <a:p>
            <a:fld id="{ECFEF3E2-F8E9-498A-B6E9-EBF15C653127}" type="slidenum">
              <a:rPr lang="en-SG" smtClean="0"/>
              <a:pPr/>
              <a:t>‹#›</a:t>
            </a:fld>
            <a:endParaRPr lang="en-SG"/>
          </a:p>
        </p:txBody>
      </p:sp>
    </p:spTree>
    <p:extLst>
      <p:ext uri="{BB962C8B-B14F-4D97-AF65-F5344CB8AC3E}">
        <p14:creationId xmlns:p14="http://schemas.microsoft.com/office/powerpoint/2010/main" val="2998502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1691-B850-4C49-9691-90D6BCFFF7D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60B9F4F-A20E-4D24-931F-06DD173875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EECB44B-BCF1-4CB9-821E-5E0686B2E0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DD792DF-505E-42FB-972F-0CBB03924C8A}"/>
              </a:ext>
            </a:extLst>
          </p:cNvPr>
          <p:cNvSpPr>
            <a:spLocks noGrp="1"/>
          </p:cNvSpPr>
          <p:nvPr>
            <p:ph type="dt" sz="half" idx="10"/>
          </p:nvPr>
        </p:nvSpPr>
        <p:spPr/>
        <p:txBody>
          <a:bodyPr/>
          <a:lstStyle/>
          <a:p>
            <a:fld id="{072AF245-C73B-4E56-BA99-9679FF7EEB8E}" type="datetimeFigureOut">
              <a:rPr lang="en-SG" smtClean="0"/>
              <a:pPr/>
              <a:t>7/12/2021</a:t>
            </a:fld>
            <a:endParaRPr lang="en-SG"/>
          </a:p>
        </p:txBody>
      </p:sp>
      <p:sp>
        <p:nvSpPr>
          <p:cNvPr id="6" name="Footer Placeholder 5">
            <a:extLst>
              <a:ext uri="{FF2B5EF4-FFF2-40B4-BE49-F238E27FC236}">
                <a16:creationId xmlns:a16="http://schemas.microsoft.com/office/drawing/2014/main" id="{6BE8FF59-2261-445D-861E-F4D09D5E580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DE351C5-30BA-467B-82BC-E9E003FF6BE6}"/>
              </a:ext>
            </a:extLst>
          </p:cNvPr>
          <p:cNvSpPr>
            <a:spLocks noGrp="1"/>
          </p:cNvSpPr>
          <p:nvPr>
            <p:ph type="sldNum" sz="quarter" idx="12"/>
          </p:nvPr>
        </p:nvSpPr>
        <p:spPr/>
        <p:txBody>
          <a:bodyPr/>
          <a:lstStyle/>
          <a:p>
            <a:fld id="{ECFEF3E2-F8E9-498A-B6E9-EBF15C653127}" type="slidenum">
              <a:rPr lang="en-SG" smtClean="0"/>
              <a:pPr/>
              <a:t>‹#›</a:t>
            </a:fld>
            <a:endParaRPr lang="en-SG"/>
          </a:p>
        </p:txBody>
      </p:sp>
    </p:spTree>
    <p:extLst>
      <p:ext uri="{BB962C8B-B14F-4D97-AF65-F5344CB8AC3E}">
        <p14:creationId xmlns:p14="http://schemas.microsoft.com/office/powerpoint/2010/main" val="1906890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B1248-D84C-4154-8D2A-B335FC93F28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76A445A-92ED-40BE-B2FC-77D9FCC5DB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AA30A0-3C3F-4D52-BFA6-22B54E6767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D35EC85-D774-4561-8F5F-B3FE2BF517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9BF6F1-CE98-4A48-9B68-D0BF156390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AAA25B09-6997-4DE2-B302-C3FBFF0CB693}"/>
              </a:ext>
            </a:extLst>
          </p:cNvPr>
          <p:cNvSpPr>
            <a:spLocks noGrp="1"/>
          </p:cNvSpPr>
          <p:nvPr>
            <p:ph type="dt" sz="half" idx="10"/>
          </p:nvPr>
        </p:nvSpPr>
        <p:spPr/>
        <p:txBody>
          <a:bodyPr/>
          <a:lstStyle/>
          <a:p>
            <a:fld id="{072AF245-C73B-4E56-BA99-9679FF7EEB8E}" type="datetimeFigureOut">
              <a:rPr lang="en-SG" smtClean="0"/>
              <a:pPr/>
              <a:t>7/12/2021</a:t>
            </a:fld>
            <a:endParaRPr lang="en-SG"/>
          </a:p>
        </p:txBody>
      </p:sp>
      <p:sp>
        <p:nvSpPr>
          <p:cNvPr id="8" name="Footer Placeholder 7">
            <a:extLst>
              <a:ext uri="{FF2B5EF4-FFF2-40B4-BE49-F238E27FC236}">
                <a16:creationId xmlns:a16="http://schemas.microsoft.com/office/drawing/2014/main" id="{E74DEC64-532F-4943-ABE9-292317CBF11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75339E2F-6CDE-4BF4-96C8-EED9E638BAD7}"/>
              </a:ext>
            </a:extLst>
          </p:cNvPr>
          <p:cNvSpPr>
            <a:spLocks noGrp="1"/>
          </p:cNvSpPr>
          <p:nvPr>
            <p:ph type="sldNum" sz="quarter" idx="12"/>
          </p:nvPr>
        </p:nvSpPr>
        <p:spPr/>
        <p:txBody>
          <a:bodyPr/>
          <a:lstStyle/>
          <a:p>
            <a:fld id="{ECFEF3E2-F8E9-498A-B6E9-EBF15C653127}" type="slidenum">
              <a:rPr lang="en-SG" smtClean="0"/>
              <a:pPr/>
              <a:t>‹#›</a:t>
            </a:fld>
            <a:endParaRPr lang="en-SG"/>
          </a:p>
        </p:txBody>
      </p:sp>
    </p:spTree>
    <p:extLst>
      <p:ext uri="{BB962C8B-B14F-4D97-AF65-F5344CB8AC3E}">
        <p14:creationId xmlns:p14="http://schemas.microsoft.com/office/powerpoint/2010/main" val="217673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7DEFE-59D7-40FE-8582-F0547530F44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437DC4E7-EB22-4B9F-A14D-33FF1BF58091}"/>
              </a:ext>
            </a:extLst>
          </p:cNvPr>
          <p:cNvSpPr>
            <a:spLocks noGrp="1"/>
          </p:cNvSpPr>
          <p:nvPr>
            <p:ph type="dt" sz="half" idx="10"/>
          </p:nvPr>
        </p:nvSpPr>
        <p:spPr/>
        <p:txBody>
          <a:bodyPr/>
          <a:lstStyle/>
          <a:p>
            <a:fld id="{072AF245-C73B-4E56-BA99-9679FF7EEB8E}" type="datetimeFigureOut">
              <a:rPr lang="en-SG" smtClean="0"/>
              <a:pPr/>
              <a:t>7/12/2021</a:t>
            </a:fld>
            <a:endParaRPr lang="en-SG"/>
          </a:p>
        </p:txBody>
      </p:sp>
      <p:sp>
        <p:nvSpPr>
          <p:cNvPr id="4" name="Footer Placeholder 3">
            <a:extLst>
              <a:ext uri="{FF2B5EF4-FFF2-40B4-BE49-F238E27FC236}">
                <a16:creationId xmlns:a16="http://schemas.microsoft.com/office/drawing/2014/main" id="{4008EEAD-523D-4DAF-89B4-23607DF79C9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3893FD4-48CA-4135-8617-E6D9CBCA1B08}"/>
              </a:ext>
            </a:extLst>
          </p:cNvPr>
          <p:cNvSpPr>
            <a:spLocks noGrp="1"/>
          </p:cNvSpPr>
          <p:nvPr>
            <p:ph type="sldNum" sz="quarter" idx="12"/>
          </p:nvPr>
        </p:nvSpPr>
        <p:spPr/>
        <p:txBody>
          <a:bodyPr/>
          <a:lstStyle/>
          <a:p>
            <a:fld id="{ECFEF3E2-F8E9-498A-B6E9-EBF15C653127}" type="slidenum">
              <a:rPr lang="en-SG" smtClean="0"/>
              <a:pPr/>
              <a:t>‹#›</a:t>
            </a:fld>
            <a:endParaRPr lang="en-SG"/>
          </a:p>
        </p:txBody>
      </p:sp>
    </p:spTree>
    <p:extLst>
      <p:ext uri="{BB962C8B-B14F-4D97-AF65-F5344CB8AC3E}">
        <p14:creationId xmlns:p14="http://schemas.microsoft.com/office/powerpoint/2010/main" val="92089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FFB020-44DB-4091-8571-8F7B4DDF7933}"/>
              </a:ext>
            </a:extLst>
          </p:cNvPr>
          <p:cNvSpPr>
            <a:spLocks noGrp="1"/>
          </p:cNvSpPr>
          <p:nvPr>
            <p:ph type="dt" sz="half" idx="10"/>
          </p:nvPr>
        </p:nvSpPr>
        <p:spPr/>
        <p:txBody>
          <a:bodyPr/>
          <a:lstStyle/>
          <a:p>
            <a:fld id="{072AF245-C73B-4E56-BA99-9679FF7EEB8E}" type="datetimeFigureOut">
              <a:rPr lang="en-SG" smtClean="0"/>
              <a:pPr/>
              <a:t>7/12/2021</a:t>
            </a:fld>
            <a:endParaRPr lang="en-SG"/>
          </a:p>
        </p:txBody>
      </p:sp>
      <p:sp>
        <p:nvSpPr>
          <p:cNvPr id="3" name="Footer Placeholder 2">
            <a:extLst>
              <a:ext uri="{FF2B5EF4-FFF2-40B4-BE49-F238E27FC236}">
                <a16:creationId xmlns:a16="http://schemas.microsoft.com/office/drawing/2014/main" id="{35150386-1891-49F8-BA5B-97D2BD82511F}"/>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7016791-EDAB-4A6A-A679-3902977BEC7E}"/>
              </a:ext>
            </a:extLst>
          </p:cNvPr>
          <p:cNvSpPr>
            <a:spLocks noGrp="1"/>
          </p:cNvSpPr>
          <p:nvPr>
            <p:ph type="sldNum" sz="quarter" idx="12"/>
          </p:nvPr>
        </p:nvSpPr>
        <p:spPr/>
        <p:txBody>
          <a:bodyPr/>
          <a:lstStyle/>
          <a:p>
            <a:fld id="{ECFEF3E2-F8E9-498A-B6E9-EBF15C653127}" type="slidenum">
              <a:rPr lang="en-SG" smtClean="0"/>
              <a:pPr/>
              <a:t>‹#›</a:t>
            </a:fld>
            <a:endParaRPr lang="en-SG"/>
          </a:p>
        </p:txBody>
      </p:sp>
    </p:spTree>
    <p:extLst>
      <p:ext uri="{BB962C8B-B14F-4D97-AF65-F5344CB8AC3E}">
        <p14:creationId xmlns:p14="http://schemas.microsoft.com/office/powerpoint/2010/main" val="58073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28F2-F06C-4F6B-81B2-911F9BD45D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BF5C8AE0-ADAA-4D32-BE4C-617F4B7CB1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98C00CD-0010-486B-B401-6251BC3E5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FA08B-BC83-4447-85F7-2CC3C6552F05}"/>
              </a:ext>
            </a:extLst>
          </p:cNvPr>
          <p:cNvSpPr>
            <a:spLocks noGrp="1"/>
          </p:cNvSpPr>
          <p:nvPr>
            <p:ph type="dt" sz="half" idx="10"/>
          </p:nvPr>
        </p:nvSpPr>
        <p:spPr/>
        <p:txBody>
          <a:bodyPr/>
          <a:lstStyle/>
          <a:p>
            <a:fld id="{072AF245-C73B-4E56-BA99-9679FF7EEB8E}" type="datetimeFigureOut">
              <a:rPr lang="en-SG" smtClean="0"/>
              <a:pPr/>
              <a:t>7/12/2021</a:t>
            </a:fld>
            <a:endParaRPr lang="en-SG"/>
          </a:p>
        </p:txBody>
      </p:sp>
      <p:sp>
        <p:nvSpPr>
          <p:cNvPr id="6" name="Footer Placeholder 5">
            <a:extLst>
              <a:ext uri="{FF2B5EF4-FFF2-40B4-BE49-F238E27FC236}">
                <a16:creationId xmlns:a16="http://schemas.microsoft.com/office/drawing/2014/main" id="{84E21332-AFC9-4D2D-9A62-CABD391439F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57920EA-0A42-4506-B2B0-A5338E4CC85A}"/>
              </a:ext>
            </a:extLst>
          </p:cNvPr>
          <p:cNvSpPr>
            <a:spLocks noGrp="1"/>
          </p:cNvSpPr>
          <p:nvPr>
            <p:ph type="sldNum" sz="quarter" idx="12"/>
          </p:nvPr>
        </p:nvSpPr>
        <p:spPr/>
        <p:txBody>
          <a:bodyPr/>
          <a:lstStyle/>
          <a:p>
            <a:fld id="{ECFEF3E2-F8E9-498A-B6E9-EBF15C653127}" type="slidenum">
              <a:rPr lang="en-SG" smtClean="0"/>
              <a:pPr/>
              <a:t>‹#›</a:t>
            </a:fld>
            <a:endParaRPr lang="en-SG"/>
          </a:p>
        </p:txBody>
      </p:sp>
    </p:spTree>
    <p:extLst>
      <p:ext uri="{BB962C8B-B14F-4D97-AF65-F5344CB8AC3E}">
        <p14:creationId xmlns:p14="http://schemas.microsoft.com/office/powerpoint/2010/main" val="327937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2839-9FD4-41DC-AB91-21ED3EA972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29C8AEFF-4C31-47F7-8F5D-9F7115BB8F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CE5C96FE-C5FD-401B-8469-C7C7D03D20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C3732-C77F-421B-B012-4A1A4A66EF90}"/>
              </a:ext>
            </a:extLst>
          </p:cNvPr>
          <p:cNvSpPr>
            <a:spLocks noGrp="1"/>
          </p:cNvSpPr>
          <p:nvPr>
            <p:ph type="dt" sz="half" idx="10"/>
          </p:nvPr>
        </p:nvSpPr>
        <p:spPr/>
        <p:txBody>
          <a:bodyPr/>
          <a:lstStyle/>
          <a:p>
            <a:fld id="{072AF245-C73B-4E56-BA99-9679FF7EEB8E}" type="datetimeFigureOut">
              <a:rPr lang="en-SG" smtClean="0"/>
              <a:pPr/>
              <a:t>7/12/2021</a:t>
            </a:fld>
            <a:endParaRPr lang="en-SG"/>
          </a:p>
        </p:txBody>
      </p:sp>
      <p:sp>
        <p:nvSpPr>
          <p:cNvPr id="6" name="Footer Placeholder 5">
            <a:extLst>
              <a:ext uri="{FF2B5EF4-FFF2-40B4-BE49-F238E27FC236}">
                <a16:creationId xmlns:a16="http://schemas.microsoft.com/office/drawing/2014/main" id="{01406F82-A68A-4376-9C70-8C8B87A6CC8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DF0D5BA-C2E0-4780-A52D-3CD9E60B3EBB}"/>
              </a:ext>
            </a:extLst>
          </p:cNvPr>
          <p:cNvSpPr>
            <a:spLocks noGrp="1"/>
          </p:cNvSpPr>
          <p:nvPr>
            <p:ph type="sldNum" sz="quarter" idx="12"/>
          </p:nvPr>
        </p:nvSpPr>
        <p:spPr/>
        <p:txBody>
          <a:bodyPr/>
          <a:lstStyle/>
          <a:p>
            <a:fld id="{ECFEF3E2-F8E9-498A-B6E9-EBF15C653127}" type="slidenum">
              <a:rPr lang="en-SG" smtClean="0"/>
              <a:pPr/>
              <a:t>‹#›</a:t>
            </a:fld>
            <a:endParaRPr lang="en-SG"/>
          </a:p>
        </p:txBody>
      </p:sp>
    </p:spTree>
    <p:extLst>
      <p:ext uri="{BB962C8B-B14F-4D97-AF65-F5344CB8AC3E}">
        <p14:creationId xmlns:p14="http://schemas.microsoft.com/office/powerpoint/2010/main" val="755070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28E43C-317B-4AF6-BC4F-4395C11613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0C00BB7-8882-4E43-B5A0-64CFA4A95A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8DB9547-AE20-4D05-9226-24705653AD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AF245-C73B-4E56-BA99-9679FF7EEB8E}" type="datetimeFigureOut">
              <a:rPr lang="en-SG" smtClean="0"/>
              <a:pPr/>
              <a:t>7/12/2021</a:t>
            </a:fld>
            <a:endParaRPr lang="en-SG"/>
          </a:p>
        </p:txBody>
      </p:sp>
      <p:sp>
        <p:nvSpPr>
          <p:cNvPr id="5" name="Footer Placeholder 4">
            <a:extLst>
              <a:ext uri="{FF2B5EF4-FFF2-40B4-BE49-F238E27FC236}">
                <a16:creationId xmlns:a16="http://schemas.microsoft.com/office/drawing/2014/main" id="{C08FF5C5-6A50-41E9-AF37-18ED4CFE6E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8DBCE899-B67D-4D5F-9C21-EA001EDD24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EF3E2-F8E9-498A-B6E9-EBF15C653127}" type="slidenum">
              <a:rPr lang="en-SG" smtClean="0"/>
              <a:pPr/>
              <a:t>‹#›</a:t>
            </a:fld>
            <a:endParaRPr lang="en-SG"/>
          </a:p>
        </p:txBody>
      </p:sp>
    </p:spTree>
    <p:extLst>
      <p:ext uri="{BB962C8B-B14F-4D97-AF65-F5344CB8AC3E}">
        <p14:creationId xmlns:p14="http://schemas.microsoft.com/office/powerpoint/2010/main" val="2632356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E162-2688-4BCC-B2A2-A26CD7AAC4FB}"/>
              </a:ext>
            </a:extLst>
          </p:cNvPr>
          <p:cNvSpPr>
            <a:spLocks noGrp="1"/>
          </p:cNvSpPr>
          <p:nvPr>
            <p:ph type="ctrTitle"/>
          </p:nvPr>
        </p:nvSpPr>
        <p:spPr>
          <a:xfrm>
            <a:off x="1524000" y="1122363"/>
            <a:ext cx="9144000" cy="940117"/>
          </a:xfrm>
        </p:spPr>
        <p:txBody>
          <a:bodyPr/>
          <a:lstStyle/>
          <a:p>
            <a:r>
              <a:rPr lang="en-SG" b="1" dirty="0">
                <a:solidFill>
                  <a:schemeClr val="accent1">
                    <a:lumMod val="75000"/>
                  </a:schemeClr>
                </a:solidFill>
                <a:latin typeface="Times New Roman" panose="02020603050405020304" pitchFamily="18" charset="0"/>
                <a:cs typeface="Times New Roman" panose="02020603050405020304" pitchFamily="18" charset="0"/>
              </a:rPr>
              <a:t>Thesis</a:t>
            </a:r>
          </a:p>
        </p:txBody>
      </p:sp>
      <p:sp>
        <p:nvSpPr>
          <p:cNvPr id="3" name="Subtitle 2">
            <a:extLst>
              <a:ext uri="{FF2B5EF4-FFF2-40B4-BE49-F238E27FC236}">
                <a16:creationId xmlns:a16="http://schemas.microsoft.com/office/drawing/2014/main" id="{A048D668-48CD-4484-BB04-C7126E5BCB12}"/>
              </a:ext>
            </a:extLst>
          </p:cNvPr>
          <p:cNvSpPr>
            <a:spLocks noGrp="1"/>
          </p:cNvSpPr>
          <p:nvPr>
            <p:ph type="subTitle" idx="1"/>
          </p:nvPr>
        </p:nvSpPr>
        <p:spPr>
          <a:xfrm>
            <a:off x="1524000" y="2565718"/>
            <a:ext cx="9144000" cy="1655762"/>
          </a:xfrm>
        </p:spPr>
        <p:txBody>
          <a:bodyPr>
            <a:normAutofit/>
          </a:bodyPr>
          <a:lstStyle/>
          <a:p>
            <a:r>
              <a:rPr lang="en-SG" sz="4000" b="1" dirty="0">
                <a:solidFill>
                  <a:schemeClr val="accent1">
                    <a:lumMod val="75000"/>
                  </a:schemeClr>
                </a:solidFill>
                <a:latin typeface="Times New Roman" panose="02020603050405020304" pitchFamily="18" charset="0"/>
                <a:cs typeface="Times New Roman" panose="02020603050405020304" pitchFamily="18" charset="0"/>
              </a:rPr>
              <a:t>Action Recognition is Dark Using Deep Learning</a:t>
            </a:r>
          </a:p>
        </p:txBody>
      </p:sp>
      <p:sp>
        <p:nvSpPr>
          <p:cNvPr id="4" name="Subtitle 2">
            <a:extLst>
              <a:ext uri="{FF2B5EF4-FFF2-40B4-BE49-F238E27FC236}">
                <a16:creationId xmlns:a16="http://schemas.microsoft.com/office/drawing/2014/main" id="{CCB964C1-C975-4D43-BC73-F1AAB17977CF}"/>
              </a:ext>
            </a:extLst>
          </p:cNvPr>
          <p:cNvSpPr txBox="1">
            <a:spLocks/>
          </p:cNvSpPr>
          <p:nvPr/>
        </p:nvSpPr>
        <p:spPr>
          <a:xfrm>
            <a:off x="4306959" y="5965474"/>
            <a:ext cx="3413760" cy="9124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SG" dirty="0">
                <a:latin typeface="Times New Roman" panose="02020603050405020304" pitchFamily="18" charset="0"/>
                <a:cs typeface="Times New Roman" panose="02020603050405020304" pitchFamily="18" charset="0"/>
              </a:rPr>
              <a:t>By: </a:t>
            </a:r>
          </a:p>
          <a:p>
            <a:r>
              <a:rPr lang="en-SG" dirty="0">
                <a:latin typeface="Times New Roman" panose="02020603050405020304" pitchFamily="18" charset="0"/>
                <a:cs typeface="Times New Roman" panose="02020603050405020304" pitchFamily="18" charset="0"/>
              </a:rPr>
              <a:t>Ashish Dhyani</a:t>
            </a:r>
          </a:p>
        </p:txBody>
      </p:sp>
      <p:pic>
        <p:nvPicPr>
          <p:cNvPr id="1026" name="Picture 2" descr="LJMU International Study Centre: Study Abroad in Liverpool, UK">
            <a:extLst>
              <a:ext uri="{FF2B5EF4-FFF2-40B4-BE49-F238E27FC236}">
                <a16:creationId xmlns:a16="http://schemas.microsoft.com/office/drawing/2014/main" id="{0E833102-BA97-4580-9B6C-0B1C55FB0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3056" y="56662"/>
            <a:ext cx="2909887" cy="833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064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9033D-3DF5-445E-8EE1-82F5EAD96B13}"/>
              </a:ext>
            </a:extLst>
          </p:cNvPr>
          <p:cNvSpPr>
            <a:spLocks noGrp="1"/>
          </p:cNvSpPr>
          <p:nvPr>
            <p:ph type="title"/>
          </p:nvPr>
        </p:nvSpPr>
        <p:spPr>
          <a:xfrm>
            <a:off x="838200" y="2635354"/>
            <a:ext cx="10515600" cy="1325563"/>
          </a:xfrm>
        </p:spPr>
        <p:txBody>
          <a:bodyPr>
            <a:normAutofit/>
          </a:bodyPr>
          <a:lstStyle/>
          <a:p>
            <a:pPr algn="ctr"/>
            <a:r>
              <a:rPr lang="en-SG" sz="4800" b="1" dirty="0">
                <a:solidFill>
                  <a:schemeClr val="accent1">
                    <a:lumMod val="75000"/>
                  </a:schemeClr>
                </a:solidFill>
              </a:rPr>
              <a:t>Thank You!</a:t>
            </a:r>
          </a:p>
        </p:txBody>
      </p:sp>
      <p:pic>
        <p:nvPicPr>
          <p:cNvPr id="4" name="Picture 2" descr="LJMU International Study Centre: Study Abroad in Liverpool, UK">
            <a:extLst>
              <a:ext uri="{FF2B5EF4-FFF2-40B4-BE49-F238E27FC236}">
                <a16:creationId xmlns:a16="http://schemas.microsoft.com/office/drawing/2014/main" id="{E1823576-6C0C-476C-BC90-85906061F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3056" y="56662"/>
            <a:ext cx="2909887" cy="833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109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993CD-247E-410E-B889-E7A2D4961C6B}"/>
              </a:ext>
            </a:extLst>
          </p:cNvPr>
          <p:cNvSpPr>
            <a:spLocks noGrp="1"/>
          </p:cNvSpPr>
          <p:nvPr>
            <p:ph type="title"/>
          </p:nvPr>
        </p:nvSpPr>
        <p:spPr>
          <a:xfrm>
            <a:off x="838200" y="96175"/>
            <a:ext cx="10515600" cy="1325563"/>
          </a:xfrm>
        </p:spPr>
        <p:txBody>
          <a:bodyPr/>
          <a:lstStyle/>
          <a:p>
            <a:r>
              <a:rPr lang="en-SG" b="1" dirty="0">
                <a:solidFill>
                  <a:schemeClr val="accent1">
                    <a:lumMod val="75000"/>
                  </a:schemeClr>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0F54192B-4A6E-460E-8008-358B57D6616B}"/>
              </a:ext>
            </a:extLst>
          </p:cNvPr>
          <p:cNvSpPr>
            <a:spLocks noGrp="1"/>
          </p:cNvSpPr>
          <p:nvPr>
            <p:ph idx="1"/>
          </p:nvPr>
        </p:nvSpPr>
        <p:spPr/>
        <p:txBody>
          <a:bodyPr>
            <a:normAutofit fontScale="85000" lnSpcReduction="20000"/>
          </a:bodyPr>
          <a:lstStyle/>
          <a:p>
            <a:pPr>
              <a:lnSpc>
                <a:spcPct val="150000"/>
              </a:lnSpc>
              <a:buFont typeface="Wingdings" panose="05000000000000000000" pitchFamily="2" charset="2"/>
              <a:buChar char="Ø"/>
            </a:pPr>
            <a:r>
              <a:rPr lang="en-SG" sz="3600" dirty="0">
                <a:latin typeface="Times New Roman" panose="02020603050405020304" pitchFamily="18" charset="0"/>
                <a:cs typeface="Times New Roman" panose="02020603050405020304" pitchFamily="18" charset="0"/>
              </a:rPr>
              <a:t> Introduction</a:t>
            </a:r>
          </a:p>
          <a:p>
            <a:pPr>
              <a:lnSpc>
                <a:spcPct val="150000"/>
              </a:lnSpc>
              <a:buFont typeface="Wingdings" panose="05000000000000000000" pitchFamily="2" charset="2"/>
              <a:buChar char="Ø"/>
            </a:pPr>
            <a:r>
              <a:rPr lang="en-SG" sz="3600" dirty="0">
                <a:latin typeface="Times New Roman" panose="02020603050405020304" pitchFamily="18" charset="0"/>
                <a:cs typeface="Times New Roman" panose="02020603050405020304" pitchFamily="18" charset="0"/>
              </a:rPr>
              <a:t> Aim and Objectives </a:t>
            </a:r>
          </a:p>
          <a:p>
            <a:pPr>
              <a:lnSpc>
                <a:spcPct val="150000"/>
              </a:lnSpc>
              <a:buFont typeface="Wingdings" panose="05000000000000000000" pitchFamily="2" charset="2"/>
              <a:buChar char="Ø"/>
            </a:pPr>
            <a:r>
              <a:rPr lang="en-SG" sz="3600" dirty="0">
                <a:latin typeface="Times New Roman" panose="02020603050405020304" pitchFamily="18" charset="0"/>
                <a:cs typeface="Times New Roman" panose="02020603050405020304" pitchFamily="18" charset="0"/>
              </a:rPr>
              <a:t> Dataset</a:t>
            </a:r>
          </a:p>
          <a:p>
            <a:pPr>
              <a:lnSpc>
                <a:spcPct val="150000"/>
              </a:lnSpc>
              <a:buFont typeface="Wingdings" panose="05000000000000000000" pitchFamily="2" charset="2"/>
              <a:buChar char="Ø"/>
            </a:pPr>
            <a:r>
              <a:rPr lang="en-SG" sz="3600" dirty="0">
                <a:latin typeface="Times New Roman" panose="02020603050405020304" pitchFamily="18" charset="0"/>
                <a:cs typeface="Times New Roman" panose="02020603050405020304" pitchFamily="18" charset="0"/>
              </a:rPr>
              <a:t> Research Methodology</a:t>
            </a:r>
          </a:p>
          <a:p>
            <a:pPr>
              <a:lnSpc>
                <a:spcPct val="150000"/>
              </a:lnSpc>
              <a:buFont typeface="Wingdings" panose="05000000000000000000" pitchFamily="2" charset="2"/>
              <a:buChar char="Ø"/>
            </a:pPr>
            <a:r>
              <a:rPr lang="en-SG" sz="3600" dirty="0">
                <a:latin typeface="Times New Roman" panose="02020603050405020304" pitchFamily="18" charset="0"/>
                <a:cs typeface="Times New Roman" panose="02020603050405020304" pitchFamily="18" charset="0"/>
              </a:rPr>
              <a:t> Results and Discussions</a:t>
            </a:r>
          </a:p>
          <a:p>
            <a:pPr>
              <a:lnSpc>
                <a:spcPct val="150000"/>
              </a:lnSpc>
              <a:buFont typeface="Wingdings" panose="05000000000000000000" pitchFamily="2" charset="2"/>
              <a:buChar char="Ø"/>
            </a:pPr>
            <a:r>
              <a:rPr lang="en-SG" sz="3600" dirty="0">
                <a:latin typeface="Times New Roman" panose="02020603050405020304" pitchFamily="18" charset="0"/>
                <a:cs typeface="Times New Roman" panose="02020603050405020304" pitchFamily="18" charset="0"/>
              </a:rPr>
              <a:t> Conclusion and Future Work</a:t>
            </a:r>
          </a:p>
        </p:txBody>
      </p:sp>
      <p:pic>
        <p:nvPicPr>
          <p:cNvPr id="6" name="Picture 2" descr="LJMU International Study Centre: Study Abroad in Liverpool, UK">
            <a:extLst>
              <a:ext uri="{FF2B5EF4-FFF2-40B4-BE49-F238E27FC236}">
                <a16:creationId xmlns:a16="http://schemas.microsoft.com/office/drawing/2014/main" id="{2E915114-694F-4F3F-9B21-70E012288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3056" y="56662"/>
            <a:ext cx="2909887" cy="833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75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23186-E8FA-4EF5-AF1F-503AFC52F409}"/>
              </a:ext>
            </a:extLst>
          </p:cNvPr>
          <p:cNvSpPr>
            <a:spLocks noGrp="1"/>
          </p:cNvSpPr>
          <p:nvPr>
            <p:ph type="title"/>
          </p:nvPr>
        </p:nvSpPr>
        <p:spPr>
          <a:xfrm>
            <a:off x="838200" y="85417"/>
            <a:ext cx="10515600" cy="1325563"/>
          </a:xfrm>
        </p:spPr>
        <p:txBody>
          <a:bodyPr/>
          <a:lstStyle/>
          <a:p>
            <a:r>
              <a:rPr lang="en-SG" b="1"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pic>
        <p:nvPicPr>
          <p:cNvPr id="7" name="Picture 2" descr="LJMU International Study Centre: Study Abroad in Liverpool, UK">
            <a:extLst>
              <a:ext uri="{FF2B5EF4-FFF2-40B4-BE49-F238E27FC236}">
                <a16:creationId xmlns:a16="http://schemas.microsoft.com/office/drawing/2014/main" id="{597E43F4-9BD1-4A07-9565-CCE4328785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3056" y="56662"/>
            <a:ext cx="2909887" cy="83338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7AB82B6-EA46-4E9B-9ED7-A42CDD1DF890}"/>
              </a:ext>
            </a:extLst>
          </p:cNvPr>
          <p:cNvSpPr/>
          <p:nvPr/>
        </p:nvSpPr>
        <p:spPr>
          <a:xfrm>
            <a:off x="4908330" y="1409483"/>
            <a:ext cx="1548831" cy="4651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SG" sz="1600" dirty="0">
                <a:latin typeface="Times New Roman" panose="02020603050405020304" pitchFamily="18" charset="0"/>
                <a:cs typeface="Times New Roman" panose="02020603050405020304" pitchFamily="18" charset="0"/>
              </a:rPr>
              <a:t>Videos</a:t>
            </a:r>
          </a:p>
        </p:txBody>
      </p:sp>
      <p:sp>
        <p:nvSpPr>
          <p:cNvPr id="10" name="Rectangle 9">
            <a:extLst>
              <a:ext uri="{FF2B5EF4-FFF2-40B4-BE49-F238E27FC236}">
                <a16:creationId xmlns:a16="http://schemas.microsoft.com/office/drawing/2014/main" id="{D734C319-C124-4860-B4F8-49F30DDDC9E5}"/>
              </a:ext>
            </a:extLst>
          </p:cNvPr>
          <p:cNvSpPr/>
          <p:nvPr/>
        </p:nvSpPr>
        <p:spPr>
          <a:xfrm>
            <a:off x="2590798" y="2248874"/>
            <a:ext cx="1723699" cy="4651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SG" sz="1600" dirty="0">
                <a:latin typeface="Times New Roman" panose="02020603050405020304" pitchFamily="18" charset="0"/>
                <a:cs typeface="Times New Roman" panose="02020603050405020304" pitchFamily="18" charset="0"/>
              </a:rPr>
              <a:t>Properly Illuminated</a:t>
            </a:r>
          </a:p>
        </p:txBody>
      </p:sp>
      <p:sp>
        <p:nvSpPr>
          <p:cNvPr id="11" name="Rectangle 10">
            <a:extLst>
              <a:ext uri="{FF2B5EF4-FFF2-40B4-BE49-F238E27FC236}">
                <a16:creationId xmlns:a16="http://schemas.microsoft.com/office/drawing/2014/main" id="{0DDE3584-6698-4527-8F77-F1F1D7164A9C}"/>
              </a:ext>
            </a:extLst>
          </p:cNvPr>
          <p:cNvSpPr/>
          <p:nvPr/>
        </p:nvSpPr>
        <p:spPr>
          <a:xfrm>
            <a:off x="6978867" y="2246574"/>
            <a:ext cx="1723699" cy="4651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SG" sz="1600" dirty="0">
                <a:latin typeface="Times New Roman" panose="02020603050405020304" pitchFamily="18" charset="0"/>
                <a:cs typeface="Times New Roman" panose="02020603050405020304" pitchFamily="18" charset="0"/>
              </a:rPr>
              <a:t>Low Illuminated / Dark</a:t>
            </a:r>
          </a:p>
        </p:txBody>
      </p:sp>
      <p:cxnSp>
        <p:nvCxnSpPr>
          <p:cNvPr id="13" name="Connector: Elbow 12">
            <a:extLst>
              <a:ext uri="{FF2B5EF4-FFF2-40B4-BE49-F238E27FC236}">
                <a16:creationId xmlns:a16="http://schemas.microsoft.com/office/drawing/2014/main" id="{D5631CA3-281A-4208-838A-25A7AD6ECBA3}"/>
              </a:ext>
            </a:extLst>
          </p:cNvPr>
          <p:cNvCxnSpPr>
            <a:stCxn id="9" idx="2"/>
            <a:endCxn id="10" idx="0"/>
          </p:cNvCxnSpPr>
          <p:nvPr/>
        </p:nvCxnSpPr>
        <p:spPr>
          <a:xfrm rot="5400000">
            <a:off x="4380553" y="946680"/>
            <a:ext cx="374289" cy="22300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1B31E26-0C6C-4370-B5B4-EE8179CB08D4}"/>
              </a:ext>
            </a:extLst>
          </p:cNvPr>
          <p:cNvCxnSpPr>
            <a:stCxn id="9" idx="2"/>
            <a:endCxn id="11" idx="0"/>
          </p:cNvCxnSpPr>
          <p:nvPr/>
        </p:nvCxnSpPr>
        <p:spPr>
          <a:xfrm rot="16200000" flipH="1">
            <a:off x="6575737" y="981593"/>
            <a:ext cx="371989" cy="21579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DFE1219-2868-48EC-BB2C-415BA0DD4BE0}"/>
              </a:ext>
            </a:extLst>
          </p:cNvPr>
          <p:cNvSpPr txBox="1"/>
          <p:nvPr/>
        </p:nvSpPr>
        <p:spPr>
          <a:xfrm>
            <a:off x="2243958" y="2808497"/>
            <a:ext cx="3857466" cy="738664"/>
          </a:xfrm>
          <a:prstGeom prst="rect">
            <a:avLst/>
          </a:prstGeom>
          <a:noFill/>
        </p:spPr>
        <p:txBody>
          <a:bodyPr wrap="none" rtlCol="0">
            <a:spAutoFit/>
          </a:bodyPr>
          <a:lstStyle/>
          <a:p>
            <a:r>
              <a:rPr lang="en-SG" sz="1400" dirty="0">
                <a:latin typeface="Times New Roman" panose="02020603050405020304" pitchFamily="18" charset="0"/>
                <a:cs typeface="Times New Roman" panose="02020603050405020304" pitchFamily="18" charset="0"/>
              </a:rPr>
              <a:t>Example: </a:t>
            </a:r>
            <a:br>
              <a:rPr lang="en-SG" sz="1400" dirty="0">
                <a:latin typeface="Times New Roman" panose="02020603050405020304" pitchFamily="18" charset="0"/>
                <a:cs typeface="Times New Roman" panose="02020603050405020304" pitchFamily="18" charset="0"/>
              </a:rPr>
            </a:br>
            <a:r>
              <a:rPr lang="en-SG" sz="1400" dirty="0">
                <a:latin typeface="Times New Roman" panose="02020603050405020304" pitchFamily="18" charset="0"/>
                <a:cs typeface="Times New Roman" panose="02020603050405020304" pitchFamily="18" charset="0"/>
              </a:rPr>
              <a:t>Videos recorded during day light</a:t>
            </a:r>
            <a:br>
              <a:rPr lang="en-SG" sz="1400" dirty="0">
                <a:latin typeface="Times New Roman" panose="02020603050405020304" pitchFamily="18" charset="0"/>
                <a:cs typeface="Times New Roman" panose="02020603050405020304" pitchFamily="18" charset="0"/>
              </a:rPr>
            </a:br>
            <a:r>
              <a:rPr lang="en-SG" sz="1400" dirty="0">
                <a:latin typeface="Times New Roman" panose="02020603050405020304" pitchFamily="18" charset="0"/>
                <a:cs typeface="Times New Roman" panose="02020603050405020304" pitchFamily="18" charset="0"/>
              </a:rPr>
              <a:t>Videos recorded during night but with proper light</a:t>
            </a:r>
            <a:endParaRPr lang="en-SG"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F94B6BB2-9D10-49F8-BB3D-70453B16EEF1}"/>
              </a:ext>
            </a:extLst>
          </p:cNvPr>
          <p:cNvSpPr txBox="1"/>
          <p:nvPr/>
        </p:nvSpPr>
        <p:spPr>
          <a:xfrm>
            <a:off x="6978867" y="2802459"/>
            <a:ext cx="3870355" cy="738664"/>
          </a:xfrm>
          <a:prstGeom prst="rect">
            <a:avLst/>
          </a:prstGeom>
          <a:noFill/>
        </p:spPr>
        <p:txBody>
          <a:bodyPr wrap="none" rtlCol="0">
            <a:spAutoFit/>
          </a:bodyPr>
          <a:lstStyle/>
          <a:p>
            <a:r>
              <a:rPr lang="en-SG" sz="1400" dirty="0">
                <a:latin typeface="Times New Roman" panose="02020603050405020304" pitchFamily="18" charset="0"/>
                <a:cs typeface="Times New Roman" panose="02020603050405020304" pitchFamily="18" charset="0"/>
              </a:rPr>
              <a:t>Example: </a:t>
            </a:r>
            <a:br>
              <a:rPr lang="en-SG" sz="1400" dirty="0">
                <a:latin typeface="Times New Roman" panose="02020603050405020304" pitchFamily="18" charset="0"/>
                <a:cs typeface="Times New Roman" panose="02020603050405020304" pitchFamily="18" charset="0"/>
              </a:rPr>
            </a:br>
            <a:r>
              <a:rPr lang="en-SG" sz="1400" dirty="0">
                <a:latin typeface="Times New Roman" panose="02020603050405020304" pitchFamily="18" charset="0"/>
                <a:cs typeface="Times New Roman" panose="02020603050405020304" pitchFamily="18" charset="0"/>
              </a:rPr>
              <a:t>Videos recorded during night time without proper </a:t>
            </a:r>
          </a:p>
          <a:p>
            <a:r>
              <a:rPr lang="en-SG" sz="1400" dirty="0">
                <a:latin typeface="Times New Roman" panose="02020603050405020304" pitchFamily="18" charset="0"/>
                <a:cs typeface="Times New Roman" panose="02020603050405020304" pitchFamily="18" charset="0"/>
              </a:rPr>
              <a:t>Lighting condition</a:t>
            </a:r>
          </a:p>
        </p:txBody>
      </p:sp>
      <p:sp>
        <p:nvSpPr>
          <p:cNvPr id="36" name="TextBox 35">
            <a:extLst>
              <a:ext uri="{FF2B5EF4-FFF2-40B4-BE49-F238E27FC236}">
                <a16:creationId xmlns:a16="http://schemas.microsoft.com/office/drawing/2014/main" id="{52A42318-96D8-4466-BAE5-1CA1A73E9C97}"/>
              </a:ext>
            </a:extLst>
          </p:cNvPr>
          <p:cNvSpPr txBox="1"/>
          <p:nvPr/>
        </p:nvSpPr>
        <p:spPr>
          <a:xfrm>
            <a:off x="945929" y="3825769"/>
            <a:ext cx="1494320" cy="461665"/>
          </a:xfrm>
          <a:prstGeom prst="rect">
            <a:avLst/>
          </a:prstGeom>
          <a:noFill/>
        </p:spPr>
        <p:txBody>
          <a:bodyPr wrap="none" rtlCol="0">
            <a:spAutoFit/>
          </a:bodyPr>
          <a:lstStyle/>
          <a:p>
            <a:r>
              <a:rPr lang="en-SG" sz="2400" b="1" dirty="0">
                <a:solidFill>
                  <a:schemeClr val="accent1">
                    <a:lumMod val="75000"/>
                  </a:schemeClr>
                </a:solidFill>
                <a:latin typeface="Times New Roman" panose="02020603050405020304" pitchFamily="18" charset="0"/>
                <a:cs typeface="Times New Roman" panose="02020603050405020304" pitchFamily="18" charset="0"/>
              </a:rPr>
              <a:t>Use Cases</a:t>
            </a:r>
          </a:p>
        </p:txBody>
      </p:sp>
      <p:sp>
        <p:nvSpPr>
          <p:cNvPr id="39" name="Rectangle: Rounded Corners 38">
            <a:extLst>
              <a:ext uri="{FF2B5EF4-FFF2-40B4-BE49-F238E27FC236}">
                <a16:creationId xmlns:a16="http://schemas.microsoft.com/office/drawing/2014/main" id="{B562419D-99C2-43F6-9EB2-362170D33520}"/>
              </a:ext>
            </a:extLst>
          </p:cNvPr>
          <p:cNvSpPr/>
          <p:nvPr/>
        </p:nvSpPr>
        <p:spPr>
          <a:xfrm>
            <a:off x="945929" y="4645572"/>
            <a:ext cx="1776250" cy="5360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Times New Roman" panose="02020603050405020304" pitchFamily="18" charset="0"/>
                <a:cs typeface="Times New Roman" panose="02020603050405020304" pitchFamily="18" charset="0"/>
              </a:rPr>
              <a:t>Night S</a:t>
            </a:r>
            <a:r>
              <a:rPr lang="en-SG"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urveillance </a:t>
            </a:r>
            <a:endParaRPr lang="en-SG" dirty="0">
              <a:solidFill>
                <a:schemeClr val="tx1"/>
              </a:solidFill>
              <a:latin typeface="Times New Roman" panose="02020603050405020304" pitchFamily="18" charset="0"/>
              <a:cs typeface="Times New Roman" panose="02020603050405020304" pitchFamily="18" charset="0"/>
            </a:endParaRPr>
          </a:p>
        </p:txBody>
      </p:sp>
      <p:sp>
        <p:nvSpPr>
          <p:cNvPr id="43" name="Rectangle: Rounded Corners 42">
            <a:extLst>
              <a:ext uri="{FF2B5EF4-FFF2-40B4-BE49-F238E27FC236}">
                <a16:creationId xmlns:a16="http://schemas.microsoft.com/office/drawing/2014/main" id="{CBC2E8B0-933C-4A28-968D-A3DBFACF6EB7}"/>
              </a:ext>
            </a:extLst>
          </p:cNvPr>
          <p:cNvSpPr/>
          <p:nvPr/>
        </p:nvSpPr>
        <p:spPr>
          <a:xfrm>
            <a:off x="4659889" y="4645572"/>
            <a:ext cx="1776250" cy="5360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Times New Roman" panose="02020603050405020304" pitchFamily="18" charset="0"/>
                <a:cs typeface="Times New Roman" panose="02020603050405020304" pitchFamily="18" charset="0"/>
              </a:rPr>
              <a:t>S</a:t>
            </a:r>
            <a:r>
              <a:rPr lang="en-SG"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urveillance at Country Borders</a:t>
            </a:r>
            <a:endParaRPr lang="en-SG" dirty="0">
              <a:solidFill>
                <a:schemeClr val="tx1"/>
              </a:solidFill>
              <a:latin typeface="Times New Roman" panose="02020603050405020304" pitchFamily="18" charset="0"/>
              <a:cs typeface="Times New Roman" panose="02020603050405020304" pitchFamily="18" charset="0"/>
            </a:endParaRPr>
          </a:p>
        </p:txBody>
      </p:sp>
      <p:sp>
        <p:nvSpPr>
          <p:cNvPr id="44" name="Rectangle: Rounded Corners 43">
            <a:extLst>
              <a:ext uri="{FF2B5EF4-FFF2-40B4-BE49-F238E27FC236}">
                <a16:creationId xmlns:a16="http://schemas.microsoft.com/office/drawing/2014/main" id="{646194E4-6BD3-4969-B22C-C41E13A36FB4}"/>
              </a:ext>
            </a:extLst>
          </p:cNvPr>
          <p:cNvSpPr/>
          <p:nvPr/>
        </p:nvSpPr>
        <p:spPr>
          <a:xfrm>
            <a:off x="7814441" y="4592251"/>
            <a:ext cx="1776250" cy="5360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Times New Roman" panose="02020603050405020304" pitchFamily="18" charset="0"/>
                <a:cs typeface="Times New Roman" panose="02020603050405020304" pitchFamily="18" charset="0"/>
              </a:rPr>
              <a:t>Self Driving Cars at Night</a:t>
            </a:r>
          </a:p>
        </p:txBody>
      </p:sp>
      <p:sp>
        <p:nvSpPr>
          <p:cNvPr id="45" name="Rectangle: Rounded Corners 44">
            <a:extLst>
              <a:ext uri="{FF2B5EF4-FFF2-40B4-BE49-F238E27FC236}">
                <a16:creationId xmlns:a16="http://schemas.microsoft.com/office/drawing/2014/main" id="{43705346-3514-459B-A2CA-C2A269C64892}"/>
              </a:ext>
            </a:extLst>
          </p:cNvPr>
          <p:cNvSpPr/>
          <p:nvPr/>
        </p:nvSpPr>
        <p:spPr>
          <a:xfrm>
            <a:off x="5682745" y="5694674"/>
            <a:ext cx="3243803" cy="5360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Times New Roman" panose="02020603050405020304" pitchFamily="18" charset="0"/>
                <a:cs typeface="Times New Roman" panose="02020603050405020304" pitchFamily="18" charset="0"/>
              </a:rPr>
              <a:t>Wild Animal Breeding and Behaviour during night</a:t>
            </a:r>
          </a:p>
        </p:txBody>
      </p:sp>
      <p:sp>
        <p:nvSpPr>
          <p:cNvPr id="46" name="Rectangle: Rounded Corners 45">
            <a:extLst>
              <a:ext uri="{FF2B5EF4-FFF2-40B4-BE49-F238E27FC236}">
                <a16:creationId xmlns:a16="http://schemas.microsoft.com/office/drawing/2014/main" id="{9396D30E-EC7B-40B6-B82F-ED210607D732}"/>
              </a:ext>
            </a:extLst>
          </p:cNvPr>
          <p:cNvSpPr/>
          <p:nvPr/>
        </p:nvSpPr>
        <p:spPr>
          <a:xfrm>
            <a:off x="2243957" y="5713917"/>
            <a:ext cx="2433145" cy="5360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Times New Roman" panose="02020603050405020304" pitchFamily="18" charset="0"/>
                <a:cs typeface="Times New Roman" panose="02020603050405020304" pitchFamily="18" charset="0"/>
              </a:rPr>
              <a:t>Traffic Management During night hours</a:t>
            </a:r>
          </a:p>
        </p:txBody>
      </p:sp>
    </p:spTree>
    <p:custDataLst>
      <p:tags r:id="rId1"/>
    </p:custDataLst>
    <p:extLst>
      <p:ext uri="{BB962C8B-B14F-4D97-AF65-F5344CB8AC3E}">
        <p14:creationId xmlns:p14="http://schemas.microsoft.com/office/powerpoint/2010/main" val="55714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9" grpId="0" animBg="1"/>
      <p:bldP spid="43" grpId="0" animBg="1"/>
      <p:bldP spid="44" grpId="0" animBg="1"/>
      <p:bldP spid="45" grpId="0" animBg="1"/>
      <p:bldP spid="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7F31-65F3-496A-A55E-A548D681AF8C}"/>
              </a:ext>
            </a:extLst>
          </p:cNvPr>
          <p:cNvSpPr>
            <a:spLocks noGrp="1"/>
          </p:cNvSpPr>
          <p:nvPr>
            <p:ph type="title"/>
          </p:nvPr>
        </p:nvSpPr>
        <p:spPr>
          <a:xfrm>
            <a:off x="838200" y="96175"/>
            <a:ext cx="10515600" cy="1325563"/>
          </a:xfrm>
        </p:spPr>
        <p:txBody>
          <a:bodyPr/>
          <a:lstStyle/>
          <a:p>
            <a:r>
              <a:rPr lang="en-SG" b="1" dirty="0">
                <a:solidFill>
                  <a:schemeClr val="accent1">
                    <a:lumMod val="75000"/>
                  </a:schemeClr>
                </a:solidFill>
                <a:latin typeface="Times New Roman" panose="02020603050405020304" pitchFamily="18" charset="0"/>
                <a:cs typeface="Times New Roman" panose="02020603050405020304" pitchFamily="18" charset="0"/>
              </a:rPr>
              <a:t>Aims and Objectives</a:t>
            </a:r>
          </a:p>
        </p:txBody>
      </p:sp>
      <p:sp>
        <p:nvSpPr>
          <p:cNvPr id="3" name="Content Placeholder 2">
            <a:extLst>
              <a:ext uri="{FF2B5EF4-FFF2-40B4-BE49-F238E27FC236}">
                <a16:creationId xmlns:a16="http://schemas.microsoft.com/office/drawing/2014/main" id="{FCE7C195-3432-46D7-A8D0-B9CA04895C5F}"/>
              </a:ext>
            </a:extLst>
          </p:cNvPr>
          <p:cNvSpPr>
            <a:spLocks noGrp="1"/>
          </p:cNvSpPr>
          <p:nvPr>
            <p:ph idx="1"/>
          </p:nvPr>
        </p:nvSpPr>
        <p:spPr>
          <a:xfrm>
            <a:off x="838200" y="1825625"/>
            <a:ext cx="10515600" cy="3822140"/>
          </a:xfrm>
        </p:spPr>
        <p:txBody>
          <a:bodyPr>
            <a:normAutofit fontScale="40000" lnSpcReduction="20000"/>
          </a:bodyPr>
          <a:lstStyle/>
          <a:p>
            <a:pPr lvl="0">
              <a:lnSpc>
                <a:spcPct val="150000"/>
              </a:lnSpc>
            </a:pPr>
            <a:r>
              <a:rPr lang="en-SG" sz="7000" dirty="0">
                <a:latin typeface="Times New Roman" pitchFamily="18" charset="0"/>
                <a:cs typeface="Times New Roman" pitchFamily="18" charset="0"/>
              </a:rPr>
              <a:t>To analyze the most popular low light enhancement methods and identify the best method among all of them which works the best for human action recognition.</a:t>
            </a:r>
            <a:endParaRPr lang="en-US" sz="7000" dirty="0">
              <a:latin typeface="Times New Roman" pitchFamily="18" charset="0"/>
              <a:cs typeface="Times New Roman" pitchFamily="18" charset="0"/>
            </a:endParaRPr>
          </a:p>
          <a:p>
            <a:pPr lvl="0">
              <a:lnSpc>
                <a:spcPct val="150000"/>
              </a:lnSpc>
            </a:pPr>
            <a:r>
              <a:rPr lang="en-SG" sz="7000" dirty="0">
                <a:latin typeface="Times New Roman" pitchFamily="18" charset="0"/>
                <a:cs typeface="Times New Roman" pitchFamily="18" charset="0"/>
              </a:rPr>
              <a:t>To propose a deep learning model which works the best in identifying the human actions with low light enhanced videos</a:t>
            </a:r>
            <a:r>
              <a:rPr lang="en-SG" dirty="0">
                <a:latin typeface="Times New Roman" pitchFamily="18" charset="0"/>
                <a:cs typeface="Times New Roman" pitchFamily="18" charset="0"/>
              </a:rPr>
              <a:t>.</a:t>
            </a:r>
            <a:endParaRPr lang="en-US" dirty="0">
              <a:latin typeface="Times New Roman" pitchFamily="18" charset="0"/>
              <a:cs typeface="Times New Roman" pitchFamily="18" charset="0"/>
            </a:endParaRPr>
          </a:p>
          <a:p>
            <a:endParaRPr lang="en-SG" dirty="0">
              <a:latin typeface="Times New Roman" pitchFamily="18" charset="0"/>
              <a:cs typeface="Times New Roman" pitchFamily="18" charset="0"/>
            </a:endParaRPr>
          </a:p>
        </p:txBody>
      </p:sp>
      <p:pic>
        <p:nvPicPr>
          <p:cNvPr id="4" name="Picture 2" descr="LJMU International Study Centre: Study Abroad in Liverpool, UK">
            <a:extLst>
              <a:ext uri="{FF2B5EF4-FFF2-40B4-BE49-F238E27FC236}">
                <a16:creationId xmlns:a16="http://schemas.microsoft.com/office/drawing/2014/main" id="{597E43F4-9BD1-4A07-9565-CCE432878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3056" y="56662"/>
            <a:ext cx="2909887" cy="833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05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7F31-65F3-496A-A55E-A548D681AF8C}"/>
              </a:ext>
            </a:extLst>
          </p:cNvPr>
          <p:cNvSpPr>
            <a:spLocks noGrp="1"/>
          </p:cNvSpPr>
          <p:nvPr>
            <p:ph type="title"/>
          </p:nvPr>
        </p:nvSpPr>
        <p:spPr>
          <a:xfrm>
            <a:off x="838200" y="96175"/>
            <a:ext cx="10515600" cy="1325563"/>
          </a:xfrm>
        </p:spPr>
        <p:txBody>
          <a:bodyPr/>
          <a:lstStyle/>
          <a:p>
            <a:r>
              <a:rPr lang="en-SG" b="1" dirty="0">
                <a:solidFill>
                  <a:schemeClr val="accent1">
                    <a:lumMod val="75000"/>
                  </a:schemeClr>
                </a:solidFill>
                <a:latin typeface="Times New Roman" panose="02020603050405020304" pitchFamily="18" charset="0"/>
                <a:cs typeface="Times New Roman" panose="02020603050405020304" pitchFamily="18" charset="0"/>
              </a:rPr>
              <a:t>Dataset</a:t>
            </a:r>
          </a:p>
        </p:txBody>
      </p:sp>
      <p:pic>
        <p:nvPicPr>
          <p:cNvPr id="4" name="Picture 2" descr="LJMU International Study Centre: Study Abroad in Liverpool, UK">
            <a:extLst>
              <a:ext uri="{FF2B5EF4-FFF2-40B4-BE49-F238E27FC236}">
                <a16:creationId xmlns:a16="http://schemas.microsoft.com/office/drawing/2014/main" id="{597E43F4-9BD1-4A07-9565-CCE432878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3056" y="56662"/>
            <a:ext cx="2909887" cy="8333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A8D7681-660E-4BB8-9F7D-16E35A6100DD}"/>
              </a:ext>
            </a:extLst>
          </p:cNvPr>
          <p:cNvPicPr>
            <a:picLocks noChangeAspect="1"/>
          </p:cNvPicPr>
          <p:nvPr/>
        </p:nvPicPr>
        <p:blipFill>
          <a:blip r:embed="rId4"/>
          <a:stretch>
            <a:fillRect/>
          </a:stretch>
        </p:blipFill>
        <p:spPr>
          <a:xfrm>
            <a:off x="3515229" y="4030133"/>
            <a:ext cx="4079371" cy="2827867"/>
          </a:xfrm>
          <a:prstGeom prst="rect">
            <a:avLst/>
          </a:prstGeom>
        </p:spPr>
      </p:pic>
      <p:pic>
        <p:nvPicPr>
          <p:cNvPr id="10" name="Picture 9">
            <a:extLst>
              <a:ext uri="{FF2B5EF4-FFF2-40B4-BE49-F238E27FC236}">
                <a16:creationId xmlns:a16="http://schemas.microsoft.com/office/drawing/2014/main" id="{177A8DD8-A379-4919-99F3-335B16502065}"/>
              </a:ext>
            </a:extLst>
          </p:cNvPr>
          <p:cNvPicPr>
            <a:picLocks noChangeAspect="1"/>
          </p:cNvPicPr>
          <p:nvPr/>
        </p:nvPicPr>
        <p:blipFill>
          <a:blip r:embed="rId5"/>
          <a:stretch>
            <a:fillRect/>
          </a:stretch>
        </p:blipFill>
        <p:spPr>
          <a:xfrm>
            <a:off x="2944416" y="1421738"/>
            <a:ext cx="6766851" cy="2411035"/>
          </a:xfrm>
          <a:prstGeom prst="rect">
            <a:avLst/>
          </a:prstGeom>
        </p:spPr>
      </p:pic>
    </p:spTree>
    <p:extLst>
      <p:ext uri="{BB962C8B-B14F-4D97-AF65-F5344CB8AC3E}">
        <p14:creationId xmlns:p14="http://schemas.microsoft.com/office/powerpoint/2010/main" val="383412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1E92-9D31-4F1C-B82C-981EB3C5CE5A}"/>
              </a:ext>
            </a:extLst>
          </p:cNvPr>
          <p:cNvSpPr>
            <a:spLocks noGrp="1"/>
          </p:cNvSpPr>
          <p:nvPr>
            <p:ph type="title"/>
          </p:nvPr>
        </p:nvSpPr>
        <p:spPr>
          <a:xfrm>
            <a:off x="838200" y="85417"/>
            <a:ext cx="10515600" cy="1325563"/>
          </a:xfrm>
        </p:spPr>
        <p:txBody>
          <a:bodyPr/>
          <a:lstStyle/>
          <a:p>
            <a:r>
              <a:rPr lang="en-SG" b="1" dirty="0">
                <a:solidFill>
                  <a:schemeClr val="accent1">
                    <a:lumMod val="75000"/>
                  </a:schemeClr>
                </a:solidFill>
                <a:latin typeface="Times New Roman" pitchFamily="18" charset="0"/>
                <a:cs typeface="Times New Roman" pitchFamily="18" charset="0"/>
              </a:rPr>
              <a:t>Research Methodology</a:t>
            </a:r>
          </a:p>
        </p:txBody>
      </p:sp>
      <p:pic>
        <p:nvPicPr>
          <p:cNvPr id="80" name="Picture 2" descr="LJMU International Study Centre: Study Abroad in Liverpool, UK">
            <a:extLst>
              <a:ext uri="{FF2B5EF4-FFF2-40B4-BE49-F238E27FC236}">
                <a16:creationId xmlns:a16="http://schemas.microsoft.com/office/drawing/2014/main" id="{597E43F4-9BD1-4A07-9565-CCE432878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3056" y="56662"/>
            <a:ext cx="2909887" cy="833381"/>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BA4C5AA8-CE35-4D54-9764-91E20DCD90DF}"/>
              </a:ext>
            </a:extLst>
          </p:cNvPr>
          <p:cNvSpPr/>
          <p:nvPr/>
        </p:nvSpPr>
        <p:spPr>
          <a:xfrm>
            <a:off x="2057239" y="1738794"/>
            <a:ext cx="1285884" cy="428628"/>
          </a:xfrm>
          <a:prstGeom prst="rect">
            <a:avLst/>
          </a:prstGeom>
          <a:solidFill>
            <a:schemeClr val="accent1">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latin typeface="Times New Roman" pitchFamily="18" charset="0"/>
                <a:cs typeface="Times New Roman" pitchFamily="18" charset="0"/>
              </a:rPr>
              <a:t>Video Standardization</a:t>
            </a:r>
            <a:endParaRPr lang="en-US" sz="1200" dirty="0">
              <a:solidFill>
                <a:schemeClr val="tx1"/>
              </a:solidFill>
              <a:latin typeface="Times New Roman" pitchFamily="18" charset="0"/>
              <a:cs typeface="Times New Roman" pitchFamily="18" charset="0"/>
            </a:endParaRPr>
          </a:p>
        </p:txBody>
      </p:sp>
      <p:sp>
        <p:nvSpPr>
          <p:cNvPr id="82" name="Rectangle 81">
            <a:extLst>
              <a:ext uri="{FF2B5EF4-FFF2-40B4-BE49-F238E27FC236}">
                <a16:creationId xmlns:a16="http://schemas.microsoft.com/office/drawing/2014/main" id="{F3F16554-1325-4F4D-B115-1884C0108FA1}"/>
              </a:ext>
            </a:extLst>
          </p:cNvPr>
          <p:cNvSpPr/>
          <p:nvPr/>
        </p:nvSpPr>
        <p:spPr>
          <a:xfrm>
            <a:off x="3700313" y="1738794"/>
            <a:ext cx="1285884" cy="428628"/>
          </a:xfrm>
          <a:prstGeom prst="rect">
            <a:avLst/>
          </a:prstGeom>
          <a:solidFill>
            <a:schemeClr val="accent1">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latin typeface="Times New Roman" pitchFamily="18" charset="0"/>
                <a:cs typeface="Times New Roman" pitchFamily="18" charset="0"/>
              </a:rPr>
              <a:t>Low Light Enhancement</a:t>
            </a:r>
            <a:endParaRPr lang="en-US" sz="1200" dirty="0">
              <a:solidFill>
                <a:schemeClr val="tx1"/>
              </a:solidFill>
              <a:latin typeface="Times New Roman" pitchFamily="18" charset="0"/>
              <a:cs typeface="Times New Roman" pitchFamily="18" charset="0"/>
            </a:endParaRPr>
          </a:p>
        </p:txBody>
      </p:sp>
      <p:sp>
        <p:nvSpPr>
          <p:cNvPr id="84" name="Rectangle 83">
            <a:extLst>
              <a:ext uri="{FF2B5EF4-FFF2-40B4-BE49-F238E27FC236}">
                <a16:creationId xmlns:a16="http://schemas.microsoft.com/office/drawing/2014/main" id="{D4BE41E8-D84A-4E91-B6CB-99CE1D73D815}"/>
              </a:ext>
            </a:extLst>
          </p:cNvPr>
          <p:cNvSpPr/>
          <p:nvPr/>
        </p:nvSpPr>
        <p:spPr>
          <a:xfrm>
            <a:off x="5343387" y="1738794"/>
            <a:ext cx="1285884" cy="428628"/>
          </a:xfrm>
          <a:prstGeom prst="rect">
            <a:avLst/>
          </a:prstGeom>
          <a:solidFill>
            <a:schemeClr val="accent1">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latin typeface="Times New Roman" pitchFamily="18" charset="0"/>
                <a:cs typeface="Times New Roman" pitchFamily="18" charset="0"/>
              </a:rPr>
              <a:t>Split Dataset</a:t>
            </a:r>
            <a:endParaRPr lang="en-US" sz="1200" dirty="0">
              <a:solidFill>
                <a:schemeClr val="tx1"/>
              </a:solidFill>
              <a:latin typeface="Times New Roman" pitchFamily="18" charset="0"/>
              <a:cs typeface="Times New Roman" pitchFamily="18" charset="0"/>
            </a:endParaRPr>
          </a:p>
        </p:txBody>
      </p:sp>
      <p:sp>
        <p:nvSpPr>
          <p:cNvPr id="85" name="Rectangle 84">
            <a:extLst>
              <a:ext uri="{FF2B5EF4-FFF2-40B4-BE49-F238E27FC236}">
                <a16:creationId xmlns:a16="http://schemas.microsoft.com/office/drawing/2014/main" id="{B7C75D51-48CF-49A3-B736-F4E513CF52A6}"/>
              </a:ext>
            </a:extLst>
          </p:cNvPr>
          <p:cNvSpPr/>
          <p:nvPr/>
        </p:nvSpPr>
        <p:spPr>
          <a:xfrm>
            <a:off x="6986461" y="1738794"/>
            <a:ext cx="1285884" cy="428628"/>
          </a:xfrm>
          <a:prstGeom prst="rect">
            <a:avLst/>
          </a:prstGeom>
          <a:solidFill>
            <a:schemeClr val="accent1">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latin typeface="Times New Roman" pitchFamily="18" charset="0"/>
                <a:cs typeface="Times New Roman" pitchFamily="18" charset="0"/>
              </a:rPr>
              <a:t>Model Building and Training</a:t>
            </a:r>
            <a:endParaRPr lang="en-US" sz="1200" dirty="0">
              <a:solidFill>
                <a:schemeClr val="tx1"/>
              </a:solidFill>
              <a:latin typeface="Times New Roman" pitchFamily="18" charset="0"/>
              <a:cs typeface="Times New Roman" pitchFamily="18" charset="0"/>
            </a:endParaRPr>
          </a:p>
        </p:txBody>
      </p:sp>
      <p:sp>
        <p:nvSpPr>
          <p:cNvPr id="86" name="Rectangle 85">
            <a:extLst>
              <a:ext uri="{FF2B5EF4-FFF2-40B4-BE49-F238E27FC236}">
                <a16:creationId xmlns:a16="http://schemas.microsoft.com/office/drawing/2014/main" id="{02399F65-138C-43E8-93F8-4D61C2B7AC14}"/>
              </a:ext>
            </a:extLst>
          </p:cNvPr>
          <p:cNvSpPr/>
          <p:nvPr/>
        </p:nvSpPr>
        <p:spPr>
          <a:xfrm>
            <a:off x="8700973" y="1738794"/>
            <a:ext cx="1285884" cy="428628"/>
          </a:xfrm>
          <a:prstGeom prst="rect">
            <a:avLst/>
          </a:prstGeom>
          <a:solidFill>
            <a:schemeClr val="accent1">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latin typeface="Times New Roman" pitchFamily="18" charset="0"/>
                <a:cs typeface="Times New Roman" pitchFamily="18" charset="0"/>
              </a:rPr>
              <a:t>Build Model Repository</a:t>
            </a:r>
            <a:endParaRPr lang="en-US" sz="1200" dirty="0">
              <a:solidFill>
                <a:schemeClr val="tx1"/>
              </a:solidFill>
              <a:latin typeface="Times New Roman" pitchFamily="18" charset="0"/>
              <a:cs typeface="Times New Roman" pitchFamily="18" charset="0"/>
            </a:endParaRPr>
          </a:p>
        </p:txBody>
      </p:sp>
      <p:sp>
        <p:nvSpPr>
          <p:cNvPr id="87" name="Rectangle 86">
            <a:extLst>
              <a:ext uri="{FF2B5EF4-FFF2-40B4-BE49-F238E27FC236}">
                <a16:creationId xmlns:a16="http://schemas.microsoft.com/office/drawing/2014/main" id="{A50E5EBB-BF6B-492A-8BDB-9A704EB6A4D9}"/>
              </a:ext>
            </a:extLst>
          </p:cNvPr>
          <p:cNvSpPr/>
          <p:nvPr/>
        </p:nvSpPr>
        <p:spPr>
          <a:xfrm>
            <a:off x="8719071" y="2667488"/>
            <a:ext cx="1285884" cy="428628"/>
          </a:xfrm>
          <a:prstGeom prst="rect">
            <a:avLst/>
          </a:prstGeom>
          <a:solidFill>
            <a:schemeClr val="accent1">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latin typeface="Times New Roman" pitchFamily="18" charset="0"/>
                <a:cs typeface="Times New Roman" pitchFamily="18" charset="0"/>
              </a:rPr>
              <a:t>Model Evaluation</a:t>
            </a:r>
            <a:endParaRPr lang="en-US" sz="1200" dirty="0">
              <a:solidFill>
                <a:schemeClr val="tx1"/>
              </a:solidFill>
              <a:latin typeface="Times New Roman" pitchFamily="18" charset="0"/>
              <a:cs typeface="Times New Roman" pitchFamily="18" charset="0"/>
            </a:endParaRPr>
          </a:p>
        </p:txBody>
      </p:sp>
      <p:sp>
        <p:nvSpPr>
          <p:cNvPr id="88" name="Rectangle 87">
            <a:extLst>
              <a:ext uri="{FF2B5EF4-FFF2-40B4-BE49-F238E27FC236}">
                <a16:creationId xmlns:a16="http://schemas.microsoft.com/office/drawing/2014/main" id="{83567697-8CDD-4F2F-AC9D-48F59FE8054E}"/>
              </a:ext>
            </a:extLst>
          </p:cNvPr>
          <p:cNvSpPr/>
          <p:nvPr/>
        </p:nvSpPr>
        <p:spPr>
          <a:xfrm>
            <a:off x="6986461" y="2667488"/>
            <a:ext cx="1285884" cy="428628"/>
          </a:xfrm>
          <a:prstGeom prst="rect">
            <a:avLst/>
          </a:prstGeom>
          <a:solidFill>
            <a:schemeClr val="accent1">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latin typeface="Times New Roman" pitchFamily="18" charset="0"/>
                <a:cs typeface="Times New Roman" pitchFamily="18" charset="0"/>
              </a:rPr>
              <a:t>Model Evaluation</a:t>
            </a:r>
            <a:endParaRPr lang="en-US" sz="1200" dirty="0">
              <a:solidFill>
                <a:schemeClr val="tx1"/>
              </a:solidFill>
              <a:latin typeface="Times New Roman" pitchFamily="18" charset="0"/>
              <a:cs typeface="Times New Roman" pitchFamily="18" charset="0"/>
            </a:endParaRPr>
          </a:p>
        </p:txBody>
      </p:sp>
      <p:sp>
        <p:nvSpPr>
          <p:cNvPr id="89" name="Rectangle 88">
            <a:extLst>
              <a:ext uri="{FF2B5EF4-FFF2-40B4-BE49-F238E27FC236}">
                <a16:creationId xmlns:a16="http://schemas.microsoft.com/office/drawing/2014/main" id="{DF9CD637-FEFF-4B51-95C5-B76FCC1CE9F0}"/>
              </a:ext>
            </a:extLst>
          </p:cNvPr>
          <p:cNvSpPr/>
          <p:nvPr/>
        </p:nvSpPr>
        <p:spPr>
          <a:xfrm>
            <a:off x="5343387" y="2667488"/>
            <a:ext cx="1285884" cy="428628"/>
          </a:xfrm>
          <a:prstGeom prst="rect">
            <a:avLst/>
          </a:prstGeom>
          <a:solidFill>
            <a:schemeClr val="accent1">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latin typeface="Times New Roman" pitchFamily="18" charset="0"/>
                <a:cs typeface="Times New Roman" pitchFamily="18" charset="0"/>
              </a:rPr>
              <a:t>Propose Future Work</a:t>
            </a:r>
            <a:endParaRPr lang="en-US" sz="1200" dirty="0">
              <a:solidFill>
                <a:schemeClr val="tx1"/>
              </a:solidFill>
              <a:latin typeface="Times New Roman" pitchFamily="18" charset="0"/>
              <a:cs typeface="Times New Roman" pitchFamily="18" charset="0"/>
            </a:endParaRPr>
          </a:p>
        </p:txBody>
      </p:sp>
      <p:cxnSp>
        <p:nvCxnSpPr>
          <p:cNvPr id="90" name="Straight Arrow Connector 89">
            <a:extLst>
              <a:ext uri="{FF2B5EF4-FFF2-40B4-BE49-F238E27FC236}">
                <a16:creationId xmlns:a16="http://schemas.microsoft.com/office/drawing/2014/main" id="{4EF5D2F3-5A6E-4B16-ADB8-EF0894B82FEC}"/>
              </a:ext>
            </a:extLst>
          </p:cNvPr>
          <p:cNvCxnSpPr>
            <a:stCxn id="81" idx="3"/>
            <a:endCxn id="82" idx="1"/>
          </p:cNvCxnSpPr>
          <p:nvPr/>
        </p:nvCxnSpPr>
        <p:spPr>
          <a:xfrm>
            <a:off x="3343123" y="1953108"/>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774A99A-B811-41DF-80CD-97B0CE4A7261}"/>
              </a:ext>
            </a:extLst>
          </p:cNvPr>
          <p:cNvCxnSpPr>
            <a:stCxn id="82" idx="3"/>
            <a:endCxn id="84" idx="1"/>
          </p:cNvCxnSpPr>
          <p:nvPr/>
        </p:nvCxnSpPr>
        <p:spPr>
          <a:xfrm>
            <a:off x="4986197" y="1953108"/>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89790D71-5A56-46D3-AFE9-E04A1D98CB77}"/>
              </a:ext>
            </a:extLst>
          </p:cNvPr>
          <p:cNvCxnSpPr>
            <a:stCxn id="84" idx="3"/>
            <a:endCxn id="85" idx="1"/>
          </p:cNvCxnSpPr>
          <p:nvPr/>
        </p:nvCxnSpPr>
        <p:spPr>
          <a:xfrm>
            <a:off x="6629271" y="1953108"/>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B8ADB944-4A7C-4377-9FA2-1754C9F777FC}"/>
              </a:ext>
            </a:extLst>
          </p:cNvPr>
          <p:cNvCxnSpPr>
            <a:stCxn id="85" idx="3"/>
            <a:endCxn id="86" idx="1"/>
          </p:cNvCxnSpPr>
          <p:nvPr/>
        </p:nvCxnSpPr>
        <p:spPr>
          <a:xfrm>
            <a:off x="8272345" y="1953108"/>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01D9B59-B22D-4E53-B393-768AF01E980E}"/>
              </a:ext>
            </a:extLst>
          </p:cNvPr>
          <p:cNvCxnSpPr>
            <a:stCxn id="86" idx="2"/>
            <a:endCxn id="87" idx="0"/>
          </p:cNvCxnSpPr>
          <p:nvPr/>
        </p:nvCxnSpPr>
        <p:spPr>
          <a:xfrm rot="16200000" flipH="1">
            <a:off x="9102931" y="2408406"/>
            <a:ext cx="500066" cy="18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3D5B12B-7D01-4DAD-B543-554342066B57}"/>
              </a:ext>
            </a:extLst>
          </p:cNvPr>
          <p:cNvCxnSpPr>
            <a:stCxn id="87" idx="1"/>
            <a:endCxn id="88" idx="3"/>
          </p:cNvCxnSpPr>
          <p:nvPr/>
        </p:nvCxnSpPr>
        <p:spPr>
          <a:xfrm rot="10800000">
            <a:off x="8272345" y="2881802"/>
            <a:ext cx="44672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B6FD808E-41AD-4E57-A82E-ABF8111A1D93}"/>
              </a:ext>
            </a:extLst>
          </p:cNvPr>
          <p:cNvCxnSpPr>
            <a:stCxn id="88" idx="1"/>
            <a:endCxn id="89" idx="3"/>
          </p:cNvCxnSpPr>
          <p:nvPr/>
        </p:nvCxnSpPr>
        <p:spPr>
          <a:xfrm rot="10800000">
            <a:off x="6629271" y="2881802"/>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83FA6503-6CBD-4B44-BF08-90440AFCCEB6}"/>
              </a:ext>
            </a:extLst>
          </p:cNvPr>
          <p:cNvSpPr/>
          <p:nvPr/>
        </p:nvSpPr>
        <p:spPr>
          <a:xfrm>
            <a:off x="3700313" y="2667488"/>
            <a:ext cx="1285884" cy="428628"/>
          </a:xfrm>
          <a:prstGeom prst="rect">
            <a:avLst/>
          </a:prstGeom>
          <a:solidFill>
            <a:schemeClr val="accent1">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latin typeface="Times New Roman" pitchFamily="18" charset="0"/>
                <a:cs typeface="Times New Roman" pitchFamily="18" charset="0"/>
              </a:rPr>
              <a:t>Conclude Research</a:t>
            </a:r>
            <a:endParaRPr lang="en-US" sz="1200" dirty="0">
              <a:solidFill>
                <a:schemeClr val="tx1"/>
              </a:solidFill>
              <a:latin typeface="Times New Roman" pitchFamily="18" charset="0"/>
              <a:cs typeface="Times New Roman" pitchFamily="18" charset="0"/>
            </a:endParaRPr>
          </a:p>
        </p:txBody>
      </p:sp>
      <p:cxnSp>
        <p:nvCxnSpPr>
          <p:cNvPr id="98" name="Straight Arrow Connector 97">
            <a:extLst>
              <a:ext uri="{FF2B5EF4-FFF2-40B4-BE49-F238E27FC236}">
                <a16:creationId xmlns:a16="http://schemas.microsoft.com/office/drawing/2014/main" id="{339066A6-0E98-45AD-8821-ACE489FB17A2}"/>
              </a:ext>
            </a:extLst>
          </p:cNvPr>
          <p:cNvCxnSpPr>
            <a:stCxn id="89" idx="1"/>
            <a:endCxn id="97" idx="3"/>
          </p:cNvCxnSpPr>
          <p:nvPr/>
        </p:nvCxnSpPr>
        <p:spPr>
          <a:xfrm rot="10800000">
            <a:off x="4986197" y="2881802"/>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33EE75A-A963-4E6C-B323-E915675B91EF}"/>
              </a:ext>
            </a:extLst>
          </p:cNvPr>
          <p:cNvSpPr txBox="1"/>
          <p:nvPr/>
        </p:nvSpPr>
        <p:spPr>
          <a:xfrm>
            <a:off x="5259978" y="3387442"/>
            <a:ext cx="1592231" cy="369332"/>
          </a:xfrm>
          <a:prstGeom prst="rect">
            <a:avLst/>
          </a:prstGeom>
          <a:noFill/>
        </p:spPr>
        <p:txBody>
          <a:bodyPr wrap="none" rtlCol="0">
            <a:spAutoFit/>
          </a:bodyPr>
          <a:lstStyle/>
          <a:p>
            <a:r>
              <a:rPr lang="en-SG" dirty="0">
                <a:latin typeface="Times New Roman" panose="02020603050405020304" pitchFamily="18" charset="0"/>
                <a:cs typeface="Times New Roman" panose="02020603050405020304" pitchFamily="18" charset="0"/>
              </a:rPr>
              <a:t>Research Steps</a:t>
            </a:r>
          </a:p>
        </p:txBody>
      </p:sp>
    </p:spTree>
    <p:extLst>
      <p:ext uri="{BB962C8B-B14F-4D97-AF65-F5344CB8AC3E}">
        <p14:creationId xmlns:p14="http://schemas.microsoft.com/office/powerpoint/2010/main" val="273636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1E92-9D31-4F1C-B82C-981EB3C5CE5A}"/>
              </a:ext>
            </a:extLst>
          </p:cNvPr>
          <p:cNvSpPr>
            <a:spLocks noGrp="1"/>
          </p:cNvSpPr>
          <p:nvPr>
            <p:ph type="title"/>
          </p:nvPr>
        </p:nvSpPr>
        <p:spPr>
          <a:xfrm>
            <a:off x="838200" y="85417"/>
            <a:ext cx="10515600" cy="1325563"/>
          </a:xfrm>
        </p:spPr>
        <p:txBody>
          <a:bodyPr/>
          <a:lstStyle/>
          <a:p>
            <a:r>
              <a:rPr lang="en-SG" b="1" dirty="0">
                <a:solidFill>
                  <a:schemeClr val="accent1">
                    <a:lumMod val="75000"/>
                  </a:schemeClr>
                </a:solidFill>
                <a:latin typeface="Times New Roman" pitchFamily="18" charset="0"/>
                <a:cs typeface="Times New Roman" pitchFamily="18" charset="0"/>
              </a:rPr>
              <a:t>Research Methodology</a:t>
            </a:r>
          </a:p>
        </p:txBody>
      </p:sp>
      <p:sp>
        <p:nvSpPr>
          <p:cNvPr id="5" name="Rectangle 4"/>
          <p:cNvSpPr/>
          <p:nvPr/>
        </p:nvSpPr>
        <p:spPr>
          <a:xfrm>
            <a:off x="570154" y="3327251"/>
            <a:ext cx="3767873" cy="186393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a:p>
            <a:pPr algn="ctr"/>
            <a:endParaRPr lang="en-SG" dirty="0"/>
          </a:p>
          <a:p>
            <a:pPr algn="ctr"/>
            <a:endParaRPr lang="en-SG" dirty="0"/>
          </a:p>
          <a:p>
            <a:pPr algn="ctr"/>
            <a:endParaRPr lang="en-SG" sz="1400" dirty="0">
              <a:solidFill>
                <a:schemeClr val="tx1"/>
              </a:solidFill>
            </a:endParaRPr>
          </a:p>
          <a:p>
            <a:pPr algn="ctr"/>
            <a:endParaRPr lang="en-SG" sz="1400" dirty="0">
              <a:solidFill>
                <a:schemeClr val="tx1"/>
              </a:solidFill>
            </a:endParaRPr>
          </a:p>
          <a:p>
            <a:pPr algn="ctr"/>
            <a:endParaRPr lang="en-SG" sz="1400" dirty="0">
              <a:solidFill>
                <a:schemeClr val="tx1"/>
              </a:solidFill>
            </a:endParaRPr>
          </a:p>
          <a:p>
            <a:pPr algn="ctr"/>
            <a:endParaRPr lang="en-SG" sz="1400" dirty="0">
              <a:solidFill>
                <a:schemeClr val="tx1"/>
              </a:solidFill>
            </a:endParaRPr>
          </a:p>
          <a:p>
            <a:pPr algn="ctr"/>
            <a:r>
              <a:rPr lang="en-SG" sz="1400" dirty="0">
                <a:solidFill>
                  <a:schemeClr val="tx1"/>
                </a:solidFill>
              </a:rPr>
              <a:t>Model Building &amp; Training</a:t>
            </a:r>
          </a:p>
        </p:txBody>
      </p:sp>
      <p:sp>
        <p:nvSpPr>
          <p:cNvPr id="6" name="Oval 5"/>
          <p:cNvSpPr/>
          <p:nvPr/>
        </p:nvSpPr>
        <p:spPr>
          <a:xfrm>
            <a:off x="1353140" y="1323190"/>
            <a:ext cx="822081" cy="360761"/>
          </a:xfrm>
          <a:prstGeom prst="ellipse">
            <a:avLst/>
          </a:prstGeom>
          <a:solidFill>
            <a:schemeClr val="accent1">
              <a:lumMod val="75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Start</a:t>
            </a:r>
            <a:endParaRPr lang="en-US" sz="1100" dirty="0"/>
          </a:p>
        </p:txBody>
      </p:sp>
      <p:sp>
        <p:nvSpPr>
          <p:cNvPr id="7" name="Rectangle 6"/>
          <p:cNvSpPr/>
          <p:nvPr/>
        </p:nvSpPr>
        <p:spPr>
          <a:xfrm>
            <a:off x="1186715" y="1984584"/>
            <a:ext cx="1164615" cy="240507"/>
          </a:xfrm>
          <a:prstGeom prst="rect">
            <a:avLst/>
          </a:prstGeom>
          <a:solidFill>
            <a:schemeClr val="accent1">
              <a:lumMod val="75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Load Data</a:t>
            </a:r>
            <a:endParaRPr lang="en-US" sz="1100" dirty="0"/>
          </a:p>
        </p:txBody>
      </p:sp>
      <p:sp>
        <p:nvSpPr>
          <p:cNvPr id="8" name="Rectangle 7"/>
          <p:cNvSpPr/>
          <p:nvPr/>
        </p:nvSpPr>
        <p:spPr>
          <a:xfrm>
            <a:off x="1871783" y="2826359"/>
            <a:ext cx="1164615" cy="240507"/>
          </a:xfrm>
          <a:prstGeom prst="rect">
            <a:avLst/>
          </a:prstGeom>
          <a:solidFill>
            <a:schemeClr val="accent1">
              <a:lumMod val="75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Train Set</a:t>
            </a:r>
            <a:endParaRPr lang="en-US" sz="1100" dirty="0"/>
          </a:p>
        </p:txBody>
      </p:sp>
      <p:cxnSp>
        <p:nvCxnSpPr>
          <p:cNvPr id="9" name="Straight Arrow Connector 8"/>
          <p:cNvCxnSpPr>
            <a:stCxn id="6" idx="4"/>
            <a:endCxn id="7" idx="0"/>
          </p:cNvCxnSpPr>
          <p:nvPr/>
        </p:nvCxnSpPr>
        <p:spPr>
          <a:xfrm rot="16200000" flipH="1">
            <a:off x="1616284" y="1831846"/>
            <a:ext cx="300634" cy="48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3"/>
          </p:cNvCxnSpPr>
          <p:nvPr/>
        </p:nvCxnSpPr>
        <p:spPr>
          <a:xfrm>
            <a:off x="2351330" y="2104838"/>
            <a:ext cx="411041" cy="1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32506" y="2104838"/>
            <a:ext cx="1523" cy="1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2"/>
          </p:cNvCxnSpPr>
          <p:nvPr/>
        </p:nvCxnSpPr>
        <p:spPr>
          <a:xfrm rot="5400000">
            <a:off x="2196823" y="3050106"/>
            <a:ext cx="240507" cy="27402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8" idx="2"/>
          </p:cNvCxnSpPr>
          <p:nvPr/>
        </p:nvCxnSpPr>
        <p:spPr>
          <a:xfrm rot="16200000" flipH="1">
            <a:off x="2847638" y="2673319"/>
            <a:ext cx="240507" cy="10276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62371" y="3567758"/>
            <a:ext cx="439955" cy="310853"/>
          </a:xfrm>
          <a:prstGeom prst="rect">
            <a:avLst/>
          </a:prstGeom>
          <a:noFill/>
        </p:spPr>
        <p:txBody>
          <a:bodyPr wrap="square" rtlCol="0">
            <a:spAutoFit/>
          </a:bodyPr>
          <a:lstStyle/>
          <a:p>
            <a:r>
              <a:rPr lang="en-SG" dirty="0"/>
              <a:t>…..</a:t>
            </a:r>
            <a:endParaRPr lang="en-US" dirty="0"/>
          </a:p>
        </p:txBody>
      </p:sp>
      <p:grpSp>
        <p:nvGrpSpPr>
          <p:cNvPr id="15" name="Group 14"/>
          <p:cNvGrpSpPr/>
          <p:nvPr/>
        </p:nvGrpSpPr>
        <p:grpSpPr>
          <a:xfrm>
            <a:off x="1871783" y="3447505"/>
            <a:ext cx="890588" cy="420887"/>
            <a:chOff x="1928794" y="2928934"/>
            <a:chExt cx="928694" cy="500066"/>
          </a:xfrm>
        </p:grpSpPr>
        <p:sp>
          <p:nvSpPr>
            <p:cNvPr id="16" name="Rectangle 15"/>
            <p:cNvSpPr/>
            <p:nvPr/>
          </p:nvSpPr>
          <p:spPr>
            <a:xfrm>
              <a:off x="1928794" y="3000372"/>
              <a:ext cx="928694" cy="428628"/>
            </a:xfrm>
            <a:prstGeom prst="rect">
              <a:avLst/>
            </a:prstGeom>
            <a:solidFill>
              <a:schemeClr val="accent1">
                <a:lumMod val="75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r>
                <a:rPr lang="en-SG" sz="1100" dirty="0"/>
                <a:t>Epoch 2</a:t>
              </a:r>
              <a:endParaRPr lang="en-US" sz="1100" dirty="0"/>
            </a:p>
          </p:txBody>
        </p:sp>
        <p:sp>
          <p:nvSpPr>
            <p:cNvPr id="17" name="Rectangle 16"/>
            <p:cNvSpPr/>
            <p:nvPr/>
          </p:nvSpPr>
          <p:spPr>
            <a:xfrm>
              <a:off x="1982760" y="3042690"/>
              <a:ext cx="160348" cy="100558"/>
            </a:xfrm>
            <a:prstGeom prst="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214546" y="3042690"/>
              <a:ext cx="160348" cy="100558"/>
            </a:xfrm>
            <a:prstGeom prst="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625702" y="3042690"/>
              <a:ext cx="160348" cy="100558"/>
            </a:xfrm>
            <a:prstGeom prst="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357422" y="2928934"/>
              <a:ext cx="214314" cy="261610"/>
            </a:xfrm>
            <a:prstGeom prst="rect">
              <a:avLst/>
            </a:prstGeom>
            <a:noFill/>
          </p:spPr>
          <p:txBody>
            <a:bodyPr wrap="square" rtlCol="0">
              <a:spAutoFit/>
            </a:bodyPr>
            <a:lstStyle/>
            <a:p>
              <a:r>
                <a:rPr lang="en-SG" sz="1050" dirty="0">
                  <a:solidFill>
                    <a:schemeClr val="bg2"/>
                  </a:solidFill>
                </a:rPr>
                <a:t>…</a:t>
              </a:r>
              <a:endParaRPr lang="en-US" sz="1050" dirty="0">
                <a:solidFill>
                  <a:schemeClr val="bg2"/>
                </a:solidFill>
              </a:endParaRPr>
            </a:p>
          </p:txBody>
        </p:sp>
      </p:grpSp>
      <p:grpSp>
        <p:nvGrpSpPr>
          <p:cNvPr id="21" name="Group 20"/>
          <p:cNvGrpSpPr/>
          <p:nvPr/>
        </p:nvGrpSpPr>
        <p:grpSpPr>
          <a:xfrm>
            <a:off x="3173411" y="3447505"/>
            <a:ext cx="890588" cy="420887"/>
            <a:chOff x="3286116" y="2928934"/>
            <a:chExt cx="928694" cy="500066"/>
          </a:xfrm>
        </p:grpSpPr>
        <p:sp>
          <p:nvSpPr>
            <p:cNvPr id="22" name="Rectangle 21"/>
            <p:cNvSpPr/>
            <p:nvPr/>
          </p:nvSpPr>
          <p:spPr>
            <a:xfrm>
              <a:off x="3286116" y="3000372"/>
              <a:ext cx="928694" cy="428628"/>
            </a:xfrm>
            <a:prstGeom prst="rect">
              <a:avLst/>
            </a:prstGeom>
            <a:solidFill>
              <a:schemeClr val="accent1">
                <a:lumMod val="75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r>
                <a:rPr lang="en-SG" sz="1100" dirty="0"/>
                <a:t>Epoch 100</a:t>
              </a:r>
              <a:endParaRPr lang="en-US" sz="1100" dirty="0"/>
            </a:p>
          </p:txBody>
        </p:sp>
        <p:sp>
          <p:nvSpPr>
            <p:cNvPr id="23" name="Rectangle 22"/>
            <p:cNvSpPr/>
            <p:nvPr/>
          </p:nvSpPr>
          <p:spPr>
            <a:xfrm>
              <a:off x="3340082" y="3042690"/>
              <a:ext cx="160348" cy="100558"/>
            </a:xfrm>
            <a:prstGeom prst="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571868" y="3042690"/>
              <a:ext cx="160348" cy="100558"/>
            </a:xfrm>
            <a:prstGeom prst="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983024" y="3042690"/>
              <a:ext cx="160348" cy="100558"/>
            </a:xfrm>
            <a:prstGeom prst="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714744" y="2928934"/>
              <a:ext cx="214314" cy="261610"/>
            </a:xfrm>
            <a:prstGeom prst="rect">
              <a:avLst/>
            </a:prstGeom>
            <a:noFill/>
          </p:spPr>
          <p:txBody>
            <a:bodyPr wrap="square" rtlCol="0">
              <a:spAutoFit/>
            </a:bodyPr>
            <a:lstStyle/>
            <a:p>
              <a:r>
                <a:rPr lang="en-SG" sz="1050" dirty="0">
                  <a:solidFill>
                    <a:schemeClr val="bg2"/>
                  </a:solidFill>
                </a:rPr>
                <a:t>…</a:t>
              </a:r>
              <a:endParaRPr lang="en-US" sz="1050" dirty="0">
                <a:solidFill>
                  <a:schemeClr val="bg2"/>
                </a:solidFill>
              </a:endParaRPr>
            </a:p>
          </p:txBody>
        </p:sp>
      </p:grpSp>
      <p:grpSp>
        <p:nvGrpSpPr>
          <p:cNvPr id="27" name="Group 26"/>
          <p:cNvGrpSpPr/>
          <p:nvPr/>
        </p:nvGrpSpPr>
        <p:grpSpPr>
          <a:xfrm>
            <a:off x="775674" y="3447505"/>
            <a:ext cx="890588" cy="420887"/>
            <a:chOff x="785786" y="3214686"/>
            <a:chExt cx="928694" cy="500066"/>
          </a:xfrm>
        </p:grpSpPr>
        <p:sp>
          <p:nvSpPr>
            <p:cNvPr id="28" name="Rectangle 27"/>
            <p:cNvSpPr/>
            <p:nvPr/>
          </p:nvSpPr>
          <p:spPr>
            <a:xfrm>
              <a:off x="785786" y="3286124"/>
              <a:ext cx="928694" cy="428628"/>
            </a:xfrm>
            <a:prstGeom prst="rect">
              <a:avLst/>
            </a:prstGeom>
            <a:solidFill>
              <a:schemeClr val="accent1">
                <a:lumMod val="75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r>
                <a:rPr lang="en-SG" sz="1100" dirty="0"/>
                <a:t>Epoch 1</a:t>
              </a:r>
              <a:endParaRPr lang="en-US" sz="1100" dirty="0"/>
            </a:p>
          </p:txBody>
        </p:sp>
        <p:sp>
          <p:nvSpPr>
            <p:cNvPr id="29" name="Rectangle 28"/>
            <p:cNvSpPr/>
            <p:nvPr/>
          </p:nvSpPr>
          <p:spPr>
            <a:xfrm>
              <a:off x="839752" y="3328442"/>
              <a:ext cx="160348" cy="100558"/>
            </a:xfrm>
            <a:prstGeom prst="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solidFill>
                  <a:schemeClr val="tx1"/>
                </a:solidFill>
              </a:endParaRPr>
            </a:p>
          </p:txBody>
        </p:sp>
        <p:sp>
          <p:nvSpPr>
            <p:cNvPr id="30" name="Rectangle 29"/>
            <p:cNvSpPr/>
            <p:nvPr/>
          </p:nvSpPr>
          <p:spPr>
            <a:xfrm>
              <a:off x="1071538" y="3328442"/>
              <a:ext cx="160348" cy="100558"/>
            </a:xfrm>
            <a:prstGeom prst="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1" name="TextBox 30"/>
            <p:cNvSpPr txBox="1"/>
            <p:nvPr/>
          </p:nvSpPr>
          <p:spPr>
            <a:xfrm>
              <a:off x="1214414" y="3214686"/>
              <a:ext cx="214314" cy="261610"/>
            </a:xfrm>
            <a:prstGeom prst="rect">
              <a:avLst/>
            </a:prstGeom>
            <a:noFill/>
          </p:spPr>
          <p:txBody>
            <a:bodyPr wrap="square" rtlCol="0">
              <a:spAutoFit/>
            </a:bodyPr>
            <a:lstStyle/>
            <a:p>
              <a:r>
                <a:rPr lang="en-SG" sz="1050" dirty="0">
                  <a:solidFill>
                    <a:schemeClr val="bg2"/>
                  </a:solidFill>
                </a:rPr>
                <a:t>…</a:t>
              </a:r>
              <a:endParaRPr lang="en-US" sz="1050" dirty="0">
                <a:solidFill>
                  <a:schemeClr val="bg2"/>
                </a:solidFill>
              </a:endParaRPr>
            </a:p>
          </p:txBody>
        </p:sp>
        <p:sp>
          <p:nvSpPr>
            <p:cNvPr id="32" name="Rectangle 31"/>
            <p:cNvSpPr/>
            <p:nvPr/>
          </p:nvSpPr>
          <p:spPr>
            <a:xfrm>
              <a:off x="1482694" y="3328442"/>
              <a:ext cx="160348" cy="100558"/>
            </a:xfrm>
            <a:prstGeom prst="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cxnSp>
        <p:nvCxnSpPr>
          <p:cNvPr id="33" name="Elbow Connector 32"/>
          <p:cNvCxnSpPr/>
          <p:nvPr/>
        </p:nvCxnSpPr>
        <p:spPr>
          <a:xfrm rot="5400000">
            <a:off x="1826364" y="2673319"/>
            <a:ext cx="240507" cy="10276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762371" y="1503570"/>
            <a:ext cx="5628594" cy="962028"/>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a:p>
            <a:pPr algn="ctr"/>
            <a:endParaRPr lang="en-SG" dirty="0"/>
          </a:p>
          <a:p>
            <a:pPr algn="ctr"/>
            <a:endParaRPr lang="en-SG" sz="1400" dirty="0">
              <a:solidFill>
                <a:schemeClr val="tx1"/>
              </a:solidFill>
            </a:endParaRPr>
          </a:p>
          <a:p>
            <a:pPr algn="ctr"/>
            <a:r>
              <a:rPr lang="en-SG" sz="1400" dirty="0">
                <a:solidFill>
                  <a:schemeClr val="tx1"/>
                </a:solidFill>
              </a:rPr>
              <a:t>Data Pre-Processing</a:t>
            </a:r>
            <a:endParaRPr lang="en-SG" dirty="0">
              <a:solidFill>
                <a:schemeClr val="tx1"/>
              </a:solidFill>
            </a:endParaRPr>
          </a:p>
        </p:txBody>
      </p:sp>
      <p:sp>
        <p:nvSpPr>
          <p:cNvPr id="35" name="Rectangle 34"/>
          <p:cNvSpPr/>
          <p:nvPr/>
        </p:nvSpPr>
        <p:spPr>
          <a:xfrm>
            <a:off x="2830878" y="1623824"/>
            <a:ext cx="1781176" cy="240507"/>
          </a:xfrm>
          <a:prstGeom prst="rect">
            <a:avLst/>
          </a:prstGeom>
          <a:ln w="3175"/>
        </p:spPr>
        <p:style>
          <a:lnRef idx="1">
            <a:schemeClr val="dk1"/>
          </a:lnRef>
          <a:fillRef idx="2">
            <a:schemeClr val="dk1"/>
          </a:fillRef>
          <a:effectRef idx="1">
            <a:schemeClr val="dk1"/>
          </a:effectRef>
          <a:fontRef idx="minor">
            <a:schemeClr val="dk1"/>
          </a:fontRef>
        </p:style>
        <p:txBody>
          <a:bodyPr rtlCol="0" anchor="ctr"/>
          <a:lstStyle/>
          <a:p>
            <a:pPr algn="ctr"/>
            <a:r>
              <a:rPr lang="en-SG" sz="1000" dirty="0">
                <a:solidFill>
                  <a:schemeClr val="tx1"/>
                </a:solidFill>
              </a:rPr>
              <a:t>Number of Frames</a:t>
            </a:r>
            <a:endParaRPr lang="en-US" sz="1000" dirty="0">
              <a:solidFill>
                <a:schemeClr val="tx1"/>
              </a:solidFill>
            </a:endParaRPr>
          </a:p>
        </p:txBody>
      </p:sp>
      <p:sp>
        <p:nvSpPr>
          <p:cNvPr id="36" name="Rectangle 35"/>
          <p:cNvSpPr/>
          <p:nvPr/>
        </p:nvSpPr>
        <p:spPr>
          <a:xfrm>
            <a:off x="4680561" y="1623824"/>
            <a:ext cx="1712669" cy="240507"/>
          </a:xfrm>
          <a:prstGeom prst="rect">
            <a:avLst/>
          </a:prstGeom>
          <a:ln w="3175"/>
        </p:spPr>
        <p:style>
          <a:lnRef idx="1">
            <a:schemeClr val="dk1"/>
          </a:lnRef>
          <a:fillRef idx="2">
            <a:schemeClr val="dk1"/>
          </a:fillRef>
          <a:effectRef idx="1">
            <a:schemeClr val="dk1"/>
          </a:effectRef>
          <a:fontRef idx="minor">
            <a:schemeClr val="dk1"/>
          </a:fontRef>
        </p:style>
        <p:txBody>
          <a:bodyPr rtlCol="0" anchor="ctr"/>
          <a:lstStyle/>
          <a:p>
            <a:pPr algn="ctr"/>
            <a:r>
              <a:rPr lang="en-SG" sz="1000" dirty="0">
                <a:solidFill>
                  <a:schemeClr val="tx1"/>
                </a:solidFill>
              </a:rPr>
              <a:t>Video Frames </a:t>
            </a:r>
            <a:r>
              <a:rPr lang="en-SG" sz="900" dirty="0">
                <a:solidFill>
                  <a:schemeClr val="tx1"/>
                </a:solidFill>
              </a:rPr>
              <a:t>Standardization</a:t>
            </a:r>
            <a:endParaRPr lang="en-US" sz="1000" dirty="0">
              <a:solidFill>
                <a:schemeClr val="tx1"/>
              </a:solidFill>
            </a:endParaRPr>
          </a:p>
        </p:txBody>
      </p:sp>
      <p:sp>
        <p:nvSpPr>
          <p:cNvPr id="37" name="Rectangle 36"/>
          <p:cNvSpPr/>
          <p:nvPr/>
        </p:nvSpPr>
        <p:spPr>
          <a:xfrm>
            <a:off x="6541634" y="1816881"/>
            <a:ext cx="1712669" cy="240507"/>
          </a:xfrm>
          <a:prstGeom prst="rect">
            <a:avLst/>
          </a:prstGeom>
          <a:ln w="3175"/>
        </p:spPr>
        <p:style>
          <a:lnRef idx="1">
            <a:schemeClr val="dk1"/>
          </a:lnRef>
          <a:fillRef idx="2">
            <a:schemeClr val="dk1"/>
          </a:fillRef>
          <a:effectRef idx="1">
            <a:schemeClr val="dk1"/>
          </a:effectRef>
          <a:fontRef idx="minor">
            <a:schemeClr val="dk1"/>
          </a:fontRef>
        </p:style>
        <p:txBody>
          <a:bodyPr rtlCol="0" anchor="ctr"/>
          <a:lstStyle/>
          <a:p>
            <a:pPr algn="ctr"/>
            <a:r>
              <a:rPr lang="en-SG" sz="1000" b="1" dirty="0">
                <a:solidFill>
                  <a:schemeClr val="tx1"/>
                </a:solidFill>
              </a:rPr>
              <a:t>Low Light Enhancement</a:t>
            </a:r>
            <a:endParaRPr lang="en-US" sz="1000" b="1" dirty="0">
              <a:solidFill>
                <a:schemeClr val="tx1"/>
              </a:solidFill>
            </a:endParaRPr>
          </a:p>
        </p:txBody>
      </p:sp>
      <p:sp>
        <p:nvSpPr>
          <p:cNvPr id="38" name="Rectangle 37"/>
          <p:cNvSpPr/>
          <p:nvPr/>
        </p:nvSpPr>
        <p:spPr>
          <a:xfrm>
            <a:off x="2830878" y="1924458"/>
            <a:ext cx="1781176" cy="240507"/>
          </a:xfrm>
          <a:prstGeom prst="rect">
            <a:avLst/>
          </a:prstGeom>
          <a:ln w="3175"/>
        </p:spPr>
        <p:style>
          <a:lnRef idx="1">
            <a:schemeClr val="dk1"/>
          </a:lnRef>
          <a:fillRef idx="2">
            <a:schemeClr val="dk1"/>
          </a:fillRef>
          <a:effectRef idx="1">
            <a:schemeClr val="dk1"/>
          </a:effectRef>
          <a:fontRef idx="minor">
            <a:schemeClr val="dk1"/>
          </a:fontRef>
        </p:style>
        <p:txBody>
          <a:bodyPr rtlCol="0" anchor="ctr"/>
          <a:lstStyle/>
          <a:p>
            <a:pPr algn="ctr"/>
            <a:r>
              <a:rPr lang="en-SG" sz="1000" dirty="0">
                <a:solidFill>
                  <a:schemeClr val="tx1"/>
                </a:solidFill>
              </a:rPr>
              <a:t>Video Length Standardization</a:t>
            </a:r>
            <a:endParaRPr lang="en-US" sz="1000" dirty="0">
              <a:solidFill>
                <a:schemeClr val="tx1"/>
              </a:solidFill>
            </a:endParaRPr>
          </a:p>
        </p:txBody>
      </p:sp>
      <p:sp>
        <p:nvSpPr>
          <p:cNvPr id="39" name="Rectangle 38"/>
          <p:cNvSpPr/>
          <p:nvPr/>
        </p:nvSpPr>
        <p:spPr>
          <a:xfrm>
            <a:off x="6050696" y="2826359"/>
            <a:ext cx="1164615" cy="240507"/>
          </a:xfrm>
          <a:prstGeom prst="rect">
            <a:avLst/>
          </a:prstGeom>
          <a:solidFill>
            <a:schemeClr val="accent1">
              <a:lumMod val="75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Test Set</a:t>
            </a:r>
            <a:endParaRPr lang="en-US" sz="1100" dirty="0"/>
          </a:p>
        </p:txBody>
      </p:sp>
      <p:cxnSp>
        <p:nvCxnSpPr>
          <p:cNvPr id="40" name="Elbow Connector 39"/>
          <p:cNvCxnSpPr>
            <a:stCxn id="34" idx="2"/>
            <a:endCxn id="8" idx="0"/>
          </p:cNvCxnSpPr>
          <p:nvPr/>
        </p:nvCxnSpPr>
        <p:spPr>
          <a:xfrm rot="5400000">
            <a:off x="3835000" y="1084690"/>
            <a:ext cx="360761" cy="312257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4" idx="2"/>
            <a:endCxn id="39" idx="0"/>
          </p:cNvCxnSpPr>
          <p:nvPr/>
        </p:nvCxnSpPr>
        <p:spPr>
          <a:xfrm rot="16200000" flipH="1">
            <a:off x="5924456" y="2117810"/>
            <a:ext cx="360761" cy="105633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38661" y="4169026"/>
            <a:ext cx="3630859" cy="681036"/>
          </a:xfrm>
          <a:prstGeom prst="rect">
            <a:avLst/>
          </a:prstGeom>
          <a:solidFill>
            <a:schemeClr val="accent1">
              <a:lumMod val="75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100" dirty="0"/>
          </a:p>
          <a:p>
            <a:pPr algn="ctr"/>
            <a:endParaRPr lang="en-SG" sz="1100" dirty="0"/>
          </a:p>
          <a:p>
            <a:pPr algn="ctr"/>
            <a:endParaRPr lang="en-SG" sz="1100" dirty="0"/>
          </a:p>
          <a:p>
            <a:pPr algn="ctr"/>
            <a:r>
              <a:rPr lang="en-SG" sz="1100" dirty="0"/>
              <a:t>Hyper-Parameter</a:t>
            </a:r>
            <a:endParaRPr lang="en-US" sz="1100" dirty="0"/>
          </a:p>
        </p:txBody>
      </p:sp>
      <p:sp>
        <p:nvSpPr>
          <p:cNvPr id="43" name="Snip Diagonal Corner Rectangle 42"/>
          <p:cNvSpPr/>
          <p:nvPr/>
        </p:nvSpPr>
        <p:spPr>
          <a:xfrm>
            <a:off x="707168" y="4289279"/>
            <a:ext cx="959095" cy="240507"/>
          </a:xfrm>
          <a:prstGeom prst="snip2Diag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tx1"/>
                </a:solidFill>
              </a:rPr>
              <a:t>ADAM</a:t>
            </a:r>
            <a:endParaRPr lang="en-US" sz="900" dirty="0">
              <a:solidFill>
                <a:schemeClr val="tx1"/>
              </a:solidFill>
            </a:endParaRPr>
          </a:p>
        </p:txBody>
      </p:sp>
      <p:sp>
        <p:nvSpPr>
          <p:cNvPr id="44" name="Snip Diagonal Corner Rectangle 43"/>
          <p:cNvSpPr/>
          <p:nvPr/>
        </p:nvSpPr>
        <p:spPr>
          <a:xfrm>
            <a:off x="1871783" y="4289279"/>
            <a:ext cx="1027602" cy="240507"/>
          </a:xfrm>
          <a:prstGeom prst="snip2Diag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tx1"/>
                </a:solidFill>
              </a:rPr>
              <a:t>Learning Rate</a:t>
            </a:r>
            <a:endParaRPr lang="en-US" sz="900" dirty="0">
              <a:solidFill>
                <a:schemeClr val="tx1"/>
              </a:solidFill>
            </a:endParaRPr>
          </a:p>
        </p:txBody>
      </p:sp>
      <p:sp>
        <p:nvSpPr>
          <p:cNvPr id="45" name="Snip Diagonal Corner Rectangle 44"/>
          <p:cNvSpPr/>
          <p:nvPr/>
        </p:nvSpPr>
        <p:spPr>
          <a:xfrm>
            <a:off x="3104905" y="4289279"/>
            <a:ext cx="1027602" cy="240507"/>
          </a:xfrm>
          <a:prstGeom prst="snip2Diag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900" dirty="0">
                <a:solidFill>
                  <a:schemeClr val="tx1"/>
                </a:solidFill>
              </a:rPr>
              <a:t>Reduce LR on Plateau</a:t>
            </a:r>
            <a:endParaRPr lang="en-US" sz="900" dirty="0">
              <a:solidFill>
                <a:schemeClr val="tx1"/>
              </a:solidFill>
            </a:endParaRPr>
          </a:p>
        </p:txBody>
      </p:sp>
      <p:cxnSp>
        <p:nvCxnSpPr>
          <p:cNvPr id="46" name="Straight Arrow Connector 45"/>
          <p:cNvCxnSpPr/>
          <p:nvPr/>
        </p:nvCxnSpPr>
        <p:spPr>
          <a:xfrm rot="16200000" flipV="1">
            <a:off x="1310425" y="3950202"/>
            <a:ext cx="300634" cy="1370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flipH="1" flipV="1">
            <a:off x="2338027" y="4018616"/>
            <a:ext cx="300634" cy="1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3348501" y="3898823"/>
            <a:ext cx="300634" cy="2397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612054" y="3622713"/>
            <a:ext cx="1164615" cy="541141"/>
          </a:xfrm>
          <a:prstGeom prst="rect">
            <a:avLst/>
          </a:prstGeom>
          <a:solidFill>
            <a:schemeClr val="accent1">
              <a:lumMod val="75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Machine Learning Models</a:t>
            </a:r>
            <a:endParaRPr lang="en-US" sz="1100" dirty="0"/>
          </a:p>
        </p:txBody>
      </p:sp>
      <p:sp>
        <p:nvSpPr>
          <p:cNvPr id="50" name="Rectangle 49"/>
          <p:cNvSpPr/>
          <p:nvPr/>
        </p:nvSpPr>
        <p:spPr>
          <a:xfrm>
            <a:off x="6078621" y="4539320"/>
            <a:ext cx="1164615" cy="541141"/>
          </a:xfrm>
          <a:prstGeom prst="rect">
            <a:avLst/>
          </a:prstGeom>
          <a:solidFill>
            <a:schemeClr val="accent1">
              <a:lumMod val="75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Model Evaluation</a:t>
            </a:r>
            <a:endParaRPr lang="en-US" sz="1100" dirty="0"/>
          </a:p>
        </p:txBody>
      </p:sp>
      <p:sp>
        <p:nvSpPr>
          <p:cNvPr id="51" name="Rectangle 50"/>
          <p:cNvSpPr/>
          <p:nvPr/>
        </p:nvSpPr>
        <p:spPr>
          <a:xfrm>
            <a:off x="7654277" y="4118432"/>
            <a:ext cx="1233122" cy="180380"/>
          </a:xfrm>
          <a:prstGeom prst="rect">
            <a:avLst/>
          </a:prstGeom>
          <a:ln w="3175"/>
        </p:spPr>
        <p:style>
          <a:lnRef idx="1">
            <a:schemeClr val="dk1"/>
          </a:lnRef>
          <a:fillRef idx="2">
            <a:schemeClr val="dk1"/>
          </a:fillRef>
          <a:effectRef idx="1">
            <a:schemeClr val="dk1"/>
          </a:effectRef>
          <a:fontRef idx="minor">
            <a:schemeClr val="dk1"/>
          </a:fontRef>
        </p:style>
        <p:txBody>
          <a:bodyPr rtlCol="0" anchor="ctr"/>
          <a:lstStyle/>
          <a:p>
            <a:pPr algn="ctr"/>
            <a:r>
              <a:rPr lang="en-SG" sz="1000" dirty="0"/>
              <a:t>Training Accuracy</a:t>
            </a:r>
            <a:endParaRPr lang="en-US" sz="1000" dirty="0"/>
          </a:p>
        </p:txBody>
      </p:sp>
      <p:sp>
        <p:nvSpPr>
          <p:cNvPr id="52" name="Rectangle 51"/>
          <p:cNvSpPr/>
          <p:nvPr/>
        </p:nvSpPr>
        <p:spPr>
          <a:xfrm>
            <a:off x="7654277" y="4419066"/>
            <a:ext cx="1233122" cy="180380"/>
          </a:xfrm>
          <a:prstGeom prst="rect">
            <a:avLst/>
          </a:prstGeom>
          <a:ln w="3175"/>
        </p:spPr>
        <p:style>
          <a:lnRef idx="1">
            <a:schemeClr val="dk1"/>
          </a:lnRef>
          <a:fillRef idx="2">
            <a:schemeClr val="dk1"/>
          </a:fillRef>
          <a:effectRef idx="1">
            <a:schemeClr val="dk1"/>
          </a:effectRef>
          <a:fontRef idx="minor">
            <a:schemeClr val="dk1"/>
          </a:fontRef>
        </p:style>
        <p:txBody>
          <a:bodyPr rtlCol="0" anchor="ctr"/>
          <a:lstStyle/>
          <a:p>
            <a:pPr algn="ctr"/>
            <a:r>
              <a:rPr lang="en-SG" sz="1000" dirty="0"/>
              <a:t>Test Accuracy</a:t>
            </a:r>
            <a:endParaRPr lang="en-US" sz="1000" dirty="0"/>
          </a:p>
        </p:txBody>
      </p:sp>
      <p:sp>
        <p:nvSpPr>
          <p:cNvPr id="53" name="Rectangle 52"/>
          <p:cNvSpPr/>
          <p:nvPr/>
        </p:nvSpPr>
        <p:spPr>
          <a:xfrm>
            <a:off x="7654277" y="4719700"/>
            <a:ext cx="1233122" cy="180380"/>
          </a:xfrm>
          <a:prstGeom prst="rect">
            <a:avLst/>
          </a:prstGeom>
          <a:ln w="3175"/>
        </p:spPr>
        <p:style>
          <a:lnRef idx="1">
            <a:schemeClr val="dk1"/>
          </a:lnRef>
          <a:fillRef idx="2">
            <a:schemeClr val="dk1"/>
          </a:fillRef>
          <a:effectRef idx="1">
            <a:schemeClr val="dk1"/>
          </a:effectRef>
          <a:fontRef idx="minor">
            <a:schemeClr val="dk1"/>
          </a:fontRef>
        </p:style>
        <p:txBody>
          <a:bodyPr rtlCol="0" anchor="ctr"/>
          <a:lstStyle/>
          <a:p>
            <a:pPr algn="ctr"/>
            <a:r>
              <a:rPr lang="en-SG" sz="1000" dirty="0"/>
              <a:t>Precision</a:t>
            </a:r>
            <a:endParaRPr lang="en-US" sz="1000" dirty="0"/>
          </a:p>
        </p:txBody>
      </p:sp>
      <p:sp>
        <p:nvSpPr>
          <p:cNvPr id="54" name="Rectangle 53"/>
          <p:cNvSpPr/>
          <p:nvPr/>
        </p:nvSpPr>
        <p:spPr>
          <a:xfrm>
            <a:off x="7654277" y="5020334"/>
            <a:ext cx="1233122" cy="180380"/>
          </a:xfrm>
          <a:prstGeom prst="rect">
            <a:avLst/>
          </a:prstGeom>
          <a:ln w="3175"/>
        </p:spPr>
        <p:style>
          <a:lnRef idx="1">
            <a:schemeClr val="dk1"/>
          </a:lnRef>
          <a:fillRef idx="2">
            <a:schemeClr val="dk1"/>
          </a:fillRef>
          <a:effectRef idx="1">
            <a:schemeClr val="dk1"/>
          </a:effectRef>
          <a:fontRef idx="minor">
            <a:schemeClr val="dk1"/>
          </a:fontRef>
        </p:style>
        <p:txBody>
          <a:bodyPr rtlCol="0" anchor="ctr"/>
          <a:lstStyle/>
          <a:p>
            <a:pPr algn="ctr"/>
            <a:r>
              <a:rPr lang="en-SG" sz="1000" dirty="0"/>
              <a:t>Recall</a:t>
            </a:r>
            <a:endParaRPr lang="en-US" sz="1000" dirty="0"/>
          </a:p>
        </p:txBody>
      </p:sp>
      <p:sp>
        <p:nvSpPr>
          <p:cNvPr id="55" name="Rectangle 54"/>
          <p:cNvSpPr/>
          <p:nvPr/>
        </p:nvSpPr>
        <p:spPr>
          <a:xfrm>
            <a:off x="7654277" y="5320968"/>
            <a:ext cx="1233122" cy="180380"/>
          </a:xfrm>
          <a:prstGeom prst="rect">
            <a:avLst/>
          </a:prstGeom>
          <a:ln w="3175"/>
        </p:spPr>
        <p:style>
          <a:lnRef idx="1">
            <a:schemeClr val="dk1"/>
          </a:lnRef>
          <a:fillRef idx="2">
            <a:schemeClr val="dk1"/>
          </a:fillRef>
          <a:effectRef idx="1">
            <a:schemeClr val="dk1"/>
          </a:effectRef>
          <a:fontRef idx="minor">
            <a:schemeClr val="dk1"/>
          </a:fontRef>
        </p:style>
        <p:txBody>
          <a:bodyPr rtlCol="0" anchor="ctr"/>
          <a:lstStyle/>
          <a:p>
            <a:pPr algn="ctr"/>
            <a:r>
              <a:rPr lang="en-SG" sz="1000" dirty="0"/>
              <a:t>F1-Score</a:t>
            </a:r>
            <a:endParaRPr lang="en-US" sz="1000" dirty="0"/>
          </a:p>
        </p:txBody>
      </p:sp>
      <p:cxnSp>
        <p:nvCxnSpPr>
          <p:cNvPr id="56" name="Straight Connector 55"/>
          <p:cNvCxnSpPr>
            <a:stCxn id="55" idx="1"/>
            <a:endCxn id="50" idx="3"/>
          </p:cNvCxnSpPr>
          <p:nvPr/>
        </p:nvCxnSpPr>
        <p:spPr>
          <a:xfrm rot="10800000">
            <a:off x="7243236" y="4809890"/>
            <a:ext cx="411041" cy="601268"/>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4" idx="1"/>
            <a:endCxn id="50" idx="3"/>
          </p:cNvCxnSpPr>
          <p:nvPr/>
        </p:nvCxnSpPr>
        <p:spPr>
          <a:xfrm rot="10800000">
            <a:off x="7243236" y="4809890"/>
            <a:ext cx="411041" cy="300634"/>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3" idx="1"/>
            <a:endCxn id="50" idx="3"/>
          </p:cNvCxnSpPr>
          <p:nvPr/>
        </p:nvCxnSpPr>
        <p:spPr>
          <a:xfrm rot="10800000">
            <a:off x="7243236" y="4809890"/>
            <a:ext cx="411041" cy="1337"/>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2" idx="1"/>
            <a:endCxn id="50" idx="3"/>
          </p:cNvCxnSpPr>
          <p:nvPr/>
        </p:nvCxnSpPr>
        <p:spPr>
          <a:xfrm rot="10800000" flipV="1">
            <a:off x="7243236" y="4509256"/>
            <a:ext cx="411041" cy="300634"/>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1" idx="1"/>
            <a:endCxn id="50" idx="3"/>
          </p:cNvCxnSpPr>
          <p:nvPr/>
        </p:nvCxnSpPr>
        <p:spPr>
          <a:xfrm rot="10800000" flipV="1">
            <a:off x="7243236" y="4208622"/>
            <a:ext cx="411041" cy="601268"/>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078621" y="5441221"/>
            <a:ext cx="1164615" cy="360761"/>
          </a:xfrm>
          <a:prstGeom prst="rect">
            <a:avLst/>
          </a:prstGeom>
          <a:solidFill>
            <a:schemeClr val="accent1">
              <a:lumMod val="75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Best Deep Learning Model</a:t>
            </a:r>
            <a:endParaRPr lang="en-US" sz="1100" dirty="0"/>
          </a:p>
        </p:txBody>
      </p:sp>
      <p:cxnSp>
        <p:nvCxnSpPr>
          <p:cNvPr id="62" name="Straight Arrow Connector 61"/>
          <p:cNvCxnSpPr>
            <a:stCxn id="50" idx="2"/>
            <a:endCxn id="61" idx="0"/>
          </p:cNvCxnSpPr>
          <p:nvPr/>
        </p:nvCxnSpPr>
        <p:spPr>
          <a:xfrm rot="5400000">
            <a:off x="6480549" y="5260748"/>
            <a:ext cx="360761" cy="1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844181" y="6152939"/>
            <a:ext cx="822081" cy="360761"/>
          </a:xfrm>
          <a:prstGeom prst="ellipse">
            <a:avLst/>
          </a:prstGeom>
          <a:solidFill>
            <a:schemeClr val="accent1">
              <a:lumMod val="75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End</a:t>
            </a:r>
            <a:endParaRPr lang="en-US" sz="1100" dirty="0"/>
          </a:p>
        </p:txBody>
      </p:sp>
      <p:sp>
        <p:nvSpPr>
          <p:cNvPr id="64" name="Rectangle 63"/>
          <p:cNvSpPr/>
          <p:nvPr/>
        </p:nvSpPr>
        <p:spPr>
          <a:xfrm>
            <a:off x="6096863" y="6097714"/>
            <a:ext cx="1164615" cy="455200"/>
          </a:xfrm>
          <a:prstGeom prst="rect">
            <a:avLst/>
          </a:prstGeom>
          <a:solidFill>
            <a:schemeClr val="accent1">
              <a:lumMod val="75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Model Repository</a:t>
            </a:r>
            <a:endParaRPr lang="en-US" sz="1100" dirty="0"/>
          </a:p>
        </p:txBody>
      </p:sp>
      <p:cxnSp>
        <p:nvCxnSpPr>
          <p:cNvPr id="65" name="Straight Arrow Connector 64"/>
          <p:cNvCxnSpPr>
            <a:stCxn id="61" idx="2"/>
            <a:endCxn id="64" idx="0"/>
          </p:cNvCxnSpPr>
          <p:nvPr/>
        </p:nvCxnSpPr>
        <p:spPr>
          <a:xfrm rot="16200000" flipH="1">
            <a:off x="6522184" y="5940727"/>
            <a:ext cx="295732" cy="182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858479" y="6071900"/>
            <a:ext cx="1370136" cy="510425"/>
          </a:xfrm>
          <a:prstGeom prst="rect">
            <a:avLst/>
          </a:prstGeom>
          <a:solidFill>
            <a:schemeClr val="accent1">
              <a:lumMod val="75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Comparative Analysis</a:t>
            </a:r>
          </a:p>
          <a:p>
            <a:pPr algn="ctr"/>
            <a:r>
              <a:rPr lang="en-SG" sz="1100" dirty="0"/>
              <a:t>For All Methods</a:t>
            </a:r>
            <a:endParaRPr lang="en-US" sz="1100" dirty="0"/>
          </a:p>
        </p:txBody>
      </p:sp>
      <p:sp>
        <p:nvSpPr>
          <p:cNvPr id="67" name="TextBox 66"/>
          <p:cNvSpPr txBox="1"/>
          <p:nvPr/>
        </p:nvSpPr>
        <p:spPr>
          <a:xfrm>
            <a:off x="6598750" y="5831393"/>
            <a:ext cx="409211" cy="207235"/>
          </a:xfrm>
          <a:prstGeom prst="rect">
            <a:avLst/>
          </a:prstGeom>
          <a:noFill/>
        </p:spPr>
        <p:txBody>
          <a:bodyPr wrap="none" rtlCol="0">
            <a:spAutoFit/>
          </a:bodyPr>
          <a:lstStyle/>
          <a:p>
            <a:r>
              <a:rPr lang="en-SG" sz="1000" dirty="0"/>
              <a:t>Save</a:t>
            </a:r>
            <a:endParaRPr lang="en-US" sz="1000" dirty="0"/>
          </a:p>
        </p:txBody>
      </p:sp>
      <p:cxnSp>
        <p:nvCxnSpPr>
          <p:cNvPr id="68" name="Straight Arrow Connector 67"/>
          <p:cNvCxnSpPr>
            <a:stCxn id="64" idx="1"/>
            <a:endCxn id="66" idx="3"/>
          </p:cNvCxnSpPr>
          <p:nvPr/>
        </p:nvCxnSpPr>
        <p:spPr>
          <a:xfrm rot="10800000" flipV="1">
            <a:off x="5228615" y="6325313"/>
            <a:ext cx="868248" cy="1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077303" y="6213065"/>
            <a:ext cx="1301629" cy="240507"/>
          </a:xfrm>
          <a:prstGeom prst="rect">
            <a:avLst/>
          </a:prstGeom>
          <a:solidFill>
            <a:schemeClr val="accent1">
              <a:lumMod val="75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Conclude Research</a:t>
            </a:r>
            <a:endParaRPr lang="en-US" sz="1100" dirty="0"/>
          </a:p>
        </p:txBody>
      </p:sp>
      <p:cxnSp>
        <p:nvCxnSpPr>
          <p:cNvPr id="70" name="Straight Arrow Connector 69"/>
          <p:cNvCxnSpPr>
            <a:stCxn id="66" idx="1"/>
            <a:endCxn id="69" idx="3"/>
          </p:cNvCxnSpPr>
          <p:nvPr/>
        </p:nvCxnSpPr>
        <p:spPr>
          <a:xfrm rot="10800000" flipV="1">
            <a:off x="3378932" y="6327112"/>
            <a:ext cx="479547" cy="6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1"/>
            <a:endCxn id="63" idx="6"/>
          </p:cNvCxnSpPr>
          <p:nvPr/>
        </p:nvCxnSpPr>
        <p:spPr>
          <a:xfrm rot="10800000">
            <a:off x="1666262" y="6333319"/>
            <a:ext cx="411041" cy="1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269520" y="2606171"/>
            <a:ext cx="775072" cy="220188"/>
          </a:xfrm>
          <a:prstGeom prst="rect">
            <a:avLst/>
          </a:prstGeom>
          <a:noFill/>
        </p:spPr>
        <p:txBody>
          <a:bodyPr wrap="none" rtlCol="0">
            <a:spAutoFit/>
          </a:bodyPr>
          <a:lstStyle/>
          <a:p>
            <a:r>
              <a:rPr lang="en-SG" sz="1100" dirty="0"/>
              <a:t>Split 70/30</a:t>
            </a:r>
            <a:endParaRPr lang="en-US" sz="1100" dirty="0"/>
          </a:p>
        </p:txBody>
      </p:sp>
      <p:sp>
        <p:nvSpPr>
          <p:cNvPr id="73" name="Rectangle 72"/>
          <p:cNvSpPr/>
          <p:nvPr/>
        </p:nvSpPr>
        <p:spPr>
          <a:xfrm>
            <a:off x="6067451" y="3717152"/>
            <a:ext cx="1164615" cy="360761"/>
          </a:xfrm>
          <a:prstGeom prst="rect">
            <a:avLst/>
          </a:prstGeom>
          <a:solidFill>
            <a:schemeClr val="accent1">
              <a:lumMod val="75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Trained Model</a:t>
            </a:r>
            <a:endParaRPr lang="en-US" sz="1100" dirty="0"/>
          </a:p>
        </p:txBody>
      </p:sp>
      <p:cxnSp>
        <p:nvCxnSpPr>
          <p:cNvPr id="74" name="Straight Arrow Connector 73"/>
          <p:cNvCxnSpPr>
            <a:stCxn id="39" idx="2"/>
            <a:endCxn id="73" idx="0"/>
          </p:cNvCxnSpPr>
          <p:nvPr/>
        </p:nvCxnSpPr>
        <p:spPr>
          <a:xfrm rot="16200000" flipH="1">
            <a:off x="6316238" y="3383632"/>
            <a:ext cx="650286" cy="16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9" idx="3"/>
            <a:endCxn id="73" idx="1"/>
          </p:cNvCxnSpPr>
          <p:nvPr/>
        </p:nvCxnSpPr>
        <p:spPr>
          <a:xfrm>
            <a:off x="5776669" y="3893283"/>
            <a:ext cx="290782" cy="4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3" idx="2"/>
            <a:endCxn id="50" idx="0"/>
          </p:cNvCxnSpPr>
          <p:nvPr/>
        </p:nvCxnSpPr>
        <p:spPr>
          <a:xfrm rot="16200000" flipH="1">
            <a:off x="6424640" y="4303031"/>
            <a:ext cx="461407" cy="11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cxnSpLocks/>
          </p:cNvCxnSpPr>
          <p:nvPr/>
        </p:nvCxnSpPr>
        <p:spPr>
          <a:xfrm>
            <a:off x="4338027" y="3897803"/>
            <a:ext cx="274027" cy="15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135958" y="4198878"/>
            <a:ext cx="564471" cy="220188"/>
          </a:xfrm>
          <a:prstGeom prst="rect">
            <a:avLst/>
          </a:prstGeom>
          <a:noFill/>
        </p:spPr>
        <p:txBody>
          <a:bodyPr wrap="none" rtlCol="0">
            <a:spAutoFit/>
          </a:bodyPr>
          <a:lstStyle/>
          <a:p>
            <a:r>
              <a:rPr lang="en-SG" sz="1100" dirty="0"/>
              <a:t>Predict</a:t>
            </a:r>
            <a:endParaRPr lang="en-US" sz="1100" dirty="0"/>
          </a:p>
        </p:txBody>
      </p:sp>
      <p:pic>
        <p:nvPicPr>
          <p:cNvPr id="80" name="Picture 2" descr="LJMU International Study Centre: Study Abroad in Liverpool, UK">
            <a:extLst>
              <a:ext uri="{FF2B5EF4-FFF2-40B4-BE49-F238E27FC236}">
                <a16:creationId xmlns:a16="http://schemas.microsoft.com/office/drawing/2014/main" id="{597E43F4-9BD1-4A07-9565-CCE432878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3056" y="56662"/>
            <a:ext cx="2909887" cy="833381"/>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p:cNvSpPr/>
          <p:nvPr/>
        </p:nvSpPr>
        <p:spPr>
          <a:xfrm>
            <a:off x="4682355" y="1937588"/>
            <a:ext cx="1712669" cy="240507"/>
          </a:xfrm>
          <a:prstGeom prst="rect">
            <a:avLst/>
          </a:prstGeom>
          <a:ln w="3175"/>
        </p:spPr>
        <p:style>
          <a:lnRef idx="1">
            <a:schemeClr val="dk1"/>
          </a:lnRef>
          <a:fillRef idx="2">
            <a:schemeClr val="dk1"/>
          </a:fillRef>
          <a:effectRef idx="1">
            <a:schemeClr val="dk1"/>
          </a:effectRef>
          <a:fontRef idx="minor">
            <a:schemeClr val="dk1"/>
          </a:fontRef>
        </p:style>
        <p:txBody>
          <a:bodyPr rtlCol="0" anchor="ctr"/>
          <a:lstStyle/>
          <a:p>
            <a:pPr algn="ctr"/>
            <a:r>
              <a:rPr lang="en-SG" sz="1000" dirty="0">
                <a:solidFill>
                  <a:schemeClr val="tx1"/>
                </a:solidFill>
              </a:rPr>
              <a:t>Data Augmentation</a:t>
            </a:r>
            <a:endParaRPr lang="en-US" sz="1000" dirty="0">
              <a:solidFill>
                <a:schemeClr val="tx1"/>
              </a:solidFill>
            </a:endParaRPr>
          </a:p>
        </p:txBody>
      </p:sp>
    </p:spTree>
    <p:extLst>
      <p:ext uri="{BB962C8B-B14F-4D97-AF65-F5344CB8AC3E}">
        <p14:creationId xmlns:p14="http://schemas.microsoft.com/office/powerpoint/2010/main" val="61420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27F0-69C2-4E7E-B824-50C29BC9A373}"/>
              </a:ext>
            </a:extLst>
          </p:cNvPr>
          <p:cNvSpPr>
            <a:spLocks noGrp="1"/>
          </p:cNvSpPr>
          <p:nvPr>
            <p:ph type="title"/>
          </p:nvPr>
        </p:nvSpPr>
        <p:spPr>
          <a:xfrm>
            <a:off x="838200" y="53143"/>
            <a:ext cx="10515600" cy="1325563"/>
          </a:xfrm>
        </p:spPr>
        <p:txBody>
          <a:bodyPr/>
          <a:lstStyle/>
          <a:p>
            <a:r>
              <a:rPr lang="en-SG" b="1" dirty="0">
                <a:solidFill>
                  <a:schemeClr val="accent1">
                    <a:lumMod val="75000"/>
                  </a:schemeClr>
                </a:solidFill>
                <a:latin typeface="Times New Roman" pitchFamily="18" charset="0"/>
                <a:cs typeface="Times New Roman" pitchFamily="18" charset="0"/>
              </a:rPr>
              <a:t>Results and Discussions</a:t>
            </a:r>
          </a:p>
        </p:txBody>
      </p:sp>
      <p:pic>
        <p:nvPicPr>
          <p:cNvPr id="4" name="Picture 2" descr="LJMU International Study Centre: Study Abroad in Liverpool, UK">
            <a:extLst>
              <a:ext uri="{FF2B5EF4-FFF2-40B4-BE49-F238E27FC236}">
                <a16:creationId xmlns:a16="http://schemas.microsoft.com/office/drawing/2014/main" id="{597E43F4-9BD1-4A07-9565-CCE432878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3056" y="56662"/>
            <a:ext cx="2909887" cy="8333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p:nvPr/>
        </p:nvPicPr>
        <p:blipFill>
          <a:blip r:embed="rId4"/>
          <a:srcRect/>
          <a:stretch>
            <a:fillRect/>
          </a:stretch>
        </p:blipFill>
        <p:spPr bwMode="auto">
          <a:xfrm>
            <a:off x="993421" y="1692199"/>
            <a:ext cx="5493308" cy="977827"/>
          </a:xfrm>
          <a:prstGeom prst="rect">
            <a:avLst/>
          </a:prstGeom>
          <a:noFill/>
          <a:ln w="9525">
            <a:noFill/>
            <a:miter lim="800000"/>
            <a:headEnd/>
            <a:tailEnd/>
          </a:ln>
        </p:spPr>
      </p:pic>
      <p:pic>
        <p:nvPicPr>
          <p:cNvPr id="4099" name="Picture 3"/>
          <p:cNvPicPr>
            <a:picLocks noChangeAspect="1" noChangeArrowheads="1"/>
          </p:cNvPicPr>
          <p:nvPr/>
        </p:nvPicPr>
        <p:blipFill>
          <a:blip r:embed="rId5"/>
          <a:srcRect/>
          <a:stretch>
            <a:fillRect/>
          </a:stretch>
        </p:blipFill>
        <p:spPr bwMode="auto">
          <a:xfrm>
            <a:off x="5927464" y="2873077"/>
            <a:ext cx="6121102" cy="1361455"/>
          </a:xfrm>
          <a:prstGeom prst="rect">
            <a:avLst/>
          </a:prstGeom>
          <a:noFill/>
          <a:ln w="9525">
            <a:noFill/>
            <a:miter lim="800000"/>
            <a:headEnd/>
            <a:tailEnd/>
          </a:ln>
          <a:effectLst/>
        </p:spPr>
      </p:pic>
      <p:pic>
        <p:nvPicPr>
          <p:cNvPr id="4100" name="Picture 4"/>
          <p:cNvPicPr>
            <a:picLocks noChangeAspect="1" noChangeArrowheads="1"/>
          </p:cNvPicPr>
          <p:nvPr/>
        </p:nvPicPr>
        <p:blipFill>
          <a:blip r:embed="rId6"/>
          <a:srcRect/>
          <a:stretch>
            <a:fillRect/>
          </a:stretch>
        </p:blipFill>
        <p:spPr bwMode="auto">
          <a:xfrm>
            <a:off x="279700" y="2869330"/>
            <a:ext cx="5475650" cy="1613597"/>
          </a:xfrm>
          <a:prstGeom prst="rect">
            <a:avLst/>
          </a:prstGeom>
          <a:noFill/>
          <a:ln w="9525">
            <a:noFill/>
            <a:miter lim="800000"/>
            <a:headEnd/>
            <a:tailEnd/>
          </a:ln>
          <a:effectLst/>
        </p:spPr>
      </p:pic>
      <p:pic>
        <p:nvPicPr>
          <p:cNvPr id="4101" name="Picture 5"/>
          <p:cNvPicPr>
            <a:picLocks noChangeAspect="1" noChangeArrowheads="1"/>
          </p:cNvPicPr>
          <p:nvPr/>
        </p:nvPicPr>
        <p:blipFill>
          <a:blip r:embed="rId7"/>
          <a:srcRect/>
          <a:stretch>
            <a:fillRect/>
          </a:stretch>
        </p:blipFill>
        <p:spPr bwMode="auto">
          <a:xfrm>
            <a:off x="265684" y="4756449"/>
            <a:ext cx="6888144" cy="1471825"/>
          </a:xfrm>
          <a:prstGeom prst="rect">
            <a:avLst/>
          </a:prstGeom>
          <a:noFill/>
          <a:ln w="9525">
            <a:noFill/>
            <a:miter lim="800000"/>
            <a:headEnd/>
            <a:tailEnd/>
          </a:ln>
          <a:effectLst/>
        </p:spPr>
      </p:pic>
    </p:spTree>
    <p:extLst>
      <p:ext uri="{BB962C8B-B14F-4D97-AF65-F5344CB8AC3E}">
        <p14:creationId xmlns:p14="http://schemas.microsoft.com/office/powerpoint/2010/main" val="216634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A60F-68F4-4BBE-BD1E-6662E2B0E5A9}"/>
              </a:ext>
            </a:extLst>
          </p:cNvPr>
          <p:cNvSpPr>
            <a:spLocks noGrp="1"/>
          </p:cNvSpPr>
          <p:nvPr>
            <p:ph type="title"/>
          </p:nvPr>
        </p:nvSpPr>
        <p:spPr>
          <a:xfrm>
            <a:off x="838200" y="85417"/>
            <a:ext cx="10515600" cy="1325563"/>
          </a:xfrm>
        </p:spPr>
        <p:txBody>
          <a:bodyPr/>
          <a:lstStyle/>
          <a:p>
            <a:r>
              <a:rPr lang="en-SG" b="1" dirty="0">
                <a:solidFill>
                  <a:schemeClr val="accent1">
                    <a:lumMod val="75000"/>
                  </a:schemeClr>
                </a:solidFill>
                <a:latin typeface="Times New Roman" pitchFamily="18" charset="0"/>
                <a:cs typeface="Times New Roman" pitchFamily="18" charset="0"/>
              </a:rPr>
              <a:t>Conclusion and Future works</a:t>
            </a:r>
          </a:p>
        </p:txBody>
      </p:sp>
      <p:pic>
        <p:nvPicPr>
          <p:cNvPr id="4" name="Picture 2" descr="LJMU International Study Centre: Study Abroad in Liverpool, UK">
            <a:extLst>
              <a:ext uri="{FF2B5EF4-FFF2-40B4-BE49-F238E27FC236}">
                <a16:creationId xmlns:a16="http://schemas.microsoft.com/office/drawing/2014/main" id="{597E43F4-9BD1-4A07-9565-CCE432878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3056" y="56662"/>
            <a:ext cx="2909887" cy="83338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FCE7C195-3432-46D7-A8D0-B9CA04895C5F}"/>
              </a:ext>
            </a:extLst>
          </p:cNvPr>
          <p:cNvSpPr>
            <a:spLocks noGrp="1"/>
          </p:cNvSpPr>
          <p:nvPr>
            <p:ph idx="1"/>
          </p:nvPr>
        </p:nvSpPr>
        <p:spPr>
          <a:xfrm>
            <a:off x="838200" y="1785527"/>
            <a:ext cx="9026562" cy="1563021"/>
          </a:xfrm>
        </p:spPr>
        <p:txBody>
          <a:bodyPr>
            <a:normAutofit lnSpcReduction="10000"/>
          </a:bodyPr>
          <a:lstStyle/>
          <a:p>
            <a:pPr lvl="0">
              <a:lnSpc>
                <a:spcPct val="150000"/>
              </a:lnSpc>
              <a:buFont typeface="Wingdings" pitchFamily="2" charset="2"/>
              <a:buChar char="Ø"/>
            </a:pPr>
            <a:r>
              <a:rPr lang="en-SG" sz="2000" dirty="0">
                <a:latin typeface="Times New Roman" pitchFamily="18" charset="0"/>
                <a:cs typeface="Times New Roman" pitchFamily="18" charset="0"/>
              </a:rPr>
              <a:t> Combination of 3D-ResNext-101 and EGAN gave the best accuracy of around 90% </a:t>
            </a:r>
            <a:endParaRPr lang="en-US" sz="2000" dirty="0">
              <a:latin typeface="Times New Roman" pitchFamily="18" charset="0"/>
              <a:cs typeface="Times New Roman" pitchFamily="18" charset="0"/>
            </a:endParaRPr>
          </a:p>
          <a:p>
            <a:pPr>
              <a:buFont typeface="Wingdings" pitchFamily="2" charset="2"/>
              <a:buChar char="Ø"/>
            </a:pPr>
            <a:r>
              <a:rPr lang="en-SG" sz="2000" dirty="0">
                <a:latin typeface="Times New Roman" pitchFamily="18" charset="0"/>
                <a:cs typeface="Times New Roman" pitchFamily="18" charset="0"/>
              </a:rPr>
              <a:t> Combination of </a:t>
            </a:r>
            <a:r>
              <a:rPr lang="en-SG" sz="2000" dirty="0" err="1">
                <a:latin typeface="Times New Roman" pitchFamily="18" charset="0"/>
                <a:cs typeface="Times New Roman" pitchFamily="18" charset="0"/>
              </a:rPr>
              <a:t>KiND</a:t>
            </a:r>
            <a:r>
              <a:rPr lang="en-SG" sz="2000" dirty="0">
                <a:latin typeface="Times New Roman" pitchFamily="18" charset="0"/>
                <a:cs typeface="Times New Roman" pitchFamily="18" charset="0"/>
              </a:rPr>
              <a:t> and neural network gave lowest accuracy of around 70% among 4 illumination techniques used in this research</a:t>
            </a:r>
          </a:p>
          <a:p>
            <a:pPr>
              <a:buFont typeface="Wingdings" pitchFamily="2" charset="2"/>
              <a:buChar char="Ø"/>
            </a:pPr>
            <a:r>
              <a:rPr lang="en-SG" sz="2000" dirty="0">
                <a:latin typeface="Times New Roman" pitchFamily="18" charset="0"/>
                <a:cs typeface="Times New Roman" pitchFamily="18" charset="0"/>
              </a:rPr>
              <a:t> Combination of GIC and 3D-ResNext-101 gives the good accuracy</a:t>
            </a:r>
          </a:p>
        </p:txBody>
      </p:sp>
      <p:sp>
        <p:nvSpPr>
          <p:cNvPr id="10" name="TextBox 9"/>
          <p:cNvSpPr txBox="1"/>
          <p:nvPr/>
        </p:nvSpPr>
        <p:spPr>
          <a:xfrm>
            <a:off x="849854" y="1261554"/>
            <a:ext cx="1656223" cy="461665"/>
          </a:xfrm>
          <a:prstGeom prst="rect">
            <a:avLst/>
          </a:prstGeom>
          <a:noFill/>
        </p:spPr>
        <p:txBody>
          <a:bodyPr wrap="none" rtlCol="0">
            <a:spAutoFit/>
          </a:bodyPr>
          <a:lstStyle/>
          <a:p>
            <a:r>
              <a:rPr lang="en-SG" sz="2400" b="1" dirty="0">
                <a:solidFill>
                  <a:schemeClr val="accent1">
                    <a:lumMod val="75000"/>
                  </a:schemeClr>
                </a:solidFill>
                <a:latin typeface="Times New Roman" pitchFamily="18" charset="0"/>
                <a:cs typeface="Times New Roman" pitchFamily="18" charset="0"/>
              </a:rPr>
              <a:t>Conclusion</a:t>
            </a:r>
            <a:endParaRPr lang="en-US" sz="2400" b="1" dirty="0">
              <a:solidFill>
                <a:schemeClr val="accent1">
                  <a:lumMod val="75000"/>
                </a:schemeClr>
              </a:solidFill>
              <a:latin typeface="Times New Roman" pitchFamily="18" charset="0"/>
              <a:cs typeface="Times New Roman" pitchFamily="18" charset="0"/>
            </a:endParaRPr>
          </a:p>
        </p:txBody>
      </p:sp>
      <p:sp>
        <p:nvSpPr>
          <p:cNvPr id="11" name="TextBox 10"/>
          <p:cNvSpPr txBox="1"/>
          <p:nvPr/>
        </p:nvSpPr>
        <p:spPr>
          <a:xfrm>
            <a:off x="819368" y="3635836"/>
            <a:ext cx="1908599" cy="461665"/>
          </a:xfrm>
          <a:prstGeom prst="rect">
            <a:avLst/>
          </a:prstGeom>
          <a:noFill/>
        </p:spPr>
        <p:txBody>
          <a:bodyPr wrap="none" rtlCol="0">
            <a:spAutoFit/>
          </a:bodyPr>
          <a:lstStyle/>
          <a:p>
            <a:r>
              <a:rPr lang="en-SG" sz="2400" b="1" dirty="0">
                <a:solidFill>
                  <a:schemeClr val="accent1">
                    <a:lumMod val="75000"/>
                  </a:schemeClr>
                </a:solidFill>
                <a:latin typeface="Times New Roman" pitchFamily="18" charset="0"/>
                <a:cs typeface="Times New Roman" pitchFamily="18" charset="0"/>
              </a:rPr>
              <a:t>Future Work</a:t>
            </a:r>
            <a:endParaRPr lang="en-US" sz="2400" b="1" dirty="0">
              <a:solidFill>
                <a:schemeClr val="accent1">
                  <a:lumMod val="75000"/>
                </a:schemeClr>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FCE7C195-3432-46D7-A8D0-B9CA04895C5F}"/>
              </a:ext>
            </a:extLst>
          </p:cNvPr>
          <p:cNvSpPr txBox="1">
            <a:spLocks/>
          </p:cNvSpPr>
          <p:nvPr/>
        </p:nvSpPr>
        <p:spPr>
          <a:xfrm>
            <a:off x="861505" y="3963595"/>
            <a:ext cx="9089320" cy="2469992"/>
          </a:xfrm>
          <a:prstGeom prst="rect">
            <a:avLst/>
          </a:prstGeom>
        </p:spPr>
        <p:txBody>
          <a:bodyPr vert="horz" lIns="91440" tIns="45720" rIns="91440" bIns="45720" rtlCol="0">
            <a:noAutofit/>
          </a:bodyPr>
          <a:lstStyle/>
          <a:p>
            <a:pPr marL="228600" marR="0" lvl="0" indent="-228600" fontAlgn="auto">
              <a:lnSpc>
                <a:spcPct val="150000"/>
              </a:lnSpc>
              <a:spcBef>
                <a:spcPts val="1000"/>
              </a:spcBef>
              <a:spcAft>
                <a:spcPts val="0"/>
              </a:spcAft>
              <a:buClrTx/>
              <a:buSzTx/>
              <a:buFont typeface="Wingdings" pitchFamily="2" charset="2"/>
              <a:buChar char="Ø"/>
              <a:tabLst/>
              <a:defRPr/>
            </a:pPr>
            <a:r>
              <a:rPr lang="en-SG" sz="2000" dirty="0">
                <a:latin typeface="Times New Roman" pitchFamily="18" charset="0"/>
                <a:cs typeface="Times New Roman" pitchFamily="18" charset="0"/>
              </a:rPr>
              <a:t>Training the models with better resources and improve the accuracy. Batch size needs to be increased.</a:t>
            </a:r>
          </a:p>
          <a:p>
            <a:pPr marL="228600" marR="0" lvl="0" indent="-228600" fontAlgn="auto">
              <a:lnSpc>
                <a:spcPct val="150000"/>
              </a:lnSpc>
              <a:spcBef>
                <a:spcPts val="1000"/>
              </a:spcBef>
              <a:spcAft>
                <a:spcPts val="0"/>
              </a:spcAft>
              <a:buClrTx/>
              <a:buSzTx/>
              <a:buFont typeface="Wingdings" pitchFamily="2" charset="2"/>
              <a:buChar char="Ø"/>
              <a:tabLst/>
              <a:defRPr/>
            </a:pPr>
            <a:r>
              <a:rPr lang="en-SG" sz="2000" dirty="0">
                <a:latin typeface="Times New Roman" pitchFamily="18" charset="0"/>
                <a:cs typeface="Times New Roman" pitchFamily="18" charset="0"/>
              </a:rPr>
              <a:t>Use other neural networks of recent times to evaluate the accuracy.</a:t>
            </a:r>
          </a:p>
          <a:p>
            <a:pPr marL="228600" marR="0" lvl="0" indent="-228600" fontAlgn="auto">
              <a:lnSpc>
                <a:spcPct val="150000"/>
              </a:lnSpc>
              <a:spcBef>
                <a:spcPts val="1000"/>
              </a:spcBef>
              <a:spcAft>
                <a:spcPts val="0"/>
              </a:spcAft>
              <a:buClrTx/>
              <a:buSzTx/>
              <a:buFont typeface="Wingdings" pitchFamily="2" charset="2"/>
              <a:buChar char="Ø"/>
              <a:tabLst/>
              <a:defRPr/>
            </a:pPr>
            <a:r>
              <a:rPr lang="en-SG" sz="2000" dirty="0">
                <a:latin typeface="Times New Roman" pitchFamily="18" charset="0"/>
                <a:cs typeface="Times New Roman" pitchFamily="18" charset="0"/>
              </a:rPr>
              <a:t>Advanced Deep learning based data augmentation techniques</a:t>
            </a:r>
          </a:p>
          <a:p>
            <a:pPr marL="228600" marR="0" lvl="0" indent="-228600" fontAlgn="auto">
              <a:lnSpc>
                <a:spcPct val="90000"/>
              </a:lnSpc>
              <a:spcBef>
                <a:spcPts val="1000"/>
              </a:spcBef>
              <a:spcAft>
                <a:spcPts val="0"/>
              </a:spcAft>
              <a:buClrTx/>
              <a:buSzTx/>
              <a:buFont typeface="Wingdings" pitchFamily="2" charset="2"/>
              <a:buChar char="Ø"/>
              <a:tabLst/>
              <a:defRPr/>
            </a:pPr>
            <a:r>
              <a:rPr lang="en-SG" sz="2000" dirty="0">
                <a:latin typeface="Times New Roman" pitchFamily="18" charset="0"/>
                <a:cs typeface="Times New Roman" pitchFamily="18" charset="0"/>
              </a:rPr>
              <a:t>Evaluate Action Bank features and use 2D CNN and compare the accuracy with 3D CNN approach.</a:t>
            </a:r>
          </a:p>
        </p:txBody>
      </p:sp>
    </p:spTree>
    <p:extLst>
      <p:ext uri="{BB962C8B-B14F-4D97-AF65-F5344CB8AC3E}">
        <p14:creationId xmlns:p14="http://schemas.microsoft.com/office/powerpoint/2010/main" val="12005261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3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TotalTime>
  <Words>2110</Words>
  <Application>Microsoft Office PowerPoint</Application>
  <PresentationFormat>Widescreen</PresentationFormat>
  <Paragraphs>188</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Thesis</vt:lpstr>
      <vt:lpstr>Agenda</vt:lpstr>
      <vt:lpstr>Introduction</vt:lpstr>
      <vt:lpstr>Aims and Objectives</vt:lpstr>
      <vt:lpstr>Dataset</vt:lpstr>
      <vt:lpstr>Research Methodology</vt:lpstr>
      <vt:lpstr>Research Methodology</vt:lpstr>
      <vt:lpstr>Results and Discussions</vt:lpstr>
      <vt:lpstr>Conclusion and 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dc:title>
  <dc:creator>Ashish Dhyani</dc:creator>
  <cp:lastModifiedBy>Ashish Dhyani</cp:lastModifiedBy>
  <cp:revision>40</cp:revision>
  <dcterms:created xsi:type="dcterms:W3CDTF">2021-12-06T05:17:09Z</dcterms:created>
  <dcterms:modified xsi:type="dcterms:W3CDTF">2021-12-07T15:14:41Z</dcterms:modified>
</cp:coreProperties>
</file>