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9" r:id="rId3"/>
    <p:sldId id="260" r:id="rId4"/>
    <p:sldId id="274" r:id="rId5"/>
    <p:sldId id="262" r:id="rId6"/>
    <p:sldId id="263" r:id="rId7"/>
    <p:sldId id="275" r:id="rId8"/>
    <p:sldId id="261" r:id="rId9"/>
    <p:sldId id="264" r:id="rId10"/>
    <p:sldId id="256" r:id="rId11"/>
    <p:sldId id="258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A1E7B-01E5-4806-83EE-F302CD40640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12B1-3C03-40DF-9660-66266F6E6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1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12B1-3C03-40DF-9660-66266F6E6C7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8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276-DF7F-2D41-2DA6-AFD3106D8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E6D0C-CC08-44AF-7BD5-FB15FDC4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C25C-68B7-58F4-5A88-9668B30D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AFCC-DE88-95BF-BEDC-2AABB3D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EA5B-CF08-01CB-3DAB-B2D8B593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A0DE-95DE-C43D-0D6D-451B13BC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AEA86-9D51-4592-CB60-FAADA26B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362A-BE0A-552C-8BF2-17979539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271B-A51D-0E7C-A4A6-FD94006A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D6D-E9BF-6668-BCA7-4122522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43156-7DAA-34FF-B6FF-CD69B273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BEA5F-0205-48FA-47BF-D41AC024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C93D-9AE1-DB9A-A6A4-561C0BBB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844-C35B-E4F9-9A8B-55D6D2E3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970F-4291-05D2-AE03-2A58E18F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7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9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1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21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4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57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26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049-0B0C-41A5-28A3-5572EFF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2A73-E80A-21F8-2055-023EDA77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A827-6B03-175E-1495-06121E5B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73BE-B40A-C26E-A42A-28E9CF53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5AAB-8ABC-986B-7C3E-39A990D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11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9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73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7E61-AD44-0B9E-485C-ABEB8541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59446-C3C6-54B1-2DF7-F020C608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54B4-D86A-D61B-E7B8-73C73659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9381-9E23-CD86-A029-F7AFB98C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3804-2F2B-9233-8FDE-725BAE84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881B-4B36-A2BB-FFEC-BFCF23F0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0070-2CF7-FD8D-DD05-A1556A6E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2376-2853-822E-8D6B-2F77B7F2A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E46A0-E843-54F5-6734-FDB518E9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48F7-7372-8E0A-9D37-A81B7195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38125-548F-CF31-4DC7-9589EF15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B598-73BE-4F00-D30B-5E52B2AC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1527-1707-5FB6-553C-C575B942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8BB7-63F9-E8B2-C258-0EF5C70C8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C3611-E4CB-8726-BC71-ADD4D5357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3529-C9ED-8D2C-64B9-0E2860A02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5FFD8-EF6E-8A6D-DA20-42EEBA78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022E4-2BF0-1015-5FE7-1D0E7D7F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5C3CA-F80C-D053-4BCB-1F3EBCB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77FA-0F9D-057C-35BC-47E57174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55013-98F7-ECAB-03A6-5DAEF541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8164B-8A09-3F68-6791-9DE394F6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5F498-77F2-4808-6B40-C8488F03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9F03-85AC-252A-9F16-1EED2B51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F8FF0-6B51-DB45-E97A-8A81B0A2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B0FCE-A9E1-5DDC-28AB-3E33BB55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6B76-85E8-1B2B-4744-EE2A9479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B8F2-9ED3-C582-3A04-3F852457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B947-41A5-2374-C0B9-8ACF7F9D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A2780-FCD4-FF5C-0C46-10CF689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80AE-180D-73CB-E141-9CFFCA60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745F3-F32B-34BC-8C2B-FEDD2959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F966-FAD5-79AA-EFB6-35AAE023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EC6C3-89B3-53B2-DBFB-32645BDFB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347CB-3DFA-4F3D-1DCE-B30F7168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CB14-D514-2095-9B02-D31002B7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F27C-3B1B-9C76-D663-74503142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2FEB-AAF1-2EA1-BDB3-A06A0B26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82B57-9CD5-A59F-27FE-D5130BA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4A25D-1AD3-9EDA-E8C2-D3EF8478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B644-F14C-5553-A2D1-BF43E8823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834C-8FA5-D334-1ACB-4CC72902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ADFF-245A-79A3-0656-8CAB2962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312F15-1A0C-4884-858B-9900CDBF39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F793E6-5F01-42F9-B574-496AF33F863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0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CD0D3-0471-CCFD-A3A3-FFEF69EDA12B}"/>
              </a:ext>
            </a:extLst>
          </p:cNvPr>
          <p:cNvSpPr txBox="1"/>
          <p:nvPr/>
        </p:nvSpPr>
        <p:spPr>
          <a:xfrm>
            <a:off x="894522" y="602974"/>
            <a:ext cx="106414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  Review and Implementation Heuristic Search Methods for</a:t>
            </a:r>
          </a:p>
          <a:p>
            <a:pPr algn="ctr"/>
            <a:r>
              <a:rPr lang="en-US" sz="2400" b="1" dirty="0"/>
              <a:t>Solving Cryptarithmetic Problems</a:t>
            </a:r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By</a:t>
            </a:r>
          </a:p>
          <a:p>
            <a:r>
              <a:rPr lang="en-US" dirty="0"/>
              <a:t>			           Ashish D. Fugare (170101023)</a:t>
            </a:r>
          </a:p>
          <a:p>
            <a:r>
              <a:rPr lang="en-US" dirty="0"/>
              <a:t>			       Under Guidance Prof. Pinaki Mitra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AECDC-02F4-B3E9-843F-14985603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83" y="4685213"/>
            <a:ext cx="1452891" cy="14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9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7CC6-96ED-9F46-2522-8BE3B5FC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2242-FD2E-6CC0-8132-CA211335C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959" y="1698832"/>
            <a:ext cx="9144000" cy="401637"/>
          </a:xfrm>
        </p:spPr>
        <p:txBody>
          <a:bodyPr>
            <a:normAutofit/>
          </a:bodyPr>
          <a:lstStyle/>
          <a:p>
            <a:r>
              <a:rPr lang="en-US" sz="1400" dirty="0"/>
              <a:t>Table</a:t>
            </a: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4688-40D4-D7C6-2641-BC30CB06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4" y="53009"/>
            <a:ext cx="11498304" cy="645380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                                 </a:t>
            </a:r>
            <a:r>
              <a:rPr lang="en-IN" sz="2000" b="1" dirty="0"/>
              <a:t>Results</a:t>
            </a:r>
            <a:endParaRPr lang="en-IN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FE5AC-36B9-A92E-6F26-7EC6CE1D8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5029"/>
              </p:ext>
            </p:extLst>
          </p:nvPr>
        </p:nvGraphicFramePr>
        <p:xfrm>
          <a:off x="2835966" y="575505"/>
          <a:ext cx="6407425" cy="260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04">
                  <a:extLst>
                    <a:ext uri="{9D8B030D-6E8A-4147-A177-3AD203B41FA5}">
                      <a16:colId xmlns:a16="http://schemas.microsoft.com/office/drawing/2014/main" val="2951401559"/>
                    </a:ext>
                  </a:extLst>
                </a:gridCol>
                <a:gridCol w="1487919">
                  <a:extLst>
                    <a:ext uri="{9D8B030D-6E8A-4147-A177-3AD203B41FA5}">
                      <a16:colId xmlns:a16="http://schemas.microsoft.com/office/drawing/2014/main" val="1609531027"/>
                    </a:ext>
                  </a:extLst>
                </a:gridCol>
                <a:gridCol w="1336401">
                  <a:extLst>
                    <a:ext uri="{9D8B030D-6E8A-4147-A177-3AD203B41FA5}">
                      <a16:colId xmlns:a16="http://schemas.microsoft.com/office/drawing/2014/main" val="3455663039"/>
                    </a:ext>
                  </a:extLst>
                </a:gridCol>
                <a:gridCol w="1592601">
                  <a:extLst>
                    <a:ext uri="{9D8B030D-6E8A-4147-A177-3AD203B41FA5}">
                      <a16:colId xmlns:a16="http://schemas.microsoft.com/office/drawing/2014/main" val="3483693770"/>
                    </a:ext>
                  </a:extLst>
                </a:gridCol>
              </a:tblGrid>
              <a:tr h="326333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Nodes Explored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Time(sec)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869"/>
                  </a:ext>
                </a:extLst>
              </a:tr>
              <a:tr h="53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CROSS + ROADS = DANGER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Backtrack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2,328,761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 24.10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13658"/>
                  </a:ext>
                </a:extLst>
              </a:tr>
              <a:tr h="340371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Vanilla CSP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1,510,869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13.86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0814"/>
                  </a:ext>
                </a:extLst>
              </a:tr>
              <a:tr h="53791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without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697,255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6256"/>
                  </a:ext>
                </a:extLst>
              </a:tr>
              <a:tr h="53791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676,248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74629"/>
                  </a:ext>
                </a:extLst>
              </a:tr>
              <a:tr h="326333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545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2E4229-B789-4348-EF62-20C19AC96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06759"/>
              </p:ext>
            </p:extLst>
          </p:nvPr>
        </p:nvGraphicFramePr>
        <p:xfrm>
          <a:off x="2835966" y="2919509"/>
          <a:ext cx="6407425" cy="235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04">
                  <a:extLst>
                    <a:ext uri="{9D8B030D-6E8A-4147-A177-3AD203B41FA5}">
                      <a16:colId xmlns:a16="http://schemas.microsoft.com/office/drawing/2014/main" val="2951401559"/>
                    </a:ext>
                  </a:extLst>
                </a:gridCol>
                <a:gridCol w="1487919">
                  <a:extLst>
                    <a:ext uri="{9D8B030D-6E8A-4147-A177-3AD203B41FA5}">
                      <a16:colId xmlns:a16="http://schemas.microsoft.com/office/drawing/2014/main" val="1609531027"/>
                    </a:ext>
                  </a:extLst>
                </a:gridCol>
                <a:gridCol w="1336401">
                  <a:extLst>
                    <a:ext uri="{9D8B030D-6E8A-4147-A177-3AD203B41FA5}">
                      <a16:colId xmlns:a16="http://schemas.microsoft.com/office/drawing/2014/main" val="3455663039"/>
                    </a:ext>
                  </a:extLst>
                </a:gridCol>
                <a:gridCol w="1592601">
                  <a:extLst>
                    <a:ext uri="{9D8B030D-6E8A-4147-A177-3AD203B41FA5}">
                      <a16:colId xmlns:a16="http://schemas.microsoft.com/office/drawing/2014/main" val="348369377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869"/>
                  </a:ext>
                </a:extLst>
              </a:tr>
              <a:tr h="59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DONALD + GERALD = ROBERT</a:t>
                      </a:r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Backtrack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3,060,002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   21.88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13658"/>
                  </a:ext>
                </a:extLst>
              </a:tr>
              <a:tr h="33461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Vanilla CSP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1,553,459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10.81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0814"/>
                  </a:ext>
                </a:extLst>
              </a:tr>
              <a:tr h="528807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without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1,270,018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20.23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6256"/>
                  </a:ext>
                </a:extLst>
              </a:tr>
              <a:tr h="528807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1,166,562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18.94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7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77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52EF-CB44-A176-25DC-30A3723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E1978-CA59-2E52-4EF1-75A664E35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07" y="1006821"/>
            <a:ext cx="8880105" cy="5294859"/>
          </a:xfrm>
        </p:spPr>
      </p:pic>
    </p:spTree>
    <p:extLst>
      <p:ext uri="{BB962C8B-B14F-4D97-AF65-F5344CB8AC3E}">
        <p14:creationId xmlns:p14="http://schemas.microsoft.com/office/powerpoint/2010/main" val="79510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B07C-7A08-86D1-4CE1-E6586729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7EA25-351A-87B5-2E53-2E7E479C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40" y="1360248"/>
            <a:ext cx="7951663" cy="4816716"/>
          </a:xfrm>
        </p:spPr>
      </p:pic>
    </p:spTree>
    <p:extLst>
      <p:ext uri="{BB962C8B-B14F-4D97-AF65-F5344CB8AC3E}">
        <p14:creationId xmlns:p14="http://schemas.microsoft.com/office/powerpoint/2010/main" val="2158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A460-0F0E-F927-D5E2-7CEEA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Difference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3877-0564-FF67-2A71-70E7C598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Nodes Explored: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Backtracking</a:t>
            </a:r>
            <a:r>
              <a:rPr lang="en-US" sz="2100" dirty="0"/>
              <a:t>: This method consistently explores the highest number of nodes across all puzzles. It is the least efficient in terms of node exploration, especially for harder puzzles like "TWELVE + THREE == FIFTEEN."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Vanilla CSP</a:t>
            </a:r>
            <a:r>
              <a:rPr lang="en-US" sz="2100" dirty="0"/>
              <a:t>: This method, which doesn't include optimizations like AC-3 or forward checking, also explores a high number of nodes, though slightly fewer than backtracking.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CSP without AC-3</a:t>
            </a:r>
            <a:r>
              <a:rPr lang="en-US" sz="2100" dirty="0"/>
              <a:t>: This method demonstrates a significant reduction in the number of nodes explored compared to the vanilla CSP, thanks to optimizations like forward checking.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CSP with AC-3</a:t>
            </a:r>
            <a:r>
              <a:rPr lang="en-US" sz="2100" dirty="0"/>
              <a:t>: This is the most optimized approach, and for most puzzles, it explores the fewest nodes. The AC-3 optimization appears to effectively prune the search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51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F584-3156-8621-FBF4-A4F102EE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D97F-A74E-7AFA-1342-425DE30C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3" y="1245704"/>
            <a:ext cx="10631557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Time Taken</a:t>
            </a:r>
            <a:r>
              <a:rPr lang="en-US" sz="21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Backtracking</a:t>
            </a:r>
            <a:r>
              <a:rPr lang="en-US" sz="2100" dirty="0"/>
              <a:t> generally takes the longest time, especially for harder puzzles like "CROSS + ROADS == DANGER" and "DONALD + GERALD == ROBERT," as it explores more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Vanilla CSP</a:t>
            </a:r>
            <a:r>
              <a:rPr lang="en-US" sz="2100" dirty="0"/>
              <a:t> reduces the time taken in comparison to Backtracking but still does not perform as efficiently as the optimized CSP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CSP without AC-3</a:t>
            </a:r>
            <a:r>
              <a:rPr lang="en-US" sz="2100" dirty="0"/>
              <a:t> takes less time than Vanilla CSP due to the optimizations in variable ordering and constraint propagation.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CSP with AC-3</a:t>
            </a:r>
            <a:r>
              <a:rPr lang="en-US" sz="2100" dirty="0"/>
              <a:t> takes the least time across the board, due to the powerful constraint propagation of AC-3 that reduces the search space early in the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70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8847-ECE1-F4B3-237E-5FC6FB29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3CDC-657F-A505-16FC-A472BC5C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431235"/>
            <a:ext cx="10618304" cy="47457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AC-3 optimization</a:t>
            </a:r>
            <a:r>
              <a:rPr lang="en-US" sz="2400" dirty="0"/>
              <a:t> shows clear advantages in both node exploration and time taken. When solving more complex puzzles, the reduction in nodes explored and time taken is more noticeable.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simpler methods like </a:t>
            </a:r>
            <a:r>
              <a:rPr lang="en-US" sz="2400" b="1" dirty="0"/>
              <a:t>Backtracking</a:t>
            </a:r>
            <a:r>
              <a:rPr lang="en-US" sz="2400" dirty="0"/>
              <a:t> and </a:t>
            </a:r>
            <a:r>
              <a:rPr lang="en-US" sz="2400" b="1" dirty="0"/>
              <a:t>Vanilla CSP</a:t>
            </a:r>
            <a:r>
              <a:rPr lang="en-US" sz="2400" dirty="0"/>
              <a:t> struggle with larger and more complex puzzles, exploring many nodes and taking significantly more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CSP with AC-3</a:t>
            </a:r>
            <a:r>
              <a:rPr lang="en-US" sz="2400" dirty="0"/>
              <a:t> is particularly beneficial for problems with a large search space, making it an essential optimization for efficiently solving </a:t>
            </a:r>
            <a:r>
              <a:rPr lang="en-US" sz="2400" dirty="0" err="1"/>
              <a:t>cryptoarithmetic</a:t>
            </a:r>
            <a:r>
              <a:rPr lang="en-US" sz="2400" dirty="0"/>
              <a:t> puzzles.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00A6-772E-E381-290E-315E07FC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7165-6D56-884D-8C15-FD88ED07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"Comparing the results from both methods, we can </a:t>
            </a:r>
            <a:r>
              <a:rPr lang="en-US" dirty="0" err="1"/>
              <a:t>conclude:""Backtracking</a:t>
            </a:r>
            <a:r>
              <a:rPr lang="en-US" dirty="0"/>
              <a:t> alone is faster for smaller problems.“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"AC-3 optimization helps in solving complex puzzles but can introduce overhead for larger instances."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36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140A-A874-C854-0352-264FA5A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56A70A-4FB2-B36D-253F-1AC675E6B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292" y="1590028"/>
            <a:ext cx="103930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results demonstrate that while backtracking is simple and guarantees  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solution,it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computationally expensive and inefficient for larger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CSP with optimizations such as forward checking and AC-3 significantly  outperforms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backtracking,especially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puzzles with higher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AC-3 optimization, in particular, provides the best balance of efficiency   in 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 of both node exploration and execution time. </a:t>
            </a:r>
          </a:p>
        </p:txBody>
      </p:sp>
    </p:spTree>
    <p:extLst>
      <p:ext uri="{BB962C8B-B14F-4D97-AF65-F5344CB8AC3E}">
        <p14:creationId xmlns:p14="http://schemas.microsoft.com/office/powerpoint/2010/main" val="291944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55C-ED69-5CD3-5005-CBBCCB8D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FAED-A380-149A-C7C1-6FAD959A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research could explore more advanced CSP optimizations, such as constraint propagation techniques beyond AC-3, and hybrid approaches that different search technique to get a better result.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6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45D-66B7-01B5-B04F-E504153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E96F-5AD1-15AC-2E3A-1E4654CE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dirty="0"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2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31D-38C0-4C9C-1DE8-6A97184F5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639069"/>
            <a:ext cx="9607826" cy="477837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Cryptoarithmetic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ABB6F7-9724-0601-31AC-DCBABC8EF2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0174" y="2033168"/>
            <a:ext cx="6988045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Mathematical puzzles where letters represent digits.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SEND                                     BASE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Bodoni MT" panose="02070603080606020203" pitchFamily="18" charset="0"/>
              </a:rPr>
              <a:t>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 MORE                                 + BALL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odoni MT" panose="02070603080606020203" pitchFamily="18" charset="0"/>
              </a:rPr>
              <a:t>                 ----------------                       -----------------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                 MONEY.                             </a:t>
            </a:r>
            <a:r>
              <a:rPr lang="en-US" altLang="en-US" sz="1600" dirty="0">
                <a:latin typeface="Bodoni MT" panose="02070603080606020203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GAMES</a:t>
            </a:r>
            <a:endParaRPr lang="en-US" altLang="en-US" sz="1600" dirty="0">
              <a:latin typeface="Bodoni MT" panose="020706030806060202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digits.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arithmetic equation.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leading zeros.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4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C75-CCB0-1197-0C8C-55896A20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CSP </a:t>
            </a:r>
            <a:b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5979-8A83-2CC9-4142-DE6967F8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6"/>
            <a:ext cx="10515600" cy="605624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Solve the CSP using recursive backtracking without any preprocessing  </a:t>
            </a:r>
            <a:r>
              <a:rPr lang="en-IN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vanilla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an empty assignment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recursively assign values to variables.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consistency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chosen value satisfies all constraints with the current partial assignment.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Backtrack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the current value leads to inconsistency or no solution: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the value and try the next one in the domain.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when all variables are assigned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consistently, or return failure if no values work.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+ MORE == MONEY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assignment and checking if the partial equation works.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choice leads to inconsistency, backtrack and try a different value.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Features: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Simpler but less efficient, as it does not reduce the search space beforehand.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Relies heavily on exploring the full search tree   which can be computationally expensive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5746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3822-3E95-FC40-92A4-4BB5C048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Used: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0B72-2A38-4EA2-6ABF-73981193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287"/>
            <a:ext cx="10515600" cy="539363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 Checking</a:t>
            </a:r>
            <a:endParaRPr lang="en-IN" sz="16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Prevent conflicts by immediately pruning inconsistent values after each assignment.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assigning a value to a variable, update the domains of all unassigned variables connected by constraints.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values from domains of 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would lead to inconsistency.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and backtrack if any </a:t>
            </a:r>
            <a:r>
              <a:rPr lang="en-IN" sz="1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neighbor's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domain becomes empty.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assigning values until all variables are assigned or failure occurs.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15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+ MORE == MONEY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if S=9, forward checking will remove 9 from M’s domain if S and M share constraints.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Improves efficiency by pruning invalid values early.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Prevents assigning values that will fail later in the search.</a:t>
            </a:r>
          </a:p>
          <a:p>
            <a:endParaRPr lang="en-IN" sz="1250" dirty="0"/>
          </a:p>
        </p:txBody>
      </p:sp>
    </p:spTree>
    <p:extLst>
      <p:ext uri="{BB962C8B-B14F-4D97-AF65-F5344CB8AC3E}">
        <p14:creationId xmlns:p14="http://schemas.microsoft.com/office/powerpoint/2010/main" val="114465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7493-0ED7-E87E-701E-DBD181DA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524D-C37B-2529-3D7A-FB33F935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Remaining Values (MRV)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Select the most "constrained" variable first to minimize branching and increase chances of finding a solution.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variables not yet assigned.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the variable with the smallest domain size (least remaining values).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there’s a tie, use a secondary heuristic (like the degree heuristic) to decide.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S,M,O,R,E,Y  are unassigned and S’s domain has 3 values while others have 5 values to choose from, choose S first.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size of the search tree by focusing on the hardest decisions early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2AE9-B45B-38D5-D323-351C8C1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AC-3 (Arc Consistency Algorithm 3)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3B34-D4D3-AC33-360B-3DD69BA5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"AC-3 (Arc Consistency Algorithm 3) is a powerful optimization technique used in CSP to reduce the problem size before solving. It works by enforcing arc consistency, ensuring that every value in a variable's domain satisfies the binary constraints with all connected variables.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in the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cryptoarithmetic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puzzle SEND + MORE == MONEY, if the variable 'S' must be a digit {9, 8, 7} and it cannot be 0 due to the leading zero constraint, AC-3 will prune 0 from 'S's domain.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pruning process is not limited to 'S'; it propagates across all related variables, updating their domains to reflect these constraints. By iteratively applying this process, AC-3 eliminates inconsistent values early, significantly reducing the search space and the number of potential solutions that need to be explored during the actual solving phase.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0BE5-9C86-79E2-C800-78A6D189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Benchmarks and Complexity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E64A-E7D8-6235-AA22-5536C72A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 err="1"/>
              <a:t>Cryptoarithmetic</a:t>
            </a:r>
            <a:r>
              <a:rPr lang="en-IN" sz="1600" dirty="0"/>
              <a:t> puzzles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BASE + BALL = GAMES (simple) </a:t>
            </a:r>
          </a:p>
          <a:p>
            <a:pPr marL="457200" lvl="1" indent="0">
              <a:buNone/>
            </a:pPr>
            <a:r>
              <a:rPr lang="en-IN" sz="1600" dirty="0"/>
              <a:t>          - 7 Unique Letters</a:t>
            </a:r>
          </a:p>
          <a:p>
            <a:pPr marL="457200" lvl="1" indent="0">
              <a:buNone/>
            </a:pPr>
            <a:endParaRPr lang="en-IN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SEND + MORE = MONEY (moderate).</a:t>
            </a:r>
          </a:p>
          <a:p>
            <a:pPr marL="457200" lvl="1" indent="0">
              <a:buNone/>
            </a:pPr>
            <a:r>
              <a:rPr lang="en-IN" sz="1600" dirty="0"/>
              <a:t>          - 8 Unique Letters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CROSS + ROADS = DANGER (complex).</a:t>
            </a:r>
          </a:p>
          <a:p>
            <a:pPr marL="457200" lvl="1" indent="0">
              <a:buNone/>
            </a:pPr>
            <a:r>
              <a:rPr lang="en-IN" sz="1600" dirty="0"/>
              <a:t>            - 9 Unique Letters</a:t>
            </a:r>
          </a:p>
          <a:p>
            <a:pPr marL="457200" lvl="1" indent="0">
              <a:buNone/>
            </a:pPr>
            <a:endParaRPr lang="en-IN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DONALD + GERALD = ROBERT (very complex)</a:t>
            </a:r>
          </a:p>
          <a:p>
            <a:pPr marL="457200" lvl="1" indent="0">
              <a:buNone/>
            </a:pPr>
            <a:r>
              <a:rPr lang="en-IN" sz="1600" dirty="0"/>
              <a:t>            - 10 Unique Letters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TWELVE + THREE = FIFTEEN (unsolvable)</a:t>
            </a:r>
          </a:p>
          <a:p>
            <a:pPr marL="457200" lvl="1" indent="0">
              <a:buNone/>
            </a:pPr>
            <a:r>
              <a:rPr lang="en-IN" sz="1600" dirty="0"/>
              <a:t>            - 11 Unique Letters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Categorize puzzles based on complexity and constraints.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45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D146-7926-7B5F-FA0F-6B614C83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Overview of Algorithms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3B7D-967A-590A-4574-564CC9E9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Algorithms:</a:t>
            </a:r>
          </a:p>
          <a:p>
            <a:pPr marL="0" indent="0">
              <a:buNone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Backtracking (Baseline).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CSP without optimizations (Vanilla).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CSP + Forward Checking and MRV.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CSP + AC-3</a:t>
            </a:r>
          </a:p>
          <a:p>
            <a:pPr marL="457200" lvl="1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Purpose: Compare their performance for solving </a:t>
            </a:r>
            <a:r>
              <a:rPr lang="en-IN" sz="2000" dirty="0" err="1"/>
              <a:t>cryptoarithmetic</a:t>
            </a:r>
            <a:r>
              <a:rPr lang="en-IN" sz="2000" dirty="0"/>
              <a:t> puzzles.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5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C936-ED2E-365E-68CD-0734BEE52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959" y="1698832"/>
            <a:ext cx="9144000" cy="401637"/>
          </a:xfrm>
        </p:spPr>
        <p:txBody>
          <a:bodyPr>
            <a:normAutofit/>
          </a:bodyPr>
          <a:lstStyle/>
          <a:p>
            <a:r>
              <a:rPr lang="en-US" sz="1400" dirty="0"/>
              <a:t>Table</a:t>
            </a: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433E3-70FA-9FEF-50F7-45EAE48E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4" y="53009"/>
            <a:ext cx="11498304" cy="6453808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                                              </a:t>
            </a:r>
            <a:r>
              <a:rPr lang="en-IN" sz="2000" b="1" dirty="0"/>
              <a:t>Results</a:t>
            </a:r>
            <a:endParaRPr lang="en-IN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4EF00-FB19-8EF3-F269-06FC636D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7134"/>
              </p:ext>
            </p:extLst>
          </p:nvPr>
        </p:nvGraphicFramePr>
        <p:xfrm>
          <a:off x="2862470" y="2935355"/>
          <a:ext cx="6122503" cy="2353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92">
                  <a:extLst>
                    <a:ext uri="{9D8B030D-6E8A-4147-A177-3AD203B41FA5}">
                      <a16:colId xmlns:a16="http://schemas.microsoft.com/office/drawing/2014/main" val="2951401559"/>
                    </a:ext>
                  </a:extLst>
                </a:gridCol>
                <a:gridCol w="1421755">
                  <a:extLst>
                    <a:ext uri="{9D8B030D-6E8A-4147-A177-3AD203B41FA5}">
                      <a16:colId xmlns:a16="http://schemas.microsoft.com/office/drawing/2014/main" val="1609531027"/>
                    </a:ext>
                  </a:extLst>
                </a:gridCol>
                <a:gridCol w="1276974">
                  <a:extLst>
                    <a:ext uri="{9D8B030D-6E8A-4147-A177-3AD203B41FA5}">
                      <a16:colId xmlns:a16="http://schemas.microsoft.com/office/drawing/2014/main" val="3455663039"/>
                    </a:ext>
                  </a:extLst>
                </a:gridCol>
                <a:gridCol w="1521782">
                  <a:extLst>
                    <a:ext uri="{9D8B030D-6E8A-4147-A177-3AD203B41FA5}">
                      <a16:colId xmlns:a16="http://schemas.microsoft.com/office/drawing/2014/main" val="3483693770"/>
                    </a:ext>
                  </a:extLst>
                </a:gridCol>
              </a:tblGrid>
              <a:tr h="335966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869"/>
                  </a:ext>
                </a:extLst>
              </a:tr>
              <a:tr h="559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SEND + MORE = MONEY</a:t>
                      </a:r>
                      <a:endParaRPr lang="en-IN" sz="1200" dirty="0"/>
                    </a:p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Backtrack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639,364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8.89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13658"/>
                  </a:ext>
                </a:extLst>
              </a:tr>
              <a:tr h="350419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Vanilla CSP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475,721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6.58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0814"/>
                  </a:ext>
                </a:extLst>
              </a:tr>
              <a:tr h="553791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without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161,752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9.91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6256"/>
                  </a:ext>
                </a:extLst>
              </a:tr>
              <a:tr h="553791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166,229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9.45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746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C282D2-A93A-D932-63A5-23A1E445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81249"/>
              </p:ext>
            </p:extLst>
          </p:nvPr>
        </p:nvGraphicFramePr>
        <p:xfrm>
          <a:off x="2835966" y="897075"/>
          <a:ext cx="6175512" cy="20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459">
                  <a:extLst>
                    <a:ext uri="{9D8B030D-6E8A-4147-A177-3AD203B41FA5}">
                      <a16:colId xmlns:a16="http://schemas.microsoft.com/office/drawing/2014/main" val="2951401559"/>
                    </a:ext>
                  </a:extLst>
                </a:gridCol>
                <a:gridCol w="1434065">
                  <a:extLst>
                    <a:ext uri="{9D8B030D-6E8A-4147-A177-3AD203B41FA5}">
                      <a16:colId xmlns:a16="http://schemas.microsoft.com/office/drawing/2014/main" val="1609531027"/>
                    </a:ext>
                  </a:extLst>
                </a:gridCol>
                <a:gridCol w="1288030">
                  <a:extLst>
                    <a:ext uri="{9D8B030D-6E8A-4147-A177-3AD203B41FA5}">
                      <a16:colId xmlns:a16="http://schemas.microsoft.com/office/drawing/2014/main" val="3455663039"/>
                    </a:ext>
                  </a:extLst>
                </a:gridCol>
                <a:gridCol w="1534958">
                  <a:extLst>
                    <a:ext uri="{9D8B030D-6E8A-4147-A177-3AD203B41FA5}">
                      <a16:colId xmlns:a16="http://schemas.microsoft.com/office/drawing/2014/main" val="3483693770"/>
                    </a:ext>
                  </a:extLst>
                </a:gridCol>
              </a:tblGrid>
              <a:tr h="319342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Method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Nodes Explored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(sec)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869"/>
                  </a:ext>
                </a:extLst>
              </a:tr>
              <a:tr h="33308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BASE + BALL ==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Backtrack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128,502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2.24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13658"/>
                  </a:ext>
                </a:extLst>
              </a:tr>
              <a:tr h="33308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Vanilla CSP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124,757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2.17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0814"/>
                  </a:ext>
                </a:extLst>
              </a:tr>
              <a:tr h="526389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without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24,708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2.19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6256"/>
                  </a:ext>
                </a:extLst>
              </a:tr>
              <a:tr h="526389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CSP with AC3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23,834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7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612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1353</Words>
  <Application>Microsoft Office PowerPoint</Application>
  <PresentationFormat>Widescreen</PresentationFormat>
  <Paragraphs>189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Bell MT</vt:lpstr>
      <vt:lpstr>Bodoni MT</vt:lpstr>
      <vt:lpstr>Calibri</vt:lpstr>
      <vt:lpstr>Calibri Light</vt:lpstr>
      <vt:lpstr>Courier New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Integral</vt:lpstr>
      <vt:lpstr>PowerPoint Presentation</vt:lpstr>
      <vt:lpstr>What are Cryptoarithmetic Problems?</vt:lpstr>
      <vt:lpstr>CSP  </vt:lpstr>
      <vt:lpstr>Heuristic Used:</vt:lpstr>
      <vt:lpstr>PowerPoint Presentation</vt:lpstr>
      <vt:lpstr>AC-3 (Arc Consistency Algorithm 3)</vt:lpstr>
      <vt:lpstr>Benchmarks and Complexity </vt:lpstr>
      <vt:lpstr>Overview of Algorithms </vt:lpstr>
      <vt:lpstr>Table</vt:lpstr>
      <vt:lpstr>Table</vt:lpstr>
      <vt:lpstr>PowerPoint Presentation</vt:lpstr>
      <vt:lpstr>PowerPoint Presentation</vt:lpstr>
      <vt:lpstr>Difference of Performance</vt:lpstr>
      <vt:lpstr>PowerPoint Presentation</vt:lpstr>
      <vt:lpstr>Insights: </vt:lpstr>
      <vt:lpstr>Summary Result</vt:lpstr>
      <vt:lpstr>Conclusion: </vt:lpstr>
      <vt:lpstr>Future Work: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Fugare</dc:creator>
  <cp:lastModifiedBy>Ashish Fugare</cp:lastModifiedBy>
  <cp:revision>4</cp:revision>
  <dcterms:created xsi:type="dcterms:W3CDTF">2024-11-25T08:16:17Z</dcterms:created>
  <dcterms:modified xsi:type="dcterms:W3CDTF">2024-11-26T05:17:40Z</dcterms:modified>
</cp:coreProperties>
</file>