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0"/>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7/28/19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7/28/19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7/28/19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A69-AC1D-6C46-9434-F39EEBDBAF03}"/>
              </a:ext>
            </a:extLst>
          </p:cNvPr>
          <p:cNvSpPr>
            <a:spLocks noGrp="1"/>
          </p:cNvSpPr>
          <p:nvPr>
            <p:ph type="ctrTitle"/>
          </p:nvPr>
        </p:nvSpPr>
        <p:spPr/>
        <p:txBody>
          <a:bodyPr/>
          <a:lstStyle/>
          <a:p>
            <a:r>
              <a:rPr lang="en-US" dirty="0"/>
              <a:t>Homework</a:t>
            </a:r>
          </a:p>
        </p:txBody>
      </p:sp>
      <p:sp>
        <p:nvSpPr>
          <p:cNvPr id="3" name="Subtitle 2">
            <a:extLst>
              <a:ext uri="{FF2B5EF4-FFF2-40B4-BE49-F238E27FC236}">
                <a16:creationId xmlns:a16="http://schemas.microsoft.com/office/drawing/2014/main" id="{4880C0B6-7F26-E44F-96F4-4CA031C55A02}"/>
              </a:ext>
            </a:extLst>
          </p:cNvPr>
          <p:cNvSpPr>
            <a:spLocks noGrp="1"/>
          </p:cNvSpPr>
          <p:nvPr>
            <p:ph type="subTitle" idx="1"/>
          </p:nvPr>
        </p:nvSpPr>
        <p:spPr/>
        <p:txBody>
          <a:bodyPr>
            <a:normAutofit fontScale="92500" lnSpcReduction="10000"/>
          </a:bodyPr>
          <a:lstStyle/>
          <a:p>
            <a:r>
              <a:rPr lang="en-US" dirty="0"/>
              <a:t>Architecture &amp; Design Slide Deck</a:t>
            </a:r>
          </a:p>
          <a:p>
            <a:endParaRPr lang="en-US" dirty="0"/>
          </a:p>
          <a:p>
            <a:r>
              <a:rPr lang="en-US" dirty="0"/>
              <a:t>By: Ashish Gupta</a:t>
            </a:r>
          </a:p>
        </p:txBody>
      </p:sp>
    </p:spTree>
    <p:extLst>
      <p:ext uri="{BB962C8B-B14F-4D97-AF65-F5344CB8AC3E}">
        <p14:creationId xmlns:p14="http://schemas.microsoft.com/office/powerpoint/2010/main" val="427050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044E-AD80-4D47-B2FB-DDFAFE27B926}"/>
              </a:ext>
            </a:extLst>
          </p:cNvPr>
          <p:cNvSpPr>
            <a:spLocks noGrp="1"/>
          </p:cNvSpPr>
          <p:nvPr>
            <p:ph type="title"/>
          </p:nvPr>
        </p:nvSpPr>
        <p:spPr/>
        <p:txBody>
          <a:bodyPr/>
          <a:lstStyle/>
          <a:p>
            <a:r>
              <a:rPr lang="en-US" dirty="0"/>
              <a:t>Advantages of such deployment</a:t>
            </a:r>
          </a:p>
        </p:txBody>
      </p:sp>
      <p:sp>
        <p:nvSpPr>
          <p:cNvPr id="3" name="Content Placeholder 2">
            <a:extLst>
              <a:ext uri="{FF2B5EF4-FFF2-40B4-BE49-F238E27FC236}">
                <a16:creationId xmlns:a16="http://schemas.microsoft.com/office/drawing/2014/main" id="{6528B6A3-F8ED-5C46-BD92-D6314855C6DC}"/>
              </a:ext>
            </a:extLst>
          </p:cNvPr>
          <p:cNvSpPr>
            <a:spLocks noGrp="1"/>
          </p:cNvSpPr>
          <p:nvPr>
            <p:ph idx="1"/>
          </p:nvPr>
        </p:nvSpPr>
        <p:spPr/>
        <p:txBody>
          <a:bodyPr/>
          <a:lstStyle/>
          <a:p>
            <a:r>
              <a:rPr lang="en-US" dirty="0"/>
              <a:t>Many developers/QA can have consistent environment built with a single click.</a:t>
            </a:r>
          </a:p>
          <a:p>
            <a:r>
              <a:rPr lang="en-US" dirty="0"/>
              <a:t>Developers can take down environments when not in use to reduce costs.</a:t>
            </a:r>
          </a:p>
          <a:p>
            <a:r>
              <a:rPr lang="en-US" dirty="0"/>
              <a:t>Same deployment can be used for production and reduces management overhead</a:t>
            </a:r>
          </a:p>
          <a:p>
            <a:r>
              <a:rPr lang="en-US" dirty="0"/>
              <a:t>Highly Available/Highly Scalable all around</a:t>
            </a:r>
          </a:p>
          <a:p>
            <a:r>
              <a:rPr lang="en-US" dirty="0"/>
              <a:t>Allows for Blue-Green deployment on production servers. In-fact makes is so simple that this project can demo in matter of minutes.</a:t>
            </a:r>
          </a:p>
          <a:p>
            <a:r>
              <a:rPr lang="en-US" dirty="0"/>
              <a:t>Use of Docker containers removes the need to be OS specific and maintaining images or any hardware. Every thing is run virtually.</a:t>
            </a:r>
          </a:p>
        </p:txBody>
      </p:sp>
    </p:spTree>
    <p:extLst>
      <p:ext uri="{BB962C8B-B14F-4D97-AF65-F5344CB8AC3E}">
        <p14:creationId xmlns:p14="http://schemas.microsoft.com/office/powerpoint/2010/main" val="127142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7BD8-2536-4742-ACAE-072A3207AD8D}"/>
              </a:ext>
            </a:extLst>
          </p:cNvPr>
          <p:cNvSpPr>
            <a:spLocks noGrp="1"/>
          </p:cNvSpPr>
          <p:nvPr>
            <p:ph type="title"/>
          </p:nvPr>
        </p:nvSpPr>
        <p:spPr/>
        <p:txBody>
          <a:bodyPr/>
          <a:lstStyle/>
          <a:p>
            <a:r>
              <a:rPr lang="en-US" dirty="0"/>
              <a:t>Further considerations/limitations</a:t>
            </a:r>
          </a:p>
        </p:txBody>
      </p:sp>
      <p:sp>
        <p:nvSpPr>
          <p:cNvPr id="3" name="Content Placeholder 2">
            <a:extLst>
              <a:ext uri="{FF2B5EF4-FFF2-40B4-BE49-F238E27FC236}">
                <a16:creationId xmlns:a16="http://schemas.microsoft.com/office/drawing/2014/main" id="{DC698A13-3A3D-DF46-A4AA-A7066B1403BF}"/>
              </a:ext>
            </a:extLst>
          </p:cNvPr>
          <p:cNvSpPr>
            <a:spLocks noGrp="1"/>
          </p:cNvSpPr>
          <p:nvPr>
            <p:ph idx="1"/>
          </p:nvPr>
        </p:nvSpPr>
        <p:spPr>
          <a:xfrm>
            <a:off x="1371600" y="2285999"/>
            <a:ext cx="9601200" cy="4245429"/>
          </a:xfrm>
        </p:spPr>
        <p:txBody>
          <a:bodyPr/>
          <a:lstStyle/>
          <a:p>
            <a:r>
              <a:rPr lang="en-US" dirty="0"/>
              <a:t>HTTPS enabled at application level as a demo however recommendation would be to have Client – Elastic Beanstalk as HTTPs via Route 53 and inner communications can be on HTTP. For more secure projects the encryption can be done end to end. However the project does not have an example for such deployment.</a:t>
            </a:r>
          </a:p>
          <a:p>
            <a:r>
              <a:rPr lang="en-US" dirty="0"/>
              <a:t>Application server is serving static files in this project for simplicity. S3 can be used to serve static content as it detaches the front end from backend and allows front end to talk to Dynamo DB via API gateway. If one part of application goes down users can still be served. Minimal changes would be required to achieve such behavior however its out of scope for this project.</a:t>
            </a:r>
          </a:p>
          <a:p>
            <a:r>
              <a:rPr lang="en-US" dirty="0"/>
              <a:t>UI pulls all posts, however, for this type of project (imagine Reddit) it is much more ideal to only pull whatever is needed to be shown to the user. All the plumbing exists however UI portion of Ajax pulling one post at a time was left out of scope.</a:t>
            </a:r>
          </a:p>
        </p:txBody>
      </p:sp>
    </p:spTree>
    <p:extLst>
      <p:ext uri="{BB962C8B-B14F-4D97-AF65-F5344CB8AC3E}">
        <p14:creationId xmlns:p14="http://schemas.microsoft.com/office/powerpoint/2010/main" val="306360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CDE6-7F19-914D-AF3B-E7A7EFFC8ED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427FF93-0D07-BE4A-BA2E-260139FB39DA}"/>
              </a:ext>
            </a:extLst>
          </p:cNvPr>
          <p:cNvSpPr>
            <a:spLocks noGrp="1"/>
          </p:cNvSpPr>
          <p:nvPr>
            <p:ph idx="1"/>
          </p:nvPr>
        </p:nvSpPr>
        <p:spPr/>
        <p:txBody>
          <a:bodyPr/>
          <a:lstStyle/>
          <a:p>
            <a:r>
              <a:rPr lang="en-US" dirty="0"/>
              <a:t>Please see README on the GITHUB project for more details on build, deployment, testing and other design details.</a:t>
            </a:r>
          </a:p>
        </p:txBody>
      </p:sp>
    </p:spTree>
    <p:extLst>
      <p:ext uri="{BB962C8B-B14F-4D97-AF65-F5344CB8AC3E}">
        <p14:creationId xmlns:p14="http://schemas.microsoft.com/office/powerpoint/2010/main" val="93951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B674-787F-4D44-87D9-689131ECAFD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A9E4AF3-0846-4147-88BA-87F28DA7D5ED}"/>
              </a:ext>
            </a:extLst>
          </p:cNvPr>
          <p:cNvSpPr>
            <a:spLocks noGrp="1"/>
          </p:cNvSpPr>
          <p:nvPr>
            <p:ph idx="1"/>
          </p:nvPr>
        </p:nvSpPr>
        <p:spPr/>
        <p:txBody>
          <a:bodyPr/>
          <a:lstStyle/>
          <a:p>
            <a:r>
              <a:rPr lang="en-US" dirty="0"/>
              <a:t>Retrieve posts for a user by specifying a user name</a:t>
            </a:r>
          </a:p>
          <a:p>
            <a:r>
              <a:rPr lang="en-US" dirty="0"/>
              <a:t>A post can be created for any username</a:t>
            </a:r>
          </a:p>
          <a:p>
            <a:r>
              <a:rPr lang="en-US" dirty="0"/>
              <a:t>A post can be replied to and its replies may also have further replies</a:t>
            </a:r>
          </a:p>
          <a:p>
            <a:r>
              <a:rPr lang="en-US" dirty="0"/>
              <a:t>All replies should be indented according to their level</a:t>
            </a:r>
          </a:p>
          <a:p>
            <a:r>
              <a:rPr lang="en-US" dirty="0"/>
              <a:t>Each post and their replies should show user name (optional for replies)</a:t>
            </a:r>
          </a:p>
          <a:p>
            <a:r>
              <a:rPr lang="en-US" dirty="0"/>
              <a:t>Each post and their replies should show city, longitude, latitude and current temperate if city is supplied. Assumption of this project is that if city’s format is incorrect only the city will be shown and data retrieval will fail silently.</a:t>
            </a:r>
          </a:p>
        </p:txBody>
      </p:sp>
    </p:spTree>
    <p:extLst>
      <p:ext uri="{BB962C8B-B14F-4D97-AF65-F5344CB8AC3E}">
        <p14:creationId xmlns:p14="http://schemas.microsoft.com/office/powerpoint/2010/main" val="65175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6E55-CC3C-7742-B25B-B04E172FE813}"/>
              </a:ext>
            </a:extLst>
          </p:cNvPr>
          <p:cNvSpPr>
            <a:spLocks noGrp="1"/>
          </p:cNvSpPr>
          <p:nvPr>
            <p:ph type="title"/>
          </p:nvPr>
        </p:nvSpPr>
        <p:spPr/>
        <p:txBody>
          <a:bodyPr/>
          <a:lstStyle/>
          <a:p>
            <a:r>
              <a:rPr lang="en-US" dirty="0"/>
              <a:t>Database considerations</a:t>
            </a:r>
          </a:p>
        </p:txBody>
      </p:sp>
      <p:sp>
        <p:nvSpPr>
          <p:cNvPr id="3" name="Content Placeholder 2">
            <a:extLst>
              <a:ext uri="{FF2B5EF4-FFF2-40B4-BE49-F238E27FC236}">
                <a16:creationId xmlns:a16="http://schemas.microsoft.com/office/drawing/2014/main" id="{CF26A2AF-09D8-7349-9607-CCB52560C6A7}"/>
              </a:ext>
            </a:extLst>
          </p:cNvPr>
          <p:cNvSpPr>
            <a:spLocks noGrp="1"/>
          </p:cNvSpPr>
          <p:nvPr>
            <p:ph idx="1"/>
          </p:nvPr>
        </p:nvSpPr>
        <p:spPr/>
        <p:txBody>
          <a:bodyPr/>
          <a:lstStyle/>
          <a:p>
            <a:r>
              <a:rPr lang="en-US" dirty="0"/>
              <a:t>Large amount of text based unstructured data as data is mostly posts and comments. NoSQL preferred as RDBMS storage would not be ideal of very large amount of data.</a:t>
            </a:r>
          </a:p>
          <a:p>
            <a:r>
              <a:rPr lang="en-US" dirty="0"/>
              <a:t>Should be scalable and easy to deploy. Cloud based database preferred for ease of use.</a:t>
            </a:r>
          </a:p>
          <a:p>
            <a:r>
              <a:rPr lang="en-US" dirty="0"/>
              <a:t>For this project Amazon’s Dynamo DB is being used as it fulfils above conditions.</a:t>
            </a:r>
          </a:p>
          <a:p>
            <a:endParaRPr lang="en-US" dirty="0"/>
          </a:p>
        </p:txBody>
      </p:sp>
    </p:spTree>
    <p:extLst>
      <p:ext uri="{BB962C8B-B14F-4D97-AF65-F5344CB8AC3E}">
        <p14:creationId xmlns:p14="http://schemas.microsoft.com/office/powerpoint/2010/main" val="7816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705F-3692-9247-8D3E-0AE3F3797F98}"/>
              </a:ext>
            </a:extLst>
          </p:cNvPr>
          <p:cNvSpPr>
            <a:spLocks noGrp="1"/>
          </p:cNvSpPr>
          <p:nvPr>
            <p:ph type="title"/>
          </p:nvPr>
        </p:nvSpPr>
        <p:spPr/>
        <p:txBody>
          <a:bodyPr/>
          <a:lstStyle/>
          <a:p>
            <a:r>
              <a:rPr lang="en-US" dirty="0"/>
              <a:t>Dynamo DB Considerations</a:t>
            </a:r>
          </a:p>
        </p:txBody>
      </p:sp>
      <p:sp>
        <p:nvSpPr>
          <p:cNvPr id="3" name="Content Placeholder 2">
            <a:extLst>
              <a:ext uri="{FF2B5EF4-FFF2-40B4-BE49-F238E27FC236}">
                <a16:creationId xmlns:a16="http://schemas.microsoft.com/office/drawing/2014/main" id="{CE602AE3-12D0-DC46-BC33-699222DDB048}"/>
              </a:ext>
            </a:extLst>
          </p:cNvPr>
          <p:cNvSpPr>
            <a:spLocks noGrp="1"/>
          </p:cNvSpPr>
          <p:nvPr>
            <p:ph idx="1"/>
          </p:nvPr>
        </p:nvSpPr>
        <p:spPr/>
        <p:txBody>
          <a:bodyPr/>
          <a:lstStyle/>
          <a:p>
            <a:r>
              <a:rPr lang="en-US" dirty="0"/>
              <a:t>All posts and replies are sorted by time however a chain of replies must be grouped together. Joins are not possible between parent post and child replies.</a:t>
            </a:r>
          </a:p>
          <a:p>
            <a:r>
              <a:rPr lang="en-US" dirty="0"/>
              <a:t>Single table would require getting all comments to have a parent ID and an in memory hierarchical creation. O(n^2) operation.</a:t>
            </a:r>
          </a:p>
          <a:p>
            <a:r>
              <a:rPr lang="en-US" dirty="0"/>
              <a:t>Splitting a single chain of comments would cause unnecessary complexity. Getting a single post and all its replies would be ideal.</a:t>
            </a:r>
          </a:p>
          <a:p>
            <a:r>
              <a:rPr lang="en-US" dirty="0"/>
              <a:t>At any given time all </a:t>
            </a:r>
            <a:r>
              <a:rPr lang="en-US" dirty="0" err="1"/>
              <a:t>visibile</a:t>
            </a:r>
            <a:r>
              <a:rPr lang="en-US" dirty="0"/>
              <a:t> top level posts are for a single user.</a:t>
            </a:r>
          </a:p>
        </p:txBody>
      </p:sp>
    </p:spTree>
    <p:extLst>
      <p:ext uri="{BB962C8B-B14F-4D97-AF65-F5344CB8AC3E}">
        <p14:creationId xmlns:p14="http://schemas.microsoft.com/office/powerpoint/2010/main" val="303205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FFB6-835E-314E-A624-ABA80A54B89F}"/>
              </a:ext>
            </a:extLst>
          </p:cNvPr>
          <p:cNvSpPr>
            <a:spLocks noGrp="1"/>
          </p:cNvSpPr>
          <p:nvPr>
            <p:ph type="title"/>
          </p:nvPr>
        </p:nvSpPr>
        <p:spPr/>
        <p:txBody>
          <a:bodyPr/>
          <a:lstStyle/>
          <a:p>
            <a:r>
              <a:rPr lang="en-US" dirty="0"/>
              <a:t>DynamoDB Structure</a:t>
            </a:r>
          </a:p>
        </p:txBody>
      </p:sp>
      <p:sp>
        <p:nvSpPr>
          <p:cNvPr id="3" name="Content Placeholder 2">
            <a:extLst>
              <a:ext uri="{FF2B5EF4-FFF2-40B4-BE49-F238E27FC236}">
                <a16:creationId xmlns:a16="http://schemas.microsoft.com/office/drawing/2014/main" id="{70C6C59C-80E0-7A4F-A2F2-C4C6639F9B2F}"/>
              </a:ext>
            </a:extLst>
          </p:cNvPr>
          <p:cNvSpPr>
            <a:spLocks noGrp="1"/>
          </p:cNvSpPr>
          <p:nvPr>
            <p:ph idx="1"/>
          </p:nvPr>
        </p:nvSpPr>
        <p:spPr/>
        <p:txBody>
          <a:bodyPr/>
          <a:lstStyle/>
          <a:p>
            <a:r>
              <a:rPr lang="en-US" dirty="0"/>
              <a:t>Multi Table with a table for top level posts and another for all replies</a:t>
            </a:r>
          </a:p>
          <a:p>
            <a:r>
              <a:rPr lang="en-US" dirty="0"/>
              <a:t>Post</a:t>
            </a:r>
          </a:p>
          <a:p>
            <a:pPr lvl="1"/>
            <a:r>
              <a:rPr lang="en-US" dirty="0"/>
              <a:t>Username as Hash Key</a:t>
            </a:r>
          </a:p>
          <a:p>
            <a:pPr lvl="1"/>
            <a:r>
              <a:rPr lang="en-US" dirty="0" err="1"/>
              <a:t>Timestamp_UUID</a:t>
            </a:r>
            <a:r>
              <a:rPr lang="en-US" dirty="0"/>
              <a:t> as Range Key (sorted, denoting a </a:t>
            </a:r>
            <a:r>
              <a:rPr lang="en-US" dirty="0" err="1"/>
              <a:t>rootMessageId</a:t>
            </a:r>
            <a:r>
              <a:rPr lang="en-US" dirty="0"/>
              <a:t>)</a:t>
            </a:r>
          </a:p>
          <a:p>
            <a:r>
              <a:rPr lang="en-US" dirty="0"/>
              <a:t>Reply</a:t>
            </a:r>
          </a:p>
          <a:p>
            <a:pPr lvl="1"/>
            <a:r>
              <a:rPr lang="en-US" dirty="0" err="1"/>
              <a:t>RootMessageId</a:t>
            </a:r>
            <a:r>
              <a:rPr lang="en-US" dirty="0"/>
              <a:t> as Hash Key</a:t>
            </a:r>
          </a:p>
          <a:p>
            <a:pPr lvl="1"/>
            <a:r>
              <a:rPr lang="en-US" dirty="0" err="1"/>
              <a:t>Timestamp_UUID</a:t>
            </a:r>
            <a:r>
              <a:rPr lang="en-US" dirty="0"/>
              <a:t> as Range Key (sorted, denoting a </a:t>
            </a:r>
            <a:r>
              <a:rPr lang="en-US" dirty="0" err="1"/>
              <a:t>ReplyID</a:t>
            </a:r>
            <a:r>
              <a:rPr lang="en-US" dirty="0"/>
              <a:t> </a:t>
            </a:r>
            <a:r>
              <a:rPr lang="en-US" dirty="0" err="1"/>
              <a:t>iff</a:t>
            </a:r>
            <a:r>
              <a:rPr lang="en-US" dirty="0"/>
              <a:t> reply for a post)</a:t>
            </a:r>
          </a:p>
          <a:p>
            <a:pPr lvl="1"/>
            <a:r>
              <a:rPr lang="en-US" dirty="0" err="1"/>
              <a:t>ParentReplyID_Timestamp_UUID</a:t>
            </a:r>
            <a:r>
              <a:rPr lang="en-US" dirty="0"/>
              <a:t> as Range key </a:t>
            </a:r>
            <a:r>
              <a:rPr lang="en-US" dirty="0" err="1"/>
              <a:t>iff</a:t>
            </a:r>
            <a:r>
              <a:rPr lang="en-US" dirty="0"/>
              <a:t> reply of a reply </a:t>
            </a:r>
          </a:p>
        </p:txBody>
      </p:sp>
    </p:spTree>
    <p:extLst>
      <p:ext uri="{BB962C8B-B14F-4D97-AF65-F5344CB8AC3E}">
        <p14:creationId xmlns:p14="http://schemas.microsoft.com/office/powerpoint/2010/main" val="21365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686A-6442-964B-B956-06C9D3C1C639}"/>
              </a:ext>
            </a:extLst>
          </p:cNvPr>
          <p:cNvSpPr>
            <a:spLocks noGrp="1"/>
          </p:cNvSpPr>
          <p:nvPr>
            <p:ph type="title"/>
          </p:nvPr>
        </p:nvSpPr>
        <p:spPr/>
        <p:txBody>
          <a:bodyPr/>
          <a:lstStyle/>
          <a:p>
            <a:r>
              <a:rPr lang="en-US" dirty="0"/>
              <a:t>Structure’s Advantages</a:t>
            </a:r>
          </a:p>
        </p:txBody>
      </p:sp>
      <p:sp>
        <p:nvSpPr>
          <p:cNvPr id="3" name="Content Placeholder 2">
            <a:extLst>
              <a:ext uri="{FF2B5EF4-FFF2-40B4-BE49-F238E27FC236}">
                <a16:creationId xmlns:a16="http://schemas.microsoft.com/office/drawing/2014/main" id="{DD4A2E78-18EA-8B4E-8C71-B3CF9C9D98CF}"/>
              </a:ext>
            </a:extLst>
          </p:cNvPr>
          <p:cNvSpPr>
            <a:spLocks noGrp="1"/>
          </p:cNvSpPr>
          <p:nvPr>
            <p:ph idx="1"/>
          </p:nvPr>
        </p:nvSpPr>
        <p:spPr/>
        <p:txBody>
          <a:bodyPr/>
          <a:lstStyle/>
          <a:p>
            <a:r>
              <a:rPr lang="en-US" dirty="0"/>
              <a:t>When saving denote a “message depth” such that each reply of post is depth of 1. A reply of a reply is depth 2 and so on and so forth.</a:t>
            </a:r>
          </a:p>
          <a:p>
            <a:r>
              <a:rPr lang="en-US" dirty="0"/>
              <a:t>A query from post and reply table is enough to retrieve and immediately return the data to the user without any in memory manipulation as depth will always be correct and replies can be shown accordingly.</a:t>
            </a:r>
          </a:p>
          <a:p>
            <a:r>
              <a:rPr lang="en-US" dirty="0"/>
              <a:t>Allows for Posts to be sorted in descending and replies to be sorted in ascending order. This was post recent post ends up on top.</a:t>
            </a:r>
          </a:p>
          <a:p>
            <a:r>
              <a:rPr lang="en-US" dirty="0"/>
              <a:t>Allows for UI to retrieve “the visible” post and all its replies quickly. Based on last returned post, next post can be retrieved as user scrolls along. Reduces server overhead as all the data for the user need to be retrieved every time.</a:t>
            </a:r>
          </a:p>
        </p:txBody>
      </p:sp>
    </p:spTree>
    <p:extLst>
      <p:ext uri="{BB962C8B-B14F-4D97-AF65-F5344CB8AC3E}">
        <p14:creationId xmlns:p14="http://schemas.microsoft.com/office/powerpoint/2010/main" val="5437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0AA0-8836-4040-91D0-750023BE22BA}"/>
              </a:ext>
            </a:extLst>
          </p:cNvPr>
          <p:cNvSpPr>
            <a:spLocks noGrp="1"/>
          </p:cNvSpPr>
          <p:nvPr>
            <p:ph type="title"/>
          </p:nvPr>
        </p:nvSpPr>
        <p:spPr/>
        <p:txBody>
          <a:bodyPr/>
          <a:lstStyle/>
          <a:p>
            <a:r>
              <a:rPr lang="en-US" dirty="0"/>
              <a:t>Technologies/Design</a:t>
            </a:r>
          </a:p>
        </p:txBody>
      </p:sp>
      <p:sp>
        <p:nvSpPr>
          <p:cNvPr id="3" name="Content Placeholder 2">
            <a:extLst>
              <a:ext uri="{FF2B5EF4-FFF2-40B4-BE49-F238E27FC236}">
                <a16:creationId xmlns:a16="http://schemas.microsoft.com/office/drawing/2014/main" id="{EAFA07AC-B61A-5749-BF5B-4BCB5DCECF7D}"/>
              </a:ext>
            </a:extLst>
          </p:cNvPr>
          <p:cNvSpPr>
            <a:spLocks noGrp="1"/>
          </p:cNvSpPr>
          <p:nvPr>
            <p:ph idx="1"/>
          </p:nvPr>
        </p:nvSpPr>
        <p:spPr>
          <a:xfrm>
            <a:off x="1371600" y="2286000"/>
            <a:ext cx="9601200" cy="4114800"/>
          </a:xfrm>
        </p:spPr>
        <p:txBody>
          <a:bodyPr>
            <a:normAutofit/>
          </a:bodyPr>
          <a:lstStyle/>
          <a:p>
            <a:r>
              <a:rPr lang="en-US" dirty="0"/>
              <a:t>Java Spring Boot application server for backend</a:t>
            </a:r>
          </a:p>
          <a:p>
            <a:r>
              <a:rPr lang="en-US" dirty="0"/>
              <a:t>JUnit tests for unit testing (&gt;90% Coverage)</a:t>
            </a:r>
          </a:p>
          <a:p>
            <a:r>
              <a:rPr lang="en-US" dirty="0"/>
              <a:t>Embedded Local Amazon Dynamo DB for Integration Tests (All Use cases tested)</a:t>
            </a:r>
          </a:p>
          <a:p>
            <a:r>
              <a:rPr lang="en-US" dirty="0"/>
              <a:t>Maven for Build and Dependency Injection</a:t>
            </a:r>
          </a:p>
          <a:p>
            <a:r>
              <a:rPr lang="en-US" dirty="0"/>
              <a:t>AngularJS for front end</a:t>
            </a:r>
          </a:p>
          <a:p>
            <a:r>
              <a:rPr lang="en-US" dirty="0"/>
              <a:t>Jasmine/Karma for front end unit testing (Limited but full overage of scenarios)</a:t>
            </a:r>
          </a:p>
          <a:p>
            <a:r>
              <a:rPr lang="en-US" dirty="0"/>
              <a:t>Gatling for load/stress testing (Example available within source of project)</a:t>
            </a:r>
          </a:p>
          <a:p>
            <a:r>
              <a:rPr lang="en-US" dirty="0"/>
              <a:t>Strict Coding Style with proper documentation</a:t>
            </a:r>
          </a:p>
          <a:p>
            <a:r>
              <a:rPr lang="en-US" dirty="0"/>
              <a:t>Docker/CloudFormation/</a:t>
            </a:r>
            <a:r>
              <a:rPr lang="en-US" dirty="0" err="1"/>
              <a:t>CodeBuild</a:t>
            </a:r>
            <a:r>
              <a:rPr lang="en-US" dirty="0"/>
              <a:t>/Elastic Beanstalk for AWS deployment</a:t>
            </a:r>
          </a:p>
          <a:p>
            <a:endParaRPr lang="en-US" dirty="0"/>
          </a:p>
          <a:p>
            <a:endParaRPr lang="en-US" dirty="0"/>
          </a:p>
        </p:txBody>
      </p:sp>
    </p:spTree>
    <p:extLst>
      <p:ext uri="{BB962C8B-B14F-4D97-AF65-F5344CB8AC3E}">
        <p14:creationId xmlns:p14="http://schemas.microsoft.com/office/powerpoint/2010/main" val="312874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613-9735-934C-94F0-AB3E43B6EE97}"/>
              </a:ext>
            </a:extLst>
          </p:cNvPr>
          <p:cNvSpPr>
            <a:spLocks noGrp="1"/>
          </p:cNvSpPr>
          <p:nvPr>
            <p:ph type="title"/>
          </p:nvPr>
        </p:nvSpPr>
        <p:spPr/>
        <p:txBody>
          <a:bodyPr/>
          <a:lstStyle/>
          <a:p>
            <a:r>
              <a:rPr lang="en-US" dirty="0"/>
              <a:t>Design Points</a:t>
            </a:r>
          </a:p>
        </p:txBody>
      </p:sp>
      <p:sp>
        <p:nvSpPr>
          <p:cNvPr id="3" name="Content Placeholder 2">
            <a:extLst>
              <a:ext uri="{FF2B5EF4-FFF2-40B4-BE49-F238E27FC236}">
                <a16:creationId xmlns:a16="http://schemas.microsoft.com/office/drawing/2014/main" id="{0EB1E90B-5F7A-234D-9327-1253D83B26B0}"/>
              </a:ext>
            </a:extLst>
          </p:cNvPr>
          <p:cNvSpPr>
            <a:spLocks noGrp="1"/>
          </p:cNvSpPr>
          <p:nvPr>
            <p:ph idx="1"/>
          </p:nvPr>
        </p:nvSpPr>
        <p:spPr/>
        <p:txBody>
          <a:bodyPr/>
          <a:lstStyle/>
          <a:p>
            <a:r>
              <a:rPr lang="en-US" dirty="0"/>
              <a:t>Use of Rest API based Architecture allowing for consumption of APIs by Web/Mobile/Other Microservices or APIs</a:t>
            </a:r>
          </a:p>
          <a:p>
            <a:r>
              <a:rPr lang="en-US" dirty="0"/>
              <a:t>Swagger UI for ease of testing, consumption of API by other entities and documentation. </a:t>
            </a:r>
          </a:p>
          <a:p>
            <a:r>
              <a:rPr lang="en-US" dirty="0" err="1"/>
              <a:t>OpenWeather</a:t>
            </a:r>
            <a:r>
              <a:rPr lang="en-US" dirty="0"/>
              <a:t> API used to pull data for the Cities. Since data changes less frequently and is case with any API usage, an in built cache was added to limit API overhead.</a:t>
            </a:r>
          </a:p>
          <a:p>
            <a:r>
              <a:rPr lang="en-US" dirty="0"/>
              <a:t>UI does not reload all posts or replies when a new post or reply is added. Instead it finds the correct spot for the reply and adds it dynamically and keeps in local storage till page is refreshed. This was a design choice for such forum based site as as refresh of data would be considered a high usage call.</a:t>
            </a:r>
          </a:p>
        </p:txBody>
      </p:sp>
    </p:spTree>
    <p:extLst>
      <p:ext uri="{BB962C8B-B14F-4D97-AF65-F5344CB8AC3E}">
        <p14:creationId xmlns:p14="http://schemas.microsoft.com/office/powerpoint/2010/main" val="7407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60C5-ED78-164A-AD9F-5A8BC127A24E}"/>
              </a:ext>
            </a:extLst>
          </p:cNvPr>
          <p:cNvSpPr>
            <a:spLocks noGrp="1"/>
          </p:cNvSpPr>
          <p:nvPr>
            <p:ph type="title"/>
          </p:nvPr>
        </p:nvSpPr>
        <p:spPr/>
        <p:txBody>
          <a:bodyPr/>
          <a:lstStyle/>
          <a:p>
            <a:r>
              <a:rPr lang="en-US" dirty="0"/>
              <a:t>Deployment via AWS</a:t>
            </a:r>
          </a:p>
        </p:txBody>
      </p:sp>
      <p:sp>
        <p:nvSpPr>
          <p:cNvPr id="3" name="Content Placeholder 2">
            <a:extLst>
              <a:ext uri="{FF2B5EF4-FFF2-40B4-BE49-F238E27FC236}">
                <a16:creationId xmlns:a16="http://schemas.microsoft.com/office/drawing/2014/main" id="{84686928-5596-154D-BF3A-F08C7CA5A8D0}"/>
              </a:ext>
            </a:extLst>
          </p:cNvPr>
          <p:cNvSpPr>
            <a:spLocks noGrp="1"/>
          </p:cNvSpPr>
          <p:nvPr>
            <p:ph idx="1"/>
          </p:nvPr>
        </p:nvSpPr>
        <p:spPr>
          <a:xfrm>
            <a:off x="1371600" y="2286000"/>
            <a:ext cx="9601200" cy="4180114"/>
          </a:xfrm>
        </p:spPr>
        <p:txBody>
          <a:bodyPr/>
          <a:lstStyle/>
          <a:p>
            <a:r>
              <a:rPr lang="en-US" dirty="0"/>
              <a:t>Use CloudFormation (CF) to create roles and a </a:t>
            </a:r>
            <a:r>
              <a:rPr lang="en-US" dirty="0" err="1"/>
              <a:t>CodeBuild</a:t>
            </a:r>
            <a:r>
              <a:rPr lang="en-US" dirty="0"/>
              <a:t> Project</a:t>
            </a:r>
          </a:p>
          <a:p>
            <a:r>
              <a:rPr lang="en-US" dirty="0" err="1"/>
              <a:t>CodeBuild</a:t>
            </a:r>
            <a:endParaRPr lang="en-US" dirty="0"/>
          </a:p>
          <a:p>
            <a:pPr lvl="1"/>
            <a:r>
              <a:rPr lang="en-US" dirty="0"/>
              <a:t>Retrieve code from GitHub (any branch)</a:t>
            </a:r>
          </a:p>
          <a:p>
            <a:pPr lvl="1"/>
            <a:r>
              <a:rPr lang="en-US" dirty="0"/>
              <a:t>Compile, Test, Build and save </a:t>
            </a:r>
            <a:r>
              <a:rPr lang="en-US" dirty="0" err="1"/>
              <a:t>Dockerfile</a:t>
            </a:r>
            <a:r>
              <a:rPr lang="en-US" dirty="0"/>
              <a:t> and Built Jar to S3</a:t>
            </a:r>
          </a:p>
          <a:p>
            <a:r>
              <a:rPr lang="en-US" dirty="0"/>
              <a:t>Use CF and AWS CLI to create Elastic Beanstalk environment and link to S3 artifacts</a:t>
            </a:r>
          </a:p>
          <a:p>
            <a:pPr lvl="1"/>
            <a:r>
              <a:rPr lang="en-US" dirty="0"/>
              <a:t>Load balanced</a:t>
            </a:r>
          </a:p>
          <a:p>
            <a:pPr lvl="1"/>
            <a:r>
              <a:rPr lang="en-US" dirty="0"/>
              <a:t>Auto Scalable with Min/Max machines configurable</a:t>
            </a:r>
          </a:p>
          <a:p>
            <a:pPr lvl="1"/>
            <a:r>
              <a:rPr lang="en-US" dirty="0"/>
              <a:t>Automatically spins up Docker container with Jar and specified OS</a:t>
            </a:r>
          </a:p>
          <a:p>
            <a:r>
              <a:rPr lang="en-US" dirty="0"/>
              <a:t>All CF/CLI and scripts packaged as a single </a:t>
            </a:r>
            <a:r>
              <a:rPr lang="en-US" dirty="0" err="1"/>
              <a:t>deployEnv</a:t>
            </a:r>
            <a:r>
              <a:rPr lang="en-US" dirty="0"/>
              <a:t> script</a:t>
            </a:r>
          </a:p>
          <a:p>
            <a:r>
              <a:rPr lang="en-US" dirty="0"/>
              <a:t>A similar delete script provided to automatically take down the environment</a:t>
            </a:r>
          </a:p>
        </p:txBody>
      </p:sp>
    </p:spTree>
    <p:extLst>
      <p:ext uri="{BB962C8B-B14F-4D97-AF65-F5344CB8AC3E}">
        <p14:creationId xmlns:p14="http://schemas.microsoft.com/office/powerpoint/2010/main" val="9679015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81</TotalTime>
  <Words>1118</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Homework</vt:lpstr>
      <vt:lpstr>Requirements</vt:lpstr>
      <vt:lpstr>Database considerations</vt:lpstr>
      <vt:lpstr>Dynamo DB Considerations</vt:lpstr>
      <vt:lpstr>DynamoDB Structure</vt:lpstr>
      <vt:lpstr>Structure’s Advantages</vt:lpstr>
      <vt:lpstr>Technologies/Design</vt:lpstr>
      <vt:lpstr>Design Points</vt:lpstr>
      <vt:lpstr>Deployment via AWS</vt:lpstr>
      <vt:lpstr>Advantages of such deployment</vt:lpstr>
      <vt:lpstr>Further considerations/limitations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Gupta</dc:creator>
  <cp:lastModifiedBy>Ashish Gupta</cp:lastModifiedBy>
  <cp:revision>11</cp:revision>
  <dcterms:created xsi:type="dcterms:W3CDTF">2019-07-29T01:28:52Z</dcterms:created>
  <dcterms:modified xsi:type="dcterms:W3CDTF">2019-07-29T02:50:17Z</dcterms:modified>
</cp:coreProperties>
</file>