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Free_and_open-source_software" TargetMode="External"/><Relationship Id="rId4" Type="http://schemas.openxmlformats.org/officeDocument/2006/relationships/hyperlink" Target="https://en.wikipedia.org/wiki/Programming_language" TargetMode="External"/><Relationship Id="rId5" Type="http://schemas.openxmlformats.org/officeDocument/2006/relationships/hyperlink" Target="https://en.wikipedia.org/wiki/Microsoft" TargetMode="External"/><Relationship Id="rId6" Type="http://schemas.openxmlformats.org/officeDocument/2006/relationships/hyperlink" Target="https://en.wikipedia.org/wiki/Superset" TargetMode="External"/><Relationship Id="rId7" Type="http://schemas.openxmlformats.org/officeDocument/2006/relationships/hyperlink" Target="https://en.wikipedia.org/wiki/JavaScript" TargetMode="External"/><Relationship Id="rId8" Type="http://schemas.openxmlformats.org/officeDocument/2006/relationships/hyperlink" Target="https://en.wikipedia.org/wiki/Object-oriented_programm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6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ANGULAR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Introduction with code along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Eventual DOM Tree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0" y="841925"/>
            <a:ext cx="7970500" cy="4131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Decorators &amp; Dependency Injection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4"/>
            <a:ext cx="3999900" cy="311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04800" marR="3048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NgModule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}     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796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'@angular/core'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BrowserModule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}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796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'@angular/platform-browser'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00796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@NgModule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({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imports:      [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BrowserModule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],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providers:    [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Logger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],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declarations: [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AppComponent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],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exports:      [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AppComponent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],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bootstrap:    [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AppComponent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]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})</a:t>
            </a:r>
            <a:b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export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AppModule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 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3048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constructor(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service: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HeroService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{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87" y="2323975"/>
            <a:ext cx="45624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86975" y="1233325"/>
            <a:ext cx="2808000" cy="30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Components,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Templates &amp;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Binding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725" y="146550"/>
            <a:ext cx="32194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500" y="2925724"/>
            <a:ext cx="2027207" cy="188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412" y="2925725"/>
            <a:ext cx="3080649" cy="18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-71200" y="0"/>
            <a:ext cx="36306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b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'app-root',</a:t>
            </a:r>
            <a:b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templateUrl:'./app.component.html',</a:t>
            </a:r>
            <a:b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 styleUrls: ['./app.component.sass']</a:t>
            </a:r>
            <a:b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Angular Router enables navigation from one view to the next as users perform application tasks.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can interpret a browser URL as an instruction to navigate to a client-generated 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725" y="808000"/>
            <a:ext cx="5643998" cy="352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Communication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Performs http requests using “</a:t>
            </a:r>
            <a:r>
              <a:rPr b="1" i="1" lang="en"/>
              <a:t>XMLHttpRequest</a:t>
            </a:r>
            <a:r>
              <a:rPr lang="en"/>
              <a:t>” as default backend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Http is available as an </a:t>
            </a:r>
            <a:r>
              <a:rPr b="1" i="1" lang="en"/>
              <a:t>Injectable</a:t>
            </a:r>
            <a:r>
              <a:rPr lang="en"/>
              <a:t>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Calling a request returns an </a:t>
            </a:r>
            <a:r>
              <a:rPr b="1" i="1" lang="en"/>
              <a:t>Observable</a:t>
            </a:r>
            <a:r>
              <a:rPr lang="en"/>
              <a:t> which will emit a single Response when a response is received.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7" y="381000"/>
            <a:ext cx="5805122" cy="435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26077" y="93885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and Release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442450" y="938850"/>
            <a:ext cx="55254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Ahead-of-Time (AOT) Compilation: pre-compiles Angular component templates.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Bundling: concatenates modules into a single file (bundle).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Inlining: pulls template html and css into the components.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Minification: removes excess whitespace, comments, and optional tokens.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Uglification: rewrites code to use short, cryptic variable and function names.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Dead code elimination: removes unreferenced modules and unused code.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Pruned libraries: drop unused libraries and pare others down to the features you need.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200">
                <a:solidFill>
                  <a:srgbClr val="666666"/>
                </a:solidFill>
              </a:rPr>
              <a:t>Performance measurement: focus on optimizations that make a measurable difference.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94" y="2082225"/>
            <a:ext cx="2911749" cy="10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3481500" y="2307750"/>
            <a:ext cx="2181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Intro to ES6 and Typescript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Angular development ecosystem (VS Code, ALS and NPM)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Anatomy of an Angular App (Decorators, DI and Components)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Template, Internal Directives and Binding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Routing and Server communication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Build and Release.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 6 Features (Ecmascript 2015)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Block Scopes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Template Strings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Classes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Default Params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Destructuring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Arrow Functions</a:t>
            </a:r>
          </a:p>
          <a:p>
            <a:pPr indent="-342900" lvl="0" marL="457200">
              <a:spcBef>
                <a:spcPts val="0"/>
              </a:spcBef>
              <a:buSzPct val="100000"/>
              <a:buChar char="➔"/>
            </a:pPr>
            <a:r>
              <a:rPr lang="en" sz="1800"/>
              <a:t>Modules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825" y="1873612"/>
            <a:ext cx="4872549" cy="13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825" y="3368176"/>
            <a:ext cx="5397173" cy="11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	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TypeScript is a</a:t>
            </a:r>
            <a:r>
              <a:rPr lang="en">
                <a:hlinkClick r:id="rId3"/>
              </a:rPr>
              <a:t> free and open-source</a:t>
            </a:r>
            <a:r>
              <a:rPr lang="en">
                <a:hlinkClick r:id="rId4"/>
              </a:rPr>
              <a:t> programming language</a:t>
            </a:r>
            <a:r>
              <a:rPr lang="en"/>
              <a:t> developed and maintained by</a:t>
            </a:r>
            <a:r>
              <a:rPr lang="en">
                <a:hlinkClick r:id="rId5"/>
              </a:rPr>
              <a:t> Microsoft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a strict</a:t>
            </a:r>
            <a:r>
              <a:rPr lang="en">
                <a:hlinkClick r:id="rId6"/>
              </a:rPr>
              <a:t> superset</a:t>
            </a:r>
            <a:r>
              <a:rPr lang="en"/>
              <a:t> of</a:t>
            </a:r>
            <a:r>
              <a:rPr lang="en">
                <a:hlinkClick r:id="rId7"/>
              </a:rPr>
              <a:t> JavaScript</a:t>
            </a:r>
            <a:r>
              <a:rPr lang="en"/>
              <a:t>, and adds optional static typing and class-based</a:t>
            </a:r>
            <a:r>
              <a:rPr lang="en">
                <a:hlinkClick r:id="rId8"/>
              </a:rPr>
              <a:t> object-oriented programming</a:t>
            </a:r>
            <a:r>
              <a:rPr lang="en"/>
              <a:t> to the language.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Angular is written in Typescript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506925" y="947475"/>
            <a:ext cx="52911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Type Inference and Data Types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Interface</a:t>
            </a:r>
            <a:r>
              <a:rPr lang="en" sz="1800">
                <a:solidFill>
                  <a:srgbClr val="666666"/>
                </a:solidFill>
              </a:rPr>
              <a:t>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Classes and Access Modifiers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Static and Instance Members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Function Overloading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Generics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1800">
                <a:solidFill>
                  <a:srgbClr val="666666"/>
                </a:solidFill>
              </a:rPr>
              <a:t>Decorators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98300" y="82442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Ecosystem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Must have:</a:t>
            </a:r>
            <a:r>
              <a:rPr lang="en"/>
              <a:t> Git, Node and Typescript Compiler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Editors:</a:t>
            </a:r>
            <a:r>
              <a:rPr lang="en"/>
              <a:t> VS Code, Atom, Sublime, 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WebStorm, Eclipse etc.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687" y="1870900"/>
            <a:ext cx="4235154" cy="148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600" y="169150"/>
            <a:ext cx="1926524" cy="6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4225" y="169150"/>
            <a:ext cx="1926524" cy="65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627" y="3526974"/>
            <a:ext cx="2635206" cy="1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2412" y="538075"/>
            <a:ext cx="2723724" cy="1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60950" y="39997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an Angular application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873" y="1707899"/>
            <a:ext cx="6758250" cy="34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Modules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most logical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Provides selective export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be lazy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Contains: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Component</a:t>
            </a:r>
            <a:r>
              <a:rPr lang="en"/>
              <a:t>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Services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Routes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Pipes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Directives etc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02" y="585787"/>
            <a:ext cx="49053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Contacts App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821300"/>
            <a:ext cx="6515100" cy="42100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Component </a:t>
            </a:r>
            <a:r>
              <a:rPr lang="en"/>
              <a:t>Hierarchy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42150"/>
            <a:ext cx="4648200" cy="30384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850" y="771450"/>
            <a:ext cx="4092749" cy="409274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