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4107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KYC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</a:t>
            </a:r>
            <a:r>
              <a:rPr lang="en-US" dirty="0" err="1" smtClean="0"/>
              <a:t>otp</a:t>
            </a:r>
            <a:r>
              <a:rPr dirty="0" smtClean="0"/>
              <a:t> </a:t>
            </a:r>
            <a:r>
              <a:rPr dirty="0"/>
              <a:t>- v2.5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eKYC architecture"/>
          <p:cNvSpPr txBox="1">
            <a:spLocks noGrp="1"/>
          </p:cNvSpPr>
          <p:nvPr>
            <p:ph type="ctrTitle"/>
          </p:nvPr>
        </p:nvSpPr>
        <p:spPr>
          <a:xfrm>
            <a:off x="1257300" y="863600"/>
            <a:ext cx="9713516" cy="804814"/>
          </a:xfrm>
          <a:prstGeom prst="rect">
            <a:avLst/>
          </a:prstGeom>
        </p:spPr>
        <p:txBody>
          <a:bodyPr>
            <a:normAutofit/>
          </a:bodyPr>
          <a:lstStyle>
            <a:lvl1pPr defTabSz="449833">
              <a:defRPr sz="4600"/>
            </a:lvl1pPr>
          </a:lstStyle>
          <a:p>
            <a:pPr algn="l"/>
            <a:r>
              <a:rPr lang="en-US" sz="4400" dirty="0" smtClean="0"/>
              <a:t>OTP</a:t>
            </a:r>
            <a:r>
              <a:rPr sz="4400" dirty="0" smtClean="0"/>
              <a:t> </a:t>
            </a:r>
            <a:r>
              <a:rPr lang="en-US" sz="4400" dirty="0" smtClean="0"/>
              <a:t>A</a:t>
            </a:r>
            <a:r>
              <a:rPr sz="4400" dirty="0" smtClean="0"/>
              <a:t>rchitecture</a:t>
            </a:r>
            <a:endParaRPr sz="4400" dirty="0"/>
          </a:p>
        </p:txBody>
      </p:sp>
      <p:pic>
        <p:nvPicPr>
          <p:cNvPr id="1026" name="Picture 2" descr="C:\Users\User\Desktop\UID_auth\otp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678607"/>
            <a:ext cx="11499885" cy="754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ocal and Global AUA/KUA data"/>
          <p:cNvSpPr txBox="1">
            <a:spLocks noGrp="1"/>
          </p:cNvSpPr>
          <p:nvPr>
            <p:ph type="ctrTitle"/>
          </p:nvPr>
        </p:nvSpPr>
        <p:spPr>
          <a:xfrm>
            <a:off x="1270000" y="685800"/>
            <a:ext cx="4996288" cy="703909"/>
          </a:xfrm>
          <a:prstGeom prst="rect">
            <a:avLst/>
          </a:prstGeom>
        </p:spPr>
        <p:txBody>
          <a:bodyPr>
            <a:noAutofit/>
          </a:bodyPr>
          <a:lstStyle>
            <a:lvl1pPr defTabSz="292100">
              <a:defRPr sz="3000"/>
            </a:lvl1pPr>
          </a:lstStyle>
          <a:p>
            <a:pPr algn="l"/>
            <a:r>
              <a:rPr lang="en-US" sz="4400" dirty="0" smtClean="0"/>
              <a:t>Overview</a:t>
            </a:r>
            <a:endParaRPr sz="4400" dirty="0"/>
          </a:p>
        </p:txBody>
      </p:sp>
      <p:pic>
        <p:nvPicPr>
          <p:cNvPr id="3074" name="Picture 2" descr="C:\Users\User\Desktop\UID_auth\otp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" y="1524000"/>
            <a:ext cx="12359421" cy="69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KYC API Data flow"/>
          <p:cNvSpPr txBox="1">
            <a:spLocks noGrp="1"/>
          </p:cNvSpPr>
          <p:nvPr>
            <p:ph type="ctrTitle"/>
          </p:nvPr>
        </p:nvSpPr>
        <p:spPr>
          <a:xfrm>
            <a:off x="1092200" y="533400"/>
            <a:ext cx="9720858" cy="1066800"/>
          </a:xfrm>
          <a:prstGeom prst="rect">
            <a:avLst/>
          </a:prstGeom>
        </p:spPr>
        <p:txBody>
          <a:bodyPr>
            <a:noAutofit/>
          </a:bodyPr>
          <a:lstStyle>
            <a:lvl1pPr defTabSz="292100">
              <a:defRPr sz="3000"/>
            </a:lvl1pPr>
          </a:lstStyle>
          <a:p>
            <a:pPr algn="l"/>
            <a:r>
              <a:rPr lang="en-US" sz="4400" dirty="0" smtClean="0"/>
              <a:t>OTP</a:t>
            </a:r>
            <a:r>
              <a:rPr sz="4400" dirty="0" smtClean="0"/>
              <a:t> </a:t>
            </a:r>
            <a:r>
              <a:rPr sz="4400" dirty="0"/>
              <a:t>Data flow</a:t>
            </a:r>
          </a:p>
        </p:txBody>
      </p:sp>
      <p:pic>
        <p:nvPicPr>
          <p:cNvPr id="2050" name="Picture 2" descr="C:\Users\User\Desktop\UID_auth\otp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362199"/>
            <a:ext cx="11506200" cy="66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uth request structure"/>
          <p:cNvSpPr txBox="1">
            <a:spLocks noGrp="1"/>
          </p:cNvSpPr>
          <p:nvPr>
            <p:ph type="ctrTitle"/>
          </p:nvPr>
        </p:nvSpPr>
        <p:spPr>
          <a:xfrm>
            <a:off x="1244599" y="1003299"/>
            <a:ext cx="9479114" cy="608362"/>
          </a:xfrm>
          <a:prstGeom prst="rect">
            <a:avLst/>
          </a:prstGeom>
        </p:spPr>
        <p:txBody>
          <a:bodyPr>
            <a:noAutofit/>
          </a:bodyPr>
          <a:lstStyle>
            <a:lvl1pPr defTabSz="321309">
              <a:defRPr sz="3300"/>
            </a:lvl1pPr>
          </a:lstStyle>
          <a:p>
            <a:pPr algn="l"/>
            <a:r>
              <a:rPr sz="4400" dirty="0" err="1"/>
              <a:t>Auth</a:t>
            </a:r>
            <a:r>
              <a:rPr sz="4400" dirty="0"/>
              <a:t> </a:t>
            </a:r>
            <a:r>
              <a:rPr lang="en-US" sz="4400" dirty="0" smtClean="0"/>
              <a:t>OTP Request/Response</a:t>
            </a:r>
            <a:endParaRPr sz="4400" dirty="0"/>
          </a:p>
        </p:txBody>
      </p:sp>
      <p:sp>
        <p:nvSpPr>
          <p:cNvPr id="134" name="ver – (mandatory) version of the KYC API. Currently only valid value is “2.5””.…"/>
          <p:cNvSpPr txBox="1">
            <a:spLocks noGrp="1"/>
          </p:cNvSpPr>
          <p:nvPr>
            <p:ph type="subTitle" sz="half" idx="1"/>
          </p:nvPr>
        </p:nvSpPr>
        <p:spPr>
          <a:xfrm>
            <a:off x="1016000" y="2057400"/>
            <a:ext cx="10448133" cy="11367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dirty="0"/>
              <a:t>Following is the URL format for </a:t>
            </a:r>
            <a:r>
              <a:rPr lang="en-US" dirty="0" err="1"/>
              <a:t>Aadhaar</a:t>
            </a:r>
            <a:r>
              <a:rPr lang="en-US" dirty="0"/>
              <a:t> OTP service:</a:t>
            </a: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dirty="0"/>
              <a:t>https://&lt;host&gt;/otp/&lt;ver&gt;/&lt;ac&gt;/&lt;uid[0]&gt;/&lt;uid[1]&gt;/&lt;asalk&gt;</a:t>
            </a:r>
            <a:endParaRPr b="0" dirty="0"/>
          </a:p>
        </p:txBody>
      </p:sp>
      <p:sp>
        <p:nvSpPr>
          <p:cNvPr id="5" name="ver – (mandatory) version of the KYC API. Currently only valid value is “2.5””.…"/>
          <p:cNvSpPr txBox="1">
            <a:spLocks/>
          </p:cNvSpPr>
          <p:nvPr/>
        </p:nvSpPr>
        <p:spPr>
          <a:xfrm>
            <a:off x="863600" y="3962400"/>
            <a:ext cx="10448133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2400" dirty="0" smtClean="0">
                <a:latin typeface="Times"/>
                <a:ea typeface="Times"/>
                <a:cs typeface="Times"/>
                <a:sym typeface="Times"/>
              </a:rPr>
              <a:t>XML </a:t>
            </a:r>
            <a:r>
              <a:rPr lang="en-US" sz="2400" dirty="0">
                <a:latin typeface="Times"/>
                <a:ea typeface="Times"/>
                <a:cs typeface="Times"/>
                <a:sym typeface="Times"/>
              </a:rPr>
              <a:t>data format for OTP API:</a:t>
            </a: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endParaRPr lang="en-US" sz="2037" dirty="0">
              <a:latin typeface="Times"/>
              <a:ea typeface="Times"/>
              <a:cs typeface="Times"/>
              <a:sym typeface="Times"/>
            </a:endParaRP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&lt;?xml version="1.0" encoding="UTF-8" standalone="yes"?&gt;</a:t>
            </a: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Otp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uid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=”” ac=”” 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sa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=”” 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ver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=”” 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txn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=”” 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ts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=”” 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lk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=”” type=””&gt;</a:t>
            </a: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&lt;Opts 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ch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=””/&gt;</a:t>
            </a: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&lt;Signature&gt;Digital signature of AUA&lt;/Signature&gt;</a:t>
            </a: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&lt;/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Otp</a:t>
            </a:r>
            <a:r>
              <a:rPr lang="en-US" sz="2037" dirty="0" smtClean="0">
                <a:latin typeface="Times"/>
                <a:ea typeface="Times"/>
                <a:cs typeface="Times"/>
                <a:sym typeface="Times"/>
              </a:rPr>
              <a:t>&gt;</a:t>
            </a: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endParaRPr lang="en-US" sz="2037" dirty="0">
              <a:latin typeface="Times"/>
              <a:ea typeface="Times"/>
              <a:cs typeface="Times"/>
              <a:sym typeface="Times"/>
            </a:endParaRP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2400" dirty="0">
                <a:latin typeface="Times"/>
                <a:ea typeface="Times"/>
                <a:cs typeface="Times"/>
                <a:sym typeface="Times"/>
              </a:rPr>
              <a:t>Response XML is </a:t>
            </a:r>
            <a:r>
              <a:rPr lang="en-US" sz="2400" dirty="0" smtClean="0">
                <a:latin typeface="Times"/>
                <a:ea typeface="Times"/>
                <a:cs typeface="Times"/>
                <a:sym typeface="Times"/>
              </a:rPr>
              <a:t>:</a:t>
            </a:r>
            <a:endParaRPr lang="en-US" sz="2400" dirty="0">
              <a:latin typeface="Times"/>
              <a:ea typeface="Times"/>
              <a:cs typeface="Times"/>
              <a:sym typeface="Times"/>
            </a:endParaRPr>
          </a:p>
          <a:p>
            <a:pPr algn="l" defTabSz="394700">
              <a:lnSpc>
                <a:spcPts val="3200"/>
              </a:lnSpc>
              <a:defRPr sz="2037" b="1">
                <a:latin typeface="Times"/>
                <a:ea typeface="Times"/>
                <a:cs typeface="Times"/>
                <a:sym typeface="Times"/>
              </a:defRPr>
            </a:pP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OtpRes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 ret=”” code=”” 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txn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=”” err=”” </a:t>
            </a:r>
            <a:r>
              <a:rPr lang="en-US" sz="2037" dirty="0" err="1">
                <a:latin typeface="Times"/>
                <a:ea typeface="Times"/>
                <a:cs typeface="Times"/>
                <a:sym typeface="Times"/>
              </a:rPr>
              <a:t>ts</a:t>
            </a:r>
            <a:r>
              <a:rPr lang="en-US" sz="2037" dirty="0">
                <a:latin typeface="Times"/>
                <a:ea typeface="Times"/>
                <a:cs typeface="Times"/>
                <a:sym typeface="Times"/>
              </a:rPr>
              <a:t>=”” info=””/&gt;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uth response structure"/>
          <p:cNvSpPr txBox="1">
            <a:spLocks noGrp="1"/>
          </p:cNvSpPr>
          <p:nvPr>
            <p:ph type="title"/>
          </p:nvPr>
        </p:nvSpPr>
        <p:spPr>
          <a:xfrm>
            <a:off x="952499" y="254000"/>
            <a:ext cx="10690426" cy="634802"/>
          </a:xfrm>
          <a:prstGeom prst="rect">
            <a:avLst/>
          </a:prstGeom>
        </p:spPr>
        <p:txBody>
          <a:bodyPr>
            <a:noAutofit/>
          </a:bodyPr>
          <a:lstStyle>
            <a:lvl1pPr defTabSz="338835">
              <a:defRPr sz="3400"/>
            </a:lvl1pPr>
          </a:lstStyle>
          <a:p>
            <a:pPr algn="l"/>
            <a:r>
              <a:rPr lang="en-US" sz="4400" dirty="0" smtClean="0"/>
              <a:t>OTP</a:t>
            </a:r>
            <a:r>
              <a:rPr sz="4400" dirty="0" smtClean="0"/>
              <a:t> </a:t>
            </a:r>
            <a:r>
              <a:rPr lang="en-US" sz="4400" dirty="0" smtClean="0"/>
              <a:t>Flow Diagram</a:t>
            </a:r>
            <a:endParaRPr sz="4400" dirty="0"/>
          </a:p>
        </p:txBody>
      </p:sp>
      <p:pic>
        <p:nvPicPr>
          <p:cNvPr id="4098" name="Picture 2" descr="C:\Users\User\Desktop\UID_auth\ot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219201"/>
            <a:ext cx="10134599" cy="79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ew functionalities in the 2.5 version of eKYC"/>
          <p:cNvSpPr txBox="1">
            <a:spLocks noGrp="1"/>
          </p:cNvSpPr>
          <p:nvPr>
            <p:ph type="ctrTitle"/>
          </p:nvPr>
        </p:nvSpPr>
        <p:spPr>
          <a:xfrm>
            <a:off x="1041400" y="749300"/>
            <a:ext cx="10464800" cy="618581"/>
          </a:xfrm>
          <a:prstGeom prst="rect">
            <a:avLst/>
          </a:prstGeom>
        </p:spPr>
        <p:txBody>
          <a:bodyPr>
            <a:noAutofit/>
          </a:bodyPr>
          <a:lstStyle>
            <a:lvl1pPr defTabSz="332992">
              <a:defRPr sz="3400"/>
            </a:lvl1pPr>
          </a:lstStyle>
          <a:p>
            <a:pPr algn="l"/>
            <a:r>
              <a:rPr lang="en-US" sz="4400" dirty="0" smtClean="0"/>
              <a:t>OTP Configuration</a:t>
            </a:r>
            <a:endParaRPr sz="4400" dirty="0"/>
          </a:p>
        </p:txBody>
      </p:sp>
      <p:pic>
        <p:nvPicPr>
          <p:cNvPr id="5122" name="Picture 2" descr="C:\Users\User\Desktop\UID_auth\otp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676400"/>
            <a:ext cx="12049380" cy="689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hank you !"/>
          <p:cNvSpPr txBox="1">
            <a:spLocks noGrp="1"/>
          </p:cNvSpPr>
          <p:nvPr>
            <p:ph type="body" sz="quarter" idx="1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 anchor="ctr">
            <a:noAutofit/>
          </a:bodyPr>
          <a:lstStyle>
            <a:lvl1pPr defTabSz="572516">
              <a:defRPr sz="3332" i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4800" dirty="0" smtClean="0"/>
              <a:t>Q &amp; </a:t>
            </a:r>
            <a:r>
              <a:rPr lang="en-US" sz="4800" dirty="0" err="1" smtClean="0"/>
              <a:t>Ans</a:t>
            </a:r>
            <a:endParaRPr sz="4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120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Auth otp - v2.5</vt:lpstr>
      <vt:lpstr>OTP Architecture</vt:lpstr>
      <vt:lpstr>Overview</vt:lpstr>
      <vt:lpstr>OTP Data flow</vt:lpstr>
      <vt:lpstr>Auth OTP Request/Response</vt:lpstr>
      <vt:lpstr>OTP Flow Diagram</vt:lpstr>
      <vt:lpstr>OTP Configuration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 otp - v2.5</dc:title>
  <dc:creator>User</dc:creator>
  <cp:lastModifiedBy>User</cp:lastModifiedBy>
  <cp:revision>3</cp:revision>
  <dcterms:modified xsi:type="dcterms:W3CDTF">2020-08-30T18:26:17Z</dcterms:modified>
</cp:coreProperties>
</file>