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3" r:id="rId5"/>
    <p:sldId id="269" r:id="rId6"/>
    <p:sldId id="270" r:id="rId7"/>
    <p:sldId id="271" r:id="rId8"/>
    <p:sldId id="272" r:id="rId9"/>
    <p:sldId id="273" r:id="rId10"/>
    <p:sldId id="274" r:id="rId11"/>
    <p:sldId id="262" r:id="rId12"/>
    <p:sldId id="275" r:id="rId13"/>
    <p:sldId id="268" r:id="rId14"/>
    <p:sldId id="267" r:id="rId15"/>
    <p:sldId id="264"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7CD568-4CD1-AE48-90DD-649752EFF821}">
          <p14:sldIdLst>
            <p14:sldId id="256"/>
            <p14:sldId id="257"/>
            <p14:sldId id="261"/>
            <p14:sldId id="263"/>
            <p14:sldId id="269"/>
            <p14:sldId id="270"/>
            <p14:sldId id="271"/>
            <p14:sldId id="272"/>
            <p14:sldId id="273"/>
            <p14:sldId id="274"/>
            <p14:sldId id="262"/>
            <p14:sldId id="275"/>
            <p14:sldId id="268"/>
            <p14:sldId id="267"/>
            <p14:sldId id="264"/>
          </p14:sldIdLst>
        </p14:section>
        <p14:section name="Untitled Section" id="{64F73942-029A-0844-B6A4-C075A9128B99}">
          <p14:sldIdLst>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F3C-FAC7-0C43-9DC4-AF661099FEF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C66AE3A-FBB8-A24B-AB4E-896DA472A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CFAF09-1DBE-1940-B2CA-E478AA31191A}"/>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DB319622-4A38-0A4B-A21F-FCC33C10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620D7-1E8A-B64A-9BA7-EBEC2A9385EE}"/>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124666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662B-88FB-AE4F-8038-778F63500E5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1CDC69-A179-3545-B9A8-4EBAE5C94B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4BB3CD-971F-F143-A5B3-C7400626683F}"/>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6845476D-DDD4-9742-B7D2-9FAA9A0BB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C4210-B6D2-194F-B9BF-87E18D4A0826}"/>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959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6A7B9-BF21-8140-9C11-CD3529F44C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C03197-372D-C847-B6E8-30A407C701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D7EED3-21E8-6243-8EA8-ECD65CDCC5F7}"/>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F64EFB04-3780-C54E-AF8F-BBDFD19B0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7A8D6-7D20-694A-84C4-97E924BC8CB8}"/>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52966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3C67-08B2-A94E-830F-015E73B65D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F430DD-8D5D-414B-A72C-815EB63216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747076-BCCE-D642-BD1A-83769F8619E3}"/>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BD4B5DF7-D0C7-8947-9BA5-33BFB1559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87FD3-D06C-E347-A0C5-25661D80411E}"/>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366084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2AA7-CCE5-E944-A05B-3E9AD9FF92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48EABB-E031-B045-9B7D-F205DC9F3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7FB9101-D4F4-3841-8460-183A14198CF3}"/>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E52AAA6B-AF45-E34E-97C4-514093D56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14270-9785-3145-A859-68BB97B0107D}"/>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237277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835E-C2E0-8944-AD46-A55994B55C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C11317-C85B-CE4F-AA18-6288EF3BB1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91F1EF-7EA3-E545-ADDA-E748A4B880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17E211F-5A45-784B-9E37-8EBC384DA213}"/>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6" name="Footer Placeholder 5">
            <a:extLst>
              <a:ext uri="{FF2B5EF4-FFF2-40B4-BE49-F238E27FC236}">
                <a16:creationId xmlns:a16="http://schemas.microsoft.com/office/drawing/2014/main" id="{4DB0F59A-3E1E-A94C-98E2-18BBA9B37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B9800-74B9-6A42-AADC-50DD9B18A63A}"/>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424001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0F1D-BA32-204D-90E6-5EF776E55D2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6410CB1-D3CA-3342-A3FB-51D5DCD9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7157B8-E239-A045-B560-293B03E66B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FA53A5-6FF3-B04C-AA96-ECF2F9198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7B15FE-B348-AC46-ACF7-3A67E7E4CC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F7228EB-C451-CB40-8AA0-E64B4D3564D5}"/>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8" name="Footer Placeholder 7">
            <a:extLst>
              <a:ext uri="{FF2B5EF4-FFF2-40B4-BE49-F238E27FC236}">
                <a16:creationId xmlns:a16="http://schemas.microsoft.com/office/drawing/2014/main" id="{6244D791-05C4-914F-B6D8-537555FE8F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47F78-0446-DB44-85B5-432C784C1C62}"/>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420793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8059-8937-114A-816B-7860EB470C9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3E7A675-1C6C-174A-A051-978DFDD29DE6}"/>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4" name="Footer Placeholder 3">
            <a:extLst>
              <a:ext uri="{FF2B5EF4-FFF2-40B4-BE49-F238E27FC236}">
                <a16:creationId xmlns:a16="http://schemas.microsoft.com/office/drawing/2014/main" id="{84105F17-8C2B-A643-A7BB-9EF436F8C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EA7E73-DDC4-B442-B7AD-BD414C55FC36}"/>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232709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93EBD-B7AC-CC4E-BCF5-DFD69050408E}"/>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3" name="Footer Placeholder 2">
            <a:extLst>
              <a:ext uri="{FF2B5EF4-FFF2-40B4-BE49-F238E27FC236}">
                <a16:creationId xmlns:a16="http://schemas.microsoft.com/office/drawing/2014/main" id="{78799181-07A1-9E4A-A3AC-F90F94650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84F91A-54C0-6C42-B69F-45097E99D476}"/>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215460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7225-6DD8-4247-9422-E9C7CAE868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FD2E7D-C7C6-2B40-9C5C-975FEEDBF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E2EC64A-13AA-F444-9651-51707314B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C88E23-4419-084C-AC8E-AF777792B290}"/>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6" name="Footer Placeholder 5">
            <a:extLst>
              <a:ext uri="{FF2B5EF4-FFF2-40B4-BE49-F238E27FC236}">
                <a16:creationId xmlns:a16="http://schemas.microsoft.com/office/drawing/2014/main" id="{8000EA46-A95E-F443-B4B1-4FCC63925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99B81-3D8F-FC42-A740-9EC161149AFD}"/>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33955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9DF8-89F6-E74C-8BB8-1270C6CE5C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6541225-6B56-AB44-8446-3C0711DD2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5B8DC1-5E3A-C541-AE95-E159F9D56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54DC9-D5AD-A142-95E3-C6E6B2B68BE5}"/>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6" name="Footer Placeholder 5">
            <a:extLst>
              <a:ext uri="{FF2B5EF4-FFF2-40B4-BE49-F238E27FC236}">
                <a16:creationId xmlns:a16="http://schemas.microsoft.com/office/drawing/2014/main" id="{AA6AFA92-CF65-BB4C-896E-68290E1B6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65E9B-8A12-1844-89ED-95F813D3BB32}"/>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180023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76AC5-7742-374E-A870-04A376E19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772104-1D8A-9041-BD8A-F5FE92D7A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081DDA-F118-D441-9807-7CBAB318B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D1BD6958-BDF1-9644-A799-E77716DE8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1D7CB-93BD-834B-9465-1466A259F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A6452-D115-A24A-B110-857259119967}" type="slidenum">
              <a:rPr lang="en-US" smtClean="0"/>
              <a:t>‹#›</a:t>
            </a:fld>
            <a:endParaRPr lang="en-US"/>
          </a:p>
        </p:txBody>
      </p:sp>
    </p:spTree>
    <p:extLst>
      <p:ext uri="{BB962C8B-B14F-4D97-AF65-F5344CB8AC3E}">
        <p14:creationId xmlns:p14="http://schemas.microsoft.com/office/powerpoint/2010/main" val="373941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de.google.com/archive/p/project-voldemort/source/default/commits?page=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1C49-E30F-8C4A-BAF1-54C7A33A0B72}"/>
              </a:ext>
            </a:extLst>
          </p:cNvPr>
          <p:cNvSpPr>
            <a:spLocks noGrp="1"/>
          </p:cNvSpPr>
          <p:nvPr>
            <p:ph type="ctrTitle"/>
          </p:nvPr>
        </p:nvSpPr>
        <p:spPr/>
        <p:txBody>
          <a:bodyPr/>
          <a:lstStyle/>
          <a:p>
            <a:r>
              <a:rPr lang="en-US" dirty="0"/>
              <a:t>Voldemort</a:t>
            </a:r>
          </a:p>
        </p:txBody>
      </p:sp>
      <p:sp>
        <p:nvSpPr>
          <p:cNvPr id="3" name="Subtitle 2">
            <a:extLst>
              <a:ext uri="{FF2B5EF4-FFF2-40B4-BE49-F238E27FC236}">
                <a16:creationId xmlns:a16="http://schemas.microsoft.com/office/drawing/2014/main" id="{88356046-C886-8C4A-A33D-E58CBC80602C}"/>
              </a:ext>
            </a:extLst>
          </p:cNvPr>
          <p:cNvSpPr>
            <a:spLocks noGrp="1"/>
          </p:cNvSpPr>
          <p:nvPr>
            <p:ph type="subTitle" idx="1"/>
          </p:nvPr>
        </p:nvSpPr>
        <p:spPr/>
        <p:txBody>
          <a:bodyPr/>
          <a:lstStyle/>
          <a:p>
            <a:r>
              <a:rPr lang="en-US" dirty="0"/>
              <a:t>Voldemort is a distributed Key value storage system.</a:t>
            </a:r>
          </a:p>
        </p:txBody>
      </p:sp>
    </p:spTree>
    <p:extLst>
      <p:ext uri="{BB962C8B-B14F-4D97-AF65-F5344CB8AC3E}">
        <p14:creationId xmlns:p14="http://schemas.microsoft.com/office/powerpoint/2010/main" val="295969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5D5B-847F-A64D-BE5A-8ABFD1DEA26F}"/>
              </a:ext>
            </a:extLst>
          </p:cNvPr>
          <p:cNvSpPr>
            <a:spLocks noGrp="1"/>
          </p:cNvSpPr>
          <p:nvPr>
            <p:ph type="title"/>
          </p:nvPr>
        </p:nvSpPr>
        <p:spPr/>
        <p:txBody>
          <a:bodyPr/>
          <a:lstStyle/>
          <a:p>
            <a:r>
              <a:rPr lang="en-US" dirty="0"/>
              <a:t>Server Configuration</a:t>
            </a:r>
          </a:p>
        </p:txBody>
      </p:sp>
      <p:sp>
        <p:nvSpPr>
          <p:cNvPr id="3" name="Content Placeholder 2">
            <a:extLst>
              <a:ext uri="{FF2B5EF4-FFF2-40B4-BE49-F238E27FC236}">
                <a16:creationId xmlns:a16="http://schemas.microsoft.com/office/drawing/2014/main" id="{53E21E52-26E3-8949-BCA5-0CD7332ABD58}"/>
              </a:ext>
            </a:extLst>
          </p:cNvPr>
          <p:cNvSpPr>
            <a:spLocks noGrp="1"/>
          </p:cNvSpPr>
          <p:nvPr>
            <p:ph idx="1"/>
          </p:nvPr>
        </p:nvSpPr>
        <p:spPr/>
        <p:txBody>
          <a:bodyPr/>
          <a:lstStyle/>
          <a:p>
            <a:r>
              <a:rPr lang="en-US" dirty="0"/>
              <a:t>There are three methods for using the server</a:t>
            </a:r>
          </a:p>
          <a:p>
            <a:pPr lvl="1"/>
            <a:r>
              <a:rPr lang="en-US" dirty="0"/>
              <a:t>1.Start from command line</a:t>
            </a:r>
          </a:p>
          <a:p>
            <a:pPr lvl="1"/>
            <a:r>
              <a:rPr lang="en-US" dirty="0"/>
              <a:t>2.Embedded Server</a:t>
            </a:r>
          </a:p>
          <a:p>
            <a:pPr lvl="1"/>
            <a:r>
              <a:rPr lang="en-US" dirty="0"/>
              <a:t>3.Deploy as a war</a:t>
            </a:r>
          </a:p>
        </p:txBody>
      </p:sp>
    </p:spTree>
    <p:extLst>
      <p:ext uri="{BB962C8B-B14F-4D97-AF65-F5344CB8AC3E}">
        <p14:creationId xmlns:p14="http://schemas.microsoft.com/office/powerpoint/2010/main" val="359091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3425-10AD-3040-B67B-28EEBBAE380D}"/>
              </a:ext>
            </a:extLst>
          </p:cNvPr>
          <p:cNvSpPr>
            <a:spLocks noGrp="1"/>
          </p:cNvSpPr>
          <p:nvPr>
            <p:ph type="title"/>
          </p:nvPr>
        </p:nvSpPr>
        <p:spPr/>
        <p:txBody>
          <a:bodyPr/>
          <a:lstStyle/>
          <a:p>
            <a:r>
              <a:rPr lang="en-US" dirty="0"/>
              <a:t>Routing Module</a:t>
            </a:r>
          </a:p>
        </p:txBody>
      </p:sp>
      <p:sp>
        <p:nvSpPr>
          <p:cNvPr id="3" name="Content Placeholder 2">
            <a:extLst>
              <a:ext uri="{FF2B5EF4-FFF2-40B4-BE49-F238E27FC236}">
                <a16:creationId xmlns:a16="http://schemas.microsoft.com/office/drawing/2014/main" id="{B5ADA91C-918F-C241-8136-13210F49EF3A}"/>
              </a:ext>
            </a:extLst>
          </p:cNvPr>
          <p:cNvSpPr>
            <a:spLocks noGrp="1"/>
          </p:cNvSpPr>
          <p:nvPr>
            <p:ph idx="1"/>
          </p:nvPr>
        </p:nvSpPr>
        <p:spPr/>
        <p:txBody>
          <a:bodyPr>
            <a:normAutofit fontScale="92500" lnSpcReduction="10000"/>
          </a:bodyPr>
          <a:lstStyle/>
          <a:p>
            <a:r>
              <a:rPr lang="en-US" dirty="0"/>
              <a:t>Deals with partioning and replication</a:t>
            </a:r>
          </a:p>
          <a:p>
            <a:r>
              <a:rPr lang="en-US" dirty="0"/>
              <a:t>Splits the hash ring into equal size partitions</a:t>
            </a:r>
          </a:p>
          <a:p>
            <a:r>
              <a:rPr lang="en-US" dirty="0"/>
              <a:t>Maps partitions to nodes</a:t>
            </a:r>
          </a:p>
          <a:p>
            <a:r>
              <a:rPr lang="en-US" dirty="0"/>
              <a:t>Each key is map to a preference list(of partition)</a:t>
            </a:r>
          </a:p>
          <a:p>
            <a:pPr lvl="1"/>
            <a:r>
              <a:rPr lang="en-US" dirty="0"/>
              <a:t>Map to a primary partition(based on its hash)</a:t>
            </a:r>
          </a:p>
          <a:p>
            <a:pPr lvl="1"/>
            <a:r>
              <a:rPr lang="en-US" dirty="0"/>
              <a:t>N- 1 subsequent partition(clockwise)</a:t>
            </a:r>
          </a:p>
          <a:p>
            <a:r>
              <a:rPr lang="en-US" dirty="0"/>
              <a:t>Pluggable Storage Layer</a:t>
            </a:r>
          </a:p>
          <a:p>
            <a:pPr lvl="1"/>
            <a:r>
              <a:rPr lang="en-US" dirty="0"/>
              <a:t>Traditional get and put functions</a:t>
            </a:r>
          </a:p>
          <a:p>
            <a:pPr lvl="1"/>
            <a:r>
              <a:rPr lang="en-US" dirty="0"/>
              <a:t>Block-read functions(Streaming)</a:t>
            </a:r>
          </a:p>
          <a:p>
            <a:pPr lvl="1"/>
            <a:r>
              <a:rPr lang="en-US" dirty="0"/>
              <a:t>Read Only Operations</a:t>
            </a:r>
          </a:p>
          <a:p>
            <a:pPr lvl="1"/>
            <a:r>
              <a:rPr lang="en-US" dirty="0"/>
              <a:t>Administrative functions</a:t>
            </a:r>
          </a:p>
          <a:p>
            <a:pPr lvl="1"/>
            <a:endParaRPr lang="en-US" dirty="0"/>
          </a:p>
        </p:txBody>
      </p:sp>
    </p:spTree>
    <p:extLst>
      <p:ext uri="{BB962C8B-B14F-4D97-AF65-F5344CB8AC3E}">
        <p14:creationId xmlns:p14="http://schemas.microsoft.com/office/powerpoint/2010/main" val="153358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6FAF-2D1C-5E4B-9A05-0EB4A1428A6C}"/>
              </a:ext>
            </a:extLst>
          </p:cNvPr>
          <p:cNvSpPr>
            <a:spLocks noGrp="1"/>
          </p:cNvSpPr>
          <p:nvPr>
            <p:ph type="title"/>
          </p:nvPr>
        </p:nvSpPr>
        <p:spPr/>
        <p:txBody>
          <a:bodyPr/>
          <a:lstStyle/>
          <a:p>
            <a:r>
              <a:rPr lang="en-US" dirty="0"/>
              <a:t>Rebalancing</a:t>
            </a:r>
          </a:p>
        </p:txBody>
      </p:sp>
      <p:pic>
        <p:nvPicPr>
          <p:cNvPr id="14" name="Content Placeholder 13">
            <a:extLst>
              <a:ext uri="{FF2B5EF4-FFF2-40B4-BE49-F238E27FC236}">
                <a16:creationId xmlns:a16="http://schemas.microsoft.com/office/drawing/2014/main" id="{7DCF3465-379E-1446-88E9-F84722D7D212}"/>
              </a:ext>
            </a:extLst>
          </p:cNvPr>
          <p:cNvPicPr>
            <a:picLocks noGrp="1" noChangeAspect="1"/>
          </p:cNvPicPr>
          <p:nvPr>
            <p:ph idx="1"/>
          </p:nvPr>
        </p:nvPicPr>
        <p:blipFill>
          <a:blip r:embed="rId2"/>
          <a:stretch>
            <a:fillRect/>
          </a:stretch>
        </p:blipFill>
        <p:spPr>
          <a:xfrm>
            <a:off x="693295" y="1690688"/>
            <a:ext cx="7828293" cy="4351338"/>
          </a:xfrm>
        </p:spPr>
      </p:pic>
    </p:spTree>
    <p:extLst>
      <p:ext uri="{BB962C8B-B14F-4D97-AF65-F5344CB8AC3E}">
        <p14:creationId xmlns:p14="http://schemas.microsoft.com/office/powerpoint/2010/main" val="44501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BDC8-BF13-3442-BC09-0A310AA8B02F}"/>
              </a:ext>
            </a:extLst>
          </p:cNvPr>
          <p:cNvSpPr>
            <a:spLocks noGrp="1"/>
          </p:cNvSpPr>
          <p:nvPr>
            <p:ph type="title"/>
          </p:nvPr>
        </p:nvSpPr>
        <p:spPr/>
        <p:txBody>
          <a:bodyPr/>
          <a:lstStyle/>
          <a:p>
            <a:endParaRPr lang="en-US"/>
          </a:p>
        </p:txBody>
      </p:sp>
      <p:pic>
        <p:nvPicPr>
          <p:cNvPr id="4" name="Picture 2" descr="C:\Users\User\Desktop\UID_auth\otp1.JPG">
            <a:extLst>
              <a:ext uri="{FF2B5EF4-FFF2-40B4-BE49-F238E27FC236}">
                <a16:creationId xmlns:a16="http://schemas.microsoft.com/office/drawing/2014/main" id="{899900FD-84CE-7A41-9580-06976E3F7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93002"/>
            <a:ext cx="6666571" cy="584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9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9E5F-3719-F745-91C1-F21672CEA345}"/>
              </a:ext>
            </a:extLst>
          </p:cNvPr>
          <p:cNvSpPr>
            <a:spLocks noGrp="1"/>
          </p:cNvSpPr>
          <p:nvPr>
            <p:ph type="title"/>
          </p:nvPr>
        </p:nvSpPr>
        <p:spPr/>
        <p:txBody>
          <a:bodyPr/>
          <a:lstStyle/>
          <a:p>
            <a:r>
              <a:rPr lang="en-US" dirty="0"/>
              <a:t>Storage format</a:t>
            </a:r>
          </a:p>
        </p:txBody>
      </p:sp>
      <p:sp>
        <p:nvSpPr>
          <p:cNvPr id="3" name="Content Placeholder 2">
            <a:extLst>
              <a:ext uri="{FF2B5EF4-FFF2-40B4-BE49-F238E27FC236}">
                <a16:creationId xmlns:a16="http://schemas.microsoft.com/office/drawing/2014/main" id="{68411AEA-1CB2-694A-9B84-938BB4B0EB45}"/>
              </a:ext>
            </a:extLst>
          </p:cNvPr>
          <p:cNvSpPr>
            <a:spLocks noGrp="1"/>
          </p:cNvSpPr>
          <p:nvPr>
            <p:ph idx="1"/>
          </p:nvPr>
        </p:nvSpPr>
        <p:spPr/>
        <p:txBody>
          <a:bodyPr/>
          <a:lstStyle/>
          <a:p>
            <a:r>
              <a:rPr lang="en-US" dirty="0"/>
              <a:t>Voldemort is java based (on a </a:t>
            </a:r>
            <a:r>
              <a:rPr lang="en-US" dirty="0" err="1"/>
              <a:t>jvm</a:t>
            </a:r>
            <a:r>
              <a:rPr lang="en-US" dirty="0"/>
              <a:t>) and uses OS to manage its memory</a:t>
            </a:r>
          </a:p>
          <a:p>
            <a:r>
              <a:rPr lang="en-US" dirty="0"/>
              <a:t>In Auth </a:t>
            </a:r>
          </a:p>
          <a:p>
            <a:pPr lvl="1"/>
            <a:r>
              <a:rPr lang="en-US" dirty="0" err="1"/>
              <a:t>Otp</a:t>
            </a:r>
            <a:r>
              <a:rPr lang="en-US" dirty="0"/>
              <a:t> </a:t>
            </a:r>
            <a:r>
              <a:rPr lang="en-US" dirty="0" err="1"/>
              <a:t>store,Verify</a:t>
            </a:r>
            <a:r>
              <a:rPr lang="en-US" dirty="0"/>
              <a:t> </a:t>
            </a:r>
            <a:r>
              <a:rPr lang="en-US" dirty="0" err="1"/>
              <a:t>Store,Cache</a:t>
            </a:r>
            <a:r>
              <a:rPr lang="en-US" dirty="0"/>
              <a:t> Store</a:t>
            </a:r>
          </a:p>
          <a:p>
            <a:r>
              <a:rPr lang="en-US" dirty="0"/>
              <a:t>Keys used in Voldemort</a:t>
            </a:r>
          </a:p>
          <a:p>
            <a:pPr lvl="1"/>
            <a:r>
              <a:rPr lang="en-US" dirty="0"/>
              <a:t>OTP -&gt;the timestamp</a:t>
            </a:r>
          </a:p>
          <a:p>
            <a:pPr lvl="1"/>
            <a:r>
              <a:rPr lang="en-US" dirty="0"/>
              <a:t>Generic OTP -&gt; mobile no</a:t>
            </a:r>
          </a:p>
        </p:txBody>
      </p:sp>
    </p:spTree>
    <p:extLst>
      <p:ext uri="{BB962C8B-B14F-4D97-AF65-F5344CB8AC3E}">
        <p14:creationId xmlns:p14="http://schemas.microsoft.com/office/powerpoint/2010/main" val="119417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4F0C-B729-B940-9952-32C5222518A1}"/>
              </a:ext>
            </a:extLst>
          </p:cNvPr>
          <p:cNvSpPr>
            <a:spLocks noGrp="1"/>
          </p:cNvSpPr>
          <p:nvPr>
            <p:ph type="title"/>
          </p:nvPr>
        </p:nvSpPr>
        <p:spPr/>
        <p:txBody>
          <a:bodyPr/>
          <a:lstStyle/>
          <a:p>
            <a:r>
              <a:rPr lang="en-US" dirty="0"/>
              <a:t>Routing Modes</a:t>
            </a:r>
          </a:p>
        </p:txBody>
      </p:sp>
      <p:sp>
        <p:nvSpPr>
          <p:cNvPr id="3" name="Content Placeholder 2">
            <a:extLst>
              <a:ext uri="{FF2B5EF4-FFF2-40B4-BE49-F238E27FC236}">
                <a16:creationId xmlns:a16="http://schemas.microsoft.com/office/drawing/2014/main" id="{4B2BC2DC-BD12-D34C-B6C7-2C8ECDE1AABE}"/>
              </a:ext>
            </a:extLst>
          </p:cNvPr>
          <p:cNvSpPr>
            <a:spLocks noGrp="1"/>
          </p:cNvSpPr>
          <p:nvPr>
            <p:ph idx="1"/>
          </p:nvPr>
        </p:nvSpPr>
        <p:spPr/>
        <p:txBody>
          <a:bodyPr/>
          <a:lstStyle/>
          <a:p>
            <a:r>
              <a:rPr lang="en-US" dirty="0"/>
              <a:t>Client Side routing Retrieves </a:t>
            </a:r>
          </a:p>
          <a:p>
            <a:pPr lvl="1"/>
            <a:r>
              <a:rPr lang="en-US" dirty="0"/>
              <a:t>meta-data and cluster topology makes the routing decision locally.</a:t>
            </a:r>
          </a:p>
          <a:p>
            <a:r>
              <a:rPr lang="en-US" dirty="0"/>
              <a:t>Server Side routing </a:t>
            </a:r>
          </a:p>
          <a:p>
            <a:pPr lvl="1"/>
            <a:r>
              <a:rPr lang="en-US" dirty="0"/>
              <a:t>Server takes all the routing decision</a:t>
            </a:r>
          </a:p>
        </p:txBody>
      </p:sp>
    </p:spTree>
    <p:extLst>
      <p:ext uri="{BB962C8B-B14F-4D97-AF65-F5344CB8AC3E}">
        <p14:creationId xmlns:p14="http://schemas.microsoft.com/office/powerpoint/2010/main" val="35683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119-DB54-8943-9A26-6904E62C54C8}"/>
              </a:ext>
            </a:extLst>
          </p:cNvPr>
          <p:cNvSpPr>
            <a:spLocks noGrp="1"/>
          </p:cNvSpPr>
          <p:nvPr>
            <p:ph type="title"/>
          </p:nvPr>
        </p:nvSpPr>
        <p:spPr/>
        <p:txBody>
          <a:bodyPr/>
          <a:lstStyle/>
          <a:p>
            <a:r>
              <a:rPr lang="en-US" dirty="0" err="1"/>
              <a:t>etc</a:t>
            </a:r>
            <a:endParaRPr lang="en-US" dirty="0"/>
          </a:p>
        </p:txBody>
      </p:sp>
      <p:sp>
        <p:nvSpPr>
          <p:cNvPr id="3" name="Content Placeholder 2">
            <a:extLst>
              <a:ext uri="{FF2B5EF4-FFF2-40B4-BE49-F238E27FC236}">
                <a16:creationId xmlns:a16="http://schemas.microsoft.com/office/drawing/2014/main" id="{508429A2-D84F-BC45-B31B-04D58D46A834}"/>
              </a:ext>
            </a:extLst>
          </p:cNvPr>
          <p:cNvSpPr>
            <a:spLocks noGrp="1"/>
          </p:cNvSpPr>
          <p:nvPr>
            <p:ph idx="1"/>
          </p:nvPr>
        </p:nvSpPr>
        <p:spPr/>
        <p:txBody>
          <a:bodyPr/>
          <a:lstStyle/>
          <a:p>
            <a:r>
              <a:rPr lang="en-US" dirty="0"/>
              <a:t>Commit related details</a:t>
            </a:r>
          </a:p>
          <a:p>
            <a:pPr lvl="1"/>
            <a:r>
              <a:rPr lang="en-US" dirty="0">
                <a:hlinkClick r:id="rId2"/>
              </a:rPr>
              <a:t>https://code.google.com/archive/p/project-voldemort/source/default/commits?page=5</a:t>
            </a:r>
            <a:endParaRPr lang="en-US" dirty="0"/>
          </a:p>
          <a:p>
            <a:pPr lvl="1"/>
            <a:endParaRPr lang="en-US" dirty="0"/>
          </a:p>
          <a:p>
            <a:r>
              <a:rPr lang="en-US" dirty="0"/>
              <a:t>87 releases. Latest 28 July 2017</a:t>
            </a:r>
          </a:p>
          <a:p>
            <a:pPr lvl="1"/>
            <a:endParaRPr lang="en-US" dirty="0"/>
          </a:p>
        </p:txBody>
      </p:sp>
    </p:spTree>
    <p:extLst>
      <p:ext uri="{BB962C8B-B14F-4D97-AF65-F5344CB8AC3E}">
        <p14:creationId xmlns:p14="http://schemas.microsoft.com/office/powerpoint/2010/main" val="23595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EBDF-A801-344B-A9D7-8DA71F9633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CF4BB3C-00B3-4848-A954-FFD4694ACE1D}"/>
              </a:ext>
            </a:extLst>
          </p:cNvPr>
          <p:cNvSpPr>
            <a:spLocks noGrp="1"/>
          </p:cNvSpPr>
          <p:nvPr>
            <p:ph idx="1"/>
          </p:nvPr>
        </p:nvSpPr>
        <p:spPr>
          <a:xfrm>
            <a:off x="838200" y="1803323"/>
            <a:ext cx="10515600" cy="4351338"/>
          </a:xfrm>
        </p:spPr>
        <p:txBody>
          <a:bodyPr>
            <a:normAutofit fontScale="70000" lnSpcReduction="20000"/>
          </a:bodyPr>
          <a:lstStyle/>
          <a:p>
            <a:r>
              <a:rPr lang="en-IN" dirty="0"/>
              <a:t>Data is automatically replicated over multiple servers across multiple </a:t>
            </a:r>
            <a:r>
              <a:rPr lang="en-IN" dirty="0" err="1"/>
              <a:t>datacenters</a:t>
            </a:r>
            <a:r>
              <a:rPr lang="en-IN" dirty="0"/>
              <a:t>.</a:t>
            </a:r>
          </a:p>
          <a:p>
            <a:r>
              <a:rPr lang="en-IN" dirty="0"/>
              <a:t>Data is automatically partitioned so each server contains only a subset of the total data</a:t>
            </a:r>
          </a:p>
          <a:p>
            <a:r>
              <a:rPr lang="en-IN" dirty="0"/>
              <a:t>Server failure is handled transparently</a:t>
            </a:r>
          </a:p>
          <a:p>
            <a:r>
              <a:rPr lang="en-IN" dirty="0"/>
              <a:t>Pluggable serialization is supported to allow rich keys and values including lists and tuples with named fields, as well as to integrate with common serialization frameworks like Protocol Buffers, Thrift, and Java Serialization</a:t>
            </a:r>
          </a:p>
          <a:p>
            <a:r>
              <a:rPr lang="en-IN" dirty="0"/>
              <a:t>Data items are versioned to maximize data integrity in failure scenarios without compromising availability of the system</a:t>
            </a:r>
          </a:p>
          <a:p>
            <a:r>
              <a:rPr lang="en-IN" dirty="0"/>
              <a:t>Each node is independent of other nodes with no central point of failure or coordination</a:t>
            </a:r>
          </a:p>
          <a:p>
            <a:r>
              <a:rPr lang="en-IN" dirty="0"/>
              <a:t>Pluggable storage engines, to cater to different workloads</a:t>
            </a:r>
          </a:p>
          <a:p>
            <a:r>
              <a:rPr lang="en-IN" dirty="0"/>
              <a:t>SSD Optimized Read Write storage engine, with support for multi-tenancy</a:t>
            </a:r>
          </a:p>
          <a:p>
            <a:r>
              <a:rPr lang="en-IN" dirty="0"/>
              <a:t>Built in mechanism to fetch &amp; serve batch computed data from Hadoop</a:t>
            </a:r>
          </a:p>
          <a:p>
            <a:r>
              <a:rPr lang="en-IN" dirty="0"/>
              <a:t>Support for pluggable data placement strategies to support things like distribution across data </a:t>
            </a:r>
            <a:r>
              <a:rPr lang="en-IN" dirty="0" err="1"/>
              <a:t>centers</a:t>
            </a:r>
            <a:r>
              <a:rPr lang="en-IN" dirty="0"/>
              <a:t> that are geographical far apart.</a:t>
            </a:r>
          </a:p>
          <a:p>
            <a:endParaRPr lang="en-US" dirty="0"/>
          </a:p>
        </p:txBody>
      </p:sp>
    </p:spTree>
    <p:extLst>
      <p:ext uri="{BB962C8B-B14F-4D97-AF65-F5344CB8AC3E}">
        <p14:creationId xmlns:p14="http://schemas.microsoft.com/office/powerpoint/2010/main" val="301455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AC01-9367-8742-86A1-DF080AC4C606}"/>
              </a:ext>
            </a:extLst>
          </p:cNvPr>
          <p:cNvSpPr>
            <a:spLocks noGrp="1"/>
          </p:cNvSpPr>
          <p:nvPr>
            <p:ph type="title"/>
          </p:nvPr>
        </p:nvSpPr>
        <p:spPr/>
        <p:txBody>
          <a:bodyPr/>
          <a:lstStyle/>
          <a:p>
            <a:r>
              <a:rPr lang="en-US" dirty="0"/>
              <a:t>Overall Structure</a:t>
            </a:r>
          </a:p>
        </p:txBody>
      </p:sp>
      <p:sp>
        <p:nvSpPr>
          <p:cNvPr id="3" name="Content Placeholder 2">
            <a:extLst>
              <a:ext uri="{FF2B5EF4-FFF2-40B4-BE49-F238E27FC236}">
                <a16:creationId xmlns:a16="http://schemas.microsoft.com/office/drawing/2014/main" id="{08E04FAC-659C-4D4E-A562-992F8691E974}"/>
              </a:ext>
            </a:extLst>
          </p:cNvPr>
          <p:cNvSpPr>
            <a:spLocks noGrp="1"/>
          </p:cNvSpPr>
          <p:nvPr>
            <p:ph idx="1"/>
          </p:nvPr>
        </p:nvSpPr>
        <p:spPr/>
        <p:txBody>
          <a:bodyPr>
            <a:normAutofit lnSpcReduction="10000"/>
          </a:bodyPr>
          <a:lstStyle/>
          <a:p>
            <a:r>
              <a:rPr lang="en-US" dirty="0"/>
              <a:t>Clusters, Nodes and Stores</a:t>
            </a:r>
          </a:p>
          <a:p>
            <a:r>
              <a:rPr lang="en-US" dirty="0"/>
              <a:t>A Voldemort cluster contains multiple nodes</a:t>
            </a:r>
          </a:p>
          <a:p>
            <a:r>
              <a:rPr lang="en-US" dirty="0"/>
              <a:t>A physical host can run multiple nodes</a:t>
            </a:r>
          </a:p>
          <a:p>
            <a:r>
              <a:rPr lang="en-US" dirty="0"/>
              <a:t>Each node has a given numbers of stores</a:t>
            </a:r>
          </a:p>
          <a:p>
            <a:r>
              <a:rPr lang="en-US" dirty="0"/>
              <a:t>Attributes of a store</a:t>
            </a:r>
          </a:p>
          <a:p>
            <a:r>
              <a:rPr lang="en-US" dirty="0"/>
              <a:t>         Replication factor </a:t>
            </a:r>
            <a:r>
              <a:rPr lang="en-US" dirty="0">
                <a:sym typeface="Wingdings" pitchFamily="2" charset="2"/>
              </a:rPr>
              <a:t> no of nodes that contain this store</a:t>
            </a:r>
          </a:p>
          <a:p>
            <a:r>
              <a:rPr lang="en-US" dirty="0">
                <a:sym typeface="Wingdings" pitchFamily="2" charset="2"/>
              </a:rPr>
              <a:t>          Read/Write quorum size        R+W&gt;N</a:t>
            </a:r>
          </a:p>
          <a:p>
            <a:r>
              <a:rPr lang="en-US" dirty="0">
                <a:sym typeface="Wingdings" pitchFamily="2" charset="2"/>
              </a:rPr>
              <a:t>          Serialization(xml/json) and compression</a:t>
            </a:r>
          </a:p>
          <a:p>
            <a:r>
              <a:rPr lang="en-US" dirty="0">
                <a:sym typeface="Wingdings" pitchFamily="2" charset="2"/>
              </a:rPr>
              <a:t>          Storage engine : Berkley DB or MySQL</a:t>
            </a:r>
            <a:endParaRPr lang="en-US" dirty="0"/>
          </a:p>
        </p:txBody>
      </p:sp>
      <p:pic>
        <p:nvPicPr>
          <p:cNvPr id="5" name="Picture 4">
            <a:extLst>
              <a:ext uri="{FF2B5EF4-FFF2-40B4-BE49-F238E27FC236}">
                <a16:creationId xmlns:a16="http://schemas.microsoft.com/office/drawing/2014/main" id="{2C5E134F-83A2-164D-AFA5-83AAE1B49953}"/>
              </a:ext>
            </a:extLst>
          </p:cNvPr>
          <p:cNvPicPr>
            <a:picLocks noChangeAspect="1"/>
          </p:cNvPicPr>
          <p:nvPr/>
        </p:nvPicPr>
        <p:blipFill>
          <a:blip r:embed="rId2"/>
          <a:stretch>
            <a:fillRect/>
          </a:stretch>
        </p:blipFill>
        <p:spPr>
          <a:xfrm>
            <a:off x="8089900" y="250902"/>
            <a:ext cx="3263900" cy="3657600"/>
          </a:xfrm>
          <a:prstGeom prst="rect">
            <a:avLst/>
          </a:prstGeom>
        </p:spPr>
      </p:pic>
    </p:spTree>
    <p:extLst>
      <p:ext uri="{BB962C8B-B14F-4D97-AF65-F5344CB8AC3E}">
        <p14:creationId xmlns:p14="http://schemas.microsoft.com/office/powerpoint/2010/main" val="39549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23C5-1741-2043-B7D3-AB3AE4346D5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D45D598-3B60-404B-A5D2-8CB7338465CA}"/>
              </a:ext>
            </a:extLst>
          </p:cNvPr>
          <p:cNvPicPr>
            <a:picLocks noGrp="1" noChangeAspect="1"/>
          </p:cNvPicPr>
          <p:nvPr>
            <p:ph idx="1"/>
          </p:nvPr>
        </p:nvPicPr>
        <p:blipFill>
          <a:blip r:embed="rId2"/>
          <a:stretch>
            <a:fillRect/>
          </a:stretch>
        </p:blipFill>
        <p:spPr>
          <a:xfrm>
            <a:off x="1615931" y="1836777"/>
            <a:ext cx="6662986" cy="4351338"/>
          </a:xfrm>
        </p:spPr>
      </p:pic>
    </p:spTree>
    <p:extLst>
      <p:ext uri="{BB962C8B-B14F-4D97-AF65-F5344CB8AC3E}">
        <p14:creationId xmlns:p14="http://schemas.microsoft.com/office/powerpoint/2010/main" val="110399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2272-4694-E24A-897E-2C1C917D65DF}"/>
              </a:ext>
            </a:extLst>
          </p:cNvPr>
          <p:cNvSpPr>
            <a:spLocks noGrp="1"/>
          </p:cNvSpPr>
          <p:nvPr>
            <p:ph type="title"/>
          </p:nvPr>
        </p:nvSpPr>
        <p:spPr/>
        <p:txBody>
          <a:bodyPr/>
          <a:lstStyle/>
          <a:p>
            <a:r>
              <a:rPr lang="en-US" dirty="0"/>
              <a:t>Physical Architecture</a:t>
            </a:r>
          </a:p>
        </p:txBody>
      </p:sp>
      <p:pic>
        <p:nvPicPr>
          <p:cNvPr id="13" name="Content Placeholder 12">
            <a:extLst>
              <a:ext uri="{FF2B5EF4-FFF2-40B4-BE49-F238E27FC236}">
                <a16:creationId xmlns:a16="http://schemas.microsoft.com/office/drawing/2014/main" id="{CE2B9147-7FB2-FE41-BE04-4A80D7FCAEC0}"/>
              </a:ext>
            </a:extLst>
          </p:cNvPr>
          <p:cNvPicPr>
            <a:picLocks noGrp="1" noChangeAspect="1"/>
          </p:cNvPicPr>
          <p:nvPr>
            <p:ph idx="1"/>
          </p:nvPr>
        </p:nvPicPr>
        <p:blipFill>
          <a:blip r:embed="rId2"/>
          <a:stretch>
            <a:fillRect/>
          </a:stretch>
        </p:blipFill>
        <p:spPr>
          <a:xfrm>
            <a:off x="1075213" y="1690688"/>
            <a:ext cx="6517788" cy="4351338"/>
          </a:xfrm>
        </p:spPr>
      </p:pic>
    </p:spTree>
    <p:extLst>
      <p:ext uri="{BB962C8B-B14F-4D97-AF65-F5344CB8AC3E}">
        <p14:creationId xmlns:p14="http://schemas.microsoft.com/office/powerpoint/2010/main" val="31162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C40D-02D6-2941-ABB8-73FB06D5E204}"/>
              </a:ext>
            </a:extLst>
          </p:cNvPr>
          <p:cNvSpPr>
            <a:spLocks noGrp="1"/>
          </p:cNvSpPr>
          <p:nvPr>
            <p:ph type="title"/>
          </p:nvPr>
        </p:nvSpPr>
        <p:spPr/>
        <p:txBody>
          <a:bodyPr/>
          <a:lstStyle/>
          <a:p>
            <a:r>
              <a:rPr lang="en-US" dirty="0"/>
              <a:t>Configurations</a:t>
            </a:r>
          </a:p>
        </p:txBody>
      </p:sp>
      <p:sp>
        <p:nvSpPr>
          <p:cNvPr id="3" name="Content Placeholder 2">
            <a:extLst>
              <a:ext uri="{FF2B5EF4-FFF2-40B4-BE49-F238E27FC236}">
                <a16:creationId xmlns:a16="http://schemas.microsoft.com/office/drawing/2014/main" id="{493BDE5E-6C07-A142-A6DC-D4FEEF26AAA4}"/>
              </a:ext>
            </a:extLst>
          </p:cNvPr>
          <p:cNvSpPr>
            <a:spLocks noGrp="1"/>
          </p:cNvSpPr>
          <p:nvPr>
            <p:ph idx="1"/>
          </p:nvPr>
        </p:nvSpPr>
        <p:spPr/>
        <p:txBody>
          <a:bodyPr>
            <a:normAutofit fontScale="85000" lnSpcReduction="20000"/>
          </a:bodyPr>
          <a:lstStyle/>
          <a:p>
            <a:r>
              <a:rPr lang="en-IN" dirty="0"/>
              <a:t>There are three configuration files that control server operation:</a:t>
            </a:r>
          </a:p>
          <a:p>
            <a:r>
              <a:rPr lang="en-IN" i="1" dirty="0" err="1"/>
              <a:t>cluster.xml</a:t>
            </a:r>
            <a:r>
              <a:rPr lang="en-IN" dirty="0"/>
              <a:t> – This holds the information about all the nodes (i.e. servers) in the cluster, what hostname they are at, the ports they use, etc. It is exactly the same for all </a:t>
            </a:r>
            <a:r>
              <a:rPr lang="en-IN" dirty="0" err="1"/>
              <a:t>voldemort</a:t>
            </a:r>
            <a:r>
              <a:rPr lang="en-IN" dirty="0"/>
              <a:t> nodes. It does not hold tuning parameters or data directories for those nodes, since that is not information public to the cluster but is specific to that particular nodes configuration.</a:t>
            </a:r>
          </a:p>
          <a:p>
            <a:r>
              <a:rPr lang="en-IN" i="1" dirty="0" err="1"/>
              <a:t>stores.xml</a:t>
            </a:r>
            <a:r>
              <a:rPr lang="en-IN" dirty="0"/>
              <a:t> – This holds the information about all the stores (i.e. tables) in the cluster. This includes information about the required number of successful reads to maintain consistency, the required number of writes, as well as how keys and values are serialized into bytes. It is the same on all nodes in the cluster.</a:t>
            </a:r>
          </a:p>
          <a:p>
            <a:r>
              <a:rPr lang="en-IN" i="1" dirty="0" err="1"/>
              <a:t>server.properties</a:t>
            </a:r>
            <a:r>
              <a:rPr lang="en-IN" dirty="0"/>
              <a:t> – This contains the tuning parameters that control a particular node. This includes the id of the local node so it knows which entry in </a:t>
            </a:r>
            <a:r>
              <a:rPr lang="en-IN" dirty="0" err="1"/>
              <a:t>cluster.xml</a:t>
            </a:r>
            <a:r>
              <a:rPr lang="en-IN" dirty="0"/>
              <a:t> corresponds to itself, also the </a:t>
            </a:r>
            <a:r>
              <a:rPr lang="en-IN" dirty="0" err="1"/>
              <a:t>threadpool</a:t>
            </a:r>
            <a:r>
              <a:rPr lang="en-IN" dirty="0"/>
              <a:t> size, as well as any configuration needed for the local persistence engine such as BDB or </a:t>
            </a:r>
            <a:r>
              <a:rPr lang="en-IN" dirty="0" err="1"/>
              <a:t>mysql</a:t>
            </a:r>
            <a:r>
              <a:rPr lang="en-IN" dirty="0"/>
              <a:t>. This file is different on each node.</a:t>
            </a:r>
          </a:p>
          <a:p>
            <a:endParaRPr lang="en-US" dirty="0"/>
          </a:p>
        </p:txBody>
      </p:sp>
    </p:spTree>
    <p:extLst>
      <p:ext uri="{BB962C8B-B14F-4D97-AF65-F5344CB8AC3E}">
        <p14:creationId xmlns:p14="http://schemas.microsoft.com/office/powerpoint/2010/main" val="145380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21D0-3F4C-0641-97CE-98DC1A55A3C3}"/>
              </a:ext>
            </a:extLst>
          </p:cNvPr>
          <p:cNvSpPr>
            <a:spLocks noGrp="1"/>
          </p:cNvSpPr>
          <p:nvPr>
            <p:ph type="title"/>
          </p:nvPr>
        </p:nvSpPr>
        <p:spPr/>
        <p:txBody>
          <a:bodyPr/>
          <a:lstStyle/>
          <a:p>
            <a:r>
              <a:rPr lang="en-US" dirty="0"/>
              <a:t>Cluster Configuration</a:t>
            </a:r>
          </a:p>
        </p:txBody>
      </p:sp>
      <p:pic>
        <p:nvPicPr>
          <p:cNvPr id="5" name="Content Placeholder 4">
            <a:extLst>
              <a:ext uri="{FF2B5EF4-FFF2-40B4-BE49-F238E27FC236}">
                <a16:creationId xmlns:a16="http://schemas.microsoft.com/office/drawing/2014/main" id="{70AC46AF-EDEA-3546-854D-7A63A8EFDDC1}"/>
              </a:ext>
            </a:extLst>
          </p:cNvPr>
          <p:cNvPicPr>
            <a:picLocks noGrp="1" noChangeAspect="1"/>
          </p:cNvPicPr>
          <p:nvPr>
            <p:ph idx="1"/>
          </p:nvPr>
        </p:nvPicPr>
        <p:blipFill>
          <a:blip r:embed="rId2"/>
          <a:stretch>
            <a:fillRect/>
          </a:stretch>
        </p:blipFill>
        <p:spPr>
          <a:xfrm>
            <a:off x="1985022" y="1825625"/>
            <a:ext cx="8221956" cy="4351338"/>
          </a:xfrm>
        </p:spPr>
      </p:pic>
    </p:spTree>
    <p:extLst>
      <p:ext uri="{BB962C8B-B14F-4D97-AF65-F5344CB8AC3E}">
        <p14:creationId xmlns:p14="http://schemas.microsoft.com/office/powerpoint/2010/main" val="152104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054-ADDA-9C48-9C56-C99BB52F4B7B}"/>
              </a:ext>
            </a:extLst>
          </p:cNvPr>
          <p:cNvSpPr>
            <a:spLocks noGrp="1"/>
          </p:cNvSpPr>
          <p:nvPr>
            <p:ph type="title"/>
          </p:nvPr>
        </p:nvSpPr>
        <p:spPr/>
        <p:txBody>
          <a:bodyPr/>
          <a:lstStyle/>
          <a:p>
            <a:r>
              <a:rPr lang="en-US" dirty="0"/>
              <a:t>Store Configuration</a:t>
            </a:r>
          </a:p>
        </p:txBody>
      </p:sp>
      <p:pic>
        <p:nvPicPr>
          <p:cNvPr id="5" name="Content Placeholder 4">
            <a:extLst>
              <a:ext uri="{FF2B5EF4-FFF2-40B4-BE49-F238E27FC236}">
                <a16:creationId xmlns:a16="http://schemas.microsoft.com/office/drawing/2014/main" id="{715E5D4A-BD69-014F-8578-AA698E4F9E58}"/>
              </a:ext>
            </a:extLst>
          </p:cNvPr>
          <p:cNvPicPr>
            <a:picLocks noGrp="1" noChangeAspect="1"/>
          </p:cNvPicPr>
          <p:nvPr>
            <p:ph idx="1"/>
          </p:nvPr>
        </p:nvPicPr>
        <p:blipFill>
          <a:blip r:embed="rId2"/>
          <a:stretch>
            <a:fillRect/>
          </a:stretch>
        </p:blipFill>
        <p:spPr>
          <a:xfrm>
            <a:off x="1895825" y="1825625"/>
            <a:ext cx="8400349" cy="4351338"/>
          </a:xfrm>
        </p:spPr>
      </p:pic>
    </p:spTree>
    <p:extLst>
      <p:ext uri="{BB962C8B-B14F-4D97-AF65-F5344CB8AC3E}">
        <p14:creationId xmlns:p14="http://schemas.microsoft.com/office/powerpoint/2010/main" val="162192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05EB-07C6-EA45-AC5D-6CC589A51AB4}"/>
              </a:ext>
            </a:extLst>
          </p:cNvPr>
          <p:cNvSpPr>
            <a:spLocks noGrp="1"/>
          </p:cNvSpPr>
          <p:nvPr>
            <p:ph type="title"/>
          </p:nvPr>
        </p:nvSpPr>
        <p:spPr/>
        <p:txBody>
          <a:bodyPr/>
          <a:lstStyle/>
          <a:p>
            <a:r>
              <a:rPr lang="en-US" dirty="0"/>
              <a:t>Client Configuration</a:t>
            </a:r>
          </a:p>
        </p:txBody>
      </p:sp>
      <p:pic>
        <p:nvPicPr>
          <p:cNvPr id="5" name="Content Placeholder 4">
            <a:extLst>
              <a:ext uri="{FF2B5EF4-FFF2-40B4-BE49-F238E27FC236}">
                <a16:creationId xmlns:a16="http://schemas.microsoft.com/office/drawing/2014/main" id="{4F7DF199-50F9-D04B-93F3-DE7C56614B7B}"/>
              </a:ext>
            </a:extLst>
          </p:cNvPr>
          <p:cNvPicPr>
            <a:picLocks noGrp="1" noChangeAspect="1"/>
          </p:cNvPicPr>
          <p:nvPr>
            <p:ph idx="1"/>
          </p:nvPr>
        </p:nvPicPr>
        <p:blipFill>
          <a:blip r:embed="rId2"/>
          <a:stretch>
            <a:fillRect/>
          </a:stretch>
        </p:blipFill>
        <p:spPr>
          <a:xfrm>
            <a:off x="838200" y="2151999"/>
            <a:ext cx="10515600" cy="3698590"/>
          </a:xfrm>
        </p:spPr>
      </p:pic>
    </p:spTree>
    <p:extLst>
      <p:ext uri="{BB962C8B-B14F-4D97-AF65-F5344CB8AC3E}">
        <p14:creationId xmlns:p14="http://schemas.microsoft.com/office/powerpoint/2010/main" val="177453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654</Words>
  <Application>Microsoft Macintosh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Voldemort</vt:lpstr>
      <vt:lpstr>PowerPoint Presentation</vt:lpstr>
      <vt:lpstr>Overall Structure</vt:lpstr>
      <vt:lpstr>PowerPoint Presentation</vt:lpstr>
      <vt:lpstr>Physical Architecture</vt:lpstr>
      <vt:lpstr>Configurations</vt:lpstr>
      <vt:lpstr>Cluster Configuration</vt:lpstr>
      <vt:lpstr>Store Configuration</vt:lpstr>
      <vt:lpstr>Client Configuration</vt:lpstr>
      <vt:lpstr>Server Configuration</vt:lpstr>
      <vt:lpstr>Routing Module</vt:lpstr>
      <vt:lpstr>Rebalancing</vt:lpstr>
      <vt:lpstr>PowerPoint Presentation</vt:lpstr>
      <vt:lpstr>Storage format</vt:lpstr>
      <vt:lpstr>Routing Modes</vt:lpstr>
      <vt:lpstr>etc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cp:revision>
  <dcterms:created xsi:type="dcterms:W3CDTF">2020-09-24T15:35:23Z</dcterms:created>
  <dcterms:modified xsi:type="dcterms:W3CDTF">2020-09-25T00:43:39Z</dcterms:modified>
</cp:coreProperties>
</file>