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3" r:id="rId5"/>
    <p:sldId id="269" r:id="rId6"/>
    <p:sldId id="262" r:id="rId7"/>
    <p:sldId id="268" r:id="rId8"/>
    <p:sldId id="267" r:id="rId9"/>
    <p:sldId id="264" r:id="rId10"/>
    <p:sldId id="259"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7CD568-4CD1-AE48-90DD-649752EFF821}">
          <p14:sldIdLst>
            <p14:sldId id="256"/>
            <p14:sldId id="257"/>
            <p14:sldId id="261"/>
            <p14:sldId id="263"/>
            <p14:sldId id="269"/>
            <p14:sldId id="262"/>
            <p14:sldId id="268"/>
            <p14:sldId id="267"/>
            <p14:sldId id="264"/>
          </p14:sldIdLst>
        </p14:section>
        <p14:section name="Untitled Section" id="{64F73942-029A-0844-B6A4-C075A9128B99}">
          <p14:sldIdLst>
            <p14:sldId id="259"/>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0"/>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F3C-FAC7-0C43-9DC4-AF661099FEF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C66AE3A-FBB8-A24B-AB4E-896DA472A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CFAF09-1DBE-1940-B2CA-E478AA31191A}"/>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DB319622-4A38-0A4B-A21F-FCC33C109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620D7-1E8A-B64A-9BA7-EBEC2A9385EE}"/>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124666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662B-88FB-AE4F-8038-778F63500E5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1CDC69-A179-3545-B9A8-4EBAE5C94B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4BB3CD-971F-F143-A5B3-C7400626683F}"/>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6845476D-DDD4-9742-B7D2-9FAA9A0BB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C4210-B6D2-194F-B9BF-87E18D4A0826}"/>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959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6A7B9-BF21-8140-9C11-CD3529F44C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C03197-372D-C847-B6E8-30A407C701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D7EED3-21E8-6243-8EA8-ECD65CDCC5F7}"/>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F64EFB04-3780-C54E-AF8F-BBDFD19B0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7A8D6-7D20-694A-84C4-97E924BC8CB8}"/>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52966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3C67-08B2-A94E-830F-015E73B65D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F430DD-8D5D-414B-A72C-815EB63216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747076-BCCE-D642-BD1A-83769F8619E3}"/>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BD4B5DF7-D0C7-8947-9BA5-33BFB1559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87FD3-D06C-E347-A0C5-25661D80411E}"/>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366084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E2AA7-CCE5-E944-A05B-3E9AD9FF92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48EABB-E031-B045-9B7D-F205DC9F30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7FB9101-D4F4-3841-8460-183A14198CF3}"/>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E52AAA6B-AF45-E34E-97C4-514093D56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14270-9785-3145-A859-68BB97B0107D}"/>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237277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835E-C2E0-8944-AD46-A55994B55C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C11317-C85B-CE4F-AA18-6288EF3BB1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891F1EF-7EA3-E545-ADDA-E748A4B880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17E211F-5A45-784B-9E37-8EBC384DA213}"/>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6" name="Footer Placeholder 5">
            <a:extLst>
              <a:ext uri="{FF2B5EF4-FFF2-40B4-BE49-F238E27FC236}">
                <a16:creationId xmlns:a16="http://schemas.microsoft.com/office/drawing/2014/main" id="{4DB0F59A-3E1E-A94C-98E2-18BBA9B37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B9800-74B9-6A42-AADC-50DD9B18A63A}"/>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424001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0F1D-BA32-204D-90E6-5EF776E55D2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6410CB1-D3CA-3342-A3FB-51D5DCD9E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7157B8-E239-A045-B560-293B03E66B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6FA53A5-6FF3-B04C-AA96-ECF2F9198D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77B15FE-B348-AC46-ACF7-3A67E7E4CC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F7228EB-C451-CB40-8AA0-E64B4D3564D5}"/>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8" name="Footer Placeholder 7">
            <a:extLst>
              <a:ext uri="{FF2B5EF4-FFF2-40B4-BE49-F238E27FC236}">
                <a16:creationId xmlns:a16="http://schemas.microsoft.com/office/drawing/2014/main" id="{6244D791-05C4-914F-B6D8-537555FE8F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247F78-0446-DB44-85B5-432C784C1C62}"/>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420793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8059-8937-114A-816B-7860EB470C9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3E7A675-1C6C-174A-A051-978DFDD29DE6}"/>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4" name="Footer Placeholder 3">
            <a:extLst>
              <a:ext uri="{FF2B5EF4-FFF2-40B4-BE49-F238E27FC236}">
                <a16:creationId xmlns:a16="http://schemas.microsoft.com/office/drawing/2014/main" id="{84105F17-8C2B-A643-A7BB-9EF436F8C9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EA7E73-DDC4-B442-B7AD-BD414C55FC36}"/>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232709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93EBD-B7AC-CC4E-BCF5-DFD69050408E}"/>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3" name="Footer Placeholder 2">
            <a:extLst>
              <a:ext uri="{FF2B5EF4-FFF2-40B4-BE49-F238E27FC236}">
                <a16:creationId xmlns:a16="http://schemas.microsoft.com/office/drawing/2014/main" id="{78799181-07A1-9E4A-A3AC-F90F94650F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84F91A-54C0-6C42-B69F-45097E99D476}"/>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215460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7225-6DD8-4247-9422-E9C7CAE868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BFD2E7D-C7C6-2B40-9C5C-975FEEDBF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E2EC64A-13AA-F444-9651-51707314B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C88E23-4419-084C-AC8E-AF777792B290}"/>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6" name="Footer Placeholder 5">
            <a:extLst>
              <a:ext uri="{FF2B5EF4-FFF2-40B4-BE49-F238E27FC236}">
                <a16:creationId xmlns:a16="http://schemas.microsoft.com/office/drawing/2014/main" id="{8000EA46-A95E-F443-B4B1-4FCC63925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99B81-3D8F-FC42-A740-9EC161149AFD}"/>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339553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9DF8-89F6-E74C-8BB8-1270C6CE5C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6541225-6B56-AB44-8446-3C0711DD2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5B8DC1-5E3A-C541-AE95-E159F9D56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54DC9-D5AD-A142-95E3-C6E6B2B68BE5}"/>
              </a:ext>
            </a:extLst>
          </p:cNvPr>
          <p:cNvSpPr>
            <a:spLocks noGrp="1"/>
          </p:cNvSpPr>
          <p:nvPr>
            <p:ph type="dt" sz="half" idx="10"/>
          </p:nvPr>
        </p:nvSpPr>
        <p:spPr/>
        <p:txBody>
          <a:bodyPr/>
          <a:lstStyle/>
          <a:p>
            <a:fld id="{FA5C4A3F-243B-E844-A5B1-83094C649265}" type="datetimeFigureOut">
              <a:rPr lang="en-US" smtClean="0"/>
              <a:t>9/24/20</a:t>
            </a:fld>
            <a:endParaRPr lang="en-US"/>
          </a:p>
        </p:txBody>
      </p:sp>
      <p:sp>
        <p:nvSpPr>
          <p:cNvPr id="6" name="Footer Placeholder 5">
            <a:extLst>
              <a:ext uri="{FF2B5EF4-FFF2-40B4-BE49-F238E27FC236}">
                <a16:creationId xmlns:a16="http://schemas.microsoft.com/office/drawing/2014/main" id="{AA6AFA92-CF65-BB4C-896E-68290E1B6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65E9B-8A12-1844-89ED-95F813D3BB32}"/>
              </a:ext>
            </a:extLst>
          </p:cNvPr>
          <p:cNvSpPr>
            <a:spLocks noGrp="1"/>
          </p:cNvSpPr>
          <p:nvPr>
            <p:ph type="sldNum" sz="quarter" idx="12"/>
          </p:nvPr>
        </p:nvSpPr>
        <p:spPr/>
        <p:txBody>
          <a:bodyPr/>
          <a:lstStyle/>
          <a:p>
            <a:fld id="{FF2A6452-D115-A24A-B110-857259119967}" type="slidenum">
              <a:rPr lang="en-US" smtClean="0"/>
              <a:t>‹#›</a:t>
            </a:fld>
            <a:endParaRPr lang="en-US"/>
          </a:p>
        </p:txBody>
      </p:sp>
    </p:spTree>
    <p:extLst>
      <p:ext uri="{BB962C8B-B14F-4D97-AF65-F5344CB8AC3E}">
        <p14:creationId xmlns:p14="http://schemas.microsoft.com/office/powerpoint/2010/main" val="1800237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76AC5-7742-374E-A870-04A376E19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772104-1D8A-9041-BD8A-F5FE92D7A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081DDA-F118-D441-9807-7CBAB318B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C4A3F-243B-E844-A5B1-83094C649265}" type="datetimeFigureOut">
              <a:rPr lang="en-US" smtClean="0"/>
              <a:t>9/24/20</a:t>
            </a:fld>
            <a:endParaRPr lang="en-US"/>
          </a:p>
        </p:txBody>
      </p:sp>
      <p:sp>
        <p:nvSpPr>
          <p:cNvPr id="5" name="Footer Placeholder 4">
            <a:extLst>
              <a:ext uri="{FF2B5EF4-FFF2-40B4-BE49-F238E27FC236}">
                <a16:creationId xmlns:a16="http://schemas.microsoft.com/office/drawing/2014/main" id="{D1BD6958-BDF1-9644-A799-E77716DE83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B1D7CB-93BD-834B-9465-1466A259F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A6452-D115-A24A-B110-857259119967}" type="slidenum">
              <a:rPr lang="en-US" smtClean="0"/>
              <a:t>‹#›</a:t>
            </a:fld>
            <a:endParaRPr lang="en-US"/>
          </a:p>
        </p:txBody>
      </p:sp>
    </p:spTree>
    <p:extLst>
      <p:ext uri="{BB962C8B-B14F-4D97-AF65-F5344CB8AC3E}">
        <p14:creationId xmlns:p14="http://schemas.microsoft.com/office/powerpoint/2010/main" val="3739413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oject-voldemort.com/voldemort/javadoc/all/voldemort/package-use.html" TargetMode="External"/><Relationship Id="rId2" Type="http://schemas.openxmlformats.org/officeDocument/2006/relationships/hyperlink" Target="http://www.allthingsdistributed.com/2007/10/amazons_dynamo.html" TargetMode="External"/><Relationship Id="rId1" Type="http://schemas.openxmlformats.org/officeDocument/2006/relationships/slideLayout" Target="../slideLayouts/slideLayout2.xml"/><Relationship Id="rId4" Type="http://schemas.openxmlformats.org/officeDocument/2006/relationships/hyperlink" Target="https://www.project-voldemort.com/voldemort/javadoc/all/voldemort/store/Store.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code.google.com/archive/p/project-voldemort/source/default/commits?page=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1C49-E30F-8C4A-BAF1-54C7A33A0B72}"/>
              </a:ext>
            </a:extLst>
          </p:cNvPr>
          <p:cNvSpPr>
            <a:spLocks noGrp="1"/>
          </p:cNvSpPr>
          <p:nvPr>
            <p:ph type="ctrTitle"/>
          </p:nvPr>
        </p:nvSpPr>
        <p:spPr/>
        <p:txBody>
          <a:bodyPr/>
          <a:lstStyle/>
          <a:p>
            <a:r>
              <a:rPr lang="en-US" dirty="0"/>
              <a:t>Voldemort</a:t>
            </a:r>
          </a:p>
        </p:txBody>
      </p:sp>
      <p:sp>
        <p:nvSpPr>
          <p:cNvPr id="3" name="Subtitle 2">
            <a:extLst>
              <a:ext uri="{FF2B5EF4-FFF2-40B4-BE49-F238E27FC236}">
                <a16:creationId xmlns:a16="http://schemas.microsoft.com/office/drawing/2014/main" id="{88356046-C886-8C4A-A33D-E58CBC8060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969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680D-52E7-0C46-9E9D-9231F89D5B7B}"/>
              </a:ext>
            </a:extLst>
          </p:cNvPr>
          <p:cNvSpPr>
            <a:spLocks noGrp="1"/>
          </p:cNvSpPr>
          <p:nvPr>
            <p:ph type="title"/>
          </p:nvPr>
        </p:nvSpPr>
        <p:spPr/>
        <p:txBody>
          <a:bodyPr/>
          <a:lstStyle/>
          <a:p>
            <a:r>
              <a:rPr lang="en-US" dirty="0"/>
              <a:t>extra</a:t>
            </a:r>
          </a:p>
        </p:txBody>
      </p:sp>
      <p:sp>
        <p:nvSpPr>
          <p:cNvPr id="3" name="Content Placeholder 2">
            <a:extLst>
              <a:ext uri="{FF2B5EF4-FFF2-40B4-BE49-F238E27FC236}">
                <a16:creationId xmlns:a16="http://schemas.microsoft.com/office/drawing/2014/main" id="{C69CCAC8-46CC-4346-AEF5-2806B0CADB6A}"/>
              </a:ext>
            </a:extLst>
          </p:cNvPr>
          <p:cNvSpPr>
            <a:spLocks noGrp="1"/>
          </p:cNvSpPr>
          <p:nvPr>
            <p:ph idx="1"/>
          </p:nvPr>
        </p:nvSpPr>
        <p:spPr/>
        <p:txBody>
          <a:bodyPr/>
          <a:lstStyle/>
          <a:p>
            <a:r>
              <a:rPr lang="en-IN" dirty="0"/>
              <a:t>For programmers interested in getting to know the source code, here are a few pointers to get started. One good starting place is the </a:t>
            </a:r>
            <a:r>
              <a:rPr lang="en-IN" dirty="0">
                <a:hlinkClick r:id="rId2"/>
              </a:rPr>
              <a:t>Amazon Dynamo</a:t>
            </a:r>
            <a:r>
              <a:rPr lang="en-IN" dirty="0"/>
              <a:t> paper, it is a bit dense in places but will give an idea of why certain things are done a given way.</a:t>
            </a:r>
          </a:p>
          <a:p>
            <a:r>
              <a:rPr lang="en-IN" dirty="0"/>
              <a:t>Most packages have a </a:t>
            </a:r>
            <a:r>
              <a:rPr lang="en-IN" dirty="0">
                <a:hlinkClick r:id="rId3"/>
              </a:rPr>
              <a:t>javadoc.html</a:t>
            </a:r>
            <a:r>
              <a:rPr lang="en-IN" dirty="0"/>
              <a:t> file that describes what the code in that package does, this can help to get a broad overview of the areas of the code.</a:t>
            </a:r>
          </a:p>
          <a:p>
            <a:r>
              <a:rPr lang="en-IN" dirty="0"/>
              <a:t>Internally much of Voldemort implements a single very simple interface that provides basically put/get/delete given in </a:t>
            </a:r>
            <a:r>
              <a:rPr lang="en-IN" dirty="0">
                <a:hlinkClick r:id="rId4"/>
              </a:rPr>
              <a:t>Store.java</a:t>
            </a:r>
            <a:r>
              <a:rPr lang="en-IN" dirty="0"/>
              <a:t>.</a:t>
            </a:r>
          </a:p>
          <a:p>
            <a:endParaRPr lang="en-US" dirty="0"/>
          </a:p>
        </p:txBody>
      </p:sp>
    </p:spTree>
    <p:extLst>
      <p:ext uri="{BB962C8B-B14F-4D97-AF65-F5344CB8AC3E}">
        <p14:creationId xmlns:p14="http://schemas.microsoft.com/office/powerpoint/2010/main" val="358028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2119-DB54-8943-9A26-6904E62C54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8429A2-D84F-BC45-B31B-04D58D46A834}"/>
              </a:ext>
            </a:extLst>
          </p:cNvPr>
          <p:cNvSpPr>
            <a:spLocks noGrp="1"/>
          </p:cNvSpPr>
          <p:nvPr>
            <p:ph idx="1"/>
          </p:nvPr>
        </p:nvSpPr>
        <p:spPr/>
        <p:txBody>
          <a:bodyPr/>
          <a:lstStyle/>
          <a:p>
            <a:r>
              <a:rPr lang="en-US" dirty="0"/>
              <a:t>Commit related details</a:t>
            </a:r>
          </a:p>
          <a:p>
            <a:pPr lvl="1"/>
            <a:r>
              <a:rPr lang="en-US" dirty="0">
                <a:hlinkClick r:id="rId2"/>
              </a:rPr>
              <a:t>https://code.google.com/archive/p/project-voldemort/source/default/commits?page=5</a:t>
            </a:r>
            <a:endParaRPr lang="en-US" dirty="0"/>
          </a:p>
          <a:p>
            <a:pPr lvl="1"/>
            <a:endParaRPr lang="en-US" dirty="0"/>
          </a:p>
          <a:p>
            <a:r>
              <a:rPr lang="en-US" dirty="0"/>
              <a:t>87 releases. Latest 28 July 2017</a:t>
            </a:r>
          </a:p>
          <a:p>
            <a:pPr lvl="1"/>
            <a:endParaRPr lang="en-US" dirty="0"/>
          </a:p>
        </p:txBody>
      </p:sp>
    </p:spTree>
    <p:extLst>
      <p:ext uri="{BB962C8B-B14F-4D97-AF65-F5344CB8AC3E}">
        <p14:creationId xmlns:p14="http://schemas.microsoft.com/office/powerpoint/2010/main" val="23595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EBDF-A801-344B-A9D7-8DA71F9633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CF4BB3C-00B3-4848-A954-FFD4694ACE1D}"/>
              </a:ext>
            </a:extLst>
          </p:cNvPr>
          <p:cNvSpPr>
            <a:spLocks noGrp="1"/>
          </p:cNvSpPr>
          <p:nvPr>
            <p:ph idx="1"/>
          </p:nvPr>
        </p:nvSpPr>
        <p:spPr>
          <a:xfrm>
            <a:off x="838200" y="1803323"/>
            <a:ext cx="10515600" cy="4351338"/>
          </a:xfrm>
        </p:spPr>
        <p:txBody>
          <a:bodyPr>
            <a:normAutofit fontScale="70000" lnSpcReduction="20000"/>
          </a:bodyPr>
          <a:lstStyle/>
          <a:p>
            <a:r>
              <a:rPr lang="en-IN" dirty="0"/>
              <a:t>Data is automatically replicated over multiple servers across multiple </a:t>
            </a:r>
            <a:r>
              <a:rPr lang="en-IN" dirty="0" err="1"/>
              <a:t>datacenters</a:t>
            </a:r>
            <a:r>
              <a:rPr lang="en-IN" dirty="0"/>
              <a:t>.</a:t>
            </a:r>
          </a:p>
          <a:p>
            <a:r>
              <a:rPr lang="en-IN" dirty="0"/>
              <a:t>Data is automatically partitioned so each server contains only a subset of the total data</a:t>
            </a:r>
          </a:p>
          <a:p>
            <a:r>
              <a:rPr lang="en-IN" dirty="0"/>
              <a:t>Server failure is handled transparently</a:t>
            </a:r>
          </a:p>
          <a:p>
            <a:r>
              <a:rPr lang="en-IN" dirty="0"/>
              <a:t>Pluggable serialization is supported to allow rich keys and values including lists and tuples with named fields, as well as to integrate with common serialization frameworks like Protocol Buffers, Thrift, and Java Serialization</a:t>
            </a:r>
          </a:p>
          <a:p>
            <a:r>
              <a:rPr lang="en-IN" dirty="0"/>
              <a:t>Data items are versioned to maximize data integrity in failure scenarios without compromising availability of the system</a:t>
            </a:r>
          </a:p>
          <a:p>
            <a:r>
              <a:rPr lang="en-IN" dirty="0"/>
              <a:t>Each node is independent of other nodes with no central point of failure or coordination</a:t>
            </a:r>
          </a:p>
          <a:p>
            <a:r>
              <a:rPr lang="en-IN" dirty="0"/>
              <a:t>Pluggable storage engines, to cater to different workloads</a:t>
            </a:r>
          </a:p>
          <a:p>
            <a:r>
              <a:rPr lang="en-IN" dirty="0"/>
              <a:t>SSD Optimized Read Write storage engine, with support for multi-tenancy</a:t>
            </a:r>
          </a:p>
          <a:p>
            <a:r>
              <a:rPr lang="en-IN" dirty="0"/>
              <a:t>Built in mechanism to fetch &amp; serve batch computed data from Hadoop</a:t>
            </a:r>
          </a:p>
          <a:p>
            <a:r>
              <a:rPr lang="en-IN" dirty="0"/>
              <a:t>Support for pluggable data placement strategies to support things like distribution across data </a:t>
            </a:r>
            <a:r>
              <a:rPr lang="en-IN" dirty="0" err="1"/>
              <a:t>centers</a:t>
            </a:r>
            <a:r>
              <a:rPr lang="en-IN" dirty="0"/>
              <a:t> that are geographical far apart.</a:t>
            </a:r>
          </a:p>
          <a:p>
            <a:endParaRPr lang="en-US" dirty="0"/>
          </a:p>
        </p:txBody>
      </p:sp>
    </p:spTree>
    <p:extLst>
      <p:ext uri="{BB962C8B-B14F-4D97-AF65-F5344CB8AC3E}">
        <p14:creationId xmlns:p14="http://schemas.microsoft.com/office/powerpoint/2010/main" val="301455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AC01-9367-8742-86A1-DF080AC4C606}"/>
              </a:ext>
            </a:extLst>
          </p:cNvPr>
          <p:cNvSpPr>
            <a:spLocks noGrp="1"/>
          </p:cNvSpPr>
          <p:nvPr>
            <p:ph type="title"/>
          </p:nvPr>
        </p:nvSpPr>
        <p:spPr/>
        <p:txBody>
          <a:bodyPr/>
          <a:lstStyle/>
          <a:p>
            <a:r>
              <a:rPr lang="en-US" dirty="0"/>
              <a:t>Overall Structure</a:t>
            </a:r>
          </a:p>
        </p:txBody>
      </p:sp>
      <p:sp>
        <p:nvSpPr>
          <p:cNvPr id="3" name="Content Placeholder 2">
            <a:extLst>
              <a:ext uri="{FF2B5EF4-FFF2-40B4-BE49-F238E27FC236}">
                <a16:creationId xmlns:a16="http://schemas.microsoft.com/office/drawing/2014/main" id="{08E04FAC-659C-4D4E-A562-992F8691E974}"/>
              </a:ext>
            </a:extLst>
          </p:cNvPr>
          <p:cNvSpPr>
            <a:spLocks noGrp="1"/>
          </p:cNvSpPr>
          <p:nvPr>
            <p:ph idx="1"/>
          </p:nvPr>
        </p:nvSpPr>
        <p:spPr/>
        <p:txBody>
          <a:bodyPr>
            <a:normAutofit lnSpcReduction="10000"/>
          </a:bodyPr>
          <a:lstStyle/>
          <a:p>
            <a:r>
              <a:rPr lang="en-US" dirty="0"/>
              <a:t>Clusters, Nodes and Stores</a:t>
            </a:r>
          </a:p>
          <a:p>
            <a:r>
              <a:rPr lang="en-US" dirty="0"/>
              <a:t>A Voldemort cluster contains multiple nodes</a:t>
            </a:r>
          </a:p>
          <a:p>
            <a:r>
              <a:rPr lang="en-US" dirty="0"/>
              <a:t>A physical host can run multiple nodes</a:t>
            </a:r>
          </a:p>
          <a:p>
            <a:r>
              <a:rPr lang="en-US" dirty="0"/>
              <a:t>Each node has a given numbers of stores</a:t>
            </a:r>
          </a:p>
          <a:p>
            <a:r>
              <a:rPr lang="en-US" dirty="0"/>
              <a:t>Attributes of a store</a:t>
            </a:r>
          </a:p>
          <a:p>
            <a:r>
              <a:rPr lang="en-US" dirty="0"/>
              <a:t>         Replication factor </a:t>
            </a:r>
            <a:r>
              <a:rPr lang="en-US" dirty="0">
                <a:sym typeface="Wingdings" pitchFamily="2" charset="2"/>
              </a:rPr>
              <a:t> no of nodes that contain this store</a:t>
            </a:r>
          </a:p>
          <a:p>
            <a:r>
              <a:rPr lang="en-US" dirty="0">
                <a:sym typeface="Wingdings" pitchFamily="2" charset="2"/>
              </a:rPr>
              <a:t>          Read/Write quorum size        R+W&gt;N</a:t>
            </a:r>
          </a:p>
          <a:p>
            <a:r>
              <a:rPr lang="en-US" dirty="0">
                <a:sym typeface="Wingdings" pitchFamily="2" charset="2"/>
              </a:rPr>
              <a:t>          Serialization(xml/json) and compression</a:t>
            </a:r>
          </a:p>
          <a:p>
            <a:r>
              <a:rPr lang="en-US" dirty="0">
                <a:sym typeface="Wingdings" pitchFamily="2" charset="2"/>
              </a:rPr>
              <a:t>          Storage engine : Berkley DB or MySQL</a:t>
            </a:r>
            <a:endParaRPr lang="en-US" dirty="0"/>
          </a:p>
        </p:txBody>
      </p:sp>
      <p:pic>
        <p:nvPicPr>
          <p:cNvPr id="5" name="Picture 4">
            <a:extLst>
              <a:ext uri="{FF2B5EF4-FFF2-40B4-BE49-F238E27FC236}">
                <a16:creationId xmlns:a16="http://schemas.microsoft.com/office/drawing/2014/main" id="{2C5E134F-83A2-164D-AFA5-83AAE1B49953}"/>
              </a:ext>
            </a:extLst>
          </p:cNvPr>
          <p:cNvPicPr>
            <a:picLocks noChangeAspect="1"/>
          </p:cNvPicPr>
          <p:nvPr/>
        </p:nvPicPr>
        <p:blipFill>
          <a:blip r:embed="rId2"/>
          <a:stretch>
            <a:fillRect/>
          </a:stretch>
        </p:blipFill>
        <p:spPr>
          <a:xfrm>
            <a:off x="8089900" y="250902"/>
            <a:ext cx="3263900" cy="3657600"/>
          </a:xfrm>
          <a:prstGeom prst="rect">
            <a:avLst/>
          </a:prstGeom>
        </p:spPr>
      </p:pic>
    </p:spTree>
    <p:extLst>
      <p:ext uri="{BB962C8B-B14F-4D97-AF65-F5344CB8AC3E}">
        <p14:creationId xmlns:p14="http://schemas.microsoft.com/office/powerpoint/2010/main" val="395493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23C5-1741-2043-B7D3-AB3AE4346D5F}"/>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D45D598-3B60-404B-A5D2-8CB7338465CA}"/>
              </a:ext>
            </a:extLst>
          </p:cNvPr>
          <p:cNvPicPr>
            <a:picLocks noGrp="1" noChangeAspect="1"/>
          </p:cNvPicPr>
          <p:nvPr>
            <p:ph idx="1"/>
          </p:nvPr>
        </p:nvPicPr>
        <p:blipFill>
          <a:blip r:embed="rId2"/>
          <a:stretch>
            <a:fillRect/>
          </a:stretch>
        </p:blipFill>
        <p:spPr>
          <a:xfrm>
            <a:off x="1615931" y="1836777"/>
            <a:ext cx="6662986" cy="4351338"/>
          </a:xfrm>
        </p:spPr>
      </p:pic>
    </p:spTree>
    <p:extLst>
      <p:ext uri="{BB962C8B-B14F-4D97-AF65-F5344CB8AC3E}">
        <p14:creationId xmlns:p14="http://schemas.microsoft.com/office/powerpoint/2010/main" val="110399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2272-4694-E24A-897E-2C1C917D65DF}"/>
              </a:ext>
            </a:extLst>
          </p:cNvPr>
          <p:cNvSpPr>
            <a:spLocks noGrp="1"/>
          </p:cNvSpPr>
          <p:nvPr>
            <p:ph type="title"/>
          </p:nvPr>
        </p:nvSpPr>
        <p:spPr/>
        <p:txBody>
          <a:bodyPr/>
          <a:lstStyle/>
          <a:p>
            <a:r>
              <a:rPr lang="en-US" dirty="0"/>
              <a:t>Physical Architecture</a:t>
            </a:r>
          </a:p>
        </p:txBody>
      </p:sp>
      <p:pic>
        <p:nvPicPr>
          <p:cNvPr id="13" name="Content Placeholder 12">
            <a:extLst>
              <a:ext uri="{FF2B5EF4-FFF2-40B4-BE49-F238E27FC236}">
                <a16:creationId xmlns:a16="http://schemas.microsoft.com/office/drawing/2014/main" id="{CE2B9147-7FB2-FE41-BE04-4A80D7FCAEC0}"/>
              </a:ext>
            </a:extLst>
          </p:cNvPr>
          <p:cNvPicPr>
            <a:picLocks noGrp="1" noChangeAspect="1"/>
          </p:cNvPicPr>
          <p:nvPr>
            <p:ph idx="1"/>
          </p:nvPr>
        </p:nvPicPr>
        <p:blipFill>
          <a:blip r:embed="rId2"/>
          <a:stretch>
            <a:fillRect/>
          </a:stretch>
        </p:blipFill>
        <p:spPr>
          <a:xfrm>
            <a:off x="1075213" y="1690688"/>
            <a:ext cx="6517788" cy="4351338"/>
          </a:xfrm>
        </p:spPr>
      </p:pic>
    </p:spTree>
    <p:extLst>
      <p:ext uri="{BB962C8B-B14F-4D97-AF65-F5344CB8AC3E}">
        <p14:creationId xmlns:p14="http://schemas.microsoft.com/office/powerpoint/2010/main" val="311624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3425-10AD-3040-B67B-28EEBBAE380D}"/>
              </a:ext>
            </a:extLst>
          </p:cNvPr>
          <p:cNvSpPr>
            <a:spLocks noGrp="1"/>
          </p:cNvSpPr>
          <p:nvPr>
            <p:ph type="title"/>
          </p:nvPr>
        </p:nvSpPr>
        <p:spPr/>
        <p:txBody>
          <a:bodyPr/>
          <a:lstStyle/>
          <a:p>
            <a:r>
              <a:rPr lang="en-US" dirty="0"/>
              <a:t>Routing Module</a:t>
            </a:r>
          </a:p>
        </p:txBody>
      </p:sp>
      <p:sp>
        <p:nvSpPr>
          <p:cNvPr id="3" name="Content Placeholder 2">
            <a:extLst>
              <a:ext uri="{FF2B5EF4-FFF2-40B4-BE49-F238E27FC236}">
                <a16:creationId xmlns:a16="http://schemas.microsoft.com/office/drawing/2014/main" id="{B5ADA91C-918F-C241-8136-13210F49EF3A}"/>
              </a:ext>
            </a:extLst>
          </p:cNvPr>
          <p:cNvSpPr>
            <a:spLocks noGrp="1"/>
          </p:cNvSpPr>
          <p:nvPr>
            <p:ph idx="1"/>
          </p:nvPr>
        </p:nvSpPr>
        <p:spPr/>
        <p:txBody>
          <a:bodyPr>
            <a:normAutofit fontScale="92500" lnSpcReduction="10000"/>
          </a:bodyPr>
          <a:lstStyle/>
          <a:p>
            <a:r>
              <a:rPr lang="en-US" dirty="0"/>
              <a:t>Deals with partioning and replication</a:t>
            </a:r>
          </a:p>
          <a:p>
            <a:r>
              <a:rPr lang="en-US" dirty="0"/>
              <a:t>Splits the hash ring into equal size partitions</a:t>
            </a:r>
          </a:p>
          <a:p>
            <a:r>
              <a:rPr lang="en-US" dirty="0"/>
              <a:t>Maps partitions to nodes</a:t>
            </a:r>
          </a:p>
          <a:p>
            <a:r>
              <a:rPr lang="en-US" dirty="0"/>
              <a:t>Each key is map to a preference list(of partition)</a:t>
            </a:r>
          </a:p>
          <a:p>
            <a:pPr lvl="1"/>
            <a:r>
              <a:rPr lang="en-US" dirty="0"/>
              <a:t>Map to a primary partition(based on its hash)</a:t>
            </a:r>
          </a:p>
          <a:p>
            <a:pPr lvl="1"/>
            <a:r>
              <a:rPr lang="en-US" dirty="0"/>
              <a:t>N- 1 subsequent partition(clockwise)</a:t>
            </a:r>
          </a:p>
          <a:p>
            <a:r>
              <a:rPr lang="en-US" dirty="0"/>
              <a:t>Pluggable Storage Layer</a:t>
            </a:r>
          </a:p>
          <a:p>
            <a:pPr lvl="1"/>
            <a:r>
              <a:rPr lang="en-US" dirty="0"/>
              <a:t>Traditional get and put functions</a:t>
            </a:r>
          </a:p>
          <a:p>
            <a:pPr lvl="1"/>
            <a:r>
              <a:rPr lang="en-US" dirty="0"/>
              <a:t>Block-read functions(Streaming)</a:t>
            </a:r>
          </a:p>
          <a:p>
            <a:pPr lvl="1"/>
            <a:r>
              <a:rPr lang="en-US" dirty="0"/>
              <a:t>Read Only Operations</a:t>
            </a:r>
          </a:p>
          <a:p>
            <a:pPr lvl="1"/>
            <a:r>
              <a:rPr lang="en-US" dirty="0"/>
              <a:t>Administrative functions</a:t>
            </a:r>
          </a:p>
          <a:p>
            <a:pPr lvl="1"/>
            <a:endParaRPr lang="en-US" dirty="0"/>
          </a:p>
        </p:txBody>
      </p:sp>
    </p:spTree>
    <p:extLst>
      <p:ext uri="{BB962C8B-B14F-4D97-AF65-F5344CB8AC3E}">
        <p14:creationId xmlns:p14="http://schemas.microsoft.com/office/powerpoint/2010/main" val="153358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BDC8-BF13-3442-BC09-0A310AA8B02F}"/>
              </a:ext>
            </a:extLst>
          </p:cNvPr>
          <p:cNvSpPr>
            <a:spLocks noGrp="1"/>
          </p:cNvSpPr>
          <p:nvPr>
            <p:ph type="title"/>
          </p:nvPr>
        </p:nvSpPr>
        <p:spPr/>
        <p:txBody>
          <a:bodyPr/>
          <a:lstStyle/>
          <a:p>
            <a:endParaRPr lang="en-US"/>
          </a:p>
        </p:txBody>
      </p:sp>
      <p:pic>
        <p:nvPicPr>
          <p:cNvPr id="4" name="Picture 2" descr="C:\Users\User\Desktop\UID_auth\otp1.JPG">
            <a:extLst>
              <a:ext uri="{FF2B5EF4-FFF2-40B4-BE49-F238E27FC236}">
                <a16:creationId xmlns:a16="http://schemas.microsoft.com/office/drawing/2014/main" id="{899900FD-84CE-7A41-9580-06976E3F75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93002"/>
            <a:ext cx="6666571" cy="584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9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9E5F-3719-F745-91C1-F21672CEA345}"/>
              </a:ext>
            </a:extLst>
          </p:cNvPr>
          <p:cNvSpPr>
            <a:spLocks noGrp="1"/>
          </p:cNvSpPr>
          <p:nvPr>
            <p:ph type="title"/>
          </p:nvPr>
        </p:nvSpPr>
        <p:spPr/>
        <p:txBody>
          <a:bodyPr/>
          <a:lstStyle/>
          <a:p>
            <a:r>
              <a:rPr lang="en-US" dirty="0"/>
              <a:t>Storage format</a:t>
            </a:r>
          </a:p>
        </p:txBody>
      </p:sp>
      <p:sp>
        <p:nvSpPr>
          <p:cNvPr id="3" name="Content Placeholder 2">
            <a:extLst>
              <a:ext uri="{FF2B5EF4-FFF2-40B4-BE49-F238E27FC236}">
                <a16:creationId xmlns:a16="http://schemas.microsoft.com/office/drawing/2014/main" id="{68411AEA-1CB2-694A-9B84-938BB4B0EB45}"/>
              </a:ext>
            </a:extLst>
          </p:cNvPr>
          <p:cNvSpPr>
            <a:spLocks noGrp="1"/>
          </p:cNvSpPr>
          <p:nvPr>
            <p:ph idx="1"/>
          </p:nvPr>
        </p:nvSpPr>
        <p:spPr/>
        <p:txBody>
          <a:bodyPr/>
          <a:lstStyle/>
          <a:p>
            <a:r>
              <a:rPr lang="en-US" dirty="0"/>
              <a:t>Voldemort is java based (on a </a:t>
            </a:r>
            <a:r>
              <a:rPr lang="en-US" dirty="0" err="1"/>
              <a:t>jvm</a:t>
            </a:r>
            <a:r>
              <a:rPr lang="en-US" dirty="0"/>
              <a:t>) and uses OS to manage its memory</a:t>
            </a:r>
          </a:p>
          <a:p>
            <a:r>
              <a:rPr lang="en-US" dirty="0"/>
              <a:t>In Auth </a:t>
            </a:r>
          </a:p>
          <a:p>
            <a:pPr lvl="1"/>
            <a:r>
              <a:rPr lang="en-US" dirty="0" err="1"/>
              <a:t>Otp</a:t>
            </a:r>
            <a:r>
              <a:rPr lang="en-US" dirty="0"/>
              <a:t> </a:t>
            </a:r>
            <a:r>
              <a:rPr lang="en-US" dirty="0" err="1"/>
              <a:t>store,Verify</a:t>
            </a:r>
            <a:r>
              <a:rPr lang="en-US" dirty="0"/>
              <a:t> </a:t>
            </a:r>
            <a:r>
              <a:rPr lang="en-US" dirty="0" err="1"/>
              <a:t>Store,Cache</a:t>
            </a:r>
            <a:r>
              <a:rPr lang="en-US" dirty="0"/>
              <a:t> Store</a:t>
            </a:r>
          </a:p>
          <a:p>
            <a:r>
              <a:rPr lang="en-US" dirty="0"/>
              <a:t>Keys used in Voldemort</a:t>
            </a:r>
          </a:p>
          <a:p>
            <a:pPr lvl="1"/>
            <a:r>
              <a:rPr lang="en-US" dirty="0"/>
              <a:t>OTP -&gt;the timestamp</a:t>
            </a:r>
          </a:p>
          <a:p>
            <a:pPr lvl="1"/>
            <a:r>
              <a:rPr lang="en-US" dirty="0"/>
              <a:t>Generic OTP -&gt; mobile no</a:t>
            </a:r>
          </a:p>
        </p:txBody>
      </p:sp>
    </p:spTree>
    <p:extLst>
      <p:ext uri="{BB962C8B-B14F-4D97-AF65-F5344CB8AC3E}">
        <p14:creationId xmlns:p14="http://schemas.microsoft.com/office/powerpoint/2010/main" val="119417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4F0C-B729-B940-9952-32C5222518A1}"/>
              </a:ext>
            </a:extLst>
          </p:cNvPr>
          <p:cNvSpPr>
            <a:spLocks noGrp="1"/>
          </p:cNvSpPr>
          <p:nvPr>
            <p:ph type="title"/>
          </p:nvPr>
        </p:nvSpPr>
        <p:spPr/>
        <p:txBody>
          <a:bodyPr/>
          <a:lstStyle/>
          <a:p>
            <a:r>
              <a:rPr lang="en-US" dirty="0"/>
              <a:t>Routing Modes</a:t>
            </a:r>
          </a:p>
        </p:txBody>
      </p:sp>
      <p:sp>
        <p:nvSpPr>
          <p:cNvPr id="3" name="Content Placeholder 2">
            <a:extLst>
              <a:ext uri="{FF2B5EF4-FFF2-40B4-BE49-F238E27FC236}">
                <a16:creationId xmlns:a16="http://schemas.microsoft.com/office/drawing/2014/main" id="{4B2BC2DC-BD12-D34C-B6C7-2C8ECDE1AABE}"/>
              </a:ext>
            </a:extLst>
          </p:cNvPr>
          <p:cNvSpPr>
            <a:spLocks noGrp="1"/>
          </p:cNvSpPr>
          <p:nvPr>
            <p:ph idx="1"/>
          </p:nvPr>
        </p:nvSpPr>
        <p:spPr/>
        <p:txBody>
          <a:bodyPr/>
          <a:lstStyle/>
          <a:p>
            <a:r>
              <a:rPr lang="en-US" dirty="0"/>
              <a:t>Client Side routing Retrieves </a:t>
            </a:r>
          </a:p>
          <a:p>
            <a:pPr lvl="1"/>
            <a:r>
              <a:rPr lang="en-US" dirty="0"/>
              <a:t>meta-data and cluster topology makes the routing decision locally.</a:t>
            </a:r>
          </a:p>
          <a:p>
            <a:r>
              <a:rPr lang="en-US" dirty="0"/>
              <a:t>Server Side routing </a:t>
            </a:r>
          </a:p>
          <a:p>
            <a:pPr lvl="1"/>
            <a:r>
              <a:rPr lang="en-US" dirty="0"/>
              <a:t>Server takes all the routing decision</a:t>
            </a:r>
          </a:p>
        </p:txBody>
      </p:sp>
    </p:spTree>
    <p:extLst>
      <p:ext uri="{BB962C8B-B14F-4D97-AF65-F5344CB8AC3E}">
        <p14:creationId xmlns:p14="http://schemas.microsoft.com/office/powerpoint/2010/main" val="356831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501</Words>
  <Application>Microsoft Macintosh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Voldemort</vt:lpstr>
      <vt:lpstr>PowerPoint Presentation</vt:lpstr>
      <vt:lpstr>Overall Structure</vt:lpstr>
      <vt:lpstr>PowerPoint Presentation</vt:lpstr>
      <vt:lpstr>Physical Architecture</vt:lpstr>
      <vt:lpstr>Routing Module</vt:lpstr>
      <vt:lpstr>PowerPoint Presentation</vt:lpstr>
      <vt:lpstr>Storage format</vt:lpstr>
      <vt:lpstr>Routing Modes</vt:lpstr>
      <vt:lpstr>extra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cp:revision>
  <dcterms:created xsi:type="dcterms:W3CDTF">2020-09-24T15:35:23Z</dcterms:created>
  <dcterms:modified xsi:type="dcterms:W3CDTF">2020-09-24T20:50:27Z</dcterms:modified>
</cp:coreProperties>
</file>