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56" r:id="rId18"/>
    <p:sldId id="257" r:id="rId19"/>
    <p:sldId id="258" r:id="rId20"/>
    <p:sldId id="259" r:id="rId21"/>
    <p:sldId id="260" r:id="rId22"/>
    <p:sldId id="261" r:id="rId23"/>
    <p:sldId id="262" r:id="rId24"/>
    <p:sldId id="263" r:id="rId25"/>
    <p:sldId id="264" r:id="rId26"/>
    <p:sldId id="265" r:id="rId27"/>
    <p:sldId id="271" r:id="rId28"/>
    <p:sldId id="272" r:id="rId29"/>
    <p:sldId id="289" r:id="rId30"/>
    <p:sldId id="270" r:id="rId31"/>
    <p:sldId id="266" r:id="rId32"/>
    <p:sldId id="267" r:id="rId33"/>
    <p:sldId id="268" r:id="rId34"/>
    <p:sldId id="26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28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C48128-85BC-4C61-8AAC-C090F617EB18}" type="datetimeFigureOut">
              <a:rPr lang="en-IN" smtClean="0"/>
              <a:t>21-10-2021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FCA95-68DB-4CF0-BA38-FED3A21CAC17}" type="slidenum">
              <a:rPr lang="en-IN" smtClean="0"/>
              <a:t>‹#›</a:t>
            </a:fld>
            <a:endParaRPr lang="en-IN"/>
          </a:p>
        </p:txBody>
      </p:sp>
    </p:spTree>
    <p:extLst>
      <p:ext uri="{BB962C8B-B14F-4D97-AF65-F5344CB8AC3E}">
        <p14:creationId xmlns:p14="http://schemas.microsoft.com/office/powerpoint/2010/main" val="173633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EFCA95-68DB-4CF0-BA38-FED3A21CAC17}" type="slidenum">
              <a:rPr lang="en-IN" smtClean="0"/>
              <a:t>18</a:t>
            </a:fld>
            <a:endParaRPr lang="en-IN"/>
          </a:p>
        </p:txBody>
      </p:sp>
    </p:spTree>
    <p:extLst>
      <p:ext uri="{BB962C8B-B14F-4D97-AF65-F5344CB8AC3E}">
        <p14:creationId xmlns:p14="http://schemas.microsoft.com/office/powerpoint/2010/main" val="386600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D2EE0AB-E1A3-4F14-B39A-B45DDEA55200}"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278350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2EE0AB-E1A3-4F14-B39A-B45DDEA55200}"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14048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2EE0AB-E1A3-4F14-B39A-B45DDEA55200}"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55937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D2EE0AB-E1A3-4F14-B39A-B45DDEA55200}"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279083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EE0AB-E1A3-4F14-B39A-B45DDEA55200}"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253312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D2EE0AB-E1A3-4F14-B39A-B45DDEA55200}"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308118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D2EE0AB-E1A3-4F14-B39A-B45DDEA55200}" type="datetimeFigureOut">
              <a:rPr lang="en-IN" smtClean="0"/>
              <a:t>21-10-2021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3519304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D2EE0AB-E1A3-4F14-B39A-B45DDEA55200}" type="datetimeFigureOut">
              <a:rPr lang="en-IN" smtClean="0"/>
              <a:t>21-10-2021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413149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EE0AB-E1A3-4F14-B39A-B45DDEA55200}" type="datetimeFigureOut">
              <a:rPr lang="en-IN" smtClean="0"/>
              <a:t>21-10-2021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88077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EE0AB-E1A3-4F14-B39A-B45DDEA55200}"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278249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EE0AB-E1A3-4F14-B39A-B45DDEA55200}"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E9526F-2F32-44B6-88BC-5754B3197448}" type="slidenum">
              <a:rPr lang="en-IN" smtClean="0"/>
              <a:t>‹#›</a:t>
            </a:fld>
            <a:endParaRPr lang="en-IN"/>
          </a:p>
        </p:txBody>
      </p:sp>
    </p:spTree>
    <p:extLst>
      <p:ext uri="{BB962C8B-B14F-4D97-AF65-F5344CB8AC3E}">
        <p14:creationId xmlns:p14="http://schemas.microsoft.com/office/powerpoint/2010/main" val="231871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EE0AB-E1A3-4F14-B39A-B45DDEA55200}" type="datetimeFigureOut">
              <a:rPr lang="en-IN" smtClean="0"/>
              <a:t>21-10-2021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9526F-2F32-44B6-88BC-5754B3197448}" type="slidenum">
              <a:rPr lang="en-IN" smtClean="0"/>
              <a:t>‹#›</a:t>
            </a:fld>
            <a:endParaRPr lang="en-IN"/>
          </a:p>
        </p:txBody>
      </p:sp>
    </p:spTree>
    <p:extLst>
      <p:ext uri="{BB962C8B-B14F-4D97-AF65-F5344CB8AC3E}">
        <p14:creationId xmlns:p14="http://schemas.microsoft.com/office/powerpoint/2010/main" val="535648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5"/>
            <a:ext cx="7772400" cy="1656183"/>
          </a:xfrm>
        </p:spPr>
        <p:txBody>
          <a:bodyPr>
            <a:normAutofit fontScale="90000"/>
          </a:bodyPr>
          <a:lstStyle/>
          <a:p>
            <a:r>
              <a:rPr lang="en-IN" dirty="0"/>
              <a:t>PCET’S NUTAN COLLEGE OF ENGINEERING &amp; RESEARCH (NCER)</a:t>
            </a:r>
          </a:p>
        </p:txBody>
      </p:sp>
      <p:sp>
        <p:nvSpPr>
          <p:cNvPr id="3" name="Subtitle 2"/>
          <p:cNvSpPr>
            <a:spLocks noGrp="1"/>
          </p:cNvSpPr>
          <p:nvPr>
            <p:ph type="subTitle" idx="1"/>
          </p:nvPr>
        </p:nvSpPr>
        <p:spPr>
          <a:xfrm>
            <a:off x="395536" y="2492896"/>
            <a:ext cx="7992888" cy="3816424"/>
          </a:xfrm>
        </p:spPr>
        <p:txBody>
          <a:bodyPr>
            <a:normAutofit/>
          </a:bodyPr>
          <a:lstStyle/>
          <a:p>
            <a:r>
              <a:rPr lang="en-IN" dirty="0">
                <a:solidFill>
                  <a:schemeClr val="tx1"/>
                </a:solidFill>
              </a:rPr>
              <a:t>Subject</a:t>
            </a:r>
          </a:p>
          <a:p>
            <a:r>
              <a:rPr lang="en-IN" dirty="0">
                <a:solidFill>
                  <a:schemeClr val="tx1"/>
                </a:solidFill>
              </a:rPr>
              <a:t>Discrete Mathematics</a:t>
            </a:r>
          </a:p>
          <a:p>
            <a:pPr algn="l"/>
            <a:endParaRPr lang="en-IN" dirty="0"/>
          </a:p>
          <a:p>
            <a:pPr algn="l"/>
            <a:r>
              <a:rPr lang="en-IN" dirty="0" smtClean="0">
                <a:solidFill>
                  <a:schemeClr val="tx1"/>
                </a:solidFill>
              </a:rPr>
              <a:t>Presented by: </a:t>
            </a:r>
            <a:r>
              <a:rPr lang="en-IN" dirty="0" err="1">
                <a:solidFill>
                  <a:schemeClr val="tx1"/>
                </a:solidFill>
              </a:rPr>
              <a:t>Tejaswini</a:t>
            </a:r>
            <a:r>
              <a:rPr lang="en-IN" dirty="0">
                <a:solidFill>
                  <a:schemeClr val="tx1"/>
                </a:solidFill>
              </a:rPr>
              <a:t> </a:t>
            </a:r>
            <a:r>
              <a:rPr lang="en-IN" dirty="0" err="1">
                <a:solidFill>
                  <a:schemeClr val="tx1"/>
                </a:solidFill>
              </a:rPr>
              <a:t>Zope</a:t>
            </a:r>
            <a:endParaRPr lang="en-IN" dirty="0">
              <a:solidFill>
                <a:schemeClr val="tx1"/>
              </a:solidFill>
            </a:endParaRPr>
          </a:p>
          <a:p>
            <a:endParaRPr lang="en-IN" dirty="0"/>
          </a:p>
        </p:txBody>
      </p:sp>
    </p:spTree>
    <p:extLst>
      <p:ext uri="{BB962C8B-B14F-4D97-AF65-F5344CB8AC3E}">
        <p14:creationId xmlns:p14="http://schemas.microsoft.com/office/powerpoint/2010/main" val="3014144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548680"/>
            <a:ext cx="8496944" cy="6120680"/>
          </a:xfrm>
        </p:spPr>
        <p:txBody>
          <a:bodyPr>
            <a:normAutofit/>
          </a:bodyPr>
          <a:lstStyle/>
          <a:p>
            <a:pPr algn="l"/>
            <a:r>
              <a:rPr lang="en-IN" sz="2400" b="1" dirty="0" smtClean="0">
                <a:solidFill>
                  <a:schemeClr val="tx1"/>
                </a:solidFill>
              </a:rPr>
              <a:t>2.Venn Diagrams</a:t>
            </a:r>
          </a:p>
          <a:p>
            <a:pPr algn="l"/>
            <a:r>
              <a:rPr lang="en-US" sz="2400" dirty="0">
                <a:solidFill>
                  <a:schemeClr val="tx1"/>
                </a:solidFill>
              </a:rPr>
              <a:t>Venn diagram, invented in 1880 by John Venn, is a schematic diagram that shows all possible logical relations between different mathematical sets.</a:t>
            </a:r>
          </a:p>
          <a:p>
            <a:pPr algn="l"/>
            <a:r>
              <a:rPr lang="en-US" sz="2000" b="1" dirty="0" smtClean="0">
                <a:solidFill>
                  <a:schemeClr val="tx1"/>
                </a:solidFill>
              </a:rPr>
              <a:t>1.Union of sets</a:t>
            </a:r>
            <a:endParaRPr lang="en-US" sz="2000" b="1" dirty="0">
              <a:solidFill>
                <a:schemeClr val="tx1"/>
              </a:solidFill>
            </a:endParaRPr>
          </a:p>
          <a:p>
            <a:pPr algn="l"/>
            <a:r>
              <a:rPr lang="en-US" sz="2000" dirty="0">
                <a:solidFill>
                  <a:schemeClr val="tx1"/>
                </a:solidFill>
              </a:rPr>
              <a:t>The union of sets A and B (denoted by A∪BA∪B) is the set of elements which are in A, in B, or in both A and B.</a:t>
            </a:r>
          </a:p>
          <a:p>
            <a:pPr algn="l"/>
            <a:r>
              <a:rPr lang="en-US" sz="2000" dirty="0">
                <a:solidFill>
                  <a:schemeClr val="tx1"/>
                </a:solidFill>
              </a:rPr>
              <a:t>A∪B = {x: x ∈ A or x ∈ B} </a:t>
            </a:r>
          </a:p>
          <a:p>
            <a:pPr algn="l"/>
            <a:r>
              <a:rPr lang="en-IN" sz="2400" dirty="0" err="1">
                <a:solidFill>
                  <a:schemeClr val="tx1"/>
                </a:solidFill>
              </a:rPr>
              <a:t>eg</a:t>
            </a:r>
            <a:r>
              <a:rPr lang="en-IN" sz="2400" dirty="0">
                <a:solidFill>
                  <a:schemeClr val="tx1"/>
                </a:solidFill>
              </a:rPr>
              <a:t>- </a:t>
            </a:r>
            <a:r>
              <a:rPr lang="en-US" sz="2400" dirty="0">
                <a:solidFill>
                  <a:schemeClr val="tx1"/>
                </a:solidFill>
              </a:rPr>
              <a:t>If A={10,11,12,13} and B = {13,14,15}, then A∪B={10,11,12,13,14,15}</a:t>
            </a:r>
            <a:br>
              <a:rPr lang="en-US" sz="2400" dirty="0">
                <a:solidFill>
                  <a:schemeClr val="tx1"/>
                </a:solidFill>
              </a:rPr>
            </a:br>
            <a:endParaRPr lang="en-IN" sz="2400" dirty="0">
              <a:solidFill>
                <a:schemeClr val="tx1"/>
              </a:solidFill>
            </a:endParaRPr>
          </a:p>
          <a:p>
            <a:pPr algn="l"/>
            <a:endParaRPr lang="en-IN" sz="24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633" y="4437112"/>
            <a:ext cx="5526734" cy="1728192"/>
          </a:xfrm>
          <a:prstGeom prst="rect">
            <a:avLst/>
          </a:prstGeom>
        </p:spPr>
      </p:pic>
    </p:spTree>
    <p:extLst>
      <p:ext uri="{BB962C8B-B14F-4D97-AF65-F5344CB8AC3E}">
        <p14:creationId xmlns:p14="http://schemas.microsoft.com/office/powerpoint/2010/main" val="416229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476672"/>
            <a:ext cx="8568952" cy="6120680"/>
          </a:xfrm>
        </p:spPr>
        <p:txBody>
          <a:bodyPr>
            <a:normAutofit/>
          </a:bodyPr>
          <a:lstStyle/>
          <a:p>
            <a:pPr algn="l"/>
            <a:r>
              <a:rPr lang="en-IN" sz="2400" b="1" dirty="0" smtClean="0">
                <a:solidFill>
                  <a:schemeClr val="tx1"/>
                </a:solidFill>
              </a:rPr>
              <a:t>2.Intersection </a:t>
            </a:r>
            <a:r>
              <a:rPr lang="en-IN" sz="2400" b="1" dirty="0">
                <a:solidFill>
                  <a:schemeClr val="tx1"/>
                </a:solidFill>
              </a:rPr>
              <a:t>of set-</a:t>
            </a:r>
          </a:p>
          <a:p>
            <a:pPr algn="l"/>
            <a:r>
              <a:rPr lang="en-US" sz="2400" dirty="0">
                <a:solidFill>
                  <a:schemeClr val="tx1"/>
                </a:solidFill>
              </a:rPr>
              <a:t>The intersection of sets A and B (denoted by A∩BA∩B) is the set of elements which are in both A and B.</a:t>
            </a:r>
          </a:p>
          <a:p>
            <a:pPr algn="l"/>
            <a:r>
              <a:rPr lang="en-IN" sz="2400" dirty="0">
                <a:solidFill>
                  <a:schemeClr val="tx1"/>
                </a:solidFill>
              </a:rPr>
              <a:t>A∩B={</a:t>
            </a:r>
            <a:r>
              <a:rPr lang="en-IN" sz="2400" dirty="0" err="1">
                <a:solidFill>
                  <a:schemeClr val="tx1"/>
                </a:solidFill>
              </a:rPr>
              <a:t>x|x∈A</a:t>
            </a:r>
            <a:r>
              <a:rPr lang="en-IN" sz="2400" dirty="0">
                <a:solidFill>
                  <a:schemeClr val="tx1"/>
                </a:solidFill>
              </a:rPr>
              <a:t> AND </a:t>
            </a:r>
            <a:r>
              <a:rPr lang="en-IN" sz="2400" dirty="0" err="1">
                <a:solidFill>
                  <a:schemeClr val="tx1"/>
                </a:solidFill>
              </a:rPr>
              <a:t>x∈B</a:t>
            </a:r>
            <a:r>
              <a:rPr lang="en-IN" sz="2400" dirty="0">
                <a:solidFill>
                  <a:schemeClr val="tx1"/>
                </a:solidFill>
              </a:rPr>
              <a:t>}</a:t>
            </a:r>
            <a:br>
              <a:rPr lang="en-IN" sz="2400" dirty="0">
                <a:solidFill>
                  <a:schemeClr val="tx1"/>
                </a:solidFill>
              </a:rPr>
            </a:br>
            <a:r>
              <a:rPr lang="en-IN" sz="2400" dirty="0" err="1" smtClean="0">
                <a:solidFill>
                  <a:schemeClr val="tx1"/>
                </a:solidFill>
              </a:rPr>
              <a:t>eg</a:t>
            </a:r>
            <a:r>
              <a:rPr lang="en-IN" sz="2400" dirty="0" smtClean="0">
                <a:solidFill>
                  <a:schemeClr val="tx1"/>
                </a:solidFill>
              </a:rPr>
              <a:t>- If</a:t>
            </a:r>
            <a:r>
              <a:rPr lang="en-IN" sz="2400" dirty="0">
                <a:solidFill>
                  <a:schemeClr val="tx1"/>
                </a:solidFill>
              </a:rPr>
              <a:t> A={11,12,13}and </a:t>
            </a:r>
            <a:endParaRPr lang="en-IN" sz="2400" dirty="0" smtClean="0">
              <a:solidFill>
                <a:schemeClr val="tx1"/>
              </a:solidFill>
            </a:endParaRPr>
          </a:p>
          <a:p>
            <a:pPr algn="l"/>
            <a:r>
              <a:rPr lang="en-IN" sz="2400" dirty="0" smtClean="0">
                <a:solidFill>
                  <a:schemeClr val="tx1"/>
                </a:solidFill>
              </a:rPr>
              <a:t>B</a:t>
            </a:r>
            <a:r>
              <a:rPr lang="en-IN" sz="2400" dirty="0">
                <a:solidFill>
                  <a:schemeClr val="tx1"/>
                </a:solidFill>
              </a:rPr>
              <a:t>={13,14,15}, then A∩B={13}.</a:t>
            </a:r>
          </a:p>
          <a:p>
            <a:pPr algn="l"/>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429000"/>
            <a:ext cx="6048672" cy="1728192"/>
          </a:xfrm>
          <a:prstGeom prst="rect">
            <a:avLst/>
          </a:prstGeom>
        </p:spPr>
      </p:pic>
    </p:spTree>
    <p:extLst>
      <p:ext uri="{BB962C8B-B14F-4D97-AF65-F5344CB8AC3E}">
        <p14:creationId xmlns:p14="http://schemas.microsoft.com/office/powerpoint/2010/main" val="2846625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548680"/>
            <a:ext cx="8496944" cy="6120680"/>
          </a:xfrm>
        </p:spPr>
        <p:txBody>
          <a:bodyPr>
            <a:normAutofit/>
          </a:bodyPr>
          <a:lstStyle/>
          <a:p>
            <a:pPr algn="l"/>
            <a:r>
              <a:rPr lang="en-US" sz="2400" b="1" dirty="0" smtClean="0">
                <a:solidFill>
                  <a:schemeClr val="tx1"/>
                </a:solidFill>
              </a:rPr>
              <a:t>3.Set </a:t>
            </a:r>
            <a:r>
              <a:rPr lang="en-US" sz="2400" b="1" dirty="0">
                <a:solidFill>
                  <a:schemeClr val="tx1"/>
                </a:solidFill>
              </a:rPr>
              <a:t>Difference/ Relative Complement</a:t>
            </a:r>
            <a:r>
              <a:rPr lang="en-US" sz="1800" b="1" dirty="0">
                <a:solidFill>
                  <a:schemeClr val="tx1"/>
                </a:solidFill>
              </a:rPr>
              <a:t/>
            </a:r>
            <a:br>
              <a:rPr lang="en-US" sz="1800" b="1" dirty="0">
                <a:solidFill>
                  <a:schemeClr val="tx1"/>
                </a:solidFill>
              </a:rPr>
            </a:br>
            <a:r>
              <a:rPr lang="en-US" sz="1800" dirty="0">
                <a:solidFill>
                  <a:schemeClr val="tx1"/>
                </a:solidFill>
              </a:rPr>
              <a:t>The set difference of sets A and B (denoted by A–B) is the set of elements which are only in A but not in B.</a:t>
            </a:r>
            <a:br>
              <a:rPr lang="en-US" sz="1800" dirty="0">
                <a:solidFill>
                  <a:schemeClr val="tx1"/>
                </a:solidFill>
              </a:rPr>
            </a:br>
            <a:r>
              <a:rPr lang="en-IN" sz="1800" dirty="0">
                <a:solidFill>
                  <a:schemeClr val="tx1"/>
                </a:solidFill>
              </a:rPr>
              <a:t>A−B={</a:t>
            </a:r>
            <a:r>
              <a:rPr lang="en-IN" sz="1800" dirty="0" err="1">
                <a:solidFill>
                  <a:schemeClr val="tx1"/>
                </a:solidFill>
              </a:rPr>
              <a:t>x|x∈A</a:t>
            </a:r>
            <a:r>
              <a:rPr lang="en-IN" sz="1800" dirty="0">
                <a:solidFill>
                  <a:schemeClr val="tx1"/>
                </a:solidFill>
              </a:rPr>
              <a:t> AND </a:t>
            </a:r>
            <a:r>
              <a:rPr lang="en-IN" sz="1800" dirty="0" err="1">
                <a:solidFill>
                  <a:schemeClr val="tx1"/>
                </a:solidFill>
              </a:rPr>
              <a:t>x∉</a:t>
            </a:r>
            <a:r>
              <a:rPr lang="en-IN" sz="1800" dirty="0" err="1" smtClean="0">
                <a:solidFill>
                  <a:schemeClr val="tx1"/>
                </a:solidFill>
              </a:rPr>
              <a:t>B</a:t>
            </a:r>
            <a:r>
              <a:rPr lang="en-IN" sz="1800" dirty="0" smtClean="0">
                <a:solidFill>
                  <a:schemeClr val="tx1"/>
                </a:solidFill>
              </a:rPr>
              <a:t>}.</a:t>
            </a:r>
          </a:p>
          <a:p>
            <a:pPr algn="l"/>
            <a:r>
              <a:rPr lang="en-US" sz="1800" dirty="0" err="1" smtClean="0">
                <a:solidFill>
                  <a:schemeClr val="tx1"/>
                </a:solidFill>
              </a:rPr>
              <a:t>Eg</a:t>
            </a:r>
            <a:r>
              <a:rPr lang="en-US" sz="1800" dirty="0" smtClean="0">
                <a:solidFill>
                  <a:schemeClr val="tx1"/>
                </a:solidFill>
              </a:rPr>
              <a:t>-</a:t>
            </a:r>
            <a:r>
              <a:rPr lang="en-IN" sz="1800" dirty="0">
                <a:solidFill>
                  <a:schemeClr val="tx1"/>
                </a:solidFill>
              </a:rPr>
              <a:t>If A={10,11,12,13} and B={13,14,15</a:t>
            </a:r>
            <a:r>
              <a:rPr lang="en-IN" sz="1800" dirty="0" smtClean="0">
                <a:solidFill>
                  <a:schemeClr val="tx1"/>
                </a:solidFill>
              </a:rPr>
              <a:t>},</a:t>
            </a:r>
          </a:p>
          <a:p>
            <a:pPr algn="l"/>
            <a:r>
              <a:rPr lang="en-IN" sz="1800" dirty="0" smtClean="0">
                <a:solidFill>
                  <a:schemeClr val="tx1"/>
                </a:solidFill>
              </a:rPr>
              <a:t> </a:t>
            </a:r>
            <a:r>
              <a:rPr lang="en-IN" sz="1800" dirty="0">
                <a:solidFill>
                  <a:schemeClr val="tx1"/>
                </a:solidFill>
              </a:rPr>
              <a:t>then (A−B)={10,11,12</a:t>
            </a:r>
            <a:r>
              <a:rPr lang="en-IN" sz="1800" dirty="0" smtClean="0">
                <a:solidFill>
                  <a:schemeClr val="tx1"/>
                </a:solidFill>
              </a:rPr>
              <a:t>}</a:t>
            </a:r>
          </a:p>
          <a:p>
            <a:pPr algn="l"/>
            <a:r>
              <a:rPr lang="en-IN" sz="1800" dirty="0">
                <a:solidFill>
                  <a:schemeClr val="tx1"/>
                </a:solidFill>
              </a:rPr>
              <a:t> and (B−A)={14,15}. </a:t>
            </a:r>
            <a:br>
              <a:rPr lang="en-IN" sz="1800" dirty="0">
                <a:solidFill>
                  <a:schemeClr val="tx1"/>
                </a:solidFill>
              </a:rPr>
            </a:br>
            <a:r>
              <a:rPr lang="en-IN" sz="1800" dirty="0">
                <a:solidFill>
                  <a:schemeClr val="tx1"/>
                </a:solidFill>
              </a:rPr>
              <a:t>Here, we can see (A−B)≠(B−A</a:t>
            </a:r>
            <a:r>
              <a:rPr lang="en-IN" sz="1800" dirty="0" smtClean="0">
                <a:solidFill>
                  <a:schemeClr val="tx1"/>
                </a:solidFill>
              </a:rPr>
              <a:t>)</a:t>
            </a:r>
          </a:p>
          <a:p>
            <a:pPr algn="l"/>
            <a:endParaRPr lang="en-US" sz="1800" dirty="0">
              <a:solidFill>
                <a:schemeClr val="tx1"/>
              </a:solidFill>
            </a:endParaRPr>
          </a:p>
          <a:p>
            <a:pPr algn="l"/>
            <a:endParaRPr lang="en-IN" sz="18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40968"/>
            <a:ext cx="5404924" cy="1656184"/>
          </a:xfrm>
          <a:prstGeom prst="rect">
            <a:avLst/>
          </a:prstGeom>
        </p:spPr>
      </p:pic>
    </p:spTree>
    <p:extLst>
      <p:ext uri="{BB962C8B-B14F-4D97-AF65-F5344CB8AC3E}">
        <p14:creationId xmlns:p14="http://schemas.microsoft.com/office/powerpoint/2010/main" val="367482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620688"/>
            <a:ext cx="8640960" cy="5904656"/>
          </a:xfrm>
        </p:spPr>
        <p:txBody>
          <a:bodyPr>
            <a:normAutofit/>
          </a:bodyPr>
          <a:lstStyle/>
          <a:p>
            <a:pPr algn="l"/>
            <a:r>
              <a:rPr lang="en-US" sz="2000" b="1" dirty="0" smtClean="0">
                <a:solidFill>
                  <a:schemeClr val="tx1"/>
                </a:solidFill>
              </a:rPr>
              <a:t>4.Complement </a:t>
            </a:r>
            <a:r>
              <a:rPr lang="en-US" sz="2000" b="1" dirty="0">
                <a:solidFill>
                  <a:schemeClr val="tx1"/>
                </a:solidFill>
              </a:rPr>
              <a:t>of a Set-</a:t>
            </a:r>
            <a:r>
              <a:rPr lang="en-US" sz="2000" dirty="0">
                <a:solidFill>
                  <a:schemeClr val="tx1"/>
                </a:solidFill>
              </a:rPr>
              <a:t/>
            </a:r>
            <a:br>
              <a:rPr lang="en-US" sz="2000" dirty="0">
                <a:solidFill>
                  <a:schemeClr val="tx1"/>
                </a:solidFill>
              </a:rPr>
            </a:br>
            <a:r>
              <a:rPr lang="en-US" sz="2000" dirty="0">
                <a:solidFill>
                  <a:schemeClr val="tx1"/>
                </a:solidFill>
              </a:rPr>
              <a:t>The complement of a set A (denoted by A′) is the set of elements which are not in set A.</a:t>
            </a:r>
            <a:br>
              <a:rPr lang="en-US" sz="2000" dirty="0">
                <a:solidFill>
                  <a:schemeClr val="tx1"/>
                </a:solidFill>
              </a:rPr>
            </a:br>
            <a:r>
              <a:rPr lang="en-IN" sz="2000" dirty="0">
                <a:solidFill>
                  <a:schemeClr val="tx1"/>
                </a:solidFill>
              </a:rPr>
              <a:t>A′={</a:t>
            </a:r>
            <a:r>
              <a:rPr lang="en-IN" sz="2000" dirty="0" err="1">
                <a:solidFill>
                  <a:schemeClr val="tx1"/>
                </a:solidFill>
              </a:rPr>
              <a:t>x|x∉A</a:t>
            </a:r>
            <a:r>
              <a:rPr lang="en-IN" sz="2000" dirty="0">
                <a:solidFill>
                  <a:schemeClr val="tx1"/>
                </a:solidFill>
              </a:rPr>
              <a:t>}.</a:t>
            </a:r>
            <a:br>
              <a:rPr lang="en-IN" sz="2000" dirty="0">
                <a:solidFill>
                  <a:schemeClr val="tx1"/>
                </a:solidFill>
              </a:rPr>
            </a:br>
            <a:r>
              <a:rPr lang="en-US" sz="2000" dirty="0">
                <a:solidFill>
                  <a:schemeClr val="tx1"/>
                </a:solidFill>
              </a:rPr>
              <a:t>A′=(U−A) where U is a universal set which contains all objects.</a:t>
            </a:r>
            <a:r>
              <a:rPr lang="en-IN" sz="2000" dirty="0">
                <a:solidFill>
                  <a:schemeClr val="tx1"/>
                </a:solidFill>
              </a:rPr>
              <a:t> If A={</a:t>
            </a:r>
            <a:r>
              <a:rPr lang="en-IN" sz="2000" dirty="0" err="1">
                <a:solidFill>
                  <a:schemeClr val="tx1"/>
                </a:solidFill>
              </a:rPr>
              <a:t>x|x</a:t>
            </a:r>
            <a:r>
              <a:rPr lang="en-IN" sz="2000" dirty="0">
                <a:solidFill>
                  <a:schemeClr val="tx1"/>
                </a:solidFill>
              </a:rPr>
              <a:t> belongs to set of odd integers} </a:t>
            </a:r>
            <a:br>
              <a:rPr lang="en-IN" sz="2000" dirty="0">
                <a:solidFill>
                  <a:schemeClr val="tx1"/>
                </a:solidFill>
              </a:rPr>
            </a:br>
            <a:r>
              <a:rPr lang="en-IN" sz="2000" dirty="0">
                <a:solidFill>
                  <a:schemeClr val="tx1"/>
                </a:solidFill>
              </a:rPr>
              <a:t>then A′={</a:t>
            </a:r>
            <a:r>
              <a:rPr lang="en-IN" sz="2000" dirty="0" err="1">
                <a:solidFill>
                  <a:schemeClr val="tx1"/>
                </a:solidFill>
              </a:rPr>
              <a:t>y|y</a:t>
            </a:r>
            <a:r>
              <a:rPr lang="en-IN" sz="2000" dirty="0">
                <a:solidFill>
                  <a:schemeClr val="tx1"/>
                </a:solidFill>
              </a:rPr>
              <a:t> does not belong to set of odd integers} 	</a:t>
            </a:r>
            <a:endParaRPr lang="en-IN" sz="2000" dirty="0" smtClean="0">
              <a:solidFill>
                <a:schemeClr val="tx1"/>
              </a:solidFill>
            </a:endParaRPr>
          </a:p>
          <a:p>
            <a:r>
              <a:rPr lang="en-IN" sz="2000" dirty="0">
                <a:solidFill>
                  <a:schemeClr val="tx1"/>
                </a:solidFill>
              </a:rPr>
              <a:t/>
            </a:r>
            <a:br>
              <a:rPr lang="en-IN" sz="2000" dirty="0">
                <a:solidFill>
                  <a:schemeClr val="tx1"/>
                </a:solidFill>
              </a:rPr>
            </a:br>
            <a:endParaRPr lang="en-IN"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0" y="2924944"/>
            <a:ext cx="2209800" cy="1728192"/>
          </a:xfrm>
          <a:prstGeom prst="rect">
            <a:avLst/>
          </a:prstGeom>
        </p:spPr>
      </p:pic>
    </p:spTree>
    <p:extLst>
      <p:ext uri="{BB962C8B-B14F-4D97-AF65-F5344CB8AC3E}">
        <p14:creationId xmlns:p14="http://schemas.microsoft.com/office/powerpoint/2010/main" val="1271213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260648"/>
            <a:ext cx="8568952" cy="6192688"/>
          </a:xfrm>
        </p:spPr>
        <p:txBody>
          <a:bodyPr>
            <a:normAutofit/>
          </a:bodyPr>
          <a:lstStyle/>
          <a:p>
            <a:pPr algn="l"/>
            <a:r>
              <a:rPr lang="en-IN" sz="2400" b="1" dirty="0" smtClean="0">
                <a:solidFill>
                  <a:schemeClr val="tx1"/>
                </a:solidFill>
              </a:rPr>
              <a:t>3.Cartesian </a:t>
            </a:r>
            <a:r>
              <a:rPr lang="en-IN" sz="2400" b="1" dirty="0">
                <a:solidFill>
                  <a:schemeClr val="tx1"/>
                </a:solidFill>
              </a:rPr>
              <a:t>Product / Cross Product</a:t>
            </a:r>
            <a:br>
              <a:rPr lang="en-IN" sz="2400" b="1" dirty="0">
                <a:solidFill>
                  <a:schemeClr val="tx1"/>
                </a:solidFill>
              </a:rPr>
            </a:br>
            <a:endParaRPr lang="en-IN" sz="2400" b="1" dirty="0" smtClean="0">
              <a:solidFill>
                <a:schemeClr val="tx1"/>
              </a:solidFill>
            </a:endParaRPr>
          </a:p>
          <a:p>
            <a:pPr algn="l"/>
            <a:r>
              <a:rPr lang="en-US" sz="2400" dirty="0" smtClean="0">
                <a:solidFill>
                  <a:schemeClr val="tx1"/>
                </a:solidFill>
              </a:rPr>
              <a:t>The </a:t>
            </a:r>
            <a:r>
              <a:rPr lang="en-US" sz="2400" dirty="0">
                <a:solidFill>
                  <a:schemeClr val="tx1"/>
                </a:solidFill>
              </a:rPr>
              <a:t>Cartesian product of n number of sets A1,A2,…An denoted as A1×A2⋯×An  can be defined as all possible ordered pairs (x1,x2,…</a:t>
            </a:r>
            <a:r>
              <a:rPr lang="en-US" sz="2400" dirty="0" err="1">
                <a:solidFill>
                  <a:schemeClr val="tx1"/>
                </a:solidFill>
              </a:rPr>
              <a:t>xn</a:t>
            </a:r>
            <a:r>
              <a:rPr lang="en-US" sz="2400" dirty="0">
                <a:solidFill>
                  <a:schemeClr val="tx1"/>
                </a:solidFill>
              </a:rPr>
              <a:t>)</a:t>
            </a:r>
            <a:br>
              <a:rPr lang="en-US" sz="2400" dirty="0">
                <a:solidFill>
                  <a:schemeClr val="tx1"/>
                </a:solidFill>
              </a:rPr>
            </a:br>
            <a:r>
              <a:rPr lang="en-US" sz="2400" dirty="0">
                <a:solidFill>
                  <a:schemeClr val="tx1"/>
                </a:solidFill>
              </a:rPr>
              <a:t>where  x1 ∈ A1, x2 ∈ A2,… </a:t>
            </a:r>
            <a:r>
              <a:rPr lang="en-US" sz="2400" dirty="0" err="1">
                <a:solidFill>
                  <a:schemeClr val="tx1"/>
                </a:solidFill>
              </a:rPr>
              <a:t>xn</a:t>
            </a:r>
            <a:r>
              <a:rPr lang="en-US" sz="2400" dirty="0">
                <a:solidFill>
                  <a:schemeClr val="tx1"/>
                </a:solidFill>
              </a:rPr>
              <a:t> ∈ </a:t>
            </a:r>
            <a:r>
              <a:rPr lang="en-US" sz="2400" dirty="0" smtClean="0">
                <a:solidFill>
                  <a:schemeClr val="tx1"/>
                </a:solidFill>
              </a:rPr>
              <a:t>An</a:t>
            </a:r>
          </a:p>
          <a:p>
            <a:pPr algn="l"/>
            <a:r>
              <a:rPr lang="en-US" sz="2400" dirty="0">
                <a:solidFill>
                  <a:schemeClr val="tx1"/>
                </a:solidFill>
              </a:rPr>
              <a:t/>
            </a:r>
            <a:br>
              <a:rPr lang="en-US" sz="2400" dirty="0">
                <a:solidFill>
                  <a:schemeClr val="tx1"/>
                </a:solidFill>
              </a:rPr>
            </a:br>
            <a:r>
              <a:rPr lang="en-US" sz="2400" dirty="0" err="1">
                <a:solidFill>
                  <a:schemeClr val="tx1"/>
                </a:solidFill>
              </a:rPr>
              <a:t>Eg</a:t>
            </a:r>
            <a:r>
              <a:rPr lang="en-US" sz="2400" dirty="0">
                <a:solidFill>
                  <a:schemeClr val="tx1"/>
                </a:solidFill>
              </a:rPr>
              <a:t>- If we take two sets A={</a:t>
            </a:r>
            <a:r>
              <a:rPr lang="en-US" sz="2400" dirty="0" err="1">
                <a:solidFill>
                  <a:schemeClr val="tx1"/>
                </a:solidFill>
              </a:rPr>
              <a:t>a,b</a:t>
            </a:r>
            <a:r>
              <a:rPr lang="en-US" sz="2400" dirty="0">
                <a:solidFill>
                  <a:schemeClr val="tx1"/>
                </a:solidFill>
              </a:rPr>
              <a:t>} and B={1,2},</a:t>
            </a:r>
            <a:br>
              <a:rPr lang="en-US" sz="2400" dirty="0">
                <a:solidFill>
                  <a:schemeClr val="tx1"/>
                </a:solidFill>
              </a:rPr>
            </a:br>
            <a:r>
              <a:rPr lang="en-US" sz="2400" dirty="0">
                <a:solidFill>
                  <a:schemeClr val="tx1"/>
                </a:solidFill>
              </a:rPr>
              <a:t>The Cartesian product of A and B is written as − A×B={(a,1),(a,2),(b,1),(b,2)}</a:t>
            </a:r>
            <a:br>
              <a:rPr lang="en-US" sz="2400" dirty="0">
                <a:solidFill>
                  <a:schemeClr val="tx1"/>
                </a:solidFill>
              </a:rPr>
            </a:br>
            <a:r>
              <a:rPr lang="en-US" sz="2400" dirty="0">
                <a:solidFill>
                  <a:schemeClr val="tx1"/>
                </a:solidFill>
              </a:rPr>
              <a:t>The Cartesian product of B and A is written as − B×A={(1,a),(1,b),(2,a),(2,b)}</a:t>
            </a:r>
            <a:br>
              <a:rPr lang="en-US" sz="2400" dirty="0">
                <a:solidFill>
                  <a:schemeClr val="tx1"/>
                </a:solidFill>
              </a:rPr>
            </a:br>
            <a:r>
              <a:rPr lang="en-US" sz="2400" dirty="0">
                <a:solidFill>
                  <a:schemeClr val="tx1"/>
                </a:solidFill>
              </a:rPr>
              <a:t/>
            </a:r>
            <a:br>
              <a:rPr lang="en-US" sz="2400" dirty="0">
                <a:solidFill>
                  <a:schemeClr val="tx1"/>
                </a:solidFill>
              </a:rPr>
            </a:br>
            <a:endParaRPr lang="en-IN" sz="2400" dirty="0">
              <a:solidFill>
                <a:schemeClr val="tx1"/>
              </a:solidFill>
            </a:endParaRPr>
          </a:p>
        </p:txBody>
      </p:sp>
    </p:spTree>
    <p:extLst>
      <p:ext uri="{BB962C8B-B14F-4D97-AF65-F5344CB8AC3E}">
        <p14:creationId xmlns:p14="http://schemas.microsoft.com/office/powerpoint/2010/main" val="775960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60648"/>
            <a:ext cx="8640960" cy="6408712"/>
          </a:xfrm>
        </p:spPr>
        <p:txBody>
          <a:bodyPr>
            <a:noAutofit/>
          </a:bodyPr>
          <a:lstStyle/>
          <a:p>
            <a:pPr algn="l"/>
            <a:r>
              <a:rPr lang="en-US" sz="1800" b="1" dirty="0" smtClean="0">
                <a:solidFill>
                  <a:schemeClr val="tx1"/>
                </a:solidFill>
              </a:rPr>
              <a:t>4.Power Set</a:t>
            </a:r>
            <a:r>
              <a:rPr lang="en-US" sz="1800" dirty="0">
                <a:solidFill>
                  <a:schemeClr val="tx1"/>
                </a:solidFill>
              </a:rPr>
              <a:t/>
            </a:r>
            <a:br>
              <a:rPr lang="en-US" sz="1800" dirty="0">
                <a:solidFill>
                  <a:schemeClr val="tx1"/>
                </a:solidFill>
              </a:rPr>
            </a:br>
            <a:r>
              <a:rPr lang="en-US" sz="1800" dirty="0">
                <a:solidFill>
                  <a:schemeClr val="tx1"/>
                </a:solidFill>
              </a:rPr>
              <a:t>Power set of a set S is the set of all subsets of S including the empty set. The cardinality of a power set of a set S of cardinality n is </a:t>
            </a:r>
            <a:r>
              <a:rPr lang="en-IN" sz="1800" dirty="0">
                <a:solidFill>
                  <a:schemeClr val="tx1"/>
                </a:solidFill>
              </a:rPr>
              <a:t>2</a:t>
            </a:r>
            <a:r>
              <a:rPr lang="en-IN" sz="1800" baseline="30000" dirty="0">
                <a:solidFill>
                  <a:schemeClr val="tx1"/>
                </a:solidFill>
              </a:rPr>
              <a:t>n</a:t>
            </a:r>
            <a:r>
              <a:rPr lang="en-US" sz="1800" dirty="0">
                <a:solidFill>
                  <a:schemeClr val="tx1"/>
                </a:solidFill>
              </a:rPr>
              <a:t>. Power set is denoted as P(S).</a:t>
            </a:r>
            <a:br>
              <a:rPr lang="en-US" sz="1800" dirty="0">
                <a:solidFill>
                  <a:schemeClr val="tx1"/>
                </a:solidFill>
              </a:rPr>
            </a:br>
            <a:r>
              <a:rPr lang="en-US" sz="1800" dirty="0" err="1">
                <a:solidFill>
                  <a:schemeClr val="tx1"/>
                </a:solidFill>
              </a:rPr>
              <a:t>Eg</a:t>
            </a:r>
            <a:r>
              <a:rPr lang="en-US" sz="1800" dirty="0">
                <a:solidFill>
                  <a:schemeClr val="tx1"/>
                </a:solidFill>
              </a:rPr>
              <a:t>-</a:t>
            </a:r>
            <a:r>
              <a:rPr lang="en-IN" sz="1800" dirty="0">
                <a:solidFill>
                  <a:schemeClr val="tx1"/>
                </a:solidFill>
              </a:rPr>
              <a:t> For a set S={</a:t>
            </a:r>
            <a:r>
              <a:rPr lang="en-IN" sz="1800" dirty="0" err="1">
                <a:solidFill>
                  <a:schemeClr val="tx1"/>
                </a:solidFill>
              </a:rPr>
              <a:t>a,b,c,d</a:t>
            </a:r>
            <a:r>
              <a:rPr lang="en-IN" sz="1800" dirty="0">
                <a:solidFill>
                  <a:schemeClr val="tx1"/>
                </a:solidFill>
              </a:rPr>
              <a:t>} </a:t>
            </a:r>
            <a:endParaRPr lang="en-IN" sz="1800" dirty="0" smtClean="0">
              <a:solidFill>
                <a:schemeClr val="tx1"/>
              </a:solidFill>
            </a:endParaRPr>
          </a:p>
          <a:p>
            <a:pPr algn="l"/>
            <a:r>
              <a:rPr lang="en-IN" sz="1800" dirty="0" smtClean="0">
                <a:solidFill>
                  <a:schemeClr val="tx1"/>
                </a:solidFill>
              </a:rPr>
              <a:t>calculate </a:t>
            </a:r>
            <a:r>
              <a:rPr lang="en-IN" sz="1800" dirty="0">
                <a:solidFill>
                  <a:schemeClr val="tx1"/>
                </a:solidFill>
              </a:rPr>
              <a:t>the subsets −</a:t>
            </a:r>
            <a:br>
              <a:rPr lang="en-IN" sz="1800" dirty="0">
                <a:solidFill>
                  <a:schemeClr val="tx1"/>
                </a:solidFill>
              </a:rPr>
            </a:br>
            <a:r>
              <a:rPr lang="en-IN" sz="1800" dirty="0">
                <a:solidFill>
                  <a:schemeClr val="tx1"/>
                </a:solidFill>
              </a:rPr>
              <a:t>Subsets with 0 elements − {∅}(the empty set)</a:t>
            </a:r>
            <a:br>
              <a:rPr lang="en-IN" sz="1800" dirty="0">
                <a:solidFill>
                  <a:schemeClr val="tx1"/>
                </a:solidFill>
              </a:rPr>
            </a:br>
            <a:r>
              <a:rPr lang="en-IN" sz="1800" dirty="0">
                <a:solidFill>
                  <a:schemeClr val="tx1"/>
                </a:solidFill>
              </a:rPr>
              <a:t>Subsets with 1 element − {a},{b},{c},{d}</a:t>
            </a:r>
            <a:br>
              <a:rPr lang="en-IN" sz="1800" dirty="0">
                <a:solidFill>
                  <a:schemeClr val="tx1"/>
                </a:solidFill>
              </a:rPr>
            </a:br>
            <a:r>
              <a:rPr lang="en-IN" sz="1800" dirty="0">
                <a:solidFill>
                  <a:schemeClr val="tx1"/>
                </a:solidFill>
              </a:rPr>
              <a:t>Subsets with 2 elements − {</a:t>
            </a:r>
            <a:r>
              <a:rPr lang="en-IN" sz="1800" dirty="0" err="1">
                <a:solidFill>
                  <a:schemeClr val="tx1"/>
                </a:solidFill>
              </a:rPr>
              <a:t>a,b</a:t>
            </a:r>
            <a:r>
              <a:rPr lang="en-IN" sz="1800" dirty="0">
                <a:solidFill>
                  <a:schemeClr val="tx1"/>
                </a:solidFill>
              </a:rPr>
              <a:t>},{</a:t>
            </a:r>
            <a:r>
              <a:rPr lang="en-IN" sz="1800" dirty="0" err="1">
                <a:solidFill>
                  <a:schemeClr val="tx1"/>
                </a:solidFill>
              </a:rPr>
              <a:t>a,c</a:t>
            </a:r>
            <a:r>
              <a:rPr lang="en-IN" sz="1800" dirty="0">
                <a:solidFill>
                  <a:schemeClr val="tx1"/>
                </a:solidFill>
              </a:rPr>
              <a:t>},{</a:t>
            </a:r>
            <a:r>
              <a:rPr lang="en-IN" sz="1800" dirty="0" err="1">
                <a:solidFill>
                  <a:schemeClr val="tx1"/>
                </a:solidFill>
              </a:rPr>
              <a:t>a,d</a:t>
            </a:r>
            <a:r>
              <a:rPr lang="en-IN" sz="1800" dirty="0">
                <a:solidFill>
                  <a:schemeClr val="tx1"/>
                </a:solidFill>
              </a:rPr>
              <a:t>},{</a:t>
            </a:r>
            <a:r>
              <a:rPr lang="en-IN" sz="1800" dirty="0" err="1">
                <a:solidFill>
                  <a:schemeClr val="tx1"/>
                </a:solidFill>
              </a:rPr>
              <a:t>b,c</a:t>
            </a:r>
            <a:r>
              <a:rPr lang="en-IN" sz="1800" dirty="0">
                <a:solidFill>
                  <a:schemeClr val="tx1"/>
                </a:solidFill>
              </a:rPr>
              <a:t>},{</a:t>
            </a:r>
            <a:r>
              <a:rPr lang="en-IN" sz="1800" dirty="0" err="1">
                <a:solidFill>
                  <a:schemeClr val="tx1"/>
                </a:solidFill>
              </a:rPr>
              <a:t>b,d</a:t>
            </a:r>
            <a:r>
              <a:rPr lang="en-IN" sz="1800" dirty="0">
                <a:solidFill>
                  <a:schemeClr val="tx1"/>
                </a:solidFill>
              </a:rPr>
              <a:t>},{</a:t>
            </a:r>
            <a:r>
              <a:rPr lang="en-IN" sz="1800" dirty="0" err="1">
                <a:solidFill>
                  <a:schemeClr val="tx1"/>
                </a:solidFill>
              </a:rPr>
              <a:t>c,d</a:t>
            </a:r>
            <a:r>
              <a:rPr lang="en-IN" sz="1800" dirty="0">
                <a:solidFill>
                  <a:schemeClr val="tx1"/>
                </a:solidFill>
              </a:rPr>
              <a:t>}</a:t>
            </a:r>
            <a:br>
              <a:rPr lang="en-IN" sz="1800" dirty="0">
                <a:solidFill>
                  <a:schemeClr val="tx1"/>
                </a:solidFill>
              </a:rPr>
            </a:br>
            <a:r>
              <a:rPr lang="en-IN" sz="1800" dirty="0">
                <a:solidFill>
                  <a:schemeClr val="tx1"/>
                </a:solidFill>
              </a:rPr>
              <a:t>Subsets with 3 elements − {</a:t>
            </a:r>
            <a:r>
              <a:rPr lang="en-IN" sz="1800" dirty="0" err="1">
                <a:solidFill>
                  <a:schemeClr val="tx1"/>
                </a:solidFill>
              </a:rPr>
              <a:t>a,b,c</a:t>
            </a:r>
            <a:r>
              <a:rPr lang="en-IN" sz="1800" dirty="0">
                <a:solidFill>
                  <a:schemeClr val="tx1"/>
                </a:solidFill>
              </a:rPr>
              <a:t>},{</a:t>
            </a:r>
            <a:r>
              <a:rPr lang="en-IN" sz="1800" dirty="0" err="1">
                <a:solidFill>
                  <a:schemeClr val="tx1"/>
                </a:solidFill>
              </a:rPr>
              <a:t>a,b,d</a:t>
            </a:r>
            <a:r>
              <a:rPr lang="en-IN" sz="1800" dirty="0">
                <a:solidFill>
                  <a:schemeClr val="tx1"/>
                </a:solidFill>
              </a:rPr>
              <a:t>},{</a:t>
            </a:r>
            <a:r>
              <a:rPr lang="en-IN" sz="1800" dirty="0" err="1">
                <a:solidFill>
                  <a:schemeClr val="tx1"/>
                </a:solidFill>
              </a:rPr>
              <a:t>a,c,d</a:t>
            </a:r>
            <a:r>
              <a:rPr lang="en-IN" sz="1800" dirty="0">
                <a:solidFill>
                  <a:schemeClr val="tx1"/>
                </a:solidFill>
              </a:rPr>
              <a:t>},{</a:t>
            </a:r>
            <a:r>
              <a:rPr lang="en-IN" sz="1800" dirty="0" err="1">
                <a:solidFill>
                  <a:schemeClr val="tx1"/>
                </a:solidFill>
              </a:rPr>
              <a:t>b,c,d</a:t>
            </a:r>
            <a:r>
              <a:rPr lang="en-IN" sz="1800" dirty="0">
                <a:solidFill>
                  <a:schemeClr val="tx1"/>
                </a:solidFill>
              </a:rPr>
              <a:t>}</a:t>
            </a:r>
            <a:br>
              <a:rPr lang="en-IN" sz="1800" dirty="0">
                <a:solidFill>
                  <a:schemeClr val="tx1"/>
                </a:solidFill>
              </a:rPr>
            </a:br>
            <a:r>
              <a:rPr lang="en-IN" sz="1800" dirty="0">
                <a:solidFill>
                  <a:schemeClr val="tx1"/>
                </a:solidFill>
              </a:rPr>
              <a:t>Subsets with 4 elements − {</a:t>
            </a:r>
            <a:r>
              <a:rPr lang="en-IN" sz="1800" dirty="0" err="1">
                <a:solidFill>
                  <a:schemeClr val="tx1"/>
                </a:solidFill>
              </a:rPr>
              <a:t>a,b,c,d</a:t>
            </a:r>
            <a:r>
              <a:rPr lang="en-IN" sz="1800" dirty="0">
                <a:solidFill>
                  <a:schemeClr val="tx1"/>
                </a:solidFill>
              </a:rPr>
              <a:t>}</a:t>
            </a:r>
            <a:br>
              <a:rPr lang="en-IN" sz="1800" dirty="0">
                <a:solidFill>
                  <a:schemeClr val="tx1"/>
                </a:solidFill>
              </a:rPr>
            </a:br>
            <a:r>
              <a:rPr lang="en-IN" sz="1800" dirty="0">
                <a:solidFill>
                  <a:schemeClr val="tx1"/>
                </a:solidFill>
              </a:rPr>
              <a:t>Hence, P(S)=</a:t>
            </a:r>
            <a:br>
              <a:rPr lang="en-IN" sz="1800" dirty="0">
                <a:solidFill>
                  <a:schemeClr val="tx1"/>
                </a:solidFill>
              </a:rPr>
            </a:br>
            <a:r>
              <a:rPr lang="en-IN" sz="1800" dirty="0">
                <a:solidFill>
                  <a:schemeClr val="tx1"/>
                </a:solidFill>
              </a:rPr>
              <a:t>{{∅},{a},{b},{c},{d},{</a:t>
            </a:r>
            <a:r>
              <a:rPr lang="en-IN" sz="1800" dirty="0" err="1">
                <a:solidFill>
                  <a:schemeClr val="tx1"/>
                </a:solidFill>
              </a:rPr>
              <a:t>a,b</a:t>
            </a:r>
            <a:r>
              <a:rPr lang="en-IN" sz="1800" dirty="0">
                <a:solidFill>
                  <a:schemeClr val="tx1"/>
                </a:solidFill>
              </a:rPr>
              <a:t>},{</a:t>
            </a:r>
            <a:r>
              <a:rPr lang="en-IN" sz="1800" dirty="0" err="1">
                <a:solidFill>
                  <a:schemeClr val="tx1"/>
                </a:solidFill>
              </a:rPr>
              <a:t>a,c</a:t>
            </a:r>
            <a:r>
              <a:rPr lang="en-IN" sz="1800" dirty="0">
                <a:solidFill>
                  <a:schemeClr val="tx1"/>
                </a:solidFill>
              </a:rPr>
              <a:t>},{</a:t>
            </a:r>
            <a:r>
              <a:rPr lang="en-IN" sz="1800" dirty="0" err="1">
                <a:solidFill>
                  <a:schemeClr val="tx1"/>
                </a:solidFill>
              </a:rPr>
              <a:t>a,d</a:t>
            </a:r>
            <a:r>
              <a:rPr lang="en-IN" sz="1800" dirty="0">
                <a:solidFill>
                  <a:schemeClr val="tx1"/>
                </a:solidFill>
              </a:rPr>
              <a:t>},{</a:t>
            </a:r>
            <a:r>
              <a:rPr lang="en-IN" sz="1800" dirty="0" err="1">
                <a:solidFill>
                  <a:schemeClr val="tx1"/>
                </a:solidFill>
              </a:rPr>
              <a:t>b,c</a:t>
            </a:r>
            <a:r>
              <a:rPr lang="en-IN" sz="1800" dirty="0">
                <a:solidFill>
                  <a:schemeClr val="tx1"/>
                </a:solidFill>
              </a:rPr>
              <a:t>},{</a:t>
            </a:r>
            <a:r>
              <a:rPr lang="en-IN" sz="1800" dirty="0" err="1">
                <a:solidFill>
                  <a:schemeClr val="tx1"/>
                </a:solidFill>
              </a:rPr>
              <a:t>b,d</a:t>
            </a:r>
            <a:r>
              <a:rPr lang="en-IN" sz="1800" dirty="0">
                <a:solidFill>
                  <a:schemeClr val="tx1"/>
                </a:solidFill>
              </a:rPr>
              <a:t>},{</a:t>
            </a:r>
            <a:r>
              <a:rPr lang="en-IN" sz="1800" dirty="0" err="1">
                <a:solidFill>
                  <a:schemeClr val="tx1"/>
                </a:solidFill>
              </a:rPr>
              <a:t>c,d</a:t>
            </a:r>
            <a:r>
              <a:rPr lang="en-IN" sz="1800" dirty="0">
                <a:solidFill>
                  <a:schemeClr val="tx1"/>
                </a:solidFill>
              </a:rPr>
              <a:t>},{</a:t>
            </a:r>
            <a:r>
              <a:rPr lang="en-IN" sz="1800" dirty="0" err="1">
                <a:solidFill>
                  <a:schemeClr val="tx1"/>
                </a:solidFill>
              </a:rPr>
              <a:t>a,b,c</a:t>
            </a:r>
            <a:r>
              <a:rPr lang="en-IN" sz="1800" dirty="0">
                <a:solidFill>
                  <a:schemeClr val="tx1"/>
                </a:solidFill>
              </a:rPr>
              <a:t>},{</a:t>
            </a:r>
            <a:r>
              <a:rPr lang="en-IN" sz="1800" dirty="0" err="1">
                <a:solidFill>
                  <a:schemeClr val="tx1"/>
                </a:solidFill>
              </a:rPr>
              <a:t>a,b,d</a:t>
            </a:r>
            <a:r>
              <a:rPr lang="en-IN" sz="1800" dirty="0">
                <a:solidFill>
                  <a:schemeClr val="tx1"/>
                </a:solidFill>
              </a:rPr>
              <a:t>},{</a:t>
            </a:r>
            <a:r>
              <a:rPr lang="en-IN" sz="1800" dirty="0" err="1">
                <a:solidFill>
                  <a:schemeClr val="tx1"/>
                </a:solidFill>
              </a:rPr>
              <a:t>a,c,d</a:t>
            </a:r>
            <a:r>
              <a:rPr lang="en-IN" sz="1800" dirty="0">
                <a:solidFill>
                  <a:schemeClr val="tx1"/>
                </a:solidFill>
              </a:rPr>
              <a:t>},{</a:t>
            </a:r>
            <a:r>
              <a:rPr lang="en-IN" sz="1800" dirty="0" err="1">
                <a:solidFill>
                  <a:schemeClr val="tx1"/>
                </a:solidFill>
              </a:rPr>
              <a:t>b,c,d</a:t>
            </a:r>
            <a:r>
              <a:rPr lang="en-IN" sz="1800" dirty="0">
                <a:solidFill>
                  <a:schemeClr val="tx1"/>
                </a:solidFill>
              </a:rPr>
              <a:t>},{</a:t>
            </a:r>
            <a:r>
              <a:rPr lang="en-IN" sz="1800" dirty="0" err="1">
                <a:solidFill>
                  <a:schemeClr val="tx1"/>
                </a:solidFill>
              </a:rPr>
              <a:t>a,b,c,d</a:t>
            </a:r>
            <a:r>
              <a:rPr lang="en-IN" sz="1800" dirty="0">
                <a:solidFill>
                  <a:schemeClr val="tx1"/>
                </a:solidFill>
              </a:rPr>
              <a:t>}}</a:t>
            </a:r>
            <a:br>
              <a:rPr lang="en-IN" sz="1800" dirty="0">
                <a:solidFill>
                  <a:schemeClr val="tx1"/>
                </a:solidFill>
              </a:rPr>
            </a:br>
            <a:r>
              <a:rPr lang="en-IN" sz="1800" dirty="0">
                <a:solidFill>
                  <a:schemeClr val="tx1"/>
                </a:solidFill>
              </a:rPr>
              <a:t>|P(S)|=2</a:t>
            </a:r>
            <a:r>
              <a:rPr lang="en-IN" sz="1800" baseline="30000" dirty="0">
                <a:solidFill>
                  <a:schemeClr val="tx1"/>
                </a:solidFill>
              </a:rPr>
              <a:t>4</a:t>
            </a:r>
            <a:r>
              <a:rPr lang="en-IN" sz="1800" dirty="0">
                <a:solidFill>
                  <a:schemeClr val="tx1"/>
                </a:solidFill>
              </a:rPr>
              <a:t>=16 </a:t>
            </a:r>
            <a:endParaRPr lang="en-IN" sz="1800" dirty="0" smtClean="0">
              <a:solidFill>
                <a:schemeClr val="tx1"/>
              </a:solidFill>
            </a:endParaRPr>
          </a:p>
          <a:p>
            <a:pPr algn="l"/>
            <a:endParaRPr lang="en-IN" sz="1800" dirty="0" smtClean="0">
              <a:solidFill>
                <a:schemeClr val="tx1"/>
              </a:solidFill>
            </a:endParaRPr>
          </a:p>
          <a:p>
            <a:pPr algn="l"/>
            <a:r>
              <a:rPr lang="en-US" sz="1800" b="1" dirty="0" smtClean="0">
                <a:solidFill>
                  <a:schemeClr val="tx1"/>
                </a:solidFill>
              </a:rPr>
              <a:t>5.Cardinality</a:t>
            </a:r>
            <a:endParaRPr lang="en-US" sz="1800" b="1" dirty="0">
              <a:solidFill>
                <a:schemeClr val="tx1"/>
              </a:solidFill>
            </a:endParaRPr>
          </a:p>
          <a:p>
            <a:pPr algn="l"/>
            <a:r>
              <a:rPr lang="en-US" sz="1800" dirty="0">
                <a:solidFill>
                  <a:schemeClr val="tx1"/>
                </a:solidFill>
              </a:rPr>
              <a:t>The </a:t>
            </a:r>
            <a:r>
              <a:rPr lang="en-US" sz="1800" b="1" dirty="0">
                <a:solidFill>
                  <a:schemeClr val="tx1"/>
                </a:solidFill>
              </a:rPr>
              <a:t>cardinality</a:t>
            </a:r>
            <a:r>
              <a:rPr lang="en-US" sz="1800" dirty="0">
                <a:solidFill>
                  <a:schemeClr val="tx1"/>
                </a:solidFill>
              </a:rPr>
              <a:t> of a set is a measure of a set's size, meaning the number of elements in the set. The number is also referred as the cardinal number.</a:t>
            </a:r>
          </a:p>
          <a:p>
            <a:pPr algn="l"/>
            <a:r>
              <a:rPr lang="en-US" sz="1800" dirty="0">
                <a:solidFill>
                  <a:schemeClr val="tx1"/>
                </a:solidFill>
              </a:rPr>
              <a:t>For Example:</a:t>
            </a:r>
            <a:r>
              <a:rPr lang="en-IN" sz="1800" dirty="0">
                <a:solidFill>
                  <a:schemeClr val="tx1"/>
                </a:solidFill>
              </a:rPr>
              <a:t>The </a:t>
            </a:r>
            <a:r>
              <a:rPr lang="en-US" sz="1800" dirty="0">
                <a:solidFill>
                  <a:schemeClr val="tx1"/>
                </a:solidFill>
              </a:rPr>
              <a:t>set  </a:t>
            </a:r>
            <a:r>
              <a:rPr lang="en-US" sz="1800" i="1" dirty="0">
                <a:solidFill>
                  <a:schemeClr val="tx1"/>
                </a:solidFill>
              </a:rPr>
              <a:t>A</a:t>
            </a:r>
            <a:r>
              <a:rPr lang="en-US" sz="1800" dirty="0">
                <a:solidFill>
                  <a:schemeClr val="tx1"/>
                </a:solidFill>
              </a:rPr>
              <a:t>={1,2,4 } has a cardinality of 3 for the three elements that are in it</a:t>
            </a:r>
          </a:p>
          <a:p>
            <a:pPr algn="l"/>
            <a:r>
              <a:rPr lang="en-US" sz="1800" dirty="0">
                <a:solidFill>
                  <a:schemeClr val="tx1"/>
                </a:solidFill>
              </a:rPr>
              <a:t> For a set A,</a:t>
            </a:r>
            <a:r>
              <a:rPr lang="en-US" sz="1800" i="1" dirty="0">
                <a:solidFill>
                  <a:schemeClr val="tx1"/>
                </a:solidFill>
              </a:rPr>
              <a:t> </a:t>
            </a:r>
            <a:r>
              <a:rPr lang="en-US" sz="1800" dirty="0">
                <a:solidFill>
                  <a:schemeClr val="tx1"/>
                </a:solidFill>
              </a:rPr>
              <a:t>its cardinality is denoted by |A| or n(A)</a:t>
            </a:r>
          </a:p>
          <a:p>
            <a:pPr algn="l"/>
            <a:endParaRPr lang="en-US" sz="1800" dirty="0">
              <a:solidFill>
                <a:schemeClr val="tx1"/>
              </a:solidFill>
            </a:endParaRPr>
          </a:p>
          <a:p>
            <a:pPr algn="l"/>
            <a:r>
              <a:rPr lang="en-IN" sz="1400" dirty="0">
                <a:solidFill>
                  <a:schemeClr val="tx1"/>
                </a:solidFill>
              </a:rPr>
              <a:t/>
            </a:r>
            <a:br>
              <a:rPr lang="en-IN" sz="1400" dirty="0">
                <a:solidFill>
                  <a:schemeClr val="tx1"/>
                </a:solidFill>
              </a:rPr>
            </a:br>
            <a:r>
              <a:rPr lang="en-IN" sz="1400" dirty="0"/>
              <a:t/>
            </a:r>
            <a:br>
              <a:rPr lang="en-IN" sz="1400" dirty="0"/>
            </a:br>
            <a:r>
              <a:rPr lang="en-IN" sz="1400" dirty="0"/>
              <a:t/>
            </a:r>
            <a:br>
              <a:rPr lang="en-IN" sz="1400" dirty="0"/>
            </a:br>
            <a:r>
              <a:rPr lang="en-IN" sz="1400" dirty="0"/>
              <a:t/>
            </a:r>
            <a:br>
              <a:rPr lang="en-IN" sz="1400" dirty="0"/>
            </a:br>
            <a:r>
              <a:rPr lang="en-US" sz="1400" dirty="0"/>
              <a:t/>
            </a:r>
            <a:br>
              <a:rPr lang="en-US" sz="1400" dirty="0"/>
            </a:br>
            <a:endParaRPr lang="en-IN" sz="1400" dirty="0"/>
          </a:p>
        </p:txBody>
      </p:sp>
    </p:spTree>
    <p:extLst>
      <p:ext uri="{BB962C8B-B14F-4D97-AF65-F5344CB8AC3E}">
        <p14:creationId xmlns:p14="http://schemas.microsoft.com/office/powerpoint/2010/main" val="4007551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476672"/>
            <a:ext cx="8640960" cy="6120680"/>
          </a:xfrm>
        </p:spPr>
        <p:txBody>
          <a:bodyPr>
            <a:normAutofit/>
          </a:bodyPr>
          <a:lstStyle/>
          <a:p>
            <a:pPr algn="l"/>
            <a:r>
              <a:rPr lang="en-US" sz="2000" dirty="0">
                <a:solidFill>
                  <a:schemeClr val="tx1"/>
                </a:solidFill>
              </a:rPr>
              <a:t>Two finite sets are considered to be of the same size if they have equal numbers of elements. Two finite sets A and </a:t>
            </a:r>
            <a:r>
              <a:rPr lang="en-US" sz="2000" i="1" dirty="0">
                <a:solidFill>
                  <a:schemeClr val="tx1"/>
                </a:solidFill>
              </a:rPr>
              <a:t>B</a:t>
            </a:r>
            <a:r>
              <a:rPr lang="en-US" sz="2000" dirty="0">
                <a:solidFill>
                  <a:schemeClr val="tx1"/>
                </a:solidFill>
              </a:rPr>
              <a:t> to have the same cardinality if and only if there exists a </a:t>
            </a:r>
            <a:r>
              <a:rPr lang="en-US" sz="2000" dirty="0" err="1">
                <a:solidFill>
                  <a:schemeClr val="tx1"/>
                </a:solidFill>
              </a:rPr>
              <a:t>bijection</a:t>
            </a:r>
            <a:r>
              <a:rPr lang="en-US" sz="2000" dirty="0">
                <a:solidFill>
                  <a:schemeClr val="tx1"/>
                </a:solidFill>
              </a:rPr>
              <a:t>  </a:t>
            </a:r>
            <a:r>
              <a:rPr lang="en-US" sz="2000" i="1" dirty="0">
                <a:solidFill>
                  <a:schemeClr val="tx1"/>
                </a:solidFill>
              </a:rPr>
              <a:t>A</a:t>
            </a:r>
            <a:r>
              <a:rPr lang="en-US" sz="2000" dirty="0">
                <a:solidFill>
                  <a:schemeClr val="tx1"/>
                </a:solidFill>
              </a:rPr>
              <a:t>→</a:t>
            </a:r>
            <a:r>
              <a:rPr lang="en-US" sz="2000" i="1" dirty="0">
                <a:solidFill>
                  <a:schemeClr val="tx1"/>
                </a:solidFill>
              </a:rPr>
              <a:t>B</a:t>
            </a:r>
            <a:r>
              <a:rPr lang="en-US" sz="2000" dirty="0">
                <a:solidFill>
                  <a:schemeClr val="tx1"/>
                </a:solidFill>
              </a:rPr>
              <a:t>. </a:t>
            </a:r>
          </a:p>
          <a:p>
            <a:pPr algn="l"/>
            <a:endParaRPr lang="en-IN" sz="2000" dirty="0">
              <a:solidFill>
                <a:schemeClr val="tx1"/>
              </a:solidFill>
            </a:endParaRPr>
          </a:p>
          <a:p>
            <a:pPr algn="l"/>
            <a:r>
              <a:rPr lang="en-US" sz="2000" dirty="0" smtClean="0">
                <a:solidFill>
                  <a:schemeClr val="tx1"/>
                </a:solidFill>
              </a:rPr>
              <a:t>For </a:t>
            </a:r>
            <a:r>
              <a:rPr lang="en-US" sz="2000" dirty="0">
                <a:solidFill>
                  <a:schemeClr val="tx1"/>
                </a:solidFill>
              </a:rPr>
              <a:t>finite sets, these two definitions are equivalent. A </a:t>
            </a:r>
            <a:r>
              <a:rPr lang="en-US" sz="2000" dirty="0" err="1">
                <a:solidFill>
                  <a:schemeClr val="tx1"/>
                </a:solidFill>
              </a:rPr>
              <a:t>bijection</a:t>
            </a:r>
            <a:r>
              <a:rPr lang="en-US" sz="2000" dirty="0">
                <a:solidFill>
                  <a:schemeClr val="tx1"/>
                </a:solidFill>
              </a:rPr>
              <a:t> will exist between </a:t>
            </a:r>
            <a:r>
              <a:rPr lang="en-US" sz="2000" i="1" dirty="0">
                <a:solidFill>
                  <a:schemeClr val="tx1"/>
                </a:solidFill>
              </a:rPr>
              <a:t>A</a:t>
            </a:r>
            <a:r>
              <a:rPr lang="en-US" sz="2000" dirty="0">
                <a:solidFill>
                  <a:schemeClr val="tx1"/>
                </a:solidFill>
              </a:rPr>
              <a:t> and B only when elements of A</a:t>
            </a:r>
            <a:r>
              <a:rPr lang="en-US" sz="2000" i="1" dirty="0">
                <a:solidFill>
                  <a:schemeClr val="tx1"/>
                </a:solidFill>
              </a:rPr>
              <a:t> </a:t>
            </a:r>
            <a:r>
              <a:rPr lang="en-US" sz="2000" dirty="0">
                <a:solidFill>
                  <a:schemeClr val="tx1"/>
                </a:solidFill>
              </a:rPr>
              <a:t>can be paired in one-to-one correspondence with elements of </a:t>
            </a:r>
            <a:r>
              <a:rPr lang="en-US" sz="2000" i="1" dirty="0">
                <a:solidFill>
                  <a:schemeClr val="tx1"/>
                </a:solidFill>
              </a:rPr>
              <a:t>B</a:t>
            </a:r>
            <a:r>
              <a:rPr lang="en-US" sz="2000" dirty="0">
                <a:solidFill>
                  <a:schemeClr val="tx1"/>
                </a:solidFill>
              </a:rPr>
              <a:t>, which necessarily requires A and B have the same number of elements.</a:t>
            </a:r>
          </a:p>
          <a:p>
            <a:pPr algn="l"/>
            <a:endParaRPr lang="en-US" sz="2000" dirty="0">
              <a:solidFill>
                <a:schemeClr val="tx1"/>
              </a:solidFill>
            </a:endParaRPr>
          </a:p>
          <a:p>
            <a:pPr algn="l"/>
            <a:r>
              <a:rPr lang="en-IN" sz="2000" b="1" dirty="0" smtClean="0">
                <a:solidFill>
                  <a:schemeClr val="tx1"/>
                </a:solidFill>
              </a:rPr>
              <a:t>5.1.Countability</a:t>
            </a:r>
            <a:endParaRPr lang="en-IN" sz="2000" dirty="0">
              <a:solidFill>
                <a:schemeClr val="tx1"/>
              </a:solidFill>
            </a:endParaRPr>
          </a:p>
          <a:p>
            <a:pPr algn="l"/>
            <a:r>
              <a:rPr lang="en-IN" sz="2000" dirty="0">
                <a:solidFill>
                  <a:schemeClr val="tx1"/>
                </a:solidFill>
              </a:rPr>
              <a:t>What does it mean to say that a set is countable</a:t>
            </a:r>
            <a:r>
              <a:rPr lang="en-IN" sz="2000" dirty="0" smtClean="0">
                <a:solidFill>
                  <a:schemeClr val="tx1"/>
                </a:solidFill>
              </a:rPr>
              <a:t>?</a:t>
            </a:r>
          </a:p>
          <a:p>
            <a:pPr algn="l"/>
            <a:r>
              <a:rPr lang="en-IN" sz="2000" dirty="0" smtClean="0">
                <a:solidFill>
                  <a:schemeClr val="tx1"/>
                </a:solidFill>
              </a:rPr>
              <a:t>Counting </a:t>
            </a:r>
            <a:r>
              <a:rPr lang="en-IN" sz="2000" dirty="0">
                <a:solidFill>
                  <a:schemeClr val="tx1"/>
                </a:solidFill>
              </a:rPr>
              <a:t>just means matching each member of the ordered set with a unique member of the set of counting numbers, which are usually taken to be </a:t>
            </a:r>
            <a:r>
              <a:rPr lang="en-IN" sz="2000" b="1" dirty="0">
                <a:solidFill>
                  <a:schemeClr val="tx1"/>
                </a:solidFill>
              </a:rPr>
              <a:t>N</a:t>
            </a:r>
            <a:r>
              <a:rPr lang="en-IN" sz="2000" b="1" baseline="30000" dirty="0">
                <a:solidFill>
                  <a:schemeClr val="tx1"/>
                </a:solidFill>
              </a:rPr>
              <a:t>+</a:t>
            </a:r>
            <a:r>
              <a:rPr lang="en-IN" sz="2000" dirty="0">
                <a:solidFill>
                  <a:schemeClr val="tx1"/>
                </a:solidFill>
              </a:rPr>
              <a:t>, the positive natural numbers: 1, 2, 3, .... (Some weird mathematicians and computer scientists count starting with 0, i.e., by using </a:t>
            </a:r>
            <a:r>
              <a:rPr lang="en-IN" sz="2000" b="1" dirty="0">
                <a:solidFill>
                  <a:schemeClr val="tx1"/>
                </a:solidFill>
              </a:rPr>
              <a:t>N</a:t>
            </a:r>
            <a:r>
              <a:rPr lang="en-IN" sz="2000" dirty="0">
                <a:solidFill>
                  <a:schemeClr val="tx1"/>
                </a:solidFill>
              </a:rPr>
              <a:t>, the natural numbers: 0, 1, 2, 3, .... </a:t>
            </a:r>
          </a:p>
          <a:p>
            <a:pPr algn="l"/>
            <a:endParaRPr lang="en-IN" sz="2000" dirty="0">
              <a:solidFill>
                <a:schemeClr val="tx1"/>
              </a:solidFill>
            </a:endParaRPr>
          </a:p>
          <a:p>
            <a:pPr algn="l"/>
            <a:endParaRPr lang="en-IN" sz="2000" dirty="0"/>
          </a:p>
        </p:txBody>
      </p:sp>
    </p:spTree>
    <p:extLst>
      <p:ext uri="{BB962C8B-B14F-4D97-AF65-F5344CB8AC3E}">
        <p14:creationId xmlns:p14="http://schemas.microsoft.com/office/powerpoint/2010/main" val="3003751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620688"/>
            <a:ext cx="8134672" cy="1154559"/>
          </a:xfrm>
        </p:spPr>
        <p:txBody>
          <a:bodyPr>
            <a:normAutofit/>
          </a:bodyPr>
          <a:lstStyle/>
          <a:p>
            <a:pPr algn="l"/>
            <a:r>
              <a:rPr lang="en-IN" sz="2800" b="1" dirty="0" smtClean="0"/>
              <a:t>6.Propositional </a:t>
            </a:r>
            <a:r>
              <a:rPr lang="en-IN" sz="2800" b="1" dirty="0"/>
              <a:t>Logic</a:t>
            </a:r>
            <a:endParaRPr lang="en-IN" sz="2800" dirty="0"/>
          </a:p>
        </p:txBody>
      </p:sp>
      <p:sp>
        <p:nvSpPr>
          <p:cNvPr id="3" name="Subtitle 2"/>
          <p:cNvSpPr>
            <a:spLocks noGrp="1"/>
          </p:cNvSpPr>
          <p:nvPr>
            <p:ph type="subTitle" idx="1"/>
          </p:nvPr>
        </p:nvSpPr>
        <p:spPr>
          <a:xfrm>
            <a:off x="255984" y="1772816"/>
            <a:ext cx="7772400" cy="4752528"/>
          </a:xfrm>
        </p:spPr>
        <p:txBody>
          <a:bodyPr>
            <a:normAutofit fontScale="70000" lnSpcReduction="20000"/>
          </a:bodyPr>
          <a:lstStyle/>
          <a:p>
            <a:pPr algn="l"/>
            <a:r>
              <a:rPr lang="en-US" dirty="0">
                <a:solidFill>
                  <a:schemeClr val="tx1"/>
                </a:solidFill>
              </a:rPr>
              <a:t>A proposition is a collection of declarative statements that has either a truth value "true” or a truth value "false".  A propositional consists of propositional variables and </a:t>
            </a:r>
            <a:r>
              <a:rPr lang="en-US" dirty="0" smtClean="0">
                <a:solidFill>
                  <a:schemeClr val="tx1"/>
                </a:solidFill>
              </a:rPr>
              <a:t>connectives. We </a:t>
            </a:r>
            <a:r>
              <a:rPr lang="en-US" dirty="0">
                <a:solidFill>
                  <a:schemeClr val="tx1"/>
                </a:solidFill>
              </a:rPr>
              <a:t>denote the propositional variables by capital letters (A, B, </a:t>
            </a:r>
            <a:r>
              <a:rPr lang="en-US" dirty="0" err="1">
                <a:solidFill>
                  <a:schemeClr val="tx1"/>
                </a:solidFill>
              </a:rPr>
              <a:t>etc</a:t>
            </a:r>
            <a:r>
              <a:rPr lang="en-US" dirty="0" smtClean="0">
                <a:solidFill>
                  <a:schemeClr val="tx1"/>
                </a:solidFill>
              </a:rPr>
              <a:t>).</a:t>
            </a:r>
            <a:r>
              <a:rPr lang="en-US" dirty="0">
                <a:solidFill>
                  <a:schemeClr val="tx1"/>
                </a:solidFill>
              </a:rPr>
              <a:t> The connectives connect the propositional variables.</a:t>
            </a:r>
            <a:endParaRPr lang="en-US" dirty="0" smtClean="0">
              <a:solidFill>
                <a:schemeClr val="tx1"/>
              </a:solidFill>
            </a:endParaRPr>
          </a:p>
          <a:p>
            <a:pPr algn="l"/>
            <a:endParaRPr lang="en-US" dirty="0" smtClean="0">
              <a:solidFill>
                <a:schemeClr val="tx1"/>
              </a:solidFill>
            </a:endParaRPr>
          </a:p>
          <a:p>
            <a:pPr algn="l"/>
            <a:r>
              <a:rPr lang="en-US" dirty="0" smtClean="0">
                <a:solidFill>
                  <a:schemeClr val="tx1"/>
                </a:solidFill>
              </a:rPr>
              <a:t>Some </a:t>
            </a:r>
            <a:r>
              <a:rPr lang="en-US" dirty="0">
                <a:solidFill>
                  <a:schemeClr val="tx1"/>
                </a:solidFill>
              </a:rPr>
              <a:t>examples of Propositions are given below </a:t>
            </a:r>
            <a:r>
              <a:rPr lang="en-US" dirty="0" smtClean="0">
                <a:solidFill>
                  <a:schemeClr val="tx1"/>
                </a:solidFill>
              </a:rPr>
              <a:t>−</a:t>
            </a:r>
          </a:p>
          <a:p>
            <a:pPr algn="l"/>
            <a:r>
              <a:rPr lang="en-US" dirty="0" smtClean="0">
                <a:solidFill>
                  <a:schemeClr val="tx1"/>
                </a:solidFill>
              </a:rPr>
              <a:t>1)1+1=2  --------True</a:t>
            </a:r>
          </a:p>
          <a:p>
            <a:pPr algn="l"/>
            <a:r>
              <a:rPr lang="en-US" dirty="0">
                <a:solidFill>
                  <a:schemeClr val="tx1"/>
                </a:solidFill>
              </a:rPr>
              <a:t>2</a:t>
            </a:r>
            <a:r>
              <a:rPr lang="en-US" dirty="0" smtClean="0">
                <a:solidFill>
                  <a:schemeClr val="tx1"/>
                </a:solidFill>
              </a:rPr>
              <a:t>) London is in Denmark---False</a:t>
            </a:r>
          </a:p>
          <a:p>
            <a:pPr algn="l"/>
            <a:endParaRPr lang="en-US" dirty="0">
              <a:solidFill>
                <a:schemeClr val="tx1"/>
              </a:solidFill>
            </a:endParaRPr>
          </a:p>
          <a:p>
            <a:pPr algn="l"/>
            <a:r>
              <a:rPr lang="en-US" dirty="0">
                <a:solidFill>
                  <a:schemeClr val="tx1"/>
                </a:solidFill>
              </a:rPr>
              <a:t>The following is not a Proposition </a:t>
            </a:r>
            <a:r>
              <a:rPr lang="en-US" dirty="0" smtClean="0">
                <a:solidFill>
                  <a:schemeClr val="tx1"/>
                </a:solidFill>
              </a:rPr>
              <a:t>−</a:t>
            </a:r>
          </a:p>
          <a:p>
            <a:pPr algn="l"/>
            <a:r>
              <a:rPr lang="en-US" dirty="0" smtClean="0">
                <a:solidFill>
                  <a:schemeClr val="tx1"/>
                </a:solidFill>
              </a:rPr>
              <a:t>1)Where are you going ?</a:t>
            </a:r>
          </a:p>
          <a:p>
            <a:pPr algn="l"/>
            <a:r>
              <a:rPr lang="en-US" dirty="0" smtClean="0">
                <a:solidFill>
                  <a:schemeClr val="tx1"/>
                </a:solidFill>
              </a:rPr>
              <a:t>2)Sit down.</a:t>
            </a:r>
          </a:p>
          <a:p>
            <a:pPr algn="l"/>
            <a:r>
              <a:rPr lang="en-US" dirty="0" smtClean="0">
                <a:solidFill>
                  <a:schemeClr val="tx1"/>
                </a:solidFill>
              </a:rPr>
              <a:t>Here in 1</a:t>
            </a:r>
            <a:r>
              <a:rPr lang="en-US" baseline="30000" dirty="0" smtClean="0">
                <a:solidFill>
                  <a:schemeClr val="tx1"/>
                </a:solidFill>
              </a:rPr>
              <a:t>st</a:t>
            </a:r>
            <a:r>
              <a:rPr lang="en-US" dirty="0" smtClean="0">
                <a:solidFill>
                  <a:schemeClr val="tx1"/>
                </a:solidFill>
              </a:rPr>
              <a:t> statement  is question and 2</a:t>
            </a:r>
            <a:r>
              <a:rPr lang="en-US" baseline="30000" dirty="0" smtClean="0">
                <a:solidFill>
                  <a:schemeClr val="tx1"/>
                </a:solidFill>
              </a:rPr>
              <a:t>nd</a:t>
            </a:r>
            <a:r>
              <a:rPr lang="en-US" dirty="0" smtClean="0">
                <a:solidFill>
                  <a:schemeClr val="tx1"/>
                </a:solidFill>
              </a:rPr>
              <a:t>  is command </a:t>
            </a:r>
          </a:p>
          <a:p>
            <a:pPr algn="l"/>
            <a:endParaRPr lang="en-IN" dirty="0"/>
          </a:p>
        </p:txBody>
      </p:sp>
    </p:spTree>
    <p:extLst>
      <p:ext uri="{BB962C8B-B14F-4D97-AF65-F5344CB8AC3E}">
        <p14:creationId xmlns:p14="http://schemas.microsoft.com/office/powerpoint/2010/main" val="940525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smtClean="0"/>
              <a:t>7.Logical </a:t>
            </a:r>
            <a:r>
              <a:rPr lang="en-IN" sz="2800" b="1" dirty="0" smtClean="0"/>
              <a:t>Connectives	</a:t>
            </a:r>
            <a:endParaRPr lang="en-IN" sz="2800" b="1" dirty="0"/>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IN" sz="2400" dirty="0" smtClean="0"/>
              <a:t>A logical connectives is a symbol which is used to connect two or more </a:t>
            </a:r>
            <a:r>
              <a:rPr lang="en-IN" sz="2400" dirty="0" err="1" smtClean="0"/>
              <a:t>proposaltional</a:t>
            </a:r>
            <a:r>
              <a:rPr lang="en-IN" sz="2400" dirty="0" smtClean="0"/>
              <a:t> logics in such a manner that resultant logic depends only on the input logics.</a:t>
            </a:r>
          </a:p>
          <a:p>
            <a:pPr marL="0" indent="0">
              <a:buNone/>
            </a:pPr>
            <a:r>
              <a:rPr lang="en-IN" sz="2400" dirty="0" smtClean="0"/>
              <a:t>1)Negation</a:t>
            </a:r>
            <a:r>
              <a:rPr lang="en-IN" sz="2400" dirty="0"/>
              <a:t>/ NOT </a:t>
            </a:r>
            <a:r>
              <a:rPr lang="en-IN" sz="2400" dirty="0" smtClean="0"/>
              <a:t>(~):</a:t>
            </a:r>
          </a:p>
          <a:p>
            <a:pPr marL="0" lvl="0" indent="0" algn="just" fontAlgn="base">
              <a:spcBef>
                <a:spcPct val="0"/>
              </a:spcBef>
              <a:spcAft>
                <a:spcPct val="0"/>
              </a:spcAft>
              <a:buNone/>
            </a:pPr>
            <a:r>
              <a:rPr kumimoji="0" lang="en-US" sz="2400" b="0" i="0" u="none" strike="noStrike" cap="none" normalizeH="0" baseline="0" dirty="0" smtClean="0">
                <a:ln>
                  <a:noFill/>
                </a:ln>
                <a:solidFill>
                  <a:srgbClr val="000000"/>
                </a:solidFill>
                <a:effectLst/>
                <a:cs typeface="Arial" pitchFamily="34" charset="0"/>
              </a:rPr>
              <a:t>The negation of a proposition A (written as ¬A </a:t>
            </a:r>
            <a:r>
              <a:rPr lang="en-US" sz="2400" dirty="0" smtClean="0">
                <a:solidFill>
                  <a:srgbClr val="000000"/>
                </a:solidFill>
                <a:cs typeface="Arial" pitchFamily="34" charset="0"/>
              </a:rPr>
              <a:t>or ~</a:t>
            </a:r>
            <a:r>
              <a:rPr kumimoji="0" lang="en-US" sz="2400" b="0" i="0" u="none" strike="noStrike" cap="none" normalizeH="0" baseline="0" dirty="0" smtClean="0">
                <a:ln>
                  <a:noFill/>
                </a:ln>
                <a:solidFill>
                  <a:srgbClr val="000000"/>
                </a:solidFill>
                <a:effectLst/>
                <a:cs typeface="Arial" pitchFamily="34" charset="0"/>
              </a:rPr>
              <a:t>A) is false when A is true and is true when A is false.</a:t>
            </a:r>
            <a:endParaRPr kumimoji="0" lang="en-US" sz="2400" b="0" i="0" u="none" strike="noStrike" cap="none" normalizeH="0" baseline="0" dirty="0" smtClean="0">
              <a:ln>
                <a:noFill/>
              </a:ln>
              <a:solidFill>
                <a:schemeClr val="tx1"/>
              </a:solidFill>
              <a:effectLst/>
              <a:cs typeface="Arial" pitchFamily="34" charset="0"/>
            </a:endParaRPr>
          </a:p>
          <a:p>
            <a:pPr marL="0" lvl="0" indent="0" algn="just" eaLnBrk="0" fontAlgn="base" hangingPunct="0">
              <a:spcBef>
                <a:spcPct val="0"/>
              </a:spcBef>
              <a:spcAft>
                <a:spcPct val="0"/>
              </a:spcAft>
              <a:buNone/>
            </a:pPr>
            <a:r>
              <a:rPr kumimoji="0" lang="en-US" sz="2400" b="0" i="0" u="none" strike="noStrike" cap="none" normalizeH="0" baseline="0" dirty="0" smtClean="0">
                <a:ln>
                  <a:noFill/>
                </a:ln>
                <a:solidFill>
                  <a:srgbClr val="000000"/>
                </a:solidFill>
                <a:effectLst/>
                <a:cs typeface="Arial" pitchFamily="34" charset="0"/>
              </a:rPr>
              <a:t>The truth table is as follows −</a:t>
            </a:r>
          </a:p>
          <a:p>
            <a:pPr marL="0" lvl="0" indent="0" algn="just" eaLnBrk="0" fontAlgn="base" hangingPunct="0">
              <a:spcBef>
                <a:spcPct val="0"/>
              </a:spcBef>
              <a:spcAft>
                <a:spcPct val="0"/>
              </a:spcAft>
              <a:buNone/>
            </a:pPr>
            <a:endParaRPr lang="en-US" sz="2400" dirty="0">
              <a:solidFill>
                <a:srgbClr val="000000"/>
              </a:solidFill>
              <a:cs typeface="Arial" pitchFamily="34" charset="0"/>
            </a:endParaRPr>
          </a:p>
          <a:p>
            <a:pPr marL="0" lvl="0" indent="0" algn="just" eaLnBrk="0" fontAlgn="base" hangingPunct="0">
              <a:spcBef>
                <a:spcPct val="0"/>
              </a:spcBef>
              <a:spcAft>
                <a:spcPct val="0"/>
              </a:spcAft>
              <a:buNone/>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indent="0">
              <a:buNone/>
            </a:pPr>
            <a:endParaRPr lang="en-IN" sz="2400" dirty="0" smtClean="0"/>
          </a:p>
          <a:p>
            <a:pPr marL="0" indent="0">
              <a:buNone/>
            </a:pPr>
            <a:endParaRPr lang="en-IN" dirty="0"/>
          </a:p>
          <a:p>
            <a:pPr marL="0" indent="0">
              <a:buNone/>
            </a:pP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460898984"/>
              </p:ext>
            </p:extLst>
          </p:nvPr>
        </p:nvGraphicFramePr>
        <p:xfrm>
          <a:off x="2915816" y="4509121"/>
          <a:ext cx="3233686" cy="1856223"/>
        </p:xfrm>
        <a:graphic>
          <a:graphicData uri="http://schemas.openxmlformats.org/drawingml/2006/table">
            <a:tbl>
              <a:tblPr/>
              <a:tblGrid>
                <a:gridCol w="1616843"/>
                <a:gridCol w="1616843"/>
              </a:tblGrid>
              <a:tr h="618741">
                <a:tc>
                  <a:txBody>
                    <a:bodyPr/>
                    <a:lstStyle/>
                    <a:p>
                      <a:pPr algn="ctr" fontAlgn="t"/>
                      <a:r>
                        <a:rPr lang="en-IN" dirty="0">
                          <a:effectLst/>
                        </a:rPr>
                        <a:t>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dirty="0" smtClean="0">
                          <a:effectLst/>
                        </a:rPr>
                        <a:t>~ </a:t>
                      </a:r>
                      <a:r>
                        <a:rPr lang="en-IN" dirty="0">
                          <a:effectLst/>
                        </a:rPr>
                        <a:t>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618741">
                <a:tc>
                  <a:txBody>
                    <a:bodyPr/>
                    <a:lstStyle/>
                    <a:p>
                      <a:pPr algn="ctr" fontAlgn="t"/>
                      <a:r>
                        <a:rPr lang="en-IN" dirty="0">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741">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14799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050904" cy="706090"/>
          </a:xfrm>
        </p:spPr>
        <p:txBody>
          <a:bodyPr>
            <a:normAutofit/>
          </a:bodyPr>
          <a:lstStyle/>
          <a:p>
            <a:pPr algn="l"/>
            <a:r>
              <a:rPr lang="en-IN" sz="2800" b="1" dirty="0" smtClean="0"/>
              <a:t>2)</a:t>
            </a:r>
            <a:r>
              <a:rPr lang="en-IN" sz="2800" b="1" dirty="0" err="1" smtClean="0"/>
              <a:t>Conjuction</a:t>
            </a:r>
            <a:r>
              <a:rPr lang="en-IN" sz="2800" b="1" dirty="0" smtClean="0"/>
              <a:t>(AND (∧)):</a:t>
            </a:r>
            <a:endParaRPr lang="en-IN" sz="2800" b="1" dirty="0"/>
          </a:p>
        </p:txBody>
      </p:sp>
      <p:sp>
        <p:nvSpPr>
          <p:cNvPr id="3" name="Content Placeholder 2"/>
          <p:cNvSpPr>
            <a:spLocks noGrp="1"/>
          </p:cNvSpPr>
          <p:nvPr>
            <p:ph idx="1"/>
          </p:nvPr>
        </p:nvSpPr>
        <p:spPr>
          <a:xfrm>
            <a:off x="457200" y="1052736"/>
            <a:ext cx="8229600" cy="4525963"/>
          </a:xfrm>
        </p:spPr>
        <p:txBody>
          <a:bodyPr>
            <a:normAutofit/>
          </a:bodyPr>
          <a:lstStyle/>
          <a:p>
            <a:r>
              <a:rPr lang="en-US" sz="2800" dirty="0"/>
              <a:t>The AND operation of two propositions A and B (written as </a:t>
            </a:r>
            <a:r>
              <a:rPr lang="en-US" sz="2800" dirty="0" smtClean="0"/>
              <a:t>A∧</a:t>
            </a:r>
            <a:r>
              <a:rPr lang="en-US" sz="2800" dirty="0"/>
              <a:t>B) is true if both the propositional variable A and B is true.</a:t>
            </a:r>
          </a:p>
          <a:p>
            <a:r>
              <a:rPr lang="en-US" sz="2800" dirty="0"/>
              <a:t>The truth table is as follows −</a:t>
            </a:r>
          </a:p>
          <a:p>
            <a:pPr marL="0" indent="0">
              <a:buNone/>
            </a:pPr>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2377685116"/>
              </p:ext>
            </p:extLst>
          </p:nvPr>
        </p:nvGraphicFramePr>
        <p:xfrm>
          <a:off x="3131840" y="3212976"/>
          <a:ext cx="3155004" cy="2133600"/>
        </p:xfrm>
        <a:graphic>
          <a:graphicData uri="http://schemas.openxmlformats.org/drawingml/2006/table">
            <a:tbl>
              <a:tblPr/>
              <a:tblGrid>
                <a:gridCol w="1051668"/>
                <a:gridCol w="1051668"/>
                <a:gridCol w="1051668"/>
              </a:tblGrid>
              <a:tr h="0">
                <a:tc>
                  <a:txBody>
                    <a:bodyPr/>
                    <a:lstStyle/>
                    <a:p>
                      <a:pPr algn="ctr" fontAlgn="t"/>
                      <a:r>
                        <a:rPr lang="en-IN">
                          <a:effectLst/>
                        </a:rPr>
                        <a:t>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a:effectLst/>
                        </a:rPr>
                        <a:t>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a:effectLst/>
                        </a:rPr>
                        <a:t>A ∧ 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dirty="0">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1042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764704"/>
            <a:ext cx="7992888" cy="5400600"/>
          </a:xfrm>
        </p:spPr>
        <p:txBody>
          <a:bodyPr/>
          <a:lstStyle/>
          <a:p>
            <a:endParaRPr lang="en-IN" dirty="0" smtClean="0">
              <a:solidFill>
                <a:schemeClr val="tx1"/>
              </a:solidFill>
            </a:endParaRPr>
          </a:p>
          <a:p>
            <a:endParaRPr lang="en-IN" dirty="0">
              <a:solidFill>
                <a:schemeClr val="tx1"/>
              </a:solidFill>
            </a:endParaRPr>
          </a:p>
          <a:p>
            <a:r>
              <a:rPr lang="en-IN" dirty="0" smtClean="0">
                <a:solidFill>
                  <a:schemeClr val="tx1"/>
                </a:solidFill>
              </a:rPr>
              <a:t>UNIT </a:t>
            </a:r>
            <a:r>
              <a:rPr lang="en-IN" dirty="0">
                <a:solidFill>
                  <a:schemeClr val="tx1"/>
                </a:solidFill>
              </a:rPr>
              <a:t>1</a:t>
            </a:r>
            <a:br>
              <a:rPr lang="en-IN" dirty="0">
                <a:solidFill>
                  <a:schemeClr val="tx1"/>
                </a:solidFill>
              </a:rPr>
            </a:br>
            <a:r>
              <a:rPr lang="en-IN" dirty="0">
                <a:solidFill>
                  <a:schemeClr val="tx1"/>
                </a:solidFill>
              </a:rPr>
              <a:t/>
            </a:r>
            <a:br>
              <a:rPr lang="en-IN" dirty="0">
                <a:solidFill>
                  <a:schemeClr val="tx1"/>
                </a:solidFill>
              </a:rPr>
            </a:br>
            <a:r>
              <a:rPr lang="en-IN" dirty="0">
                <a:solidFill>
                  <a:schemeClr val="tx1"/>
                </a:solidFill>
              </a:rPr>
              <a:t>Fundamental Structures and Basic Logic</a:t>
            </a:r>
          </a:p>
        </p:txBody>
      </p:sp>
    </p:spTree>
    <p:extLst>
      <p:ext uri="{BB962C8B-B14F-4D97-AF65-F5344CB8AC3E}">
        <p14:creationId xmlns:p14="http://schemas.microsoft.com/office/powerpoint/2010/main" val="252640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smtClean="0"/>
              <a:t>3)Disjunction (OR (∨)):</a:t>
            </a:r>
            <a:endParaRPr lang="en-IN" sz="2800" b="1" dirty="0"/>
          </a:p>
        </p:txBody>
      </p:sp>
      <p:sp>
        <p:nvSpPr>
          <p:cNvPr id="3" name="Content Placeholder 2"/>
          <p:cNvSpPr>
            <a:spLocks noGrp="1"/>
          </p:cNvSpPr>
          <p:nvPr>
            <p:ph idx="1"/>
          </p:nvPr>
        </p:nvSpPr>
        <p:spPr>
          <a:xfrm>
            <a:off x="457200" y="1340768"/>
            <a:ext cx="8229600" cy="4785395"/>
          </a:xfrm>
        </p:spPr>
        <p:txBody>
          <a:bodyPr/>
          <a:lstStyle/>
          <a:p>
            <a:r>
              <a:rPr lang="en-US" sz="2800" dirty="0"/>
              <a:t>The OR operation of two propositions A and B (written as A∨</a:t>
            </a:r>
            <a:r>
              <a:rPr lang="en-US" sz="2800" dirty="0" smtClean="0"/>
              <a:t>B) </a:t>
            </a:r>
            <a:r>
              <a:rPr lang="en-US" sz="2800" dirty="0"/>
              <a:t>is true if at least any of the propositional variable A or B is true.</a:t>
            </a:r>
          </a:p>
          <a:p>
            <a:r>
              <a:rPr lang="en-US" sz="2800" dirty="0"/>
              <a:t>The truth table is as follows </a:t>
            </a:r>
            <a:r>
              <a:rPr lang="en-US" dirty="0"/>
              <a:t>−</a:t>
            </a:r>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920379185"/>
              </p:ext>
            </p:extLst>
          </p:nvPr>
        </p:nvGraphicFramePr>
        <p:xfrm>
          <a:off x="3203848" y="3645024"/>
          <a:ext cx="3155004" cy="2133600"/>
        </p:xfrm>
        <a:graphic>
          <a:graphicData uri="http://schemas.openxmlformats.org/drawingml/2006/table">
            <a:tbl>
              <a:tblPr/>
              <a:tblGrid>
                <a:gridCol w="1145454"/>
                <a:gridCol w="957882"/>
                <a:gridCol w="1051668"/>
              </a:tblGrid>
              <a:tr h="0">
                <a:tc>
                  <a:txBody>
                    <a:bodyPr/>
                    <a:lstStyle/>
                    <a:p>
                      <a:pPr algn="ctr" fontAlgn="t"/>
                      <a:r>
                        <a:rPr lang="en-IN">
                          <a:effectLst/>
                        </a:rPr>
                        <a:t>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a:effectLst/>
                        </a:rPr>
                        <a:t>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a:effectLst/>
                        </a:rPr>
                        <a:t>A ∨ 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8887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smtClean="0"/>
              <a:t>4)</a:t>
            </a:r>
            <a:r>
              <a:rPr lang="en-IN" sz="2800" b="1" dirty="0"/>
              <a:t> Implication </a:t>
            </a:r>
            <a:r>
              <a:rPr lang="en-IN" sz="2800" b="1" dirty="0" smtClean="0"/>
              <a:t>(conditional) </a:t>
            </a:r>
            <a:r>
              <a:rPr lang="en-IN" sz="2800" b="1" dirty="0"/>
              <a:t>(</a:t>
            </a:r>
            <a:r>
              <a:rPr lang="en-IN" sz="2800" b="1" dirty="0" smtClean="0"/>
              <a:t>→):</a:t>
            </a:r>
            <a:r>
              <a:rPr lang="en-IN" sz="2800" b="1" dirty="0"/>
              <a:t/>
            </a:r>
            <a:br>
              <a:rPr lang="en-IN" sz="2800" b="1" dirty="0"/>
            </a:br>
            <a:endParaRPr lang="en-IN" sz="2800" b="1" dirty="0"/>
          </a:p>
        </p:txBody>
      </p:sp>
      <p:sp>
        <p:nvSpPr>
          <p:cNvPr id="3" name="Content Placeholder 2"/>
          <p:cNvSpPr>
            <a:spLocks noGrp="1"/>
          </p:cNvSpPr>
          <p:nvPr>
            <p:ph idx="1"/>
          </p:nvPr>
        </p:nvSpPr>
        <p:spPr>
          <a:xfrm>
            <a:off x="457200" y="980728"/>
            <a:ext cx="8229600" cy="5145435"/>
          </a:xfrm>
        </p:spPr>
        <p:txBody>
          <a:bodyPr/>
          <a:lstStyle/>
          <a:p>
            <a:r>
              <a:rPr lang="en-US" sz="2800" dirty="0"/>
              <a:t>An implication A</a:t>
            </a:r>
            <a:r>
              <a:rPr lang="en-US" sz="2800" dirty="0" smtClean="0"/>
              <a:t>→B</a:t>
            </a:r>
            <a:r>
              <a:rPr lang="en-US" sz="2800" dirty="0"/>
              <a:t> is the proposition “if A, then B”. It is false if A is true and B is false. The rest cases are true.</a:t>
            </a:r>
          </a:p>
          <a:p>
            <a:r>
              <a:rPr lang="en-US" sz="2800" dirty="0"/>
              <a:t>The truth table is as follows </a:t>
            </a:r>
            <a:r>
              <a:rPr lang="en-US" sz="2800" dirty="0" smtClean="0"/>
              <a:t>−</a:t>
            </a:r>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12243316"/>
              </p:ext>
            </p:extLst>
          </p:nvPr>
        </p:nvGraphicFramePr>
        <p:xfrm>
          <a:off x="2994498" y="3239616"/>
          <a:ext cx="3155004" cy="2133600"/>
        </p:xfrm>
        <a:graphic>
          <a:graphicData uri="http://schemas.openxmlformats.org/drawingml/2006/table">
            <a:tbl>
              <a:tblPr/>
              <a:tblGrid>
                <a:gridCol w="1051668"/>
                <a:gridCol w="1051668"/>
                <a:gridCol w="1051668"/>
              </a:tblGrid>
              <a:tr h="0">
                <a:tc>
                  <a:txBody>
                    <a:bodyPr/>
                    <a:lstStyle/>
                    <a:p>
                      <a:pPr algn="ctr" fontAlgn="t"/>
                      <a:r>
                        <a:rPr lang="en-IN" dirty="0">
                          <a:effectLst/>
                        </a:rPr>
                        <a:t>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dirty="0">
                          <a:effectLst/>
                        </a:rPr>
                        <a:t>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dirty="0">
                          <a:effectLst/>
                        </a:rPr>
                        <a:t>A → 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73367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smtClean="0"/>
              <a:t/>
            </a:r>
            <a:br>
              <a:rPr lang="en-IN" dirty="0" smtClean="0"/>
            </a:br>
            <a:r>
              <a:rPr lang="en-IN" sz="3100" b="1" dirty="0" smtClean="0"/>
              <a:t>5)</a:t>
            </a:r>
            <a:r>
              <a:rPr lang="en-IN" sz="3100" b="1" dirty="0" err="1" smtClean="0"/>
              <a:t>Biconditional</a:t>
            </a:r>
            <a:r>
              <a:rPr lang="en-IN" sz="3100" b="1" dirty="0" smtClean="0"/>
              <a:t>(Double implication)(⇔</a:t>
            </a:r>
            <a:r>
              <a:rPr lang="en-IN" sz="3100" b="1" dirty="0"/>
              <a:t>) </a:t>
            </a:r>
            <a:r>
              <a:rPr lang="en-IN" sz="3100" b="1" dirty="0" smtClean="0"/>
              <a:t>:</a:t>
            </a:r>
            <a:endParaRPr lang="en-IN" b="1" dirty="0"/>
          </a:p>
        </p:txBody>
      </p:sp>
      <p:sp>
        <p:nvSpPr>
          <p:cNvPr id="3" name="Content Placeholder 2"/>
          <p:cNvSpPr>
            <a:spLocks noGrp="1"/>
          </p:cNvSpPr>
          <p:nvPr>
            <p:ph idx="1"/>
          </p:nvPr>
        </p:nvSpPr>
        <p:spPr/>
        <p:txBody>
          <a:bodyPr/>
          <a:lstStyle/>
          <a:p>
            <a:pPr marL="0" indent="0">
              <a:buNone/>
            </a:pPr>
            <a:r>
              <a:rPr lang="en-US" sz="2800" dirty="0" smtClean="0"/>
              <a:t>A</a:t>
            </a:r>
            <a:r>
              <a:rPr lang="en-US" sz="2800" dirty="0"/>
              <a:t>⇔B is bi-conditional logical connective which is true when p and q are same, i.e. both are false or both are true.</a:t>
            </a:r>
          </a:p>
          <a:p>
            <a:r>
              <a:rPr lang="en-US" sz="2800" dirty="0"/>
              <a:t>The truth table is as follows </a:t>
            </a:r>
            <a:r>
              <a:rPr lang="en-US" dirty="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11554779"/>
              </p:ext>
            </p:extLst>
          </p:nvPr>
        </p:nvGraphicFramePr>
        <p:xfrm>
          <a:off x="2994498" y="3815680"/>
          <a:ext cx="3155004" cy="2133600"/>
        </p:xfrm>
        <a:graphic>
          <a:graphicData uri="http://schemas.openxmlformats.org/drawingml/2006/table">
            <a:tbl>
              <a:tblPr/>
              <a:tblGrid>
                <a:gridCol w="1051668"/>
                <a:gridCol w="1051668"/>
                <a:gridCol w="1051668"/>
              </a:tblGrid>
              <a:tr h="0">
                <a:tc>
                  <a:txBody>
                    <a:bodyPr/>
                    <a:lstStyle/>
                    <a:p>
                      <a:pPr algn="ctr" fontAlgn="t"/>
                      <a:r>
                        <a:rPr lang="en-IN">
                          <a:effectLst/>
                        </a:rPr>
                        <a:t>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a:effectLst/>
                        </a:rPr>
                        <a:t>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a:effectLst/>
                        </a:rPr>
                        <a:t>A ⇔ 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64779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332656"/>
            <a:ext cx="8640960" cy="6408712"/>
          </a:xfrm>
        </p:spPr>
        <p:txBody>
          <a:bodyPr/>
          <a:lstStyle/>
          <a:p>
            <a:pPr algn="l"/>
            <a:r>
              <a:rPr lang="en-US" sz="2400" b="1" dirty="0" smtClean="0">
                <a:solidFill>
                  <a:schemeClr val="tx1"/>
                </a:solidFill>
              </a:rPr>
              <a:t>7.1.Logical </a:t>
            </a:r>
            <a:r>
              <a:rPr lang="en-US" sz="2400" b="1" dirty="0" smtClean="0">
                <a:solidFill>
                  <a:schemeClr val="tx1"/>
                </a:solidFill>
              </a:rPr>
              <a:t>connectives:-</a:t>
            </a:r>
          </a:p>
          <a:p>
            <a:pPr algn="l"/>
            <a:r>
              <a:rPr lang="en-US" sz="2400" dirty="0" smtClean="0">
                <a:solidFill>
                  <a:schemeClr val="tx1"/>
                </a:solidFill>
              </a:rPr>
              <a:t>A </a:t>
            </a:r>
            <a:r>
              <a:rPr lang="en-US" sz="2400" dirty="0">
                <a:solidFill>
                  <a:schemeClr val="tx1"/>
                </a:solidFill>
              </a:rPr>
              <a:t>Logical Connective is a symbol which is used to connect two or more propositional or predicate logics in such a manner that resultant logic depends only on the input logics and the meaning of the connective used.</a:t>
            </a:r>
          </a:p>
          <a:p>
            <a:pPr algn="l"/>
            <a:r>
              <a:rPr lang="en-US" sz="2400" dirty="0">
                <a:solidFill>
                  <a:schemeClr val="tx1"/>
                </a:solidFill>
              </a:rPr>
              <a:t>Generally there are five connectives which are −</a:t>
            </a:r>
          </a:p>
          <a:p>
            <a:pPr marL="342900" indent="-342900" algn="l">
              <a:buFont typeface="Arial" pitchFamily="34" charset="0"/>
              <a:buChar char="•"/>
            </a:pPr>
            <a:r>
              <a:rPr lang="en-US" sz="2400" dirty="0">
                <a:solidFill>
                  <a:schemeClr val="tx1"/>
                </a:solidFill>
              </a:rPr>
              <a:t>OR (∨)</a:t>
            </a:r>
          </a:p>
          <a:p>
            <a:pPr marL="342900" indent="-342900" algn="l">
              <a:buFont typeface="Arial" pitchFamily="34" charset="0"/>
              <a:buChar char="•"/>
            </a:pPr>
            <a:r>
              <a:rPr lang="en-US" sz="2400" dirty="0">
                <a:solidFill>
                  <a:schemeClr val="tx1"/>
                </a:solidFill>
              </a:rPr>
              <a:t>AND (∧)</a:t>
            </a:r>
          </a:p>
          <a:p>
            <a:pPr marL="342900" indent="-342900" algn="l">
              <a:buFont typeface="Arial" pitchFamily="34" charset="0"/>
              <a:buChar char="•"/>
            </a:pPr>
            <a:r>
              <a:rPr lang="en-US" sz="2400" dirty="0">
                <a:solidFill>
                  <a:schemeClr val="tx1"/>
                </a:solidFill>
              </a:rPr>
              <a:t>Negation/ NOT (¬)</a:t>
            </a:r>
          </a:p>
          <a:p>
            <a:pPr marL="342900" indent="-342900" algn="l">
              <a:buFont typeface="Arial" pitchFamily="34" charset="0"/>
              <a:buChar char="•"/>
            </a:pPr>
            <a:r>
              <a:rPr lang="en-US" sz="2400" dirty="0">
                <a:solidFill>
                  <a:schemeClr val="tx1"/>
                </a:solidFill>
              </a:rPr>
              <a:t>Implication / if-then (→)</a:t>
            </a:r>
          </a:p>
          <a:p>
            <a:pPr marL="342900" indent="-342900" algn="l">
              <a:buFont typeface="Arial" pitchFamily="34" charset="0"/>
              <a:buChar char="•"/>
            </a:pPr>
            <a:r>
              <a:rPr lang="en-US" sz="2400" dirty="0">
                <a:solidFill>
                  <a:schemeClr val="tx1"/>
                </a:solidFill>
              </a:rPr>
              <a:t>If and only if (⇔).</a:t>
            </a:r>
          </a:p>
          <a:p>
            <a:pPr algn="l"/>
            <a:endParaRPr lang="en-IN" dirty="0"/>
          </a:p>
        </p:txBody>
      </p:sp>
    </p:spTree>
    <p:extLst>
      <p:ext uri="{BB962C8B-B14F-4D97-AF65-F5344CB8AC3E}">
        <p14:creationId xmlns:p14="http://schemas.microsoft.com/office/powerpoint/2010/main" val="3400161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568952" cy="6336704"/>
          </a:xfrm>
        </p:spPr>
        <p:txBody>
          <a:bodyPr>
            <a:normAutofit lnSpcReduction="10000"/>
          </a:bodyPr>
          <a:lstStyle/>
          <a:p>
            <a:pPr algn="l"/>
            <a:r>
              <a:rPr lang="en-IN" sz="2400" b="1" dirty="0" smtClean="0">
                <a:solidFill>
                  <a:schemeClr val="tx1"/>
                </a:solidFill>
              </a:rPr>
              <a:t>1.Conjunction</a:t>
            </a:r>
            <a:r>
              <a:rPr lang="en-IN" sz="2400" b="1" dirty="0" smtClean="0">
                <a:solidFill>
                  <a:schemeClr val="tx1"/>
                </a:solidFill>
              </a:rPr>
              <a:t>(“AND”)</a:t>
            </a:r>
          </a:p>
          <a:p>
            <a:pPr algn="l"/>
            <a:r>
              <a:rPr lang="en-IN" sz="2400" dirty="0" smtClean="0">
                <a:solidFill>
                  <a:schemeClr val="tx1"/>
                </a:solidFill>
              </a:rPr>
              <a:t>If p and q are the statement the compound statement “p and q”  is called as the conjunction  of p and q and is denoted by </a:t>
            </a:r>
            <a:r>
              <a:rPr lang="en-IN" sz="2400" b="1" dirty="0" smtClean="0">
                <a:solidFill>
                  <a:schemeClr val="tx1"/>
                </a:solidFill>
              </a:rPr>
              <a:t>p ^ q</a:t>
            </a:r>
          </a:p>
          <a:p>
            <a:pPr marL="457200" indent="-457200" algn="l">
              <a:buAutoNum type="arabicParenR"/>
            </a:pPr>
            <a:r>
              <a:rPr lang="en-IN" sz="2400" dirty="0" smtClean="0">
                <a:solidFill>
                  <a:schemeClr val="tx1"/>
                </a:solidFill>
              </a:rPr>
              <a:t>Lets consider the statements</a:t>
            </a:r>
          </a:p>
          <a:p>
            <a:pPr algn="l"/>
            <a:r>
              <a:rPr lang="en-IN" sz="2400" dirty="0" smtClean="0">
                <a:solidFill>
                  <a:schemeClr val="tx1"/>
                </a:solidFill>
              </a:rPr>
              <a:t>   		p: the sun is shining</a:t>
            </a:r>
          </a:p>
          <a:p>
            <a:pPr algn="l"/>
            <a:r>
              <a:rPr lang="en-IN" sz="2400" dirty="0">
                <a:solidFill>
                  <a:schemeClr val="tx1"/>
                </a:solidFill>
              </a:rPr>
              <a:t>	</a:t>
            </a:r>
            <a:r>
              <a:rPr lang="en-IN" sz="2400" dirty="0" smtClean="0">
                <a:solidFill>
                  <a:schemeClr val="tx1"/>
                </a:solidFill>
              </a:rPr>
              <a:t>	q: the birds are singing</a:t>
            </a:r>
          </a:p>
          <a:p>
            <a:pPr algn="l"/>
            <a:r>
              <a:rPr lang="en-IN" sz="2400" dirty="0" smtClean="0">
                <a:solidFill>
                  <a:schemeClr val="tx1"/>
                </a:solidFill>
              </a:rPr>
              <a:t>Then </a:t>
            </a:r>
            <a:r>
              <a:rPr lang="en-IN" sz="2400" dirty="0" err="1" smtClean="0">
                <a:solidFill>
                  <a:schemeClr val="tx1"/>
                </a:solidFill>
              </a:rPr>
              <a:t>p^q</a:t>
            </a:r>
            <a:r>
              <a:rPr lang="en-IN" sz="2400" dirty="0" smtClean="0">
                <a:solidFill>
                  <a:schemeClr val="tx1"/>
                </a:solidFill>
              </a:rPr>
              <a:t> is the statement “ the sin is shining and the birds are singing.”</a:t>
            </a:r>
          </a:p>
          <a:p>
            <a:pPr algn="l"/>
            <a:r>
              <a:rPr lang="en-IN" sz="2400" dirty="0" smtClean="0">
                <a:solidFill>
                  <a:schemeClr val="tx1"/>
                </a:solidFill>
              </a:rPr>
              <a:t>2) p: 2 is a prime number.</a:t>
            </a:r>
          </a:p>
          <a:p>
            <a:pPr algn="l"/>
            <a:r>
              <a:rPr lang="en-IN" sz="2400" b="1" dirty="0" smtClean="0">
                <a:solidFill>
                  <a:schemeClr val="tx1"/>
                </a:solidFill>
              </a:rPr>
              <a:t>     </a:t>
            </a:r>
            <a:r>
              <a:rPr lang="en-IN" sz="2400" dirty="0" smtClean="0">
                <a:solidFill>
                  <a:schemeClr val="tx1"/>
                </a:solidFill>
              </a:rPr>
              <a:t>q: ram is an intelligent boy.</a:t>
            </a:r>
          </a:p>
          <a:p>
            <a:pPr algn="l"/>
            <a:r>
              <a:rPr lang="en-IN" sz="2400" dirty="0" smtClean="0">
                <a:solidFill>
                  <a:schemeClr val="tx1"/>
                </a:solidFill>
              </a:rPr>
              <a:t>Then </a:t>
            </a:r>
            <a:r>
              <a:rPr lang="en-IN" sz="2400" dirty="0" err="1" smtClean="0">
                <a:solidFill>
                  <a:schemeClr val="tx1"/>
                </a:solidFill>
              </a:rPr>
              <a:t>p^q</a:t>
            </a:r>
            <a:r>
              <a:rPr lang="en-IN" sz="2400" dirty="0" smtClean="0">
                <a:solidFill>
                  <a:schemeClr val="tx1"/>
                </a:solidFill>
              </a:rPr>
              <a:t> is the statement “  ”</a:t>
            </a:r>
          </a:p>
          <a:p>
            <a:pPr algn="l"/>
            <a:r>
              <a:rPr lang="en-IN" sz="2400" dirty="0" smtClean="0">
                <a:solidFill>
                  <a:schemeClr val="tx1"/>
                </a:solidFill>
              </a:rPr>
              <a:t>3) Translate into symbolic form the statement</a:t>
            </a:r>
          </a:p>
          <a:p>
            <a:pPr algn="l"/>
            <a:r>
              <a:rPr lang="en-IN" sz="2400" dirty="0" smtClean="0">
                <a:solidFill>
                  <a:schemeClr val="tx1"/>
                </a:solidFill>
              </a:rPr>
              <a:t> </a:t>
            </a:r>
            <a:r>
              <a:rPr lang="en-IN" sz="2400" dirty="0">
                <a:solidFill>
                  <a:schemeClr val="tx1"/>
                </a:solidFill>
              </a:rPr>
              <a:t>A</a:t>
            </a:r>
            <a:r>
              <a:rPr lang="en-IN" sz="2400" dirty="0" smtClean="0">
                <a:solidFill>
                  <a:schemeClr val="tx1"/>
                </a:solidFill>
              </a:rPr>
              <a:t>mar is poor but happy.</a:t>
            </a:r>
          </a:p>
          <a:p>
            <a:pPr algn="l"/>
            <a:r>
              <a:rPr lang="en-IN" sz="2400" dirty="0" err="1" smtClean="0">
                <a:solidFill>
                  <a:schemeClr val="tx1"/>
                </a:solidFill>
              </a:rPr>
              <a:t>Solu</a:t>
            </a:r>
            <a:r>
              <a:rPr lang="en-IN" sz="2400" baseline="30000" dirty="0" err="1" smtClean="0">
                <a:solidFill>
                  <a:schemeClr val="tx1"/>
                </a:solidFill>
              </a:rPr>
              <a:t>n</a:t>
            </a:r>
            <a:r>
              <a:rPr lang="en-IN" sz="2400" baseline="30000" dirty="0" smtClean="0">
                <a:solidFill>
                  <a:schemeClr val="tx1"/>
                </a:solidFill>
              </a:rPr>
              <a:t>   </a:t>
            </a:r>
            <a:r>
              <a:rPr lang="en-IN" sz="2400" dirty="0" smtClean="0">
                <a:solidFill>
                  <a:schemeClr val="tx1"/>
                </a:solidFill>
              </a:rPr>
              <a:t>: p: Amar is poor.</a:t>
            </a:r>
          </a:p>
          <a:p>
            <a:pPr algn="l"/>
            <a:r>
              <a:rPr lang="en-IN" sz="2400" dirty="0">
                <a:solidFill>
                  <a:schemeClr val="tx1"/>
                </a:solidFill>
              </a:rPr>
              <a:t> </a:t>
            </a:r>
            <a:r>
              <a:rPr lang="en-IN" sz="2400" dirty="0" smtClean="0">
                <a:solidFill>
                  <a:schemeClr val="tx1"/>
                </a:solidFill>
              </a:rPr>
              <a:t>             q: Amar is happy.</a:t>
            </a:r>
            <a:endParaRPr lang="en-IN" sz="2400" baseline="30000" dirty="0" smtClean="0">
              <a:solidFill>
                <a:schemeClr val="tx1"/>
              </a:solidFill>
            </a:endParaRPr>
          </a:p>
        </p:txBody>
      </p:sp>
    </p:spTree>
    <p:extLst>
      <p:ext uri="{BB962C8B-B14F-4D97-AF65-F5344CB8AC3E}">
        <p14:creationId xmlns:p14="http://schemas.microsoft.com/office/powerpoint/2010/main" val="3828093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60648"/>
            <a:ext cx="8640960" cy="6336704"/>
          </a:xfrm>
        </p:spPr>
        <p:txBody>
          <a:bodyPr>
            <a:normAutofit/>
          </a:bodyPr>
          <a:lstStyle/>
          <a:p>
            <a:pPr algn="l"/>
            <a:r>
              <a:rPr lang="en-IN" sz="2400" b="1" dirty="0" smtClean="0">
                <a:solidFill>
                  <a:schemeClr val="tx1"/>
                </a:solidFill>
              </a:rPr>
              <a:t>2.Disjunction</a:t>
            </a:r>
            <a:r>
              <a:rPr lang="en-IN" sz="2400" b="1" dirty="0" smtClean="0">
                <a:solidFill>
                  <a:schemeClr val="tx1"/>
                </a:solidFill>
              </a:rPr>
              <a:t>(“OR”)</a:t>
            </a:r>
          </a:p>
          <a:p>
            <a:pPr algn="l"/>
            <a:r>
              <a:rPr lang="en-IN" sz="2400" dirty="0" smtClean="0">
                <a:solidFill>
                  <a:schemeClr val="tx1"/>
                </a:solidFill>
              </a:rPr>
              <a:t>If p and q are statement , then the compound statement “p and q” is called as the disjunction of p and q , and is denoted by </a:t>
            </a:r>
            <a:r>
              <a:rPr lang="en-IN" sz="2400" b="1" dirty="0" smtClean="0">
                <a:solidFill>
                  <a:schemeClr val="tx1"/>
                </a:solidFill>
              </a:rPr>
              <a:t>“p </a:t>
            </a:r>
            <a:r>
              <a:rPr lang="en-US" sz="2400" b="1" dirty="0" smtClean="0">
                <a:solidFill>
                  <a:schemeClr val="tx1"/>
                </a:solidFill>
              </a:rPr>
              <a:t>∨ q”.</a:t>
            </a:r>
          </a:p>
          <a:p>
            <a:pPr marL="457200" indent="-457200" algn="l">
              <a:buAutoNum type="arabicParenR"/>
            </a:pPr>
            <a:r>
              <a:rPr lang="en-US" sz="2400" dirty="0" smtClean="0">
                <a:solidFill>
                  <a:schemeClr val="tx1"/>
                </a:solidFill>
              </a:rPr>
              <a:t>There is an error in the program or the data is wrong.</a:t>
            </a:r>
          </a:p>
          <a:p>
            <a:pPr algn="l"/>
            <a:r>
              <a:rPr lang="en-US" sz="2400" b="1" dirty="0">
                <a:solidFill>
                  <a:schemeClr val="tx1"/>
                </a:solidFill>
              </a:rPr>
              <a:t>	</a:t>
            </a:r>
            <a:r>
              <a:rPr lang="en-US" sz="2400" dirty="0" smtClean="0">
                <a:solidFill>
                  <a:schemeClr val="tx1"/>
                </a:solidFill>
              </a:rPr>
              <a:t>p: there is an error in the program.</a:t>
            </a:r>
          </a:p>
          <a:p>
            <a:pPr algn="l"/>
            <a:r>
              <a:rPr lang="en-US" sz="2400" dirty="0">
                <a:solidFill>
                  <a:schemeClr val="tx1"/>
                </a:solidFill>
              </a:rPr>
              <a:t>	</a:t>
            </a:r>
            <a:r>
              <a:rPr lang="en-US" sz="2400" dirty="0" smtClean="0">
                <a:solidFill>
                  <a:schemeClr val="tx1"/>
                </a:solidFill>
              </a:rPr>
              <a:t>q: the data is wrong</a:t>
            </a:r>
          </a:p>
          <a:p>
            <a:pPr algn="l"/>
            <a:r>
              <a:rPr lang="en-IN" sz="2400" dirty="0" smtClean="0">
                <a:solidFill>
                  <a:schemeClr val="tx1"/>
                </a:solidFill>
              </a:rPr>
              <a:t>Then p </a:t>
            </a:r>
            <a:r>
              <a:rPr lang="en-US" sz="2400" dirty="0" smtClean="0">
                <a:solidFill>
                  <a:schemeClr val="tx1"/>
                </a:solidFill>
              </a:rPr>
              <a:t>∨ q: </a:t>
            </a:r>
            <a:r>
              <a:rPr lang="en-US" sz="2400" dirty="0">
                <a:solidFill>
                  <a:schemeClr val="tx1"/>
                </a:solidFill>
              </a:rPr>
              <a:t>There is an error in the program or the data is wrong</a:t>
            </a:r>
            <a:r>
              <a:rPr lang="en-US" sz="2400" dirty="0" smtClean="0">
                <a:solidFill>
                  <a:schemeClr val="tx1"/>
                </a:solidFill>
              </a:rPr>
              <a:t>.</a:t>
            </a:r>
          </a:p>
          <a:p>
            <a:pPr algn="l"/>
            <a:endParaRPr lang="en-US" sz="2400" dirty="0">
              <a:solidFill>
                <a:schemeClr val="tx1"/>
              </a:solidFill>
            </a:endParaRPr>
          </a:p>
          <a:p>
            <a:pPr algn="l"/>
            <a:r>
              <a:rPr lang="en-US" sz="2400" b="1" dirty="0" smtClean="0">
                <a:solidFill>
                  <a:schemeClr val="tx1"/>
                </a:solidFill>
              </a:rPr>
              <a:t>3.Conditional(“If… then”)</a:t>
            </a:r>
          </a:p>
          <a:p>
            <a:pPr algn="l"/>
            <a:r>
              <a:rPr lang="en-US" sz="2400" dirty="0" smtClean="0">
                <a:solidFill>
                  <a:schemeClr val="tx1"/>
                </a:solidFill>
              </a:rPr>
              <a:t>If p and q statement the compound statement “If p then q”, denoted by “</a:t>
            </a:r>
            <a:r>
              <a:rPr lang="en-US" sz="2400" b="1" dirty="0" smtClean="0">
                <a:solidFill>
                  <a:schemeClr val="tx1"/>
                </a:solidFill>
              </a:rPr>
              <a:t>p-&gt;q”</a:t>
            </a:r>
            <a:r>
              <a:rPr lang="en-US" sz="2400" dirty="0" smtClean="0">
                <a:solidFill>
                  <a:schemeClr val="tx1"/>
                </a:solidFill>
              </a:rPr>
              <a:t> is called conditional statement or implication.</a:t>
            </a:r>
          </a:p>
          <a:p>
            <a:pPr algn="l"/>
            <a:r>
              <a:rPr lang="en-US" sz="2400" dirty="0" smtClean="0">
                <a:solidFill>
                  <a:schemeClr val="tx1"/>
                </a:solidFill>
              </a:rPr>
              <a:t>P is called antecedent or hypothesis while q is called the consequent.</a:t>
            </a:r>
          </a:p>
          <a:p>
            <a:pPr algn="l"/>
            <a:endParaRPr lang="en-US" sz="2400" dirty="0">
              <a:solidFill>
                <a:schemeClr val="tx1"/>
              </a:solidFill>
            </a:endParaRPr>
          </a:p>
          <a:p>
            <a:pPr algn="l"/>
            <a:endParaRPr lang="en-IN" sz="2400" dirty="0">
              <a:solidFill>
                <a:schemeClr val="tx1"/>
              </a:solidFill>
            </a:endParaRPr>
          </a:p>
        </p:txBody>
      </p:sp>
    </p:spTree>
    <p:extLst>
      <p:ext uri="{BB962C8B-B14F-4D97-AF65-F5344CB8AC3E}">
        <p14:creationId xmlns:p14="http://schemas.microsoft.com/office/powerpoint/2010/main" val="2296647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280920" cy="6192688"/>
          </a:xfrm>
        </p:spPr>
        <p:txBody>
          <a:bodyPr>
            <a:normAutofit lnSpcReduction="10000"/>
          </a:bodyPr>
          <a:lstStyle/>
          <a:p>
            <a:pPr algn="l"/>
            <a:r>
              <a:rPr lang="en-US" sz="2400" b="1" dirty="0" smtClean="0">
                <a:solidFill>
                  <a:schemeClr val="tx1"/>
                </a:solidFill>
              </a:rPr>
              <a:t>4.Biconditional  (“If and only if”)</a:t>
            </a:r>
          </a:p>
          <a:p>
            <a:pPr algn="l"/>
            <a:r>
              <a:rPr lang="en-US" sz="2400" dirty="0" smtClean="0">
                <a:solidFill>
                  <a:schemeClr val="tx1"/>
                </a:solidFill>
              </a:rPr>
              <a:t>If p and q are statements, the compound statement “p if and only if  q”, denoted by p&lt;-&gt;q is called a bi conditional statement.</a:t>
            </a:r>
          </a:p>
          <a:p>
            <a:pPr marL="457200" indent="-457200" algn="l">
              <a:buAutoNum type="arabicParenR"/>
            </a:pPr>
            <a:r>
              <a:rPr lang="en-US" sz="2400" dirty="0" smtClean="0">
                <a:solidFill>
                  <a:schemeClr val="tx1"/>
                </a:solidFill>
              </a:rPr>
              <a:t>An integer is even if and only if it is divisible by 2.</a:t>
            </a:r>
          </a:p>
          <a:p>
            <a:pPr algn="l"/>
            <a:endParaRPr lang="en-US" sz="2400" dirty="0" smtClean="0">
              <a:solidFill>
                <a:schemeClr val="tx1"/>
              </a:solidFill>
            </a:endParaRPr>
          </a:p>
          <a:p>
            <a:pPr algn="l"/>
            <a:r>
              <a:rPr lang="en-US" sz="2400" b="1" dirty="0" smtClean="0">
                <a:solidFill>
                  <a:schemeClr val="tx1"/>
                </a:solidFill>
              </a:rPr>
              <a:t>8.Normal </a:t>
            </a:r>
            <a:r>
              <a:rPr lang="en-US" sz="2400" b="1" dirty="0">
                <a:solidFill>
                  <a:schemeClr val="tx1"/>
                </a:solidFill>
              </a:rPr>
              <a:t>Forms</a:t>
            </a:r>
          </a:p>
          <a:p>
            <a:pPr algn="l"/>
            <a:r>
              <a:rPr lang="en-US" sz="2400" dirty="0">
                <a:solidFill>
                  <a:schemeClr val="tx1"/>
                </a:solidFill>
              </a:rPr>
              <a:t>We can convert any proposition in two normal forms −</a:t>
            </a:r>
          </a:p>
          <a:p>
            <a:pPr algn="l"/>
            <a:r>
              <a:rPr lang="en-US" sz="2400" dirty="0">
                <a:solidFill>
                  <a:schemeClr val="tx1"/>
                </a:solidFill>
              </a:rPr>
              <a:t>Conjunctive normal form</a:t>
            </a:r>
          </a:p>
          <a:p>
            <a:pPr algn="l"/>
            <a:r>
              <a:rPr lang="en-US" sz="2400" dirty="0">
                <a:solidFill>
                  <a:schemeClr val="tx1"/>
                </a:solidFill>
              </a:rPr>
              <a:t>Disjunctive normal </a:t>
            </a:r>
            <a:r>
              <a:rPr lang="en-US" sz="2400" dirty="0" smtClean="0">
                <a:solidFill>
                  <a:schemeClr val="tx1"/>
                </a:solidFill>
              </a:rPr>
              <a:t>form</a:t>
            </a:r>
          </a:p>
          <a:p>
            <a:pPr algn="l"/>
            <a:r>
              <a:rPr lang="en-US" sz="2400" b="1" dirty="0" smtClean="0">
                <a:solidFill>
                  <a:schemeClr val="tx1"/>
                </a:solidFill>
              </a:rPr>
              <a:t>1.Conjunctive </a:t>
            </a:r>
            <a:r>
              <a:rPr lang="en-US" sz="2400" b="1" dirty="0">
                <a:solidFill>
                  <a:schemeClr val="tx1"/>
                </a:solidFill>
              </a:rPr>
              <a:t>normal </a:t>
            </a:r>
            <a:r>
              <a:rPr lang="en-US" sz="2400" b="1" dirty="0" smtClean="0">
                <a:solidFill>
                  <a:schemeClr val="tx1"/>
                </a:solidFill>
              </a:rPr>
              <a:t>form</a:t>
            </a:r>
          </a:p>
          <a:p>
            <a:pPr algn="l"/>
            <a:r>
              <a:rPr lang="en-US" sz="2400" dirty="0">
                <a:solidFill>
                  <a:schemeClr val="tx1"/>
                </a:solidFill>
              </a:rPr>
              <a:t>A compound statement is in conjunctive normal form if it is obtained by operating AND among variables (negation of variables included) connected with ORs. In terms of set operations, it is a compound statement obtained by Intersection among variables connected with Unions.</a:t>
            </a:r>
          </a:p>
          <a:p>
            <a:pPr marL="457200" indent="-457200" algn="l">
              <a:buAutoNum type="arabicParenR"/>
            </a:pPr>
            <a:endParaRPr lang="en-US" sz="2400" dirty="0" smtClean="0">
              <a:solidFill>
                <a:schemeClr val="tx1"/>
              </a:solidFill>
            </a:endParaRPr>
          </a:p>
          <a:p>
            <a:pPr algn="l"/>
            <a:endParaRPr lang="en-IN" sz="2400" b="1" dirty="0" smtClean="0">
              <a:solidFill>
                <a:schemeClr val="tx1"/>
              </a:solidFill>
            </a:endParaRPr>
          </a:p>
          <a:p>
            <a:pPr marL="457200" indent="-457200" algn="l">
              <a:buAutoNum type="arabicParenR"/>
            </a:pPr>
            <a:endParaRPr lang="en-IN" sz="2400" dirty="0">
              <a:solidFill>
                <a:schemeClr val="tx1"/>
              </a:solidFill>
            </a:endParaRPr>
          </a:p>
        </p:txBody>
      </p:sp>
    </p:spTree>
    <p:extLst>
      <p:ext uri="{BB962C8B-B14F-4D97-AF65-F5344CB8AC3E}">
        <p14:creationId xmlns:p14="http://schemas.microsoft.com/office/powerpoint/2010/main" val="1916672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332656"/>
            <a:ext cx="8208912" cy="5976664"/>
          </a:xfrm>
        </p:spPr>
        <p:txBody>
          <a:bodyPr>
            <a:noAutofit/>
          </a:bodyPr>
          <a:lstStyle/>
          <a:p>
            <a:pPr algn="l"/>
            <a:r>
              <a:rPr lang="en-IN" sz="2000" b="1" dirty="0">
                <a:solidFill>
                  <a:schemeClr val="tx1"/>
                </a:solidFill>
              </a:rPr>
              <a:t>Examples</a:t>
            </a:r>
            <a:endParaRPr lang="en-IN" sz="2000" dirty="0">
              <a:solidFill>
                <a:schemeClr val="tx1"/>
              </a:solidFill>
            </a:endParaRPr>
          </a:p>
          <a:p>
            <a:pPr marL="285750" indent="-285750" algn="l">
              <a:buFont typeface="Wingdings" pitchFamily="2" charset="2"/>
              <a:buChar char="§"/>
            </a:pPr>
            <a:r>
              <a:rPr lang="en-IN" sz="2000" dirty="0">
                <a:solidFill>
                  <a:schemeClr val="tx1"/>
                </a:solidFill>
              </a:rPr>
              <a:t>(A∨B)∧(A∨C)∧(B∨C∨</a:t>
            </a:r>
            <a:r>
              <a:rPr lang="en-IN" sz="2000" dirty="0" smtClean="0">
                <a:solidFill>
                  <a:schemeClr val="tx1"/>
                </a:solidFill>
              </a:rPr>
              <a:t>D)</a:t>
            </a:r>
            <a:endParaRPr lang="en-IN" sz="2000" dirty="0">
              <a:solidFill>
                <a:schemeClr val="tx1"/>
              </a:solidFill>
            </a:endParaRPr>
          </a:p>
          <a:p>
            <a:pPr marL="285750" indent="-285750" algn="l">
              <a:buFont typeface="Wingdings" pitchFamily="2" charset="2"/>
              <a:buChar char="§"/>
            </a:pPr>
            <a:r>
              <a:rPr lang="en-IN" sz="2000" dirty="0">
                <a:solidFill>
                  <a:schemeClr val="tx1"/>
                </a:solidFill>
              </a:rPr>
              <a:t>(P∪Q)∩(Q∪R</a:t>
            </a:r>
            <a:r>
              <a:rPr lang="en-IN" sz="2000" dirty="0" smtClean="0">
                <a:solidFill>
                  <a:schemeClr val="tx1"/>
                </a:solidFill>
              </a:rPr>
              <a:t>)</a:t>
            </a:r>
          </a:p>
          <a:p>
            <a:pPr algn="l"/>
            <a:endParaRPr lang="en-US" sz="2000" dirty="0">
              <a:solidFill>
                <a:schemeClr val="tx1"/>
              </a:solidFill>
            </a:endParaRPr>
          </a:p>
          <a:p>
            <a:pPr algn="l"/>
            <a:r>
              <a:rPr lang="en-US" sz="2000" b="1" dirty="0" smtClean="0">
                <a:solidFill>
                  <a:schemeClr val="tx1"/>
                </a:solidFill>
              </a:rPr>
              <a:t>2.</a:t>
            </a:r>
            <a:r>
              <a:rPr lang="en-US" sz="2000" b="1" dirty="0">
                <a:solidFill>
                  <a:schemeClr val="tx1"/>
                </a:solidFill>
              </a:rPr>
              <a:t> Disjunctive Normal Form</a:t>
            </a:r>
          </a:p>
          <a:p>
            <a:pPr algn="l"/>
            <a:r>
              <a:rPr lang="en-US" sz="2000" dirty="0">
                <a:solidFill>
                  <a:schemeClr val="tx1"/>
                </a:solidFill>
              </a:rPr>
              <a:t>A compound statement is in disjunctive normal form if it is obtained by operating OR among variables (negation of variables included) connected with ANDs. In terms of set operations, it is a compound statement obtained by Union among variables connected with Intersections.</a:t>
            </a:r>
          </a:p>
          <a:p>
            <a:pPr algn="l"/>
            <a:r>
              <a:rPr lang="en-US" sz="2000" b="1" dirty="0">
                <a:solidFill>
                  <a:schemeClr val="tx1"/>
                </a:solidFill>
              </a:rPr>
              <a:t>Examples</a:t>
            </a:r>
            <a:endParaRPr lang="en-US" sz="2000" dirty="0">
              <a:solidFill>
                <a:schemeClr val="tx1"/>
              </a:solidFill>
            </a:endParaRPr>
          </a:p>
          <a:p>
            <a:pPr marL="285750" indent="-285750" algn="l">
              <a:buFont typeface="Arial" pitchFamily="34" charset="0"/>
              <a:buChar char="•"/>
            </a:pPr>
            <a:r>
              <a:rPr lang="en-US" sz="2000" dirty="0">
                <a:solidFill>
                  <a:schemeClr val="tx1"/>
                </a:solidFill>
              </a:rPr>
              <a:t>(A∧B)∨(A∧C)∨(B∧C∧D</a:t>
            </a:r>
            <a:r>
              <a:rPr lang="en-US" sz="2000" dirty="0" smtClean="0">
                <a:solidFill>
                  <a:schemeClr val="tx1"/>
                </a:solidFill>
              </a:rPr>
              <a:t>)</a:t>
            </a:r>
            <a:endParaRPr lang="en-US" sz="2000" dirty="0">
              <a:solidFill>
                <a:schemeClr val="tx1"/>
              </a:solidFill>
            </a:endParaRPr>
          </a:p>
          <a:p>
            <a:pPr marL="285750" indent="-285750" algn="l">
              <a:buFont typeface="Arial" pitchFamily="34" charset="0"/>
              <a:buChar char="•"/>
            </a:pPr>
            <a:r>
              <a:rPr lang="en-US" sz="2000" dirty="0">
                <a:solidFill>
                  <a:schemeClr val="tx1"/>
                </a:solidFill>
              </a:rPr>
              <a:t>(P∩Q)∪(Q∩R</a:t>
            </a:r>
            <a:r>
              <a:rPr lang="en-US" sz="2000" dirty="0" smtClean="0">
                <a:solidFill>
                  <a:schemeClr val="tx1"/>
                </a:solidFill>
              </a:rPr>
              <a:t>)</a:t>
            </a:r>
          </a:p>
          <a:p>
            <a:pPr lvl="0" algn="l" fontAlgn="base"/>
            <a:endParaRPr lang="en-IN" sz="2000" dirty="0">
              <a:solidFill>
                <a:schemeClr val="tx1"/>
              </a:solidFill>
            </a:endParaRPr>
          </a:p>
          <a:p>
            <a:pPr algn="l" fontAlgn="base"/>
            <a:r>
              <a:rPr lang="en-IN" sz="2000" dirty="0">
                <a:solidFill>
                  <a:schemeClr val="tx1"/>
                </a:solidFill>
              </a:rPr>
              <a:t> </a:t>
            </a:r>
          </a:p>
          <a:p>
            <a:r>
              <a:rPr lang="en-US" sz="2000" dirty="0"/>
              <a:t/>
            </a:r>
            <a:br>
              <a:rPr lang="en-US" sz="2000" dirty="0"/>
            </a:br>
            <a:endParaRPr lang="en-IN" sz="2000" dirty="0">
              <a:solidFill>
                <a:schemeClr val="tx1"/>
              </a:solidFill>
            </a:endParaRPr>
          </a:p>
          <a:p>
            <a:r>
              <a:rPr lang="en-IN" sz="900" dirty="0"/>
              <a:t/>
            </a:r>
            <a:br>
              <a:rPr lang="en-IN" sz="900" dirty="0"/>
            </a:br>
            <a:endParaRPr lang="en-IN" sz="900" dirty="0"/>
          </a:p>
        </p:txBody>
      </p:sp>
    </p:spTree>
    <p:extLst>
      <p:ext uri="{BB962C8B-B14F-4D97-AF65-F5344CB8AC3E}">
        <p14:creationId xmlns:p14="http://schemas.microsoft.com/office/powerpoint/2010/main" val="934411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332656"/>
            <a:ext cx="8352928" cy="5976664"/>
          </a:xfrm>
        </p:spPr>
        <p:txBody>
          <a:bodyPr>
            <a:noAutofit/>
          </a:bodyPr>
          <a:lstStyle/>
          <a:p>
            <a:pPr lvl="0" algn="l"/>
            <a:r>
              <a:rPr lang="en-IN" sz="2000" b="1" dirty="0" smtClean="0">
                <a:solidFill>
                  <a:schemeClr val="tx1"/>
                </a:solidFill>
              </a:rPr>
              <a:t>3.Principle </a:t>
            </a:r>
            <a:r>
              <a:rPr lang="en-IN" sz="2000" b="1" dirty="0">
                <a:solidFill>
                  <a:schemeClr val="tx1"/>
                </a:solidFill>
              </a:rPr>
              <a:t>Conjunctive Normal Form (PCNF) :</a:t>
            </a:r>
            <a:r>
              <a:rPr lang="en-IN" sz="2000" dirty="0">
                <a:solidFill>
                  <a:schemeClr val="tx1"/>
                </a:solidFill>
              </a:rPr>
              <a:t/>
            </a:r>
            <a:br>
              <a:rPr lang="en-IN" sz="2000" dirty="0">
                <a:solidFill>
                  <a:schemeClr val="tx1"/>
                </a:solidFill>
              </a:rPr>
            </a:br>
            <a:r>
              <a:rPr lang="en-IN" sz="2000" dirty="0">
                <a:solidFill>
                  <a:schemeClr val="tx1"/>
                </a:solidFill>
              </a:rPr>
              <a:t>An equivalent formula consisting of conjunctions of </a:t>
            </a:r>
            <a:r>
              <a:rPr lang="en-IN" sz="2000" dirty="0" err="1">
                <a:solidFill>
                  <a:schemeClr val="tx1"/>
                </a:solidFill>
              </a:rPr>
              <a:t>maxterms</a:t>
            </a:r>
            <a:r>
              <a:rPr lang="en-IN" sz="2000" dirty="0">
                <a:solidFill>
                  <a:schemeClr val="tx1"/>
                </a:solidFill>
              </a:rPr>
              <a:t> only is called the principle conjunctive normal form of the formula.</a:t>
            </a:r>
          </a:p>
          <a:p>
            <a:pPr algn="l" fontAlgn="base"/>
            <a:r>
              <a:rPr lang="en-IN" sz="2000" dirty="0">
                <a:solidFill>
                  <a:schemeClr val="tx1"/>
                </a:solidFill>
              </a:rPr>
              <a:t>It is also known as </a:t>
            </a:r>
            <a:r>
              <a:rPr lang="en-IN" sz="2000" b="1" dirty="0">
                <a:solidFill>
                  <a:schemeClr val="tx1"/>
                </a:solidFill>
              </a:rPr>
              <a:t>product-of-sums canonical form</a:t>
            </a:r>
            <a:r>
              <a:rPr lang="en-IN" sz="2000" dirty="0">
                <a:solidFill>
                  <a:schemeClr val="tx1"/>
                </a:solidFill>
              </a:rPr>
              <a:t>.</a:t>
            </a:r>
          </a:p>
          <a:p>
            <a:pPr algn="l" fontAlgn="base"/>
            <a:r>
              <a:rPr lang="en-US" sz="2000" b="1" dirty="0">
                <a:solidFill>
                  <a:schemeClr val="tx1"/>
                </a:solidFill>
              </a:rPr>
              <a:t>Example :</a:t>
            </a:r>
            <a:r>
              <a:rPr lang="en-US" sz="2000" dirty="0">
                <a:solidFill>
                  <a:schemeClr val="tx1"/>
                </a:solidFill>
              </a:rPr>
              <a:t/>
            </a:r>
            <a:br>
              <a:rPr lang="en-US" sz="2000" dirty="0">
                <a:solidFill>
                  <a:schemeClr val="tx1"/>
                </a:solidFill>
              </a:rPr>
            </a:br>
            <a:r>
              <a:rPr lang="en-US" sz="2000" dirty="0">
                <a:solidFill>
                  <a:schemeClr val="tx1"/>
                </a:solidFill>
              </a:rPr>
              <a:t>(P ∨ ~ Q ∨ ~ R) ∧ (P ∨ ~ Q ∨ R) ∧ (~ P ∨ ~ Q ∨ ~ R)</a:t>
            </a:r>
          </a:p>
          <a:p>
            <a:pPr marL="342900" indent="-342900" algn="l" fontAlgn="base">
              <a:buFont typeface="Arial" pitchFamily="34" charset="0"/>
              <a:buChar char="•"/>
            </a:pPr>
            <a:r>
              <a:rPr lang="en-US" sz="2000" dirty="0">
                <a:solidFill>
                  <a:schemeClr val="tx1"/>
                </a:solidFill>
              </a:rPr>
              <a:t>The </a:t>
            </a:r>
            <a:r>
              <a:rPr lang="en-US" sz="2000" dirty="0" err="1">
                <a:solidFill>
                  <a:schemeClr val="tx1"/>
                </a:solidFill>
              </a:rPr>
              <a:t>maxterm</a:t>
            </a:r>
            <a:r>
              <a:rPr lang="en-US" sz="2000" dirty="0">
                <a:solidFill>
                  <a:schemeClr val="tx1"/>
                </a:solidFill>
              </a:rPr>
              <a:t> consists of disjunctions in which each variable or its negation, but not both, appears only once.</a:t>
            </a:r>
          </a:p>
          <a:p>
            <a:pPr marL="342900" indent="-342900" algn="l" fontAlgn="base">
              <a:buFont typeface="Arial" pitchFamily="34" charset="0"/>
              <a:buChar char="•"/>
            </a:pPr>
            <a:r>
              <a:rPr lang="en-US" sz="2000" dirty="0">
                <a:solidFill>
                  <a:schemeClr val="tx1"/>
                </a:solidFill>
              </a:rPr>
              <a:t>The dual of a </a:t>
            </a:r>
            <a:r>
              <a:rPr lang="en-US" sz="2000" dirty="0" err="1">
                <a:solidFill>
                  <a:schemeClr val="tx1"/>
                </a:solidFill>
              </a:rPr>
              <a:t>minterm</a:t>
            </a:r>
            <a:r>
              <a:rPr lang="en-US" sz="2000" dirty="0">
                <a:solidFill>
                  <a:schemeClr val="tx1"/>
                </a:solidFill>
              </a:rPr>
              <a:t> is called a </a:t>
            </a:r>
            <a:r>
              <a:rPr lang="en-US" sz="2000" dirty="0" err="1">
                <a:solidFill>
                  <a:schemeClr val="tx1"/>
                </a:solidFill>
              </a:rPr>
              <a:t>maxterm</a:t>
            </a:r>
            <a:r>
              <a:rPr lang="en-US" sz="2000" dirty="0">
                <a:solidFill>
                  <a:schemeClr val="tx1"/>
                </a:solidFill>
              </a:rPr>
              <a:t>.</a:t>
            </a:r>
          </a:p>
          <a:p>
            <a:pPr marL="342900" indent="-342900" algn="l" fontAlgn="base">
              <a:buFont typeface="Arial" pitchFamily="34" charset="0"/>
              <a:buChar char="•"/>
            </a:pPr>
            <a:r>
              <a:rPr lang="en-US" sz="2000" dirty="0">
                <a:solidFill>
                  <a:schemeClr val="tx1"/>
                </a:solidFill>
              </a:rPr>
              <a:t>Each of the </a:t>
            </a:r>
            <a:r>
              <a:rPr lang="en-US" sz="2000" dirty="0" err="1">
                <a:solidFill>
                  <a:schemeClr val="tx1"/>
                </a:solidFill>
              </a:rPr>
              <a:t>maxterm</a:t>
            </a:r>
            <a:r>
              <a:rPr lang="en-US" sz="2000" dirty="0">
                <a:solidFill>
                  <a:schemeClr val="tx1"/>
                </a:solidFill>
              </a:rPr>
              <a:t> has the truth value F for exactly one combination of the truth values of the variables.</a:t>
            </a:r>
          </a:p>
          <a:p>
            <a:pPr marL="342900" indent="-342900" algn="l" fontAlgn="base">
              <a:buFont typeface="Arial" pitchFamily="34" charset="0"/>
              <a:buChar char="•"/>
            </a:pPr>
            <a:r>
              <a:rPr lang="en-US" sz="2000" dirty="0">
                <a:solidFill>
                  <a:schemeClr val="tx1"/>
                </a:solidFill>
              </a:rPr>
              <a:t>The </a:t>
            </a:r>
            <a:r>
              <a:rPr lang="en-US" sz="2000" dirty="0" err="1">
                <a:solidFill>
                  <a:schemeClr val="tx1"/>
                </a:solidFill>
              </a:rPr>
              <a:t>maxterms</a:t>
            </a:r>
            <a:r>
              <a:rPr lang="en-US" sz="2000" dirty="0">
                <a:solidFill>
                  <a:schemeClr val="tx1"/>
                </a:solidFill>
              </a:rPr>
              <a:t> are written down by including the variable if its truth value is F and its negation if its truth value is T.</a:t>
            </a:r>
          </a:p>
          <a:p>
            <a:pPr lvl="0" algn="l" fontAlgn="base"/>
            <a:endParaRPr lang="en-IN" sz="2000" b="1" dirty="0" smtClean="0">
              <a:solidFill>
                <a:schemeClr val="tx1"/>
              </a:solidFill>
            </a:endParaRPr>
          </a:p>
        </p:txBody>
      </p:sp>
    </p:spTree>
    <p:extLst>
      <p:ext uri="{BB962C8B-B14F-4D97-AF65-F5344CB8AC3E}">
        <p14:creationId xmlns:p14="http://schemas.microsoft.com/office/powerpoint/2010/main" val="9135242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620688"/>
            <a:ext cx="8568952" cy="6048672"/>
          </a:xfrm>
        </p:spPr>
        <p:txBody>
          <a:bodyPr>
            <a:normAutofit/>
          </a:bodyPr>
          <a:lstStyle/>
          <a:p>
            <a:pPr lvl="0" algn="l" fontAlgn="base"/>
            <a:r>
              <a:rPr lang="en-IN" sz="2000" b="1" dirty="0">
                <a:solidFill>
                  <a:schemeClr val="tx1"/>
                </a:solidFill>
              </a:rPr>
              <a:t>4.Principle Disjunctive Normal Form (PDNF) :</a:t>
            </a:r>
            <a:r>
              <a:rPr lang="en-IN" sz="2000" dirty="0">
                <a:solidFill>
                  <a:schemeClr val="tx1"/>
                </a:solidFill>
              </a:rPr>
              <a:t/>
            </a:r>
            <a:br>
              <a:rPr lang="en-IN" sz="2000" dirty="0">
                <a:solidFill>
                  <a:schemeClr val="tx1"/>
                </a:solidFill>
              </a:rPr>
            </a:br>
            <a:r>
              <a:rPr lang="en-IN" sz="2000" dirty="0">
                <a:solidFill>
                  <a:schemeClr val="tx1"/>
                </a:solidFill>
              </a:rPr>
              <a:t>An equivalent formula consisting of disjunctions of </a:t>
            </a:r>
            <a:r>
              <a:rPr lang="en-IN" sz="2000" dirty="0" err="1">
                <a:solidFill>
                  <a:schemeClr val="tx1"/>
                </a:solidFill>
              </a:rPr>
              <a:t>minterms</a:t>
            </a:r>
            <a:r>
              <a:rPr lang="en-IN" sz="2000" dirty="0">
                <a:solidFill>
                  <a:schemeClr val="tx1"/>
                </a:solidFill>
              </a:rPr>
              <a:t> only is called the principle disjunctive normal form of the formula.</a:t>
            </a:r>
          </a:p>
          <a:p>
            <a:pPr algn="l" fontAlgn="base"/>
            <a:r>
              <a:rPr lang="en-IN" sz="2000" dirty="0">
                <a:solidFill>
                  <a:schemeClr val="tx1"/>
                </a:solidFill>
              </a:rPr>
              <a:t>It is also known as </a:t>
            </a:r>
            <a:r>
              <a:rPr lang="en-IN" sz="2000" b="1" dirty="0">
                <a:solidFill>
                  <a:schemeClr val="tx1"/>
                </a:solidFill>
              </a:rPr>
              <a:t>sum-of-products canonical form</a:t>
            </a:r>
            <a:r>
              <a:rPr lang="en-IN" sz="2000" dirty="0" smtClean="0">
                <a:solidFill>
                  <a:schemeClr val="tx1"/>
                </a:solidFill>
              </a:rPr>
              <a:t>.</a:t>
            </a:r>
          </a:p>
          <a:p>
            <a:pPr algn="l" fontAlgn="base"/>
            <a:r>
              <a:rPr lang="en-US" sz="2400" b="1" dirty="0">
                <a:solidFill>
                  <a:schemeClr val="tx1"/>
                </a:solidFill>
              </a:rPr>
              <a:t>Example :</a:t>
            </a:r>
            <a:r>
              <a:rPr lang="en-US" sz="2400" dirty="0">
                <a:solidFill>
                  <a:schemeClr val="tx1"/>
                </a:solidFill>
              </a:rPr>
              <a:t/>
            </a:r>
            <a:br>
              <a:rPr lang="en-US" sz="2400" dirty="0">
                <a:solidFill>
                  <a:schemeClr val="tx1"/>
                </a:solidFill>
              </a:rPr>
            </a:br>
            <a:r>
              <a:rPr lang="en-US" sz="2400" dirty="0">
                <a:solidFill>
                  <a:schemeClr val="tx1"/>
                </a:solidFill>
              </a:rPr>
              <a:t>(P ∧ ~ Q ∧ ~ R) ∨ (P ∧ ~ Q ∧ R) ∨ (~ P ∧ ~ Q ∧ ~ R)</a:t>
            </a:r>
          </a:p>
          <a:p>
            <a:pPr marL="800100" lvl="1" indent="-342900" algn="l" fontAlgn="base">
              <a:buFont typeface="Arial" pitchFamily="34" charset="0"/>
              <a:buChar char="•"/>
            </a:pPr>
            <a:r>
              <a:rPr lang="en-US" sz="2400" dirty="0">
                <a:solidFill>
                  <a:schemeClr val="tx1"/>
                </a:solidFill>
              </a:rPr>
              <a:t>The </a:t>
            </a:r>
            <a:r>
              <a:rPr lang="en-US" sz="2400" dirty="0" err="1">
                <a:solidFill>
                  <a:schemeClr val="tx1"/>
                </a:solidFill>
              </a:rPr>
              <a:t>minterm</a:t>
            </a:r>
            <a:r>
              <a:rPr lang="en-US" sz="2400" dirty="0">
                <a:solidFill>
                  <a:schemeClr val="tx1"/>
                </a:solidFill>
              </a:rPr>
              <a:t> consists of conjunctions in which each statement variable or its negation, but not both, appears only once.</a:t>
            </a:r>
          </a:p>
          <a:p>
            <a:pPr marL="800100" lvl="1" indent="-342900" algn="l" fontAlgn="base">
              <a:buFont typeface="Arial" pitchFamily="34" charset="0"/>
              <a:buChar char="•"/>
            </a:pPr>
            <a:r>
              <a:rPr lang="en-US" sz="2400" dirty="0">
                <a:solidFill>
                  <a:schemeClr val="tx1"/>
                </a:solidFill>
              </a:rPr>
              <a:t>The </a:t>
            </a:r>
            <a:r>
              <a:rPr lang="en-US" sz="2400" dirty="0" err="1">
                <a:solidFill>
                  <a:schemeClr val="tx1"/>
                </a:solidFill>
              </a:rPr>
              <a:t>minterms</a:t>
            </a:r>
            <a:r>
              <a:rPr lang="en-US" sz="2400" dirty="0">
                <a:solidFill>
                  <a:schemeClr val="tx1"/>
                </a:solidFill>
              </a:rPr>
              <a:t> are written down by including the variable if its truth value is T and its negation if its truth value is F.</a:t>
            </a:r>
          </a:p>
          <a:p>
            <a:r>
              <a:rPr lang="en-US" dirty="0"/>
              <a:t/>
            </a:r>
            <a:br>
              <a:rPr lang="en-US" dirty="0"/>
            </a:br>
            <a:endParaRPr lang="en-IN" sz="2000" dirty="0"/>
          </a:p>
        </p:txBody>
      </p:sp>
    </p:spTree>
    <p:extLst>
      <p:ext uri="{BB962C8B-B14F-4D97-AF65-F5344CB8AC3E}">
        <p14:creationId xmlns:p14="http://schemas.microsoft.com/office/powerpoint/2010/main" val="1696980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620688"/>
            <a:ext cx="8496944" cy="5832648"/>
          </a:xfrm>
        </p:spPr>
        <p:txBody>
          <a:bodyPr>
            <a:normAutofit/>
          </a:bodyPr>
          <a:lstStyle/>
          <a:p>
            <a:pPr algn="l"/>
            <a:r>
              <a:rPr lang="en-US" sz="2400" b="1" dirty="0" smtClean="0">
                <a:solidFill>
                  <a:schemeClr val="tx1"/>
                </a:solidFill>
              </a:rPr>
              <a:t>1.Set:</a:t>
            </a:r>
          </a:p>
          <a:p>
            <a:pPr algn="l"/>
            <a:r>
              <a:rPr lang="en-US" sz="2000" dirty="0">
                <a:solidFill>
                  <a:schemeClr val="tx1"/>
                </a:solidFill>
              </a:rPr>
              <a:t>Set is the most basic terms in mathematics. The theory of sets was introduces  by  the </a:t>
            </a:r>
            <a:r>
              <a:rPr lang="en-IN" sz="2000" dirty="0">
                <a:solidFill>
                  <a:schemeClr val="tx1"/>
                </a:solidFill>
              </a:rPr>
              <a:t>German mathematical </a:t>
            </a:r>
            <a:r>
              <a:rPr lang="en-IN" sz="2000" b="1" dirty="0">
                <a:solidFill>
                  <a:schemeClr val="tx1"/>
                </a:solidFill>
              </a:rPr>
              <a:t>G. Cantor</a:t>
            </a:r>
            <a:r>
              <a:rPr lang="en-IN" sz="2000" dirty="0">
                <a:solidFill>
                  <a:schemeClr val="tx1"/>
                </a:solidFill>
              </a:rPr>
              <a:t> who defines a set as collection of objects</a:t>
            </a:r>
            <a:r>
              <a:rPr lang="en-IN" sz="2000" dirty="0" smtClean="0">
                <a:solidFill>
                  <a:schemeClr val="tx1"/>
                </a:solidFill>
              </a:rPr>
              <a:t>. </a:t>
            </a:r>
          </a:p>
          <a:p>
            <a:pPr algn="l"/>
            <a:r>
              <a:rPr lang="en-IN" sz="2000" dirty="0" err="1" smtClean="0">
                <a:solidFill>
                  <a:schemeClr val="tx1"/>
                </a:solidFill>
              </a:rPr>
              <a:t>Defination</a:t>
            </a:r>
            <a:r>
              <a:rPr lang="en-IN" sz="2000" dirty="0" smtClean="0">
                <a:solidFill>
                  <a:schemeClr val="tx1"/>
                </a:solidFill>
              </a:rPr>
              <a:t>:	 </a:t>
            </a:r>
          </a:p>
          <a:p>
            <a:pPr algn="l"/>
            <a:r>
              <a:rPr lang="en-US" sz="2000" dirty="0">
                <a:solidFill>
                  <a:schemeClr val="tx1"/>
                </a:solidFill>
              </a:rPr>
              <a:t>1. A set is defined as a collection of distinct objects of the same type or class of objects.</a:t>
            </a:r>
          </a:p>
          <a:p>
            <a:pPr algn="l"/>
            <a:r>
              <a:rPr lang="en-US" sz="2000" dirty="0">
                <a:solidFill>
                  <a:schemeClr val="tx1"/>
                </a:solidFill>
              </a:rPr>
              <a:t>2.The object of set are called elements or members of the sets. Object can be Numbers, Alphabets, Names etc.</a:t>
            </a:r>
          </a:p>
          <a:p>
            <a:pPr algn="l"/>
            <a:r>
              <a:rPr lang="en-US" sz="2000" dirty="0">
                <a:solidFill>
                  <a:schemeClr val="tx1"/>
                </a:solidFill>
              </a:rPr>
              <a:t>For </a:t>
            </a:r>
            <a:r>
              <a:rPr lang="en-US" sz="2000" dirty="0" err="1">
                <a:solidFill>
                  <a:schemeClr val="tx1"/>
                </a:solidFill>
              </a:rPr>
              <a:t>eg</a:t>
            </a:r>
            <a:r>
              <a:rPr lang="en-US" sz="2000" dirty="0">
                <a:solidFill>
                  <a:schemeClr val="tx1"/>
                </a:solidFill>
              </a:rPr>
              <a:t> : A = {1,2,3,4,5}</a:t>
            </a:r>
          </a:p>
          <a:p>
            <a:pPr algn="l"/>
            <a:r>
              <a:rPr lang="en-US" sz="2000" dirty="0">
                <a:solidFill>
                  <a:schemeClr val="tx1"/>
                </a:solidFill>
              </a:rPr>
              <a:t>3. Set is usually</a:t>
            </a:r>
            <a:r>
              <a:rPr lang="en-US" sz="2000" dirty="0"/>
              <a:t> </a:t>
            </a:r>
            <a:r>
              <a:rPr lang="en-US" sz="2000" dirty="0">
                <a:solidFill>
                  <a:schemeClr val="tx1"/>
                </a:solidFill>
              </a:rPr>
              <a:t>denote  by the capital letter A, B, C, etc. </a:t>
            </a:r>
          </a:p>
          <a:p>
            <a:pPr algn="l"/>
            <a:r>
              <a:rPr lang="en-US" sz="2000" dirty="0">
                <a:solidFill>
                  <a:schemeClr val="tx1"/>
                </a:solidFill>
              </a:rPr>
              <a:t>		P={</a:t>
            </a:r>
            <a:r>
              <a:rPr lang="en-US" sz="2000" dirty="0" err="1">
                <a:solidFill>
                  <a:schemeClr val="tx1"/>
                </a:solidFill>
              </a:rPr>
              <a:t>a,b,c</a:t>
            </a:r>
            <a:r>
              <a:rPr lang="en-US" sz="2000" dirty="0">
                <a:solidFill>
                  <a:schemeClr val="tx1"/>
                </a:solidFill>
              </a:rPr>
              <a:t>}</a:t>
            </a:r>
            <a:endParaRPr lang="en-IN" sz="2000" dirty="0"/>
          </a:p>
          <a:p>
            <a:pPr algn="l"/>
            <a:r>
              <a:rPr lang="en-IN" sz="2000" dirty="0" smtClean="0">
                <a:solidFill>
                  <a:schemeClr val="tx1"/>
                </a:solidFill>
              </a:rPr>
              <a:t>	  	</a:t>
            </a:r>
            <a:endParaRPr lang="en-US" sz="2000" dirty="0">
              <a:solidFill>
                <a:schemeClr val="tx1"/>
              </a:solidFill>
            </a:endParaRPr>
          </a:p>
          <a:p>
            <a:pPr algn="l"/>
            <a:endParaRPr lang="en-IN" sz="2000" dirty="0"/>
          </a:p>
        </p:txBody>
      </p:sp>
    </p:spTree>
    <p:extLst>
      <p:ext uri="{BB962C8B-B14F-4D97-AF65-F5344CB8AC3E}">
        <p14:creationId xmlns:p14="http://schemas.microsoft.com/office/powerpoint/2010/main" val="2272141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712968" cy="6408712"/>
          </a:xfrm>
        </p:spPr>
        <p:txBody>
          <a:bodyPr>
            <a:normAutofit/>
          </a:bodyPr>
          <a:lstStyle/>
          <a:p>
            <a:pPr algn="l"/>
            <a:endParaRPr lang="en-IN" sz="2000" b="1" dirty="0" smtClean="0">
              <a:solidFill>
                <a:schemeClr val="tx1"/>
              </a:solidFill>
            </a:endParaRPr>
          </a:p>
          <a:p>
            <a:pPr algn="l"/>
            <a:r>
              <a:rPr lang="en-IN" sz="2000" b="1" dirty="0" smtClean="0">
                <a:solidFill>
                  <a:schemeClr val="tx1"/>
                </a:solidFill>
              </a:rPr>
              <a:t>9.Validity</a:t>
            </a:r>
            <a:endParaRPr lang="en-IN" sz="2000" b="1" dirty="0">
              <a:solidFill>
                <a:schemeClr val="tx1"/>
              </a:solidFill>
            </a:endParaRPr>
          </a:p>
          <a:p>
            <a:pPr algn="l"/>
            <a:r>
              <a:rPr lang="en-US" sz="1800" dirty="0">
                <a:solidFill>
                  <a:schemeClr val="tx1"/>
                </a:solidFill>
              </a:rPr>
              <a:t>The validity of a logical argument refers to whether or not the conclusion follows logically from the premises, i.e., whether it is possible to deduce the conclusion from the premises and the allowable syllogisms of the logical system being used. If it is possible to do so, the argument is said to be valid; otherwise it is invalid. A classical example of a valid argument is the following:</a:t>
            </a:r>
            <a:endParaRPr lang="en-IN" sz="1800" b="1" dirty="0">
              <a:solidFill>
                <a:schemeClr val="tx1"/>
              </a:solidFill>
            </a:endParaRPr>
          </a:p>
          <a:p>
            <a:pPr algn="l"/>
            <a:r>
              <a:rPr lang="en-US" sz="1800" dirty="0">
                <a:solidFill>
                  <a:schemeClr val="tx1"/>
                </a:solidFill>
              </a:rPr>
              <a:t>1)  All men are mortal.</a:t>
            </a:r>
          </a:p>
          <a:p>
            <a:pPr algn="l"/>
            <a:r>
              <a:rPr lang="en-US" sz="1800" dirty="0">
                <a:solidFill>
                  <a:schemeClr val="tx1"/>
                </a:solidFill>
              </a:rPr>
              <a:t>      Socrates is a man.</a:t>
            </a:r>
          </a:p>
          <a:p>
            <a:pPr algn="l"/>
            <a:r>
              <a:rPr lang="en-US" sz="1800" dirty="0">
                <a:solidFill>
                  <a:schemeClr val="tx1"/>
                </a:solidFill>
              </a:rPr>
              <a:t>Therefore Socrates is mortal.</a:t>
            </a:r>
          </a:p>
          <a:p>
            <a:pPr algn="l"/>
            <a:r>
              <a:rPr lang="en-US" sz="1800" dirty="0">
                <a:solidFill>
                  <a:schemeClr val="tx1"/>
                </a:solidFill>
              </a:rPr>
              <a:t>Truth and validity are different notions. An argument may be valid and yet the conclusion may be false if one or more of the premises is false, as the following example shows:</a:t>
            </a:r>
          </a:p>
          <a:p>
            <a:pPr algn="l"/>
            <a:r>
              <a:rPr lang="en-US" sz="1800" dirty="0">
                <a:solidFill>
                  <a:schemeClr val="tx1"/>
                </a:solidFill>
              </a:rPr>
              <a:t>2)All men are registered voters.</a:t>
            </a:r>
          </a:p>
          <a:p>
            <a:pPr algn="l"/>
            <a:r>
              <a:rPr lang="en-US" sz="1800" dirty="0">
                <a:solidFill>
                  <a:schemeClr val="tx1"/>
                </a:solidFill>
              </a:rPr>
              <a:t>Moby Dick is a man.</a:t>
            </a:r>
          </a:p>
          <a:p>
            <a:pPr algn="l"/>
            <a:r>
              <a:rPr lang="en-US" sz="1800" dirty="0">
                <a:solidFill>
                  <a:schemeClr val="tx1"/>
                </a:solidFill>
              </a:rPr>
              <a:t>Therefore Moby Dick is a registered voter</a:t>
            </a:r>
            <a:r>
              <a:rPr lang="en-US" sz="1800" dirty="0" smtClean="0">
                <a:solidFill>
                  <a:schemeClr val="tx1"/>
                </a:solidFill>
              </a:rPr>
              <a:t>.</a:t>
            </a:r>
          </a:p>
          <a:p>
            <a:pPr algn="l"/>
            <a:endParaRPr lang="en-US" sz="1800" dirty="0">
              <a:solidFill>
                <a:schemeClr val="tx1"/>
              </a:solidFill>
            </a:endParaRPr>
          </a:p>
          <a:p>
            <a:pPr algn="l"/>
            <a:endParaRPr lang="en-IN" sz="1800" dirty="0"/>
          </a:p>
        </p:txBody>
      </p:sp>
    </p:spTree>
    <p:extLst>
      <p:ext uri="{BB962C8B-B14F-4D97-AF65-F5344CB8AC3E}">
        <p14:creationId xmlns:p14="http://schemas.microsoft.com/office/powerpoint/2010/main" val="777833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332656"/>
            <a:ext cx="8280920" cy="6120680"/>
          </a:xfrm>
        </p:spPr>
        <p:txBody>
          <a:bodyPr>
            <a:normAutofit/>
          </a:bodyPr>
          <a:lstStyle/>
          <a:p>
            <a:pPr algn="l"/>
            <a:r>
              <a:rPr lang="en-US" sz="1800" dirty="0">
                <a:solidFill>
                  <a:schemeClr val="tx1"/>
                </a:solidFill>
              </a:rPr>
              <a:t>On the other hand, an argument may be invalid and yet the conclusion may be true, as the following example shows:</a:t>
            </a:r>
          </a:p>
          <a:p>
            <a:pPr algn="l"/>
            <a:r>
              <a:rPr lang="en-US" sz="1800" dirty="0">
                <a:solidFill>
                  <a:schemeClr val="tx1"/>
                </a:solidFill>
              </a:rPr>
              <a:t>3) All men are mortal.</a:t>
            </a:r>
          </a:p>
          <a:p>
            <a:pPr algn="l"/>
            <a:r>
              <a:rPr lang="en-US" sz="1800" dirty="0">
                <a:solidFill>
                  <a:schemeClr val="tx1"/>
                </a:solidFill>
              </a:rPr>
              <a:t>   Oxygen is a chemical element.</a:t>
            </a:r>
          </a:p>
          <a:p>
            <a:pPr algn="l"/>
            <a:r>
              <a:rPr lang="en-US" sz="1800" dirty="0">
                <a:solidFill>
                  <a:schemeClr val="tx1"/>
                </a:solidFill>
              </a:rPr>
              <a:t>Therefore, some men can run a mile in four minutes.</a:t>
            </a:r>
          </a:p>
          <a:p>
            <a:pPr algn="l"/>
            <a:r>
              <a:rPr lang="en-US" sz="1800" dirty="0">
                <a:solidFill>
                  <a:schemeClr val="tx1"/>
                </a:solidFill>
              </a:rPr>
              <a:t>Mathematical proofs are also said to be valid or invalid. A mathematical proof is valid if the conclusion follows from the assumptions by applying legal mathematical operations to arrive at the conclusion.</a:t>
            </a:r>
          </a:p>
          <a:p>
            <a:pPr algn="l"/>
            <a:endParaRPr lang="en-US" sz="1800" dirty="0" smtClean="0">
              <a:solidFill>
                <a:schemeClr val="tx1"/>
              </a:solidFill>
            </a:endParaRPr>
          </a:p>
          <a:p>
            <a:pPr algn="l"/>
            <a:r>
              <a:rPr lang="en-US" sz="1800" b="1" dirty="0" smtClean="0">
                <a:solidFill>
                  <a:schemeClr val="tx1"/>
                </a:solidFill>
              </a:rPr>
              <a:t>10.Predicate </a:t>
            </a:r>
            <a:r>
              <a:rPr lang="en-US" sz="1800" b="1" dirty="0">
                <a:solidFill>
                  <a:schemeClr val="tx1"/>
                </a:solidFill>
              </a:rPr>
              <a:t>Logic </a:t>
            </a:r>
            <a:r>
              <a:rPr lang="en-US" sz="1800" b="1" dirty="0" smtClean="0">
                <a:solidFill>
                  <a:schemeClr val="tx1"/>
                </a:solidFill>
              </a:rPr>
              <a:t>–</a:t>
            </a:r>
          </a:p>
          <a:p>
            <a:pPr algn="l"/>
            <a:r>
              <a:rPr lang="en-US" sz="1800" dirty="0" smtClean="0">
                <a:solidFill>
                  <a:schemeClr val="tx1"/>
                </a:solidFill>
              </a:rPr>
              <a:t> </a:t>
            </a:r>
            <a:r>
              <a:rPr lang="en-US" sz="1800" dirty="0">
                <a:solidFill>
                  <a:schemeClr val="tx1"/>
                </a:solidFill>
              </a:rPr>
              <a:t>Definition</a:t>
            </a:r>
          </a:p>
          <a:p>
            <a:pPr algn="l"/>
            <a:r>
              <a:rPr lang="en-US" sz="1800" dirty="0">
                <a:solidFill>
                  <a:schemeClr val="tx1"/>
                </a:solidFill>
              </a:rPr>
              <a:t>A predicate is an expression of one or more variables defined on some specific domain. A predicate with variables can be made a proposition by either assigning a value to the variable or by quantifying the variable</a:t>
            </a:r>
            <a:r>
              <a:rPr lang="en-US" sz="1800" dirty="0" smtClean="0">
                <a:solidFill>
                  <a:schemeClr val="tx1"/>
                </a:solidFill>
              </a:rPr>
              <a:t>.</a:t>
            </a:r>
          </a:p>
          <a:p>
            <a:pPr algn="l"/>
            <a:r>
              <a:rPr lang="en-US" sz="1800" dirty="0" smtClean="0">
                <a:solidFill>
                  <a:schemeClr val="tx1"/>
                </a:solidFill>
              </a:rPr>
              <a:t>The </a:t>
            </a:r>
            <a:r>
              <a:rPr lang="en-US" sz="1800" dirty="0">
                <a:solidFill>
                  <a:schemeClr val="tx1"/>
                </a:solidFill>
              </a:rPr>
              <a:t>following are some examples of predicates −</a:t>
            </a:r>
          </a:p>
          <a:p>
            <a:pPr algn="l"/>
            <a:r>
              <a:rPr lang="en-US" sz="1800" dirty="0">
                <a:solidFill>
                  <a:schemeClr val="tx1"/>
                </a:solidFill>
              </a:rPr>
              <a:t>Let E(x, y) denote "x = y"</a:t>
            </a:r>
          </a:p>
          <a:p>
            <a:pPr algn="l"/>
            <a:r>
              <a:rPr lang="en-US" sz="1800" dirty="0">
                <a:solidFill>
                  <a:schemeClr val="tx1"/>
                </a:solidFill>
              </a:rPr>
              <a:t>Let X(a, b, c) denote "a + b + c = 0"</a:t>
            </a:r>
          </a:p>
          <a:p>
            <a:pPr algn="l"/>
            <a:r>
              <a:rPr lang="en-US" sz="1800" dirty="0">
                <a:solidFill>
                  <a:schemeClr val="tx1"/>
                </a:solidFill>
              </a:rPr>
              <a:t>Let M(x, y) denote "x is married to y"</a:t>
            </a:r>
          </a:p>
          <a:p>
            <a:pPr algn="l"/>
            <a:endParaRPr lang="en-US" sz="1600" dirty="0" smtClean="0">
              <a:solidFill>
                <a:schemeClr val="tx1"/>
              </a:solidFill>
            </a:endParaRPr>
          </a:p>
          <a:p>
            <a:pPr algn="l"/>
            <a:endParaRPr lang="en-US" sz="1600" dirty="0">
              <a:solidFill>
                <a:schemeClr val="tx1"/>
              </a:solidFill>
            </a:endParaRPr>
          </a:p>
          <a:p>
            <a:pPr algn="l"/>
            <a:endParaRPr lang="en-IN" sz="1600" dirty="0">
              <a:solidFill>
                <a:schemeClr val="tx1"/>
              </a:solidFill>
            </a:endParaRPr>
          </a:p>
        </p:txBody>
      </p:sp>
    </p:spTree>
    <p:extLst>
      <p:ext uri="{BB962C8B-B14F-4D97-AF65-F5344CB8AC3E}">
        <p14:creationId xmlns:p14="http://schemas.microsoft.com/office/powerpoint/2010/main" val="1121420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44624"/>
            <a:ext cx="8424936" cy="6552728"/>
          </a:xfrm>
        </p:spPr>
        <p:txBody>
          <a:bodyPr>
            <a:normAutofit lnSpcReduction="10000"/>
          </a:bodyPr>
          <a:lstStyle/>
          <a:p>
            <a:pPr algn="l"/>
            <a:endParaRPr lang="en-US" sz="2000" b="1" dirty="0" smtClean="0">
              <a:solidFill>
                <a:schemeClr val="tx1"/>
              </a:solidFill>
            </a:endParaRPr>
          </a:p>
          <a:p>
            <a:pPr algn="l"/>
            <a:r>
              <a:rPr lang="en-US" sz="2000" b="1" dirty="0" smtClean="0">
                <a:solidFill>
                  <a:schemeClr val="tx1"/>
                </a:solidFill>
              </a:rPr>
              <a:t>11.Quantifiers</a:t>
            </a:r>
            <a:endParaRPr lang="en-US" sz="2000" b="1" dirty="0">
              <a:solidFill>
                <a:schemeClr val="tx1"/>
              </a:solidFill>
            </a:endParaRPr>
          </a:p>
          <a:p>
            <a:pPr algn="l"/>
            <a:r>
              <a:rPr lang="en-US" sz="2000" dirty="0">
                <a:solidFill>
                  <a:schemeClr val="tx1"/>
                </a:solidFill>
              </a:rPr>
              <a:t>The variable of predicates is quantified by quantifiers. There are two types of quantifier in predicate logic − Universal Quantifier and Existential Quantifier.</a:t>
            </a:r>
          </a:p>
          <a:p>
            <a:pPr algn="l"/>
            <a:endParaRPr lang="en-US" sz="2000" b="1" dirty="0" smtClean="0">
              <a:solidFill>
                <a:schemeClr val="tx1"/>
              </a:solidFill>
            </a:endParaRPr>
          </a:p>
          <a:p>
            <a:pPr marL="285750" indent="-285750" algn="l">
              <a:buFont typeface="Arial" pitchFamily="34" charset="0"/>
              <a:buChar char="•"/>
            </a:pPr>
            <a:r>
              <a:rPr lang="en-US" sz="2000" b="1" dirty="0" smtClean="0">
                <a:solidFill>
                  <a:schemeClr val="tx1"/>
                </a:solidFill>
              </a:rPr>
              <a:t>Universal </a:t>
            </a:r>
            <a:r>
              <a:rPr lang="en-US" sz="2000" b="1" dirty="0">
                <a:solidFill>
                  <a:schemeClr val="tx1"/>
                </a:solidFill>
              </a:rPr>
              <a:t>Quantifier</a:t>
            </a:r>
          </a:p>
          <a:p>
            <a:pPr algn="l"/>
            <a:r>
              <a:rPr lang="en-US" sz="2000" dirty="0">
                <a:solidFill>
                  <a:schemeClr val="tx1"/>
                </a:solidFill>
              </a:rPr>
              <a:t>Universal quantifier states that the statements within its scope are true for every value of the specific variable. It is denoted by the symbol </a:t>
            </a:r>
            <a:r>
              <a:rPr lang="en-US" sz="2000" dirty="0" smtClean="0">
                <a:solidFill>
                  <a:schemeClr val="tx1"/>
                </a:solidFill>
              </a:rPr>
              <a:t>∀</a:t>
            </a:r>
            <a:r>
              <a:rPr lang="en-US" sz="2000" dirty="0">
                <a:solidFill>
                  <a:schemeClr val="tx1"/>
                </a:solidFill>
              </a:rPr>
              <a:t>.</a:t>
            </a:r>
          </a:p>
          <a:p>
            <a:pPr algn="l"/>
            <a:r>
              <a:rPr lang="en-US" sz="2000" dirty="0">
                <a:solidFill>
                  <a:schemeClr val="tx1"/>
                </a:solidFill>
              </a:rPr>
              <a:t>∀</a:t>
            </a:r>
            <a:r>
              <a:rPr lang="en-US" sz="2000" dirty="0" err="1">
                <a:solidFill>
                  <a:schemeClr val="tx1"/>
                </a:solidFill>
              </a:rPr>
              <a:t>xP</a:t>
            </a:r>
            <a:r>
              <a:rPr lang="en-US" sz="2000" dirty="0">
                <a:solidFill>
                  <a:schemeClr val="tx1"/>
                </a:solidFill>
              </a:rPr>
              <a:t>(x</a:t>
            </a:r>
            <a:r>
              <a:rPr lang="en-US" sz="2000" dirty="0" smtClean="0">
                <a:solidFill>
                  <a:schemeClr val="tx1"/>
                </a:solidFill>
              </a:rPr>
              <a:t>) </a:t>
            </a:r>
            <a:r>
              <a:rPr lang="en-US" sz="2000" dirty="0">
                <a:solidFill>
                  <a:schemeClr val="tx1"/>
                </a:solidFill>
              </a:rPr>
              <a:t> is read as for every value of x, P(x) is true</a:t>
            </a:r>
            <a:r>
              <a:rPr lang="en-US" sz="2000" dirty="0" smtClean="0">
                <a:solidFill>
                  <a:schemeClr val="tx1"/>
                </a:solidFill>
              </a:rPr>
              <a:t>.</a:t>
            </a:r>
          </a:p>
          <a:p>
            <a:pPr algn="l"/>
            <a:r>
              <a:rPr lang="en-US" sz="2000" b="1" dirty="0">
                <a:solidFill>
                  <a:schemeClr val="tx1"/>
                </a:solidFill>
              </a:rPr>
              <a:t>Example</a:t>
            </a:r>
            <a:r>
              <a:rPr lang="en-US" sz="2000" dirty="0">
                <a:solidFill>
                  <a:schemeClr val="tx1"/>
                </a:solidFill>
              </a:rPr>
              <a:t> − "Man is mortal" can be transformed into the propositional form ∀</a:t>
            </a:r>
            <a:r>
              <a:rPr lang="en-US" sz="2000" dirty="0" err="1">
                <a:solidFill>
                  <a:schemeClr val="tx1"/>
                </a:solidFill>
              </a:rPr>
              <a:t>xP</a:t>
            </a:r>
            <a:r>
              <a:rPr lang="en-US" sz="2000" dirty="0">
                <a:solidFill>
                  <a:schemeClr val="tx1"/>
                </a:solidFill>
              </a:rPr>
              <a:t>(x</a:t>
            </a:r>
            <a:r>
              <a:rPr lang="en-US" sz="2000" dirty="0" smtClean="0">
                <a:solidFill>
                  <a:schemeClr val="tx1"/>
                </a:solidFill>
              </a:rPr>
              <a:t>) where </a:t>
            </a:r>
            <a:r>
              <a:rPr lang="en-US" sz="2000" dirty="0">
                <a:solidFill>
                  <a:schemeClr val="tx1"/>
                </a:solidFill>
              </a:rPr>
              <a:t>P(x) is the predicate which denotes x is mortal and the universe of discourse is all men</a:t>
            </a:r>
            <a:r>
              <a:rPr lang="en-US" sz="2000" dirty="0" smtClean="0">
                <a:solidFill>
                  <a:schemeClr val="tx1"/>
                </a:solidFill>
              </a:rPr>
              <a:t>.</a:t>
            </a:r>
          </a:p>
          <a:p>
            <a:pPr algn="l"/>
            <a:endParaRPr lang="en-US" sz="2000" dirty="0">
              <a:solidFill>
                <a:schemeClr val="tx1"/>
              </a:solidFill>
            </a:endParaRPr>
          </a:p>
          <a:p>
            <a:pPr marL="285750" indent="-285750" algn="l">
              <a:buFont typeface="Arial" pitchFamily="34" charset="0"/>
              <a:buChar char="•"/>
            </a:pPr>
            <a:r>
              <a:rPr lang="en-US" sz="2000" b="1" dirty="0">
                <a:solidFill>
                  <a:schemeClr val="tx1"/>
                </a:solidFill>
              </a:rPr>
              <a:t>Existential Quantifier</a:t>
            </a:r>
          </a:p>
          <a:p>
            <a:pPr algn="l"/>
            <a:r>
              <a:rPr lang="en-US" sz="2000" dirty="0">
                <a:solidFill>
                  <a:schemeClr val="tx1"/>
                </a:solidFill>
              </a:rPr>
              <a:t>Existential quantifier states that the statements within its scope are true for some values of the specific variable. It is denoted by the symbol </a:t>
            </a:r>
            <a:r>
              <a:rPr lang="en-US" sz="2000" dirty="0" smtClean="0">
                <a:solidFill>
                  <a:schemeClr val="tx1"/>
                </a:solidFill>
              </a:rPr>
              <a:t>∃</a:t>
            </a:r>
            <a:r>
              <a:rPr lang="en-US" sz="2000" dirty="0">
                <a:solidFill>
                  <a:schemeClr val="tx1"/>
                </a:solidFill>
              </a:rPr>
              <a:t>.</a:t>
            </a:r>
          </a:p>
          <a:p>
            <a:pPr algn="l"/>
            <a:r>
              <a:rPr lang="en-US" sz="2000" dirty="0">
                <a:solidFill>
                  <a:schemeClr val="tx1"/>
                </a:solidFill>
              </a:rPr>
              <a:t>∃</a:t>
            </a:r>
            <a:r>
              <a:rPr lang="en-US" sz="2000" dirty="0" err="1" smtClean="0">
                <a:solidFill>
                  <a:schemeClr val="tx1"/>
                </a:solidFill>
              </a:rPr>
              <a:t>xP</a:t>
            </a:r>
            <a:r>
              <a:rPr lang="en-US" sz="2000" dirty="0" smtClean="0">
                <a:solidFill>
                  <a:schemeClr val="tx1"/>
                </a:solidFill>
              </a:rPr>
              <a:t>(x)is </a:t>
            </a:r>
            <a:r>
              <a:rPr lang="en-US" sz="2000" dirty="0">
                <a:solidFill>
                  <a:schemeClr val="tx1"/>
                </a:solidFill>
              </a:rPr>
              <a:t>read as for some values of x, P(x) is true</a:t>
            </a:r>
            <a:r>
              <a:rPr lang="en-US" sz="2000" dirty="0" smtClean="0">
                <a:solidFill>
                  <a:schemeClr val="tx1"/>
                </a:solidFill>
              </a:rPr>
              <a:t>.</a:t>
            </a:r>
          </a:p>
          <a:p>
            <a:pPr algn="l"/>
            <a:r>
              <a:rPr lang="en-US" sz="2000" b="1" dirty="0">
                <a:solidFill>
                  <a:schemeClr val="tx1"/>
                </a:solidFill>
              </a:rPr>
              <a:t>Example</a:t>
            </a:r>
            <a:r>
              <a:rPr lang="en-US" sz="2000" dirty="0">
                <a:solidFill>
                  <a:schemeClr val="tx1"/>
                </a:solidFill>
              </a:rPr>
              <a:t> − "Some people are dishonest" can be transformed into the propositional form ∃</a:t>
            </a:r>
            <a:r>
              <a:rPr lang="en-US" sz="2000" dirty="0" err="1" smtClean="0">
                <a:solidFill>
                  <a:schemeClr val="tx1"/>
                </a:solidFill>
              </a:rPr>
              <a:t>xP</a:t>
            </a:r>
            <a:r>
              <a:rPr lang="en-US" sz="2000" dirty="0" smtClean="0">
                <a:solidFill>
                  <a:schemeClr val="tx1"/>
                </a:solidFill>
              </a:rPr>
              <a:t>(x)where </a:t>
            </a:r>
            <a:r>
              <a:rPr lang="en-US" sz="2000" dirty="0">
                <a:solidFill>
                  <a:schemeClr val="tx1"/>
                </a:solidFill>
              </a:rPr>
              <a:t>P(x) is the predicate which denotes x is dishonest and the universe of discourse is some people</a:t>
            </a:r>
            <a:r>
              <a:rPr lang="en-US" sz="2000" dirty="0" smtClean="0">
                <a:solidFill>
                  <a:schemeClr val="tx1"/>
                </a:solidFill>
              </a:rPr>
              <a:t>.</a:t>
            </a:r>
          </a:p>
        </p:txBody>
      </p:sp>
    </p:spTree>
    <p:extLst>
      <p:ext uri="{BB962C8B-B14F-4D97-AF65-F5344CB8AC3E}">
        <p14:creationId xmlns:p14="http://schemas.microsoft.com/office/powerpoint/2010/main" val="11853184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23528" y="476672"/>
                <a:ext cx="8496944" cy="6048672"/>
              </a:xfrm>
            </p:spPr>
            <p:txBody>
              <a:bodyPr/>
              <a:lstStyle/>
              <a:p>
                <a:pPr marL="285750" indent="-285750" algn="l">
                  <a:buFont typeface="Arial" pitchFamily="34" charset="0"/>
                  <a:buChar char="•"/>
                </a:pPr>
                <a:r>
                  <a:rPr lang="en-US" sz="2400" b="1" dirty="0" smtClean="0">
                    <a:solidFill>
                      <a:schemeClr val="tx1"/>
                    </a:solidFill>
                  </a:rPr>
                  <a:t>Nested Quantifiers</a:t>
                </a:r>
              </a:p>
              <a:p>
                <a:pPr algn="l"/>
                <a:r>
                  <a:rPr lang="en-US" sz="2400" dirty="0">
                    <a:solidFill>
                      <a:schemeClr val="tx1"/>
                    </a:solidFill>
                  </a:rPr>
                  <a:t>If we use a quantifier that appears within the scope of another quantifier, it is called nested quantifier.</a:t>
                </a:r>
              </a:p>
              <a:p>
                <a:pPr algn="l"/>
                <a:r>
                  <a:rPr lang="en-US" sz="2400" dirty="0" smtClean="0">
                    <a:solidFill>
                      <a:schemeClr val="tx1"/>
                    </a:solidFill>
                  </a:rPr>
                  <a:t>Example: ”All </a:t>
                </a:r>
                <a:r>
                  <a:rPr lang="en-US" sz="2400" dirty="0">
                    <a:solidFill>
                      <a:schemeClr val="tx1"/>
                    </a:solidFill>
                  </a:rPr>
                  <a:t>the invited guests were present for the </a:t>
                </a:r>
                <a:r>
                  <a:rPr lang="en-US" sz="2400" dirty="0" smtClean="0">
                    <a:solidFill>
                      <a:schemeClr val="tx1"/>
                    </a:solidFill>
                  </a:rPr>
                  <a:t>dinner”.</a:t>
                </a:r>
                <a:endParaRPr lang="en-US" sz="2400" dirty="0">
                  <a:solidFill>
                    <a:schemeClr val="tx1"/>
                  </a:solidFill>
                </a:endParaRPr>
              </a:p>
              <a:p>
                <a:pPr algn="l"/>
                <a:r>
                  <a:rPr lang="en-US" sz="2400" dirty="0">
                    <a:solidFill>
                      <a:schemeClr val="tx1"/>
                    </a:solidFill>
                  </a:rPr>
                  <a:t>The negation is : ‘’ all the invited guest were not present for the dinner, equivalently</a:t>
                </a:r>
                <a:r>
                  <a:rPr lang="en-US" sz="2400" dirty="0" smtClean="0">
                    <a:solidFill>
                      <a:schemeClr val="tx1"/>
                    </a:solidFill>
                  </a:rPr>
                  <a:t>”.</a:t>
                </a:r>
              </a:p>
              <a:p>
                <a:pPr algn="l"/>
                <a:r>
                  <a:rPr lang="en-US" sz="2400" dirty="0" smtClean="0">
                    <a:solidFill>
                      <a:schemeClr val="tx1"/>
                    </a:solidFill>
                  </a:rPr>
                  <a:t>Some guests were not present for the dinner , </a:t>
                </a:r>
                <a:r>
                  <a:rPr lang="en-US" sz="2400" dirty="0" err="1" smtClean="0">
                    <a:solidFill>
                      <a:schemeClr val="tx1"/>
                    </a:solidFill>
                  </a:rPr>
                  <a:t>i.e</a:t>
                </a:r>
                <a:r>
                  <a:rPr lang="en-US" sz="2400" dirty="0" smtClean="0">
                    <a:solidFill>
                      <a:schemeClr val="tx1"/>
                    </a:solidFill>
                  </a:rPr>
                  <a:t> </a:t>
                </a:r>
                <a14:m>
                  <m:oMath xmlns:m="http://schemas.openxmlformats.org/officeDocument/2006/math">
                    <m:r>
                      <a:rPr lang="en-US" sz="2400" b="0" i="0" smtClean="0">
                        <a:solidFill>
                          <a:schemeClr val="tx1"/>
                        </a:solidFill>
                        <a:latin typeface="Cambria Math"/>
                        <a:ea typeface="Cambria Math"/>
                      </a:rPr>
                      <m:t> </m:t>
                    </m:r>
                    <m:r>
                      <a:rPr lang="en-US" sz="2400" i="1" smtClean="0">
                        <a:solidFill>
                          <a:schemeClr val="tx1"/>
                        </a:solidFill>
                        <a:latin typeface="Cambria Math"/>
                        <a:ea typeface="Cambria Math"/>
                      </a:rPr>
                      <m:t>∃</m:t>
                    </m:r>
                    <m:r>
                      <a:rPr lang="en-US" sz="2400" b="0" i="1" smtClean="0">
                        <a:solidFill>
                          <a:schemeClr val="tx1"/>
                        </a:solidFill>
                        <a:latin typeface="Cambria Math"/>
                        <a:ea typeface="Cambria Math"/>
                      </a:rPr>
                      <m:t>𝑥</m:t>
                    </m:r>
                    <m:d>
                      <m:dPr>
                        <m:ctrlPr>
                          <a:rPr lang="en-US" sz="2400" b="0" i="1" smtClean="0">
                            <a:solidFill>
                              <a:schemeClr val="tx1"/>
                            </a:solidFill>
                            <a:latin typeface="Cambria Math"/>
                            <a:ea typeface="Cambria Math"/>
                          </a:rPr>
                        </m:ctrlPr>
                      </m:dPr>
                      <m:e>
                        <m:r>
                          <a:rPr lang="en-US" sz="2400" b="0" i="1" smtClean="0">
                            <a:solidFill>
                              <a:schemeClr val="tx1"/>
                            </a:solidFill>
                            <a:latin typeface="Cambria Math"/>
                            <a:ea typeface="Cambria Math"/>
                          </a:rPr>
                          <m:t>~</m:t>
                        </m:r>
                        <m:r>
                          <a:rPr lang="en-US" sz="2400" b="0" i="1" smtClean="0">
                            <a:solidFill>
                              <a:schemeClr val="tx1"/>
                            </a:solidFill>
                            <a:latin typeface="Cambria Math"/>
                            <a:ea typeface="Cambria Math"/>
                          </a:rPr>
                          <m:t>𝑃</m:t>
                        </m:r>
                        <m:d>
                          <m:dPr>
                            <m:ctrlPr>
                              <a:rPr lang="en-US" sz="2400" b="0" i="1" smtClean="0">
                                <a:solidFill>
                                  <a:schemeClr val="tx1"/>
                                </a:solidFill>
                                <a:latin typeface="Cambria Math"/>
                                <a:ea typeface="Cambria Math"/>
                              </a:rPr>
                            </m:ctrlPr>
                          </m:dPr>
                          <m:e>
                            <m:r>
                              <a:rPr lang="en-US" sz="2400" b="0" i="1" smtClean="0">
                                <a:solidFill>
                                  <a:schemeClr val="tx1"/>
                                </a:solidFill>
                                <a:latin typeface="Cambria Math"/>
                                <a:ea typeface="Cambria Math"/>
                              </a:rPr>
                              <m:t>𝑥</m:t>
                            </m:r>
                          </m:e>
                        </m:d>
                      </m:e>
                    </m:d>
                    <m:r>
                      <a:rPr lang="en-US" sz="2400" b="0" i="1" smtClean="0">
                        <a:solidFill>
                          <a:schemeClr val="tx1"/>
                        </a:solidFill>
                        <a:latin typeface="Cambria Math"/>
                        <a:ea typeface="Cambria Math"/>
                      </a:rPr>
                      <m:t>;</m:t>
                    </m:r>
                  </m:oMath>
                </a14:m>
                <a:endParaRPr lang="en-US" sz="2400" dirty="0" smtClean="0">
                  <a:solidFill>
                    <a:schemeClr val="tx1"/>
                  </a:solidFill>
                </a:endParaRPr>
              </a:p>
              <a:p>
                <a:pPr algn="l"/>
                <a:r>
                  <a:rPr lang="en-US" sz="2400" dirty="0" smtClean="0">
                    <a:solidFill>
                      <a:schemeClr val="tx1"/>
                    </a:solidFill>
                  </a:rPr>
                  <a:t>where, x : x is guest</a:t>
                </a:r>
              </a:p>
              <a:p>
                <a:pPr algn="l"/>
                <a:r>
                  <a:rPr lang="en-US" sz="2400" dirty="0">
                    <a:solidFill>
                      <a:schemeClr val="tx1"/>
                    </a:solidFill>
                  </a:rPr>
                  <a:t>	</a:t>
                </a:r>
                <a:r>
                  <a:rPr lang="en-US" sz="2400" dirty="0" smtClean="0">
                    <a:solidFill>
                      <a:schemeClr val="tx1"/>
                    </a:solidFill>
                  </a:rPr>
                  <a:t>P(X) : was present for the dinner.</a:t>
                </a:r>
                <a:endParaRPr lang="en-US" sz="2400" dirty="0">
                  <a:solidFill>
                    <a:schemeClr val="tx1"/>
                  </a:solidFill>
                </a:endParaRPr>
              </a:p>
              <a:p>
                <a:pPr algn="l"/>
                <a:endParaRPr lang="en-US" dirty="0">
                  <a:solidFill>
                    <a:schemeClr val="tx1"/>
                  </a:solidFill>
                </a:endParaRPr>
              </a:p>
              <a:p>
                <a:pPr algn="l"/>
                <a:endParaRPr lang="en-IN" dirty="0"/>
              </a:p>
              <a:p>
                <a:pPr algn="l"/>
                <a:endParaRPr lang="en-IN"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23528" y="476672"/>
                <a:ext cx="8496944" cy="6048672"/>
              </a:xfrm>
              <a:blipFill rotWithShape="1">
                <a:blip r:embed="rId2"/>
                <a:stretch>
                  <a:fillRect l="-1076" t="-806"/>
                </a:stretch>
              </a:blipFill>
            </p:spPr>
            <p:txBody>
              <a:bodyPr/>
              <a:lstStyle/>
              <a:p>
                <a:r>
                  <a:rPr lang="en-IN">
                    <a:noFill/>
                  </a:rPr>
                  <a:t> </a:t>
                </a:r>
              </a:p>
            </p:txBody>
          </p:sp>
        </mc:Fallback>
      </mc:AlternateContent>
    </p:spTree>
    <p:extLst>
      <p:ext uri="{BB962C8B-B14F-4D97-AF65-F5344CB8AC3E}">
        <p14:creationId xmlns:p14="http://schemas.microsoft.com/office/powerpoint/2010/main" val="3863735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548680"/>
            <a:ext cx="8712968" cy="6120680"/>
          </a:xfrm>
        </p:spPr>
        <p:txBody>
          <a:bodyPr>
            <a:normAutofit/>
          </a:bodyPr>
          <a:lstStyle/>
          <a:p>
            <a:pPr algn="l"/>
            <a:endParaRPr lang="en-IN" sz="1800" dirty="0"/>
          </a:p>
        </p:txBody>
      </p:sp>
    </p:spTree>
    <p:extLst>
      <p:ext uri="{BB962C8B-B14F-4D97-AF65-F5344CB8AC3E}">
        <p14:creationId xmlns:p14="http://schemas.microsoft.com/office/powerpoint/2010/main" val="45360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476672"/>
            <a:ext cx="8496944" cy="5976664"/>
          </a:xfrm>
        </p:spPr>
        <p:txBody>
          <a:bodyPr>
            <a:normAutofit/>
          </a:bodyPr>
          <a:lstStyle/>
          <a:p>
            <a:pPr algn="l">
              <a:lnSpc>
                <a:spcPct val="70000"/>
              </a:lnSpc>
            </a:pPr>
            <a:r>
              <a:rPr lang="en-IN" dirty="0" smtClean="0">
                <a:solidFill>
                  <a:schemeClr val="tx1"/>
                </a:solidFill>
              </a:rPr>
              <a:t>1.1.Representation </a:t>
            </a:r>
            <a:r>
              <a:rPr lang="en-IN" dirty="0">
                <a:solidFill>
                  <a:schemeClr val="tx1"/>
                </a:solidFill>
              </a:rPr>
              <a:t>of a Set</a:t>
            </a:r>
            <a:endParaRPr lang="en-US" b="1" dirty="0" smtClean="0">
              <a:solidFill>
                <a:schemeClr val="tx1"/>
              </a:solidFill>
            </a:endParaRPr>
          </a:p>
          <a:p>
            <a:pPr algn="l">
              <a:lnSpc>
                <a:spcPct val="70000"/>
              </a:lnSpc>
            </a:pPr>
            <a:r>
              <a:rPr lang="en-US" sz="1800" b="1" dirty="0" smtClean="0">
                <a:solidFill>
                  <a:schemeClr val="tx1"/>
                </a:solidFill>
              </a:rPr>
              <a:t>Sets </a:t>
            </a:r>
            <a:r>
              <a:rPr lang="en-US" sz="1800" b="1" dirty="0">
                <a:solidFill>
                  <a:schemeClr val="tx1"/>
                </a:solidFill>
              </a:rPr>
              <a:t>can be represented in two ways −</a:t>
            </a:r>
          </a:p>
          <a:p>
            <a:pPr algn="l">
              <a:lnSpc>
                <a:spcPct val="70000"/>
              </a:lnSpc>
            </a:pPr>
            <a:endParaRPr lang="en-US" sz="1800" dirty="0">
              <a:solidFill>
                <a:schemeClr val="tx1"/>
              </a:solidFill>
            </a:endParaRPr>
          </a:p>
          <a:p>
            <a:pPr algn="l">
              <a:lnSpc>
                <a:spcPct val="70000"/>
              </a:lnSpc>
            </a:pPr>
            <a:r>
              <a:rPr lang="en-US" sz="1800" dirty="0">
                <a:solidFill>
                  <a:schemeClr val="tx1"/>
                </a:solidFill>
              </a:rPr>
              <a:t>1.Roster or Tabular Form</a:t>
            </a:r>
            <a:r>
              <a:rPr lang="en-IN" sz="1800" dirty="0">
                <a:solidFill>
                  <a:schemeClr val="tx1"/>
                </a:solidFill>
              </a:rPr>
              <a:t> –</a:t>
            </a:r>
          </a:p>
          <a:p>
            <a:pPr algn="l">
              <a:lnSpc>
                <a:spcPct val="70000"/>
              </a:lnSpc>
            </a:pPr>
            <a:endParaRPr lang="en-US" sz="1800" dirty="0">
              <a:solidFill>
                <a:schemeClr val="tx1"/>
              </a:solidFill>
            </a:endParaRPr>
          </a:p>
          <a:p>
            <a:pPr algn="l">
              <a:lnSpc>
                <a:spcPct val="70000"/>
              </a:lnSpc>
            </a:pPr>
            <a:r>
              <a:rPr lang="en-US" sz="1800" dirty="0">
                <a:solidFill>
                  <a:schemeClr val="tx1"/>
                </a:solidFill>
              </a:rPr>
              <a:t>2.</a:t>
            </a:r>
            <a:r>
              <a:rPr lang="en-IN" sz="1800" dirty="0">
                <a:solidFill>
                  <a:schemeClr val="tx1"/>
                </a:solidFill>
              </a:rPr>
              <a:t> Builder form of set –</a:t>
            </a:r>
          </a:p>
          <a:p>
            <a:pPr algn="l"/>
            <a:endParaRPr lang="en-US" sz="1800" dirty="0">
              <a:solidFill>
                <a:schemeClr val="tx1"/>
              </a:solidFill>
            </a:endParaRPr>
          </a:p>
          <a:p>
            <a:pPr algn="l"/>
            <a:r>
              <a:rPr lang="en-US" sz="2000" b="1" dirty="0">
                <a:solidFill>
                  <a:schemeClr val="tx1"/>
                </a:solidFill>
              </a:rPr>
              <a:t>1.Roster or Tabular Form </a:t>
            </a:r>
            <a:r>
              <a:rPr lang="en-US" sz="2400" b="1" dirty="0">
                <a:solidFill>
                  <a:schemeClr val="tx1"/>
                </a:solidFill>
              </a:rPr>
              <a:t>-</a:t>
            </a:r>
          </a:p>
          <a:p>
            <a:pPr algn="l"/>
            <a:r>
              <a:rPr lang="en-US" sz="1800" dirty="0">
                <a:solidFill>
                  <a:schemeClr val="tx1"/>
                </a:solidFill>
              </a:rPr>
              <a:t>If a set is define by listing  it’s members called  tabular form.</a:t>
            </a:r>
          </a:p>
          <a:p>
            <a:pPr algn="l"/>
            <a:r>
              <a:rPr lang="en-US" sz="1800" dirty="0">
                <a:solidFill>
                  <a:schemeClr val="tx1"/>
                </a:solidFill>
              </a:rPr>
              <a:t>The elements are enclosed within braces and separated by commas.</a:t>
            </a:r>
          </a:p>
          <a:p>
            <a:pPr algn="l"/>
            <a:r>
              <a:rPr lang="en-US" sz="1800" dirty="0">
                <a:solidFill>
                  <a:schemeClr val="tx1"/>
                </a:solidFill>
              </a:rPr>
              <a:t>For </a:t>
            </a:r>
            <a:r>
              <a:rPr lang="en-US" sz="1800" dirty="0" err="1">
                <a:solidFill>
                  <a:schemeClr val="tx1"/>
                </a:solidFill>
              </a:rPr>
              <a:t>eg</a:t>
            </a:r>
            <a:r>
              <a:rPr lang="en-US" sz="1800" dirty="0">
                <a:solidFill>
                  <a:schemeClr val="tx1"/>
                </a:solidFill>
              </a:rPr>
              <a:t>− if Set P contain elements </a:t>
            </a:r>
            <a:r>
              <a:rPr lang="en-US" sz="1800" dirty="0" err="1">
                <a:solidFill>
                  <a:schemeClr val="tx1"/>
                </a:solidFill>
              </a:rPr>
              <a:t>a,b,c</a:t>
            </a:r>
            <a:r>
              <a:rPr lang="en-US" sz="1800" dirty="0">
                <a:solidFill>
                  <a:schemeClr val="tx1"/>
                </a:solidFill>
              </a:rPr>
              <a:t> then it’s express as  </a:t>
            </a:r>
            <a:r>
              <a:rPr lang="en-US" sz="1800" b="1" dirty="0">
                <a:solidFill>
                  <a:schemeClr val="tx1"/>
                </a:solidFill>
              </a:rPr>
              <a:t> P={</a:t>
            </a:r>
            <a:r>
              <a:rPr lang="en-US" sz="1800" b="1" dirty="0" err="1">
                <a:solidFill>
                  <a:schemeClr val="tx1"/>
                </a:solidFill>
              </a:rPr>
              <a:t>a,b,c</a:t>
            </a:r>
            <a:r>
              <a:rPr lang="en-US" sz="1800" b="1" dirty="0" smtClean="0">
                <a:solidFill>
                  <a:schemeClr val="tx1"/>
                </a:solidFill>
              </a:rPr>
              <a:t>}</a:t>
            </a:r>
          </a:p>
          <a:p>
            <a:pPr algn="l"/>
            <a:endParaRPr lang="en-US" sz="1800" b="1" dirty="0">
              <a:solidFill>
                <a:schemeClr val="tx1"/>
              </a:solidFill>
            </a:endParaRPr>
          </a:p>
          <a:p>
            <a:pPr algn="l"/>
            <a:r>
              <a:rPr lang="en-IN" sz="1800" b="1" dirty="0">
                <a:solidFill>
                  <a:schemeClr val="tx1"/>
                </a:solidFill>
              </a:rPr>
              <a:t>2. Builder form of set –</a:t>
            </a:r>
          </a:p>
          <a:p>
            <a:pPr algn="l"/>
            <a:r>
              <a:rPr lang="en-IN" sz="1800" dirty="0">
                <a:solidFill>
                  <a:schemeClr val="tx1"/>
                </a:solidFill>
              </a:rPr>
              <a:t>When the element or member of set satisfy some properties then its called as builder set.</a:t>
            </a:r>
          </a:p>
          <a:p>
            <a:pPr algn="l"/>
            <a:r>
              <a:rPr lang="en-IN" sz="1800" dirty="0">
                <a:solidFill>
                  <a:schemeClr val="tx1"/>
                </a:solidFill>
              </a:rPr>
              <a:t>For </a:t>
            </a:r>
            <a:r>
              <a:rPr lang="en-IN" sz="1800" dirty="0" err="1">
                <a:solidFill>
                  <a:schemeClr val="tx1"/>
                </a:solidFill>
              </a:rPr>
              <a:t>eg</a:t>
            </a:r>
            <a:r>
              <a:rPr lang="en-IN" sz="1800" dirty="0">
                <a:solidFill>
                  <a:schemeClr val="tx1"/>
                </a:solidFill>
              </a:rPr>
              <a:t>: P = {</a:t>
            </a:r>
            <a:r>
              <a:rPr lang="en-IN" sz="1800" dirty="0" err="1">
                <a:solidFill>
                  <a:schemeClr val="tx1"/>
                </a:solidFill>
              </a:rPr>
              <a:t>x:x</a:t>
            </a:r>
            <a:r>
              <a:rPr lang="en-IN" sz="1800" dirty="0">
                <a:solidFill>
                  <a:schemeClr val="tx1"/>
                </a:solidFill>
              </a:rPr>
              <a:t> ∈ to  N, x is multiple of 5}</a:t>
            </a:r>
          </a:p>
          <a:p>
            <a:pPr algn="l"/>
            <a:endParaRPr lang="en-IN" sz="1800" dirty="0">
              <a:solidFill>
                <a:schemeClr val="tx1"/>
              </a:solidFill>
            </a:endParaRPr>
          </a:p>
          <a:p>
            <a:pPr algn="l"/>
            <a:endParaRPr lang="en-IN" sz="1800" dirty="0"/>
          </a:p>
        </p:txBody>
      </p:sp>
    </p:spTree>
    <p:extLst>
      <p:ext uri="{BB962C8B-B14F-4D97-AF65-F5344CB8AC3E}">
        <p14:creationId xmlns:p14="http://schemas.microsoft.com/office/powerpoint/2010/main" val="1366745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548680"/>
            <a:ext cx="8496944" cy="6048672"/>
          </a:xfrm>
        </p:spPr>
        <p:txBody>
          <a:bodyPr>
            <a:normAutofit/>
          </a:bodyPr>
          <a:lstStyle/>
          <a:p>
            <a:pPr algn="l"/>
            <a:r>
              <a:rPr lang="en-IN" sz="2800" b="1" dirty="0" smtClean="0">
                <a:solidFill>
                  <a:schemeClr val="tx1"/>
                </a:solidFill>
              </a:rPr>
              <a:t>1.2.Set </a:t>
            </a:r>
            <a:r>
              <a:rPr lang="en-IN" sz="2800" b="1" dirty="0">
                <a:solidFill>
                  <a:schemeClr val="tx1"/>
                </a:solidFill>
              </a:rPr>
              <a:t>Notation:</a:t>
            </a:r>
          </a:p>
          <a:p>
            <a:pPr algn="l"/>
            <a:r>
              <a:rPr lang="en-IN" sz="2400" dirty="0">
                <a:solidFill>
                  <a:schemeClr val="tx1"/>
                </a:solidFill>
              </a:rPr>
              <a:t>x ∈ A - </a:t>
            </a:r>
            <a:r>
              <a:rPr lang="en-US" sz="2400" dirty="0">
                <a:solidFill>
                  <a:schemeClr val="tx1"/>
                </a:solidFill>
              </a:rPr>
              <a:t>x belongs to A or x is an element of set A.</a:t>
            </a:r>
            <a:endParaRPr lang="en-IN" sz="2400" dirty="0">
              <a:solidFill>
                <a:schemeClr val="tx1"/>
              </a:solidFill>
            </a:endParaRPr>
          </a:p>
          <a:p>
            <a:pPr algn="l"/>
            <a:r>
              <a:rPr lang="en-IN" sz="2400" dirty="0">
                <a:solidFill>
                  <a:schemeClr val="tx1"/>
                </a:solidFill>
              </a:rPr>
              <a:t>x ∉ A - </a:t>
            </a:r>
            <a:r>
              <a:rPr lang="en-US" sz="2400" dirty="0">
                <a:solidFill>
                  <a:schemeClr val="tx1"/>
                </a:solidFill>
              </a:rPr>
              <a:t>x does not belong to set A.</a:t>
            </a:r>
          </a:p>
          <a:p>
            <a:pPr algn="l"/>
            <a:r>
              <a:rPr lang="en-IN" sz="2400" dirty="0">
                <a:solidFill>
                  <a:schemeClr val="tx1"/>
                </a:solidFill>
              </a:rPr>
              <a:t>∅ - Empty Set</a:t>
            </a:r>
          </a:p>
          <a:p>
            <a:pPr algn="l"/>
            <a:r>
              <a:rPr lang="en-IN" sz="2400" dirty="0">
                <a:solidFill>
                  <a:schemeClr val="tx1"/>
                </a:solidFill>
              </a:rPr>
              <a:t>U- Universal Set.</a:t>
            </a:r>
          </a:p>
          <a:p>
            <a:pPr algn="l"/>
            <a:r>
              <a:rPr lang="en-IN" sz="2400" dirty="0">
                <a:solidFill>
                  <a:schemeClr val="tx1"/>
                </a:solidFill>
              </a:rPr>
              <a:t>N - </a:t>
            </a:r>
            <a:r>
              <a:rPr lang="en-US" sz="2400" dirty="0">
                <a:solidFill>
                  <a:schemeClr val="tx1"/>
                </a:solidFill>
              </a:rPr>
              <a:t>The set of all natural numbers.</a:t>
            </a:r>
          </a:p>
          <a:p>
            <a:pPr algn="l"/>
            <a:r>
              <a:rPr lang="en-IN" sz="2400" dirty="0" smtClean="0">
                <a:solidFill>
                  <a:schemeClr val="tx1"/>
                </a:solidFill>
              </a:rPr>
              <a:t>I </a:t>
            </a:r>
            <a:r>
              <a:rPr lang="en-IN" sz="2400" dirty="0">
                <a:solidFill>
                  <a:schemeClr val="tx1"/>
                </a:solidFill>
              </a:rPr>
              <a:t>- </a:t>
            </a:r>
            <a:r>
              <a:rPr lang="en-US" sz="2400" dirty="0">
                <a:solidFill>
                  <a:schemeClr val="tx1"/>
                </a:solidFill>
              </a:rPr>
              <a:t>The set of all integers.</a:t>
            </a:r>
          </a:p>
          <a:p>
            <a:pPr algn="l"/>
            <a:r>
              <a:rPr lang="en-IN" sz="2400" dirty="0">
                <a:solidFill>
                  <a:schemeClr val="tx1"/>
                </a:solidFill>
              </a:rPr>
              <a:t>I</a:t>
            </a:r>
            <a:r>
              <a:rPr lang="en-IN" sz="2400" baseline="-25000" dirty="0">
                <a:solidFill>
                  <a:schemeClr val="tx1"/>
                </a:solidFill>
              </a:rPr>
              <a:t>0 </a:t>
            </a:r>
            <a:r>
              <a:rPr lang="en-IN" sz="2400" dirty="0">
                <a:solidFill>
                  <a:schemeClr val="tx1"/>
                </a:solidFill>
              </a:rPr>
              <a:t> - </a:t>
            </a:r>
            <a:r>
              <a:rPr lang="en-US" sz="2400" dirty="0">
                <a:solidFill>
                  <a:schemeClr val="tx1"/>
                </a:solidFill>
              </a:rPr>
              <a:t>The set of all non- zero integers.</a:t>
            </a:r>
          </a:p>
          <a:p>
            <a:pPr algn="l"/>
            <a:r>
              <a:rPr lang="en-IN" sz="2400" dirty="0">
                <a:solidFill>
                  <a:schemeClr val="tx1"/>
                </a:solidFill>
              </a:rPr>
              <a:t>I</a:t>
            </a:r>
            <a:r>
              <a:rPr lang="en-IN" sz="2400" baseline="-25000" dirty="0">
                <a:solidFill>
                  <a:schemeClr val="tx1"/>
                </a:solidFill>
              </a:rPr>
              <a:t>+ </a:t>
            </a:r>
            <a:r>
              <a:rPr lang="en-IN" sz="2400" dirty="0">
                <a:solidFill>
                  <a:schemeClr val="tx1"/>
                </a:solidFill>
              </a:rPr>
              <a:t> - </a:t>
            </a:r>
            <a:r>
              <a:rPr lang="en-US" sz="2400" dirty="0">
                <a:solidFill>
                  <a:schemeClr val="tx1"/>
                </a:solidFill>
              </a:rPr>
              <a:t>The set of all + </a:t>
            </a:r>
            <a:r>
              <a:rPr lang="en-US" sz="2400" dirty="0" err="1">
                <a:solidFill>
                  <a:schemeClr val="tx1"/>
                </a:solidFill>
              </a:rPr>
              <a:t>ve</a:t>
            </a:r>
            <a:r>
              <a:rPr lang="en-US" sz="2400" dirty="0">
                <a:solidFill>
                  <a:schemeClr val="tx1"/>
                </a:solidFill>
              </a:rPr>
              <a:t> integers.</a:t>
            </a:r>
            <a:endParaRPr lang="en-IN" sz="2400" dirty="0">
              <a:solidFill>
                <a:schemeClr val="tx1"/>
              </a:solidFill>
            </a:endParaRPr>
          </a:p>
          <a:p>
            <a:pPr algn="l"/>
            <a:endParaRPr lang="en-IN" sz="2400" dirty="0"/>
          </a:p>
        </p:txBody>
      </p:sp>
    </p:spTree>
    <p:extLst>
      <p:ext uri="{BB962C8B-B14F-4D97-AF65-F5344CB8AC3E}">
        <p14:creationId xmlns:p14="http://schemas.microsoft.com/office/powerpoint/2010/main" val="867939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764704"/>
            <a:ext cx="8280920" cy="5616624"/>
          </a:xfrm>
        </p:spPr>
        <p:txBody>
          <a:bodyPr>
            <a:normAutofit fontScale="85000" lnSpcReduction="20000"/>
          </a:bodyPr>
          <a:lstStyle/>
          <a:p>
            <a:pPr algn="l"/>
            <a:r>
              <a:rPr lang="en-IN" b="1" dirty="0" smtClean="0">
                <a:solidFill>
                  <a:schemeClr val="tx1"/>
                </a:solidFill>
              </a:rPr>
              <a:t>1.3. Types </a:t>
            </a:r>
            <a:r>
              <a:rPr lang="en-IN" b="1" dirty="0">
                <a:solidFill>
                  <a:schemeClr val="tx1"/>
                </a:solidFill>
              </a:rPr>
              <a:t>of </a:t>
            </a:r>
            <a:r>
              <a:rPr lang="en-IN" b="1" dirty="0" smtClean="0">
                <a:solidFill>
                  <a:schemeClr val="tx1"/>
                </a:solidFill>
              </a:rPr>
              <a:t>Sets</a:t>
            </a:r>
          </a:p>
          <a:p>
            <a:pPr algn="l"/>
            <a:r>
              <a:rPr lang="en-IN" b="1" dirty="0">
                <a:solidFill>
                  <a:schemeClr val="tx1"/>
                </a:solidFill>
              </a:rPr>
              <a:t>1.Equality of set:</a:t>
            </a:r>
          </a:p>
          <a:p>
            <a:pPr algn="l"/>
            <a:r>
              <a:rPr lang="en-IN" dirty="0">
                <a:solidFill>
                  <a:schemeClr val="tx1"/>
                </a:solidFill>
              </a:rPr>
              <a:t>Two sets A &amp; B are equal if and only if  A and B contain the same elements or both are elements empty.</a:t>
            </a:r>
          </a:p>
          <a:p>
            <a:pPr algn="l"/>
            <a:r>
              <a:rPr lang="en-IN" dirty="0">
                <a:solidFill>
                  <a:schemeClr val="tx1"/>
                </a:solidFill>
              </a:rPr>
              <a:t>        		A=B</a:t>
            </a:r>
          </a:p>
          <a:p>
            <a:pPr algn="l"/>
            <a:r>
              <a:rPr lang="en-IN" b="1" dirty="0">
                <a:solidFill>
                  <a:schemeClr val="tx1"/>
                </a:solidFill>
              </a:rPr>
              <a:t>2.Empty Set :</a:t>
            </a:r>
          </a:p>
          <a:p>
            <a:pPr algn="l"/>
            <a:r>
              <a:rPr lang="en-IN" dirty="0">
                <a:solidFill>
                  <a:schemeClr val="tx1"/>
                </a:solidFill>
              </a:rPr>
              <a:t>A set which contain no elements is called as empty set.</a:t>
            </a:r>
          </a:p>
          <a:p>
            <a:pPr algn="l"/>
            <a:endParaRPr lang="en-IN" dirty="0">
              <a:solidFill>
                <a:schemeClr val="tx1"/>
              </a:solidFill>
            </a:endParaRPr>
          </a:p>
          <a:p>
            <a:pPr algn="l"/>
            <a:r>
              <a:rPr lang="en-IN" b="1" dirty="0">
                <a:solidFill>
                  <a:schemeClr val="tx1"/>
                </a:solidFill>
              </a:rPr>
              <a:t>3.Subset:</a:t>
            </a:r>
          </a:p>
          <a:p>
            <a:pPr algn="l"/>
            <a:r>
              <a:rPr lang="en-IN" dirty="0">
                <a:solidFill>
                  <a:schemeClr val="tx1"/>
                </a:solidFill>
              </a:rPr>
              <a:t>A set ‘A’ is a subset of set ‘B’ if and only if elements of A is an elements of ‘B’</a:t>
            </a:r>
          </a:p>
          <a:p>
            <a:pPr algn="l"/>
            <a:r>
              <a:rPr lang="en-IN" dirty="0">
                <a:solidFill>
                  <a:schemeClr val="tx1"/>
                </a:solidFill>
              </a:rPr>
              <a:t>If A is subset of B then we can written it as,</a:t>
            </a:r>
          </a:p>
          <a:p>
            <a:pPr algn="l"/>
            <a:r>
              <a:rPr lang="en-IN" dirty="0">
                <a:solidFill>
                  <a:schemeClr val="tx1"/>
                </a:solidFill>
              </a:rPr>
              <a:t>		A⊆ B</a:t>
            </a:r>
          </a:p>
          <a:p>
            <a:pPr algn="l"/>
            <a:endParaRPr lang="en-IN" dirty="0">
              <a:solidFill>
                <a:schemeClr val="tx1"/>
              </a:solidFill>
            </a:endParaRPr>
          </a:p>
        </p:txBody>
      </p:sp>
    </p:spTree>
    <p:extLst>
      <p:ext uri="{BB962C8B-B14F-4D97-AF65-F5344CB8AC3E}">
        <p14:creationId xmlns:p14="http://schemas.microsoft.com/office/powerpoint/2010/main" val="2194308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476672"/>
            <a:ext cx="8136904" cy="6048672"/>
          </a:xfrm>
        </p:spPr>
        <p:txBody>
          <a:bodyPr>
            <a:normAutofit/>
          </a:bodyPr>
          <a:lstStyle/>
          <a:p>
            <a:pPr algn="l"/>
            <a:r>
              <a:rPr lang="en-IN" sz="1800" b="1" dirty="0" smtClean="0">
                <a:solidFill>
                  <a:schemeClr val="tx1"/>
                </a:solidFill>
              </a:rPr>
              <a:t>4.Proper </a:t>
            </a:r>
            <a:r>
              <a:rPr lang="en-IN" sz="1800" b="1" dirty="0">
                <a:solidFill>
                  <a:schemeClr val="tx1"/>
                </a:solidFill>
              </a:rPr>
              <a:t>Subset:</a:t>
            </a:r>
          </a:p>
          <a:p>
            <a:pPr algn="l"/>
            <a:r>
              <a:rPr lang="en-IN" sz="1800" dirty="0">
                <a:solidFill>
                  <a:schemeClr val="tx1"/>
                </a:solidFill>
              </a:rPr>
              <a:t>If A ⊆ B and A≠B then A is called a proper subset of B and  it is Written as A ⊂ B</a:t>
            </a:r>
          </a:p>
          <a:p>
            <a:pPr algn="l"/>
            <a:r>
              <a:rPr lang="en-IN" sz="1800" dirty="0">
                <a:solidFill>
                  <a:schemeClr val="tx1"/>
                </a:solidFill>
              </a:rPr>
              <a:t>For </a:t>
            </a:r>
            <a:r>
              <a:rPr lang="en-IN" sz="1800" dirty="0" err="1">
                <a:solidFill>
                  <a:schemeClr val="tx1"/>
                </a:solidFill>
              </a:rPr>
              <a:t>eg</a:t>
            </a:r>
            <a:r>
              <a:rPr lang="en-IN" sz="1800" dirty="0">
                <a:solidFill>
                  <a:schemeClr val="tx1"/>
                </a:solidFill>
              </a:rPr>
              <a:t>:</a:t>
            </a:r>
            <a:r>
              <a:rPr lang="en-US" sz="1800" dirty="0">
                <a:solidFill>
                  <a:schemeClr val="tx1"/>
                </a:solidFill>
              </a:rPr>
              <a:t> 1. Let A = {2, 3, 4}</a:t>
            </a:r>
            <a:br>
              <a:rPr lang="en-US" sz="1800" dirty="0">
                <a:solidFill>
                  <a:schemeClr val="tx1"/>
                </a:solidFill>
              </a:rPr>
            </a:br>
            <a:r>
              <a:rPr lang="en-US" sz="1800" dirty="0">
                <a:solidFill>
                  <a:schemeClr val="tx1"/>
                </a:solidFill>
              </a:rPr>
              <a:t>B = {2, 3, 4, 5}</a:t>
            </a:r>
          </a:p>
          <a:p>
            <a:pPr algn="l"/>
            <a:r>
              <a:rPr lang="en-US" sz="1800" dirty="0">
                <a:solidFill>
                  <a:schemeClr val="tx1"/>
                </a:solidFill>
              </a:rPr>
              <a:t>A is a proper subset of B.</a:t>
            </a:r>
          </a:p>
          <a:p>
            <a:pPr algn="l"/>
            <a:r>
              <a:rPr lang="en-US" sz="1800" dirty="0">
                <a:solidFill>
                  <a:schemeClr val="tx1"/>
                </a:solidFill>
              </a:rPr>
              <a:t>2. The null ∅ is a proper subset of every set.</a:t>
            </a:r>
          </a:p>
          <a:p>
            <a:pPr algn="l"/>
            <a:endParaRPr lang="en-IN" sz="1800" dirty="0">
              <a:solidFill>
                <a:schemeClr val="tx1"/>
              </a:solidFill>
            </a:endParaRPr>
          </a:p>
          <a:p>
            <a:pPr algn="l"/>
            <a:r>
              <a:rPr lang="en-IN" sz="1800" b="1" dirty="0" smtClean="0">
                <a:solidFill>
                  <a:schemeClr val="tx1"/>
                </a:solidFill>
              </a:rPr>
              <a:t>5.Power </a:t>
            </a:r>
            <a:r>
              <a:rPr lang="en-IN" sz="1800" b="1" dirty="0">
                <a:solidFill>
                  <a:schemeClr val="tx1"/>
                </a:solidFill>
              </a:rPr>
              <a:t>Set: </a:t>
            </a:r>
          </a:p>
          <a:p>
            <a:pPr algn="l"/>
            <a:r>
              <a:rPr lang="en-IN" sz="1800" dirty="0">
                <a:solidFill>
                  <a:schemeClr val="tx1"/>
                </a:solidFill>
              </a:rPr>
              <a:t>It is denoted by P(A)</a:t>
            </a:r>
          </a:p>
          <a:p>
            <a:pPr algn="l"/>
            <a:r>
              <a:rPr lang="en-IN" sz="1800" dirty="0">
                <a:solidFill>
                  <a:schemeClr val="tx1"/>
                </a:solidFill>
              </a:rPr>
              <a:t>The set of all Subset of A is called power set </a:t>
            </a:r>
          </a:p>
          <a:p>
            <a:pPr algn="l"/>
            <a:r>
              <a:rPr lang="en-IN" sz="1800" dirty="0">
                <a:solidFill>
                  <a:schemeClr val="tx1"/>
                </a:solidFill>
              </a:rPr>
              <a:t>For </a:t>
            </a:r>
            <a:r>
              <a:rPr lang="en-IN" sz="1800" dirty="0" err="1">
                <a:solidFill>
                  <a:schemeClr val="tx1"/>
                </a:solidFill>
              </a:rPr>
              <a:t>eg</a:t>
            </a:r>
            <a:r>
              <a:rPr lang="en-IN" sz="1800" dirty="0">
                <a:solidFill>
                  <a:schemeClr val="tx1"/>
                </a:solidFill>
              </a:rPr>
              <a:t>- If A={</a:t>
            </a:r>
            <a:r>
              <a:rPr lang="en-IN" sz="1800" dirty="0" err="1">
                <a:solidFill>
                  <a:schemeClr val="tx1"/>
                </a:solidFill>
              </a:rPr>
              <a:t>a,b,c</a:t>
            </a:r>
            <a:r>
              <a:rPr lang="en-IN" sz="1800" dirty="0">
                <a:solidFill>
                  <a:schemeClr val="tx1"/>
                </a:solidFill>
              </a:rPr>
              <a:t>} then</a:t>
            </a:r>
          </a:p>
          <a:p>
            <a:pPr algn="l"/>
            <a:r>
              <a:rPr lang="en-IN" sz="1800" dirty="0">
                <a:solidFill>
                  <a:schemeClr val="tx1"/>
                </a:solidFill>
              </a:rPr>
              <a:t>P(A) ={∅,{a}, {b}, {c},{</a:t>
            </a:r>
            <a:r>
              <a:rPr lang="en-IN" sz="1800" dirty="0" err="1">
                <a:solidFill>
                  <a:schemeClr val="tx1"/>
                </a:solidFill>
              </a:rPr>
              <a:t>a,b</a:t>
            </a:r>
            <a:r>
              <a:rPr lang="en-IN" sz="1800" dirty="0">
                <a:solidFill>
                  <a:schemeClr val="tx1"/>
                </a:solidFill>
              </a:rPr>
              <a:t>},{</a:t>
            </a:r>
            <a:r>
              <a:rPr lang="en-IN" sz="1800" dirty="0" err="1">
                <a:solidFill>
                  <a:schemeClr val="tx1"/>
                </a:solidFill>
              </a:rPr>
              <a:t>b,c</a:t>
            </a:r>
            <a:r>
              <a:rPr lang="en-IN" sz="1800" dirty="0">
                <a:solidFill>
                  <a:schemeClr val="tx1"/>
                </a:solidFill>
              </a:rPr>
              <a:t>},{</a:t>
            </a:r>
            <a:r>
              <a:rPr lang="en-IN" sz="1800" dirty="0" err="1">
                <a:solidFill>
                  <a:schemeClr val="tx1"/>
                </a:solidFill>
              </a:rPr>
              <a:t>a,c</a:t>
            </a:r>
            <a:r>
              <a:rPr lang="en-IN" sz="1800" dirty="0">
                <a:solidFill>
                  <a:schemeClr val="tx1"/>
                </a:solidFill>
              </a:rPr>
              <a:t>},{</a:t>
            </a:r>
            <a:r>
              <a:rPr lang="en-IN" sz="1800" dirty="0" err="1">
                <a:solidFill>
                  <a:schemeClr val="tx1"/>
                </a:solidFill>
              </a:rPr>
              <a:t>a,b,c</a:t>
            </a:r>
            <a:r>
              <a:rPr lang="en-IN" sz="1800" dirty="0">
                <a:solidFill>
                  <a:schemeClr val="tx1"/>
                </a:solidFill>
              </a:rPr>
              <a:t>}}</a:t>
            </a:r>
          </a:p>
          <a:p>
            <a:pPr algn="l"/>
            <a:endParaRPr lang="en-IN" sz="1800" dirty="0"/>
          </a:p>
        </p:txBody>
      </p:sp>
    </p:spTree>
    <p:extLst>
      <p:ext uri="{BB962C8B-B14F-4D97-AF65-F5344CB8AC3E}">
        <p14:creationId xmlns:p14="http://schemas.microsoft.com/office/powerpoint/2010/main" val="440692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476672"/>
            <a:ext cx="8856984" cy="6192688"/>
          </a:xfrm>
        </p:spPr>
        <p:txBody>
          <a:bodyPr>
            <a:normAutofit/>
          </a:bodyPr>
          <a:lstStyle/>
          <a:p>
            <a:pPr algn="l"/>
            <a:r>
              <a:rPr lang="en-IN" sz="2000" b="1" dirty="0" smtClean="0">
                <a:solidFill>
                  <a:schemeClr val="tx1"/>
                </a:solidFill>
              </a:rPr>
              <a:t>1.4.Operation </a:t>
            </a:r>
            <a:r>
              <a:rPr lang="en-IN" sz="2000" b="1" dirty="0">
                <a:solidFill>
                  <a:schemeClr val="tx1"/>
                </a:solidFill>
              </a:rPr>
              <a:t>on </a:t>
            </a:r>
            <a:r>
              <a:rPr lang="en-IN" sz="2000" b="1" dirty="0" smtClean="0">
                <a:solidFill>
                  <a:schemeClr val="tx1"/>
                </a:solidFill>
              </a:rPr>
              <a:t>set</a:t>
            </a:r>
          </a:p>
          <a:p>
            <a:pPr marL="457200" indent="-457200" algn="l">
              <a:buAutoNum type="arabicPeriod"/>
            </a:pPr>
            <a:r>
              <a:rPr lang="en-US" sz="1600" b="1" dirty="0">
                <a:solidFill>
                  <a:schemeClr val="tx1"/>
                </a:solidFill>
              </a:rPr>
              <a:t>Union of Sets:</a:t>
            </a:r>
            <a:r>
              <a:rPr lang="en-US" sz="1600" dirty="0">
                <a:solidFill>
                  <a:schemeClr val="tx1"/>
                </a:solidFill>
              </a:rPr>
              <a:t> </a:t>
            </a:r>
          </a:p>
          <a:p>
            <a:pPr algn="l"/>
            <a:r>
              <a:rPr lang="en-US" sz="1600" dirty="0">
                <a:solidFill>
                  <a:schemeClr val="tx1"/>
                </a:solidFill>
              </a:rPr>
              <a:t>Union of Sets A and B is defined to be the set of all those elements which belong to A or B or both and is denoted by </a:t>
            </a:r>
            <a:r>
              <a:rPr lang="en-US" sz="1600" b="1" dirty="0">
                <a:solidFill>
                  <a:schemeClr val="tx1"/>
                </a:solidFill>
              </a:rPr>
              <a:t>A∪B.</a:t>
            </a:r>
          </a:p>
          <a:p>
            <a:pPr algn="l"/>
            <a:r>
              <a:rPr lang="en-US" sz="1800" dirty="0">
                <a:solidFill>
                  <a:schemeClr val="tx1"/>
                </a:solidFill>
              </a:rPr>
              <a:t>A∪B = {x: x ∈ A or x ∈ B} </a:t>
            </a:r>
          </a:p>
          <a:p>
            <a:pPr algn="l"/>
            <a:r>
              <a:rPr lang="en-US" sz="1800" dirty="0">
                <a:solidFill>
                  <a:schemeClr val="tx1"/>
                </a:solidFill>
              </a:rPr>
              <a:t>For </a:t>
            </a:r>
            <a:r>
              <a:rPr lang="en-US" sz="1800" dirty="0" err="1">
                <a:solidFill>
                  <a:schemeClr val="tx1"/>
                </a:solidFill>
              </a:rPr>
              <a:t>eg</a:t>
            </a:r>
            <a:r>
              <a:rPr lang="en-US" sz="1800" dirty="0">
                <a:solidFill>
                  <a:schemeClr val="tx1"/>
                </a:solidFill>
              </a:rPr>
              <a:t>- </a:t>
            </a:r>
            <a:r>
              <a:rPr lang="en-IN" sz="1800" dirty="0">
                <a:solidFill>
                  <a:schemeClr val="tx1"/>
                </a:solidFill>
              </a:rPr>
              <a:t>Let A = {1, 2, 3},       B= {3, 4, 5, 6}</a:t>
            </a:r>
            <a:br>
              <a:rPr lang="en-IN" sz="1800" dirty="0">
                <a:solidFill>
                  <a:schemeClr val="tx1"/>
                </a:solidFill>
              </a:rPr>
            </a:br>
            <a:r>
              <a:rPr lang="en-IN" sz="1800" dirty="0">
                <a:solidFill>
                  <a:schemeClr val="tx1"/>
                </a:solidFill>
              </a:rPr>
              <a:t>A∪B = {1, 2, 3, 4, 5, 6</a:t>
            </a:r>
            <a:r>
              <a:rPr lang="en-IN" sz="1800" dirty="0" smtClean="0">
                <a:solidFill>
                  <a:schemeClr val="tx1"/>
                </a:solidFill>
              </a:rPr>
              <a:t>}</a:t>
            </a:r>
          </a:p>
          <a:p>
            <a:pPr algn="l"/>
            <a:endParaRPr lang="en-IN" sz="1800" dirty="0">
              <a:solidFill>
                <a:schemeClr val="tx1"/>
              </a:solidFill>
            </a:endParaRPr>
          </a:p>
          <a:p>
            <a:pPr algn="l"/>
            <a:r>
              <a:rPr lang="en-IN" sz="1800" dirty="0">
                <a:solidFill>
                  <a:schemeClr val="tx1"/>
                </a:solidFill>
              </a:rPr>
              <a:t>2</a:t>
            </a:r>
            <a:r>
              <a:rPr lang="en-IN" sz="1600" dirty="0">
                <a:solidFill>
                  <a:schemeClr val="tx1"/>
                </a:solidFill>
              </a:rPr>
              <a:t>.</a:t>
            </a:r>
            <a:r>
              <a:rPr lang="en-US" sz="1600" b="1" dirty="0"/>
              <a:t> </a:t>
            </a:r>
            <a:r>
              <a:rPr lang="en-US" sz="1600" b="1" dirty="0">
                <a:solidFill>
                  <a:schemeClr val="tx1"/>
                </a:solidFill>
              </a:rPr>
              <a:t>Intersection of Sets:</a:t>
            </a:r>
            <a:r>
              <a:rPr lang="en-US" sz="1600" dirty="0">
                <a:solidFill>
                  <a:schemeClr val="tx1"/>
                </a:solidFill>
              </a:rPr>
              <a:t> </a:t>
            </a:r>
          </a:p>
          <a:p>
            <a:pPr algn="l"/>
            <a:r>
              <a:rPr lang="en-US" sz="1600" dirty="0">
                <a:solidFill>
                  <a:schemeClr val="tx1"/>
                </a:solidFill>
              </a:rPr>
              <a:t>Intersection of two sets A and B is the set of all those elements which belong to both A and B and is denoted by </a:t>
            </a:r>
            <a:r>
              <a:rPr lang="en-US" sz="1600" b="1" dirty="0">
                <a:solidFill>
                  <a:schemeClr val="tx1"/>
                </a:solidFill>
              </a:rPr>
              <a:t>A ∩ B</a:t>
            </a:r>
            <a:r>
              <a:rPr lang="en-US" sz="1600" dirty="0">
                <a:solidFill>
                  <a:schemeClr val="tx1"/>
                </a:solidFill>
              </a:rPr>
              <a:t>.</a:t>
            </a:r>
          </a:p>
          <a:p>
            <a:pPr algn="l"/>
            <a:r>
              <a:rPr lang="en-US" sz="1600" dirty="0">
                <a:solidFill>
                  <a:schemeClr val="tx1"/>
                </a:solidFill>
              </a:rPr>
              <a:t>A ∩ B = {x: x ∈ A and x ∈ B} </a:t>
            </a:r>
          </a:p>
          <a:p>
            <a:pPr algn="l"/>
            <a:r>
              <a:rPr lang="en-US" sz="1600" dirty="0">
                <a:solidFill>
                  <a:schemeClr val="tx1"/>
                </a:solidFill>
              </a:rPr>
              <a:t>For </a:t>
            </a:r>
            <a:r>
              <a:rPr lang="en-US" sz="1600" dirty="0" err="1">
                <a:solidFill>
                  <a:schemeClr val="tx1"/>
                </a:solidFill>
              </a:rPr>
              <a:t>eg</a:t>
            </a:r>
            <a:r>
              <a:rPr lang="en-US" sz="1600" dirty="0">
                <a:solidFill>
                  <a:schemeClr val="tx1"/>
                </a:solidFill>
              </a:rPr>
              <a:t>- Let A = {11, 12, 13},       B = {13, 14, 15}</a:t>
            </a:r>
            <a:br>
              <a:rPr lang="en-US" sz="1600" dirty="0">
                <a:solidFill>
                  <a:schemeClr val="tx1"/>
                </a:solidFill>
              </a:rPr>
            </a:br>
            <a:r>
              <a:rPr lang="en-US" sz="1600" dirty="0">
                <a:solidFill>
                  <a:schemeClr val="tx1"/>
                </a:solidFill>
              </a:rPr>
              <a:t>A ∩ B = {13</a:t>
            </a:r>
            <a:r>
              <a:rPr lang="en-US" sz="1600" dirty="0" smtClean="0">
                <a:solidFill>
                  <a:schemeClr val="tx1"/>
                </a:solidFill>
              </a:rPr>
              <a:t>}.</a:t>
            </a:r>
          </a:p>
          <a:p>
            <a:pPr algn="l"/>
            <a:endParaRPr lang="en-IN" sz="1600" dirty="0">
              <a:solidFill>
                <a:schemeClr val="tx1"/>
              </a:solidFill>
            </a:endParaRPr>
          </a:p>
        </p:txBody>
      </p:sp>
    </p:spTree>
    <p:extLst>
      <p:ext uri="{BB962C8B-B14F-4D97-AF65-F5344CB8AC3E}">
        <p14:creationId xmlns:p14="http://schemas.microsoft.com/office/powerpoint/2010/main" val="653154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548680"/>
            <a:ext cx="8496944" cy="5976664"/>
          </a:xfrm>
        </p:spPr>
        <p:txBody>
          <a:bodyPr>
            <a:normAutofit/>
          </a:bodyPr>
          <a:lstStyle/>
          <a:p>
            <a:pPr algn="l"/>
            <a:endParaRPr lang="en-US" sz="2000" b="1" dirty="0">
              <a:solidFill>
                <a:schemeClr val="tx1"/>
              </a:solidFill>
            </a:endParaRPr>
          </a:p>
          <a:p>
            <a:pPr algn="l"/>
            <a:r>
              <a:rPr lang="en-US" sz="2000" b="1" dirty="0">
                <a:solidFill>
                  <a:schemeClr val="tx1"/>
                </a:solidFill>
              </a:rPr>
              <a:t>3. Difference of Sets:</a:t>
            </a:r>
            <a:r>
              <a:rPr lang="en-US" sz="2000" dirty="0">
                <a:solidFill>
                  <a:schemeClr val="tx1"/>
                </a:solidFill>
              </a:rPr>
              <a:t> </a:t>
            </a:r>
          </a:p>
          <a:p>
            <a:pPr algn="l"/>
            <a:r>
              <a:rPr lang="en-US" sz="2000" dirty="0">
                <a:solidFill>
                  <a:schemeClr val="tx1"/>
                </a:solidFill>
              </a:rPr>
              <a:t>The difference of two sets A and B is a set of all those elements which belongs to A but do not belong to B and is denoted by </a:t>
            </a:r>
            <a:r>
              <a:rPr lang="en-US" sz="2000" b="1" dirty="0">
                <a:solidFill>
                  <a:schemeClr val="tx1"/>
                </a:solidFill>
              </a:rPr>
              <a:t>A - B</a:t>
            </a:r>
            <a:r>
              <a:rPr lang="en-US" sz="2000" dirty="0">
                <a:solidFill>
                  <a:schemeClr val="tx1"/>
                </a:solidFill>
              </a:rPr>
              <a:t>.</a:t>
            </a:r>
          </a:p>
          <a:p>
            <a:pPr algn="l"/>
            <a:r>
              <a:rPr lang="en-US" sz="2000" dirty="0">
                <a:solidFill>
                  <a:schemeClr val="tx1"/>
                </a:solidFill>
              </a:rPr>
              <a:t>A - B = {x: x ∈ A and x ∉ B}  </a:t>
            </a:r>
          </a:p>
          <a:p>
            <a:pPr algn="l"/>
            <a:r>
              <a:rPr lang="en-US" sz="2000" dirty="0">
                <a:solidFill>
                  <a:schemeClr val="tx1"/>
                </a:solidFill>
              </a:rPr>
              <a:t>For </a:t>
            </a:r>
            <a:r>
              <a:rPr lang="en-US" sz="2000" dirty="0" err="1">
                <a:solidFill>
                  <a:schemeClr val="tx1"/>
                </a:solidFill>
              </a:rPr>
              <a:t>eg</a:t>
            </a:r>
            <a:r>
              <a:rPr lang="en-US" sz="2000" dirty="0">
                <a:solidFill>
                  <a:schemeClr val="tx1"/>
                </a:solidFill>
              </a:rPr>
              <a:t>- Let A = {1, 2, 3, 4} and B = {3, 4, 5, 6} then A - B = {1,2} and B - A = {5, 6}</a:t>
            </a:r>
          </a:p>
          <a:p>
            <a:pPr algn="l"/>
            <a:r>
              <a:rPr lang="en-US" sz="2000" b="1" dirty="0">
                <a:solidFill>
                  <a:schemeClr val="tx1"/>
                </a:solidFill>
              </a:rPr>
              <a:t>4. Complement of a Set:</a:t>
            </a:r>
          </a:p>
          <a:p>
            <a:pPr algn="l"/>
            <a:r>
              <a:rPr lang="en-US" sz="2000" dirty="0">
                <a:solidFill>
                  <a:schemeClr val="tx1"/>
                </a:solidFill>
              </a:rPr>
              <a:t> The Complement of a Set A is a set of all those elements of the universal set which do not belong to A and is denoted by </a:t>
            </a:r>
            <a:r>
              <a:rPr lang="en-US" sz="2000" b="1" dirty="0">
                <a:solidFill>
                  <a:schemeClr val="tx1"/>
                </a:solidFill>
              </a:rPr>
              <a:t>A</a:t>
            </a:r>
            <a:r>
              <a:rPr lang="en-US" sz="2000" b="1" baseline="30000" dirty="0">
                <a:solidFill>
                  <a:schemeClr val="tx1"/>
                </a:solidFill>
              </a:rPr>
              <a:t>c</a:t>
            </a:r>
            <a:r>
              <a:rPr lang="en-US" sz="2000" dirty="0">
                <a:solidFill>
                  <a:schemeClr val="tx1"/>
                </a:solidFill>
              </a:rPr>
              <a:t>.</a:t>
            </a:r>
          </a:p>
          <a:p>
            <a:pPr algn="l"/>
            <a:r>
              <a:rPr lang="en-IN" sz="2000" dirty="0">
                <a:solidFill>
                  <a:schemeClr val="tx1"/>
                </a:solidFill>
              </a:rPr>
              <a:t>A</a:t>
            </a:r>
            <a:r>
              <a:rPr lang="en-IN" sz="2000" baseline="30000" dirty="0">
                <a:solidFill>
                  <a:schemeClr val="tx1"/>
                </a:solidFill>
              </a:rPr>
              <a:t>c</a:t>
            </a:r>
            <a:r>
              <a:rPr lang="en-IN" sz="2000" dirty="0">
                <a:solidFill>
                  <a:schemeClr val="tx1"/>
                </a:solidFill>
              </a:rPr>
              <a:t> = U - A = {x: x ∈ U and x ∉ A} = {x: x ∉ A}</a:t>
            </a:r>
          </a:p>
          <a:p>
            <a:pPr algn="l"/>
            <a:r>
              <a:rPr lang="en-US" sz="2000" dirty="0">
                <a:solidFill>
                  <a:schemeClr val="tx1"/>
                </a:solidFill>
              </a:rPr>
              <a:t>Let U is the set of all natural numbers.</a:t>
            </a:r>
            <a:br>
              <a:rPr lang="en-US" sz="2000" dirty="0">
                <a:solidFill>
                  <a:schemeClr val="tx1"/>
                </a:solidFill>
              </a:rPr>
            </a:br>
            <a:r>
              <a:rPr lang="en-US" sz="2000" dirty="0">
                <a:solidFill>
                  <a:schemeClr val="tx1"/>
                </a:solidFill>
              </a:rPr>
              <a:t>A = {1, 2, 3}</a:t>
            </a:r>
            <a:br>
              <a:rPr lang="en-US" sz="2000" dirty="0">
                <a:solidFill>
                  <a:schemeClr val="tx1"/>
                </a:solidFill>
              </a:rPr>
            </a:br>
            <a:r>
              <a:rPr lang="en-US" sz="2000" dirty="0">
                <a:solidFill>
                  <a:schemeClr val="tx1"/>
                </a:solidFill>
              </a:rPr>
              <a:t>A</a:t>
            </a:r>
            <a:r>
              <a:rPr lang="en-US" sz="2000" baseline="30000" dirty="0">
                <a:solidFill>
                  <a:schemeClr val="tx1"/>
                </a:solidFill>
              </a:rPr>
              <a:t>c</a:t>
            </a:r>
            <a:r>
              <a:rPr lang="en-US" sz="2000" dirty="0">
                <a:solidFill>
                  <a:schemeClr val="tx1"/>
                </a:solidFill>
              </a:rPr>
              <a:t> = {all natural numbers except 1, 2, and 3}.</a:t>
            </a:r>
            <a:endParaRPr lang="en-IN" sz="2000" dirty="0">
              <a:solidFill>
                <a:schemeClr val="tx1"/>
              </a:solidFill>
            </a:endParaRPr>
          </a:p>
          <a:p>
            <a:pPr algn="l"/>
            <a:endParaRPr lang="en-IN" sz="2000" dirty="0"/>
          </a:p>
        </p:txBody>
      </p:sp>
    </p:spTree>
    <p:extLst>
      <p:ext uri="{BB962C8B-B14F-4D97-AF65-F5344CB8AC3E}">
        <p14:creationId xmlns:p14="http://schemas.microsoft.com/office/powerpoint/2010/main" val="3484564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2546</TotalTime>
  <Words>1412</Words>
  <Application>Microsoft Office PowerPoint</Application>
  <PresentationFormat>On-screen Show (4:3)</PresentationFormat>
  <Paragraphs>328</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PCET’S NUTAN COLLEGE OF ENGINEERING &amp; RESEARCH (NCER)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6.Propositional Logic</vt:lpstr>
      <vt:lpstr>7.Logical Connectives </vt:lpstr>
      <vt:lpstr>2)Conjuction(AND (∧)):</vt:lpstr>
      <vt:lpstr>3)Disjunction (OR (∨)):</vt:lpstr>
      <vt:lpstr>4) Implication (conditional) (→): </vt:lpstr>
      <vt:lpstr> 5)Biconditional(Double implication)(⇔)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Student</cp:lastModifiedBy>
  <cp:revision>38</cp:revision>
  <dcterms:created xsi:type="dcterms:W3CDTF">2021-10-17T15:46:12Z</dcterms:created>
  <dcterms:modified xsi:type="dcterms:W3CDTF">2021-10-21T06:18:15Z</dcterms:modified>
</cp:coreProperties>
</file>