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72" r:id="rId12"/>
    <p:sldId id="266" r:id="rId13"/>
    <p:sldId id="267" r:id="rId14"/>
    <p:sldId id="276" r:id="rId15"/>
    <p:sldId id="268" r:id="rId16"/>
    <p:sldId id="269" r:id="rId17"/>
    <p:sldId id="270" r:id="rId18"/>
    <p:sldId id="271" r:id="rId19"/>
    <p:sldId id="273" r:id="rId20"/>
    <p:sldId id="283" r:id="rId21"/>
    <p:sldId id="274" r:id="rId22"/>
    <p:sldId id="277" r:id="rId23"/>
    <p:sldId id="284" r:id="rId24"/>
    <p:sldId id="285" r:id="rId25"/>
    <p:sldId id="278" r:id="rId26"/>
    <p:sldId id="279" r:id="rId27"/>
    <p:sldId id="280" r:id="rId28"/>
    <p:sldId id="281" r:id="rId29"/>
    <p:sldId id="28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64"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4A1DAF-DE2F-4A37-B228-A0965396064B}"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082B9-2761-4DF7-A570-960BEBA517E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A1DAF-DE2F-4A37-B228-A0965396064B}"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082B9-2761-4DF7-A570-960BEBA517E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A1DAF-DE2F-4A37-B228-A0965396064B}"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082B9-2761-4DF7-A570-960BEBA517E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4A1DAF-DE2F-4A37-B228-A0965396064B}"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082B9-2761-4DF7-A570-960BEBA517E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4A1DAF-DE2F-4A37-B228-A0965396064B}" type="datetimeFigureOut">
              <a:rPr lang="en-IN" smtClean="0"/>
              <a:t>27-10-2021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082B9-2761-4DF7-A570-960BEBA517E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4A1DAF-DE2F-4A37-B228-A0965396064B}"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082B9-2761-4DF7-A570-960BEBA517E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4A1DAF-DE2F-4A37-B228-A0965396064B}" type="datetimeFigureOut">
              <a:rPr lang="en-IN" smtClean="0"/>
              <a:t>27-10-2021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082B9-2761-4DF7-A570-960BEBA517E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4A1DAF-DE2F-4A37-B228-A0965396064B}" type="datetimeFigureOut">
              <a:rPr lang="en-IN" smtClean="0"/>
              <a:t>27-10-2021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F082B9-2761-4DF7-A570-960BEBA517E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4A1DAF-DE2F-4A37-B228-A0965396064B}" type="datetimeFigureOut">
              <a:rPr lang="en-IN" smtClean="0"/>
              <a:t>27-10-2021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F082B9-2761-4DF7-A570-960BEBA517E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4A1DAF-DE2F-4A37-B228-A0965396064B}" type="datetimeFigureOut">
              <a:rPr lang="en-IN" smtClean="0"/>
              <a:t>27-10-2021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082B9-2761-4DF7-A570-960BEBA517E5}"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404A1DAF-DE2F-4A37-B228-A0965396064B}" type="datetimeFigureOut">
              <a:rPr lang="en-IN" smtClean="0"/>
              <a:t>27-10-2021</a:t>
            </a:fld>
            <a:endParaRPr lang="en-IN"/>
          </a:p>
        </p:txBody>
      </p:sp>
      <p:sp>
        <p:nvSpPr>
          <p:cNvPr id="9" name="Slide Number Placeholder 8"/>
          <p:cNvSpPr>
            <a:spLocks noGrp="1"/>
          </p:cNvSpPr>
          <p:nvPr>
            <p:ph type="sldNum" sz="quarter" idx="11"/>
          </p:nvPr>
        </p:nvSpPr>
        <p:spPr/>
        <p:txBody>
          <a:bodyPr/>
          <a:lstStyle/>
          <a:p>
            <a:fld id="{16F082B9-2761-4DF7-A570-960BEBA517E5}"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6F082B9-2761-4DF7-A570-960BEBA517E5}"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04A1DAF-DE2F-4A37-B228-A0965396064B}" type="datetimeFigureOut">
              <a:rPr lang="en-IN" smtClean="0"/>
              <a:t>27-10-2021</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2 </a:t>
            </a:r>
            <a:br>
              <a:rPr lang="en-US" dirty="0" smtClean="0"/>
            </a:br>
            <a:r>
              <a:rPr lang="en-US" dirty="0" smtClean="0"/>
              <a:t>ARRAYS</a:t>
            </a:r>
            <a:endParaRPr lang="en-IN" dirty="0"/>
          </a:p>
        </p:txBody>
      </p:sp>
      <p:sp>
        <p:nvSpPr>
          <p:cNvPr id="3" name="Subtitle 2"/>
          <p:cNvSpPr>
            <a:spLocks noGrp="1"/>
          </p:cNvSpPr>
          <p:nvPr>
            <p:ph type="subTitle" idx="1"/>
          </p:nvPr>
        </p:nvSpPr>
        <p:spPr>
          <a:xfrm>
            <a:off x="5652120" y="5661248"/>
            <a:ext cx="2736304" cy="576064"/>
          </a:xfrm>
        </p:spPr>
        <p:txBody>
          <a:bodyPr>
            <a:normAutofit fontScale="85000" lnSpcReduction="20000"/>
          </a:bodyPr>
          <a:lstStyle/>
          <a:p>
            <a:pPr algn="l"/>
            <a:r>
              <a:rPr lang="en-US" dirty="0" smtClean="0"/>
              <a:t>BY :</a:t>
            </a:r>
          </a:p>
          <a:p>
            <a:pPr algn="l"/>
            <a:r>
              <a:rPr lang="en-US" dirty="0" smtClean="0"/>
              <a:t>MRS. DEEPTI A. CHAUDHARI</a:t>
            </a:r>
            <a:endParaRPr lang="en-IN" dirty="0"/>
          </a:p>
        </p:txBody>
      </p:sp>
    </p:spTree>
    <p:extLst>
      <p:ext uri="{BB962C8B-B14F-4D97-AF65-F5344CB8AC3E}">
        <p14:creationId xmlns:p14="http://schemas.microsoft.com/office/powerpoint/2010/main" val="1506365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620000" cy="796950"/>
          </a:xfrm>
        </p:spPr>
        <p:txBody>
          <a:bodyPr/>
          <a:lstStyle/>
          <a:p>
            <a:r>
              <a:rPr lang="en-US" dirty="0" smtClean="0"/>
              <a:t>Inserting element in array</a:t>
            </a:r>
            <a:endParaRPr lang="en-IN" dirty="0"/>
          </a:p>
        </p:txBody>
      </p:sp>
      <p:sp>
        <p:nvSpPr>
          <p:cNvPr id="3" name="Content Placeholder 2"/>
          <p:cNvSpPr>
            <a:spLocks noGrp="1"/>
          </p:cNvSpPr>
          <p:nvPr>
            <p:ph idx="1"/>
          </p:nvPr>
        </p:nvSpPr>
        <p:spPr>
          <a:xfrm>
            <a:off x="179512" y="1124744"/>
            <a:ext cx="8136904" cy="5400600"/>
          </a:xfrm>
        </p:spPr>
        <p:txBody>
          <a:bodyPr/>
          <a:lstStyle/>
          <a:p>
            <a:pPr marL="114300" indent="0">
              <a:buNone/>
            </a:pPr>
            <a:r>
              <a:rPr lang="en-US" dirty="0" smtClean="0"/>
              <a:t>For inserting the element at required position, elements must be moved downwards to new locations. </a:t>
            </a:r>
          </a:p>
        </p:txBody>
      </p:sp>
      <p:pic>
        <p:nvPicPr>
          <p:cNvPr id="1026" name="Picture 2" descr="Insert and Delete element in Array in C using switch case - HPlus Aca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88840"/>
            <a:ext cx="7488832" cy="42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9486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7488832" cy="792088"/>
          </a:xfrm>
        </p:spPr>
        <p:txBody>
          <a:bodyPr/>
          <a:lstStyle/>
          <a:p>
            <a:r>
              <a:rPr lang="en-IN" dirty="0" smtClean="0"/>
              <a:t>Insert element in an Array</a:t>
            </a:r>
            <a:endParaRPr lang="en-IN" dirty="0"/>
          </a:p>
        </p:txBody>
      </p:sp>
      <p:sp>
        <p:nvSpPr>
          <p:cNvPr id="6" name="TextBox 5"/>
          <p:cNvSpPr txBox="1"/>
          <p:nvPr/>
        </p:nvSpPr>
        <p:spPr>
          <a:xfrm>
            <a:off x="395536" y="980728"/>
            <a:ext cx="7488832" cy="5632311"/>
          </a:xfrm>
          <a:prstGeom prst="rect">
            <a:avLst/>
          </a:prstGeom>
          <a:noFill/>
        </p:spPr>
        <p:txBody>
          <a:bodyPr wrap="square" rtlCol="0">
            <a:spAutoFit/>
          </a:bodyPr>
          <a:lstStyle/>
          <a:p>
            <a:r>
              <a:rPr lang="en-US" dirty="0" err="1"/>
              <a:t>int</a:t>
            </a:r>
            <a:r>
              <a:rPr lang="en-US" dirty="0"/>
              <a:t> main</a:t>
            </a:r>
            <a:r>
              <a:rPr lang="en-US" dirty="0" smtClean="0"/>
              <a:t>()</a:t>
            </a:r>
          </a:p>
          <a:p>
            <a:r>
              <a:rPr lang="en-US" dirty="0" smtClean="0"/>
              <a:t>{</a:t>
            </a:r>
            <a:endParaRPr lang="en-US" dirty="0"/>
          </a:p>
          <a:p>
            <a:r>
              <a:rPr lang="en-US" dirty="0"/>
              <a:t>   </a:t>
            </a:r>
            <a:r>
              <a:rPr lang="en-US" dirty="0" err="1"/>
              <a:t>int</a:t>
            </a:r>
            <a:r>
              <a:rPr lang="en-US" dirty="0"/>
              <a:t> student[40],</a:t>
            </a:r>
            <a:r>
              <a:rPr lang="en-US" dirty="0" err="1"/>
              <a:t>pos,i,size,value</a:t>
            </a:r>
            <a:r>
              <a:rPr lang="en-US" dirty="0"/>
              <a:t>;</a:t>
            </a:r>
          </a:p>
          <a:p>
            <a:r>
              <a:rPr lang="en-US" dirty="0"/>
              <a:t>   </a:t>
            </a:r>
            <a:r>
              <a:rPr lang="en-US" dirty="0" err="1"/>
              <a:t>printf</a:t>
            </a:r>
            <a:r>
              <a:rPr lang="en-US" dirty="0"/>
              <a:t>("enter no of elements in array of students:");</a:t>
            </a:r>
          </a:p>
          <a:p>
            <a:r>
              <a:rPr lang="en-US" dirty="0"/>
              <a:t>   </a:t>
            </a:r>
            <a:r>
              <a:rPr lang="en-US" dirty="0" err="1"/>
              <a:t>scanf</a:t>
            </a:r>
            <a:r>
              <a:rPr lang="en-US" dirty="0"/>
              <a:t>("%</a:t>
            </a:r>
            <a:r>
              <a:rPr lang="en-US" dirty="0" err="1"/>
              <a:t>d",&amp;size</a:t>
            </a:r>
            <a:r>
              <a:rPr lang="en-US" dirty="0"/>
              <a:t>);</a:t>
            </a:r>
          </a:p>
          <a:p>
            <a:r>
              <a:rPr lang="en-US" dirty="0"/>
              <a:t>   </a:t>
            </a:r>
            <a:r>
              <a:rPr lang="en-US" dirty="0" err="1"/>
              <a:t>printf</a:t>
            </a:r>
            <a:r>
              <a:rPr lang="en-US" dirty="0"/>
              <a:t>("enter %d elements are:\</a:t>
            </a:r>
            <a:r>
              <a:rPr lang="en-US" dirty="0" err="1"/>
              <a:t>n",size</a:t>
            </a:r>
            <a:r>
              <a:rPr lang="en-US" dirty="0"/>
              <a:t>);</a:t>
            </a:r>
          </a:p>
          <a:p>
            <a:r>
              <a:rPr lang="en-US" dirty="0"/>
              <a:t>   for(</a:t>
            </a:r>
            <a:r>
              <a:rPr lang="en-US" dirty="0" err="1"/>
              <a:t>i</a:t>
            </a:r>
            <a:r>
              <a:rPr lang="en-US" dirty="0"/>
              <a:t>=0;i&lt;</a:t>
            </a:r>
            <a:r>
              <a:rPr lang="en-US" dirty="0" err="1"/>
              <a:t>size;i</a:t>
            </a:r>
            <a:r>
              <a:rPr lang="en-US" dirty="0"/>
              <a:t>++)</a:t>
            </a:r>
          </a:p>
          <a:p>
            <a:r>
              <a:rPr lang="en-US" dirty="0"/>
              <a:t>      </a:t>
            </a:r>
            <a:r>
              <a:rPr lang="en-US" dirty="0" err="1"/>
              <a:t>scanf</a:t>
            </a:r>
            <a:r>
              <a:rPr lang="en-US" dirty="0"/>
              <a:t>("%</a:t>
            </a:r>
            <a:r>
              <a:rPr lang="en-US" dirty="0" err="1"/>
              <a:t>d",&amp;student</a:t>
            </a:r>
            <a:r>
              <a:rPr lang="en-US" dirty="0"/>
              <a:t>[</a:t>
            </a:r>
            <a:r>
              <a:rPr lang="en-US" dirty="0" err="1"/>
              <a:t>i</a:t>
            </a:r>
            <a:r>
              <a:rPr lang="en-US" dirty="0"/>
              <a:t>]);</a:t>
            </a:r>
          </a:p>
          <a:p>
            <a:r>
              <a:rPr lang="en-US" dirty="0"/>
              <a:t>   </a:t>
            </a:r>
            <a:r>
              <a:rPr lang="en-US" dirty="0" err="1"/>
              <a:t>printf</a:t>
            </a:r>
            <a:r>
              <a:rPr lang="en-US" dirty="0"/>
              <a:t>("enter the position where you want to insert the element:");</a:t>
            </a:r>
          </a:p>
          <a:p>
            <a:r>
              <a:rPr lang="en-US" dirty="0"/>
              <a:t>   </a:t>
            </a:r>
            <a:r>
              <a:rPr lang="en-US" dirty="0" err="1"/>
              <a:t>scanf</a:t>
            </a:r>
            <a:r>
              <a:rPr lang="en-US" dirty="0"/>
              <a:t>("%d",&amp;</a:t>
            </a:r>
            <a:r>
              <a:rPr lang="en-US" dirty="0" err="1"/>
              <a:t>pos</a:t>
            </a:r>
            <a:r>
              <a:rPr lang="en-US" dirty="0"/>
              <a:t>);</a:t>
            </a:r>
          </a:p>
          <a:p>
            <a:r>
              <a:rPr lang="en-US" dirty="0"/>
              <a:t>   </a:t>
            </a:r>
            <a:r>
              <a:rPr lang="en-US" dirty="0" err="1"/>
              <a:t>printf</a:t>
            </a:r>
            <a:r>
              <a:rPr lang="en-US" dirty="0"/>
              <a:t>("enter the value into that </a:t>
            </a:r>
            <a:r>
              <a:rPr lang="en-US" dirty="0" err="1"/>
              <a:t>poition</a:t>
            </a:r>
            <a:r>
              <a:rPr lang="en-US" dirty="0"/>
              <a:t>:");</a:t>
            </a:r>
          </a:p>
          <a:p>
            <a:r>
              <a:rPr lang="en-US" dirty="0"/>
              <a:t>   </a:t>
            </a:r>
            <a:r>
              <a:rPr lang="en-US" dirty="0" err="1"/>
              <a:t>scanf</a:t>
            </a:r>
            <a:r>
              <a:rPr lang="en-US" dirty="0"/>
              <a:t>("%</a:t>
            </a:r>
            <a:r>
              <a:rPr lang="en-US" dirty="0" err="1"/>
              <a:t>d",&amp;value</a:t>
            </a:r>
            <a:r>
              <a:rPr lang="en-US" dirty="0"/>
              <a:t>);</a:t>
            </a:r>
          </a:p>
          <a:p>
            <a:r>
              <a:rPr lang="en-US" dirty="0"/>
              <a:t>   for(</a:t>
            </a:r>
            <a:r>
              <a:rPr lang="en-US" dirty="0" err="1"/>
              <a:t>i</a:t>
            </a:r>
            <a:r>
              <a:rPr lang="en-US" dirty="0"/>
              <a:t>=size-1;i&gt;=pos-1;i--)</a:t>
            </a:r>
          </a:p>
          <a:p>
            <a:r>
              <a:rPr lang="en-US" dirty="0"/>
              <a:t>      student[i+1]=student[</a:t>
            </a:r>
            <a:r>
              <a:rPr lang="en-US" dirty="0" err="1"/>
              <a:t>i</a:t>
            </a:r>
            <a:r>
              <a:rPr lang="en-US" dirty="0"/>
              <a:t>];</a:t>
            </a:r>
          </a:p>
          <a:p>
            <a:r>
              <a:rPr lang="en-US" dirty="0"/>
              <a:t>   student[pos-1]= value;</a:t>
            </a:r>
          </a:p>
          <a:p>
            <a:r>
              <a:rPr lang="en-US" dirty="0"/>
              <a:t>   </a:t>
            </a:r>
            <a:r>
              <a:rPr lang="en-US" dirty="0" err="1"/>
              <a:t>printf</a:t>
            </a:r>
            <a:r>
              <a:rPr lang="en-US" dirty="0"/>
              <a:t>("final array after inserting the value is\n");</a:t>
            </a:r>
          </a:p>
          <a:p>
            <a:r>
              <a:rPr lang="en-US" dirty="0"/>
              <a:t>   for(</a:t>
            </a:r>
            <a:r>
              <a:rPr lang="en-US" dirty="0" err="1"/>
              <a:t>i</a:t>
            </a:r>
            <a:r>
              <a:rPr lang="en-US" dirty="0"/>
              <a:t>=0;i&lt;=</a:t>
            </a:r>
            <a:r>
              <a:rPr lang="en-US" dirty="0" err="1"/>
              <a:t>size;i</a:t>
            </a:r>
            <a:r>
              <a:rPr lang="en-US" dirty="0"/>
              <a:t>++)</a:t>
            </a:r>
          </a:p>
          <a:p>
            <a:r>
              <a:rPr lang="en-US" dirty="0"/>
              <a:t>      </a:t>
            </a:r>
            <a:r>
              <a:rPr lang="en-US" dirty="0" err="1"/>
              <a:t>printf</a:t>
            </a:r>
            <a:r>
              <a:rPr lang="en-US" dirty="0"/>
              <a:t>("%d\</a:t>
            </a:r>
            <a:r>
              <a:rPr lang="en-US" dirty="0" err="1"/>
              <a:t>n",student</a:t>
            </a:r>
            <a:r>
              <a:rPr lang="en-US" dirty="0"/>
              <a:t>[</a:t>
            </a:r>
            <a:r>
              <a:rPr lang="en-US" dirty="0" err="1"/>
              <a:t>i</a:t>
            </a:r>
            <a:r>
              <a:rPr lang="en-US" dirty="0"/>
              <a:t>]);</a:t>
            </a:r>
          </a:p>
          <a:p>
            <a:r>
              <a:rPr lang="en-US" dirty="0"/>
              <a:t>   return 0;</a:t>
            </a:r>
          </a:p>
          <a:p>
            <a:r>
              <a:rPr lang="en-US" dirty="0"/>
              <a:t>}</a:t>
            </a:r>
          </a:p>
        </p:txBody>
      </p:sp>
    </p:spTree>
    <p:extLst>
      <p:ext uri="{BB962C8B-B14F-4D97-AF65-F5344CB8AC3E}">
        <p14:creationId xmlns:p14="http://schemas.microsoft.com/office/powerpoint/2010/main" val="1111182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069" y="332656"/>
            <a:ext cx="7848872" cy="4093428"/>
          </a:xfrm>
          <a:prstGeom prst="rect">
            <a:avLst/>
          </a:prstGeom>
          <a:noFill/>
        </p:spPr>
        <p:txBody>
          <a:bodyPr wrap="square" rtlCol="0">
            <a:spAutoFit/>
          </a:bodyPr>
          <a:lstStyle/>
          <a:p>
            <a:r>
              <a:rPr lang="en-US" sz="3200" b="1" dirty="0" smtClean="0"/>
              <a:t>Algorithm to insert value in array :</a:t>
            </a:r>
          </a:p>
          <a:p>
            <a:endParaRPr lang="en-US" sz="1400" dirty="0"/>
          </a:p>
          <a:p>
            <a:pPr marL="342900" indent="-342900">
              <a:buAutoNum type="arabicPeriod"/>
            </a:pPr>
            <a:r>
              <a:rPr lang="en-US" sz="2000" dirty="0" smtClean="0"/>
              <a:t>(</a:t>
            </a:r>
            <a:r>
              <a:rPr lang="en-US" sz="2000" dirty="0" err="1" smtClean="0"/>
              <a:t>initialised</a:t>
            </a:r>
            <a:r>
              <a:rPr lang="en-US" sz="2000" dirty="0" smtClean="0"/>
              <a:t> the value of i] Set i= </a:t>
            </a:r>
            <a:r>
              <a:rPr lang="en-US" sz="2000" dirty="0" err="1" smtClean="0"/>
              <a:t>len</a:t>
            </a:r>
            <a:endParaRPr lang="en-US" sz="2000" dirty="0" smtClean="0"/>
          </a:p>
          <a:p>
            <a:pPr marL="342900" indent="-342900">
              <a:buAutoNum type="arabicPeriod"/>
            </a:pPr>
            <a:r>
              <a:rPr lang="en-US" sz="2000" dirty="0" smtClean="0"/>
              <a:t>Repeat for i=</a:t>
            </a:r>
            <a:r>
              <a:rPr lang="en-US" sz="2000" dirty="0" err="1" smtClean="0"/>
              <a:t>len</a:t>
            </a:r>
            <a:r>
              <a:rPr lang="en-US" sz="2000" dirty="0" smtClean="0"/>
              <a:t> down to </a:t>
            </a:r>
            <a:r>
              <a:rPr lang="en-US" sz="2000" dirty="0" err="1" smtClean="0"/>
              <a:t>pos</a:t>
            </a:r>
            <a:endParaRPr lang="en-US" sz="2000" dirty="0" smtClean="0"/>
          </a:p>
          <a:p>
            <a:r>
              <a:rPr lang="en-US" sz="2000" dirty="0"/>
              <a:t> </a:t>
            </a:r>
            <a:r>
              <a:rPr lang="en-US" sz="2000" dirty="0" smtClean="0"/>
              <a:t>        ( shift the elements down by 1 position)</a:t>
            </a:r>
          </a:p>
          <a:p>
            <a:r>
              <a:rPr lang="en-US" sz="2000" dirty="0"/>
              <a:t> </a:t>
            </a:r>
            <a:r>
              <a:rPr lang="en-US" sz="2000" dirty="0" smtClean="0"/>
              <a:t>          set a[i+1] = a[i]</a:t>
            </a:r>
          </a:p>
          <a:p>
            <a:r>
              <a:rPr lang="en-US" sz="2000" dirty="0"/>
              <a:t> </a:t>
            </a:r>
            <a:r>
              <a:rPr lang="en-US" sz="2000" dirty="0" smtClean="0"/>
              <a:t>         (End of loop)</a:t>
            </a:r>
          </a:p>
          <a:p>
            <a:pPr marL="342900" indent="-342900">
              <a:buAutoNum type="arabicPeriod" startAt="3"/>
            </a:pPr>
            <a:r>
              <a:rPr lang="en-US" sz="2000" dirty="0" smtClean="0"/>
              <a:t>Insert element at required position</a:t>
            </a:r>
          </a:p>
          <a:p>
            <a:r>
              <a:rPr lang="en-US" sz="2000" dirty="0"/>
              <a:t> </a:t>
            </a:r>
            <a:r>
              <a:rPr lang="en-US" sz="2000" dirty="0" smtClean="0"/>
              <a:t>        set a[</a:t>
            </a:r>
            <a:r>
              <a:rPr lang="en-US" sz="2000" dirty="0" err="1" smtClean="0"/>
              <a:t>pos</a:t>
            </a:r>
            <a:r>
              <a:rPr lang="en-US" sz="2000" dirty="0" smtClean="0"/>
              <a:t>] =</a:t>
            </a:r>
            <a:r>
              <a:rPr lang="en-US" sz="2000" dirty="0" err="1" smtClean="0"/>
              <a:t>num</a:t>
            </a:r>
            <a:r>
              <a:rPr lang="en-US" sz="2000" dirty="0" smtClean="0"/>
              <a:t>;</a:t>
            </a:r>
          </a:p>
          <a:p>
            <a:pPr marL="342900" indent="-342900">
              <a:buAutoNum type="arabicPeriod" startAt="4"/>
            </a:pPr>
            <a:r>
              <a:rPr lang="en-US" sz="2000" dirty="0" smtClean="0"/>
              <a:t>(Reset </a:t>
            </a:r>
            <a:r>
              <a:rPr lang="en-US" sz="2000" dirty="0" err="1" smtClean="0"/>
              <a:t>len</a:t>
            </a:r>
            <a:r>
              <a:rPr lang="en-US" sz="2000" dirty="0" smtClean="0"/>
              <a:t>) Set </a:t>
            </a:r>
            <a:r>
              <a:rPr lang="en-US" sz="2000" dirty="0" err="1" smtClean="0"/>
              <a:t>len</a:t>
            </a:r>
            <a:r>
              <a:rPr lang="en-US" sz="2000" dirty="0" smtClean="0"/>
              <a:t> =len+1</a:t>
            </a:r>
          </a:p>
          <a:p>
            <a:pPr marL="342900" indent="-342900">
              <a:buAutoNum type="arabicPeriod" startAt="4"/>
            </a:pPr>
            <a:r>
              <a:rPr lang="en-US" sz="2000" dirty="0" smtClean="0"/>
              <a:t>Display the new list of arrays</a:t>
            </a:r>
          </a:p>
          <a:p>
            <a:pPr marL="342900" indent="-342900">
              <a:buAutoNum type="arabicPeriod" startAt="4"/>
            </a:pPr>
            <a:r>
              <a:rPr lang="en-US" sz="2000" dirty="0" smtClean="0"/>
              <a:t>End</a:t>
            </a:r>
          </a:p>
          <a:p>
            <a:pPr marL="342900" indent="-342900">
              <a:buAutoNum type="arabicPeriod" startAt="4"/>
            </a:pPr>
            <a:endParaRPr lang="en-IN" sz="1400" dirty="0"/>
          </a:p>
        </p:txBody>
      </p:sp>
      <p:pic>
        <p:nvPicPr>
          <p:cNvPr id="2050" name="Picture 2" descr="Insert Elements In Array | C Programming | Questions Bank | UK Acad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2924944"/>
            <a:ext cx="4365037" cy="365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9700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7620000" cy="778098"/>
          </a:xfrm>
        </p:spPr>
        <p:txBody>
          <a:bodyPr/>
          <a:lstStyle/>
          <a:p>
            <a:r>
              <a:rPr lang="en-US" sz="3600" dirty="0" smtClean="0"/>
              <a:t>Deleting an Element from array</a:t>
            </a:r>
            <a:endParaRPr lang="en-IN" sz="3600" dirty="0"/>
          </a:p>
        </p:txBody>
      </p:sp>
      <p:sp>
        <p:nvSpPr>
          <p:cNvPr id="3" name="Content Placeholder 2"/>
          <p:cNvSpPr>
            <a:spLocks noGrp="1"/>
          </p:cNvSpPr>
          <p:nvPr>
            <p:ph idx="1"/>
          </p:nvPr>
        </p:nvSpPr>
        <p:spPr>
          <a:xfrm>
            <a:off x="251520" y="1124744"/>
            <a:ext cx="7920880" cy="5400600"/>
          </a:xfrm>
        </p:spPr>
        <p:txBody>
          <a:bodyPr>
            <a:normAutofit/>
          </a:bodyPr>
          <a:lstStyle/>
          <a:p>
            <a:pPr marL="114300" indent="0">
              <a:buNone/>
            </a:pPr>
            <a:r>
              <a:rPr lang="en-US" sz="2800" b="1" dirty="0" smtClean="0"/>
              <a:t>Algorithm</a:t>
            </a:r>
          </a:p>
          <a:p>
            <a:pPr marL="114300" indent="0">
              <a:buNone/>
            </a:pPr>
            <a:r>
              <a:rPr lang="en-US" sz="1600" dirty="0" smtClean="0"/>
              <a:t>1. Set item = a[</a:t>
            </a:r>
            <a:r>
              <a:rPr lang="en-US" sz="1600" dirty="0" err="1" smtClean="0"/>
              <a:t>pos</a:t>
            </a:r>
            <a:r>
              <a:rPr lang="en-US" sz="1600" dirty="0" smtClean="0"/>
              <a:t>]</a:t>
            </a:r>
          </a:p>
          <a:p>
            <a:pPr marL="114300" indent="0">
              <a:buNone/>
            </a:pPr>
            <a:r>
              <a:rPr lang="en-US" sz="1600" dirty="0" smtClean="0"/>
              <a:t>2. Repeat for j = </a:t>
            </a:r>
            <a:r>
              <a:rPr lang="en-US" sz="1600" dirty="0" err="1" smtClean="0"/>
              <a:t>pos</a:t>
            </a:r>
            <a:r>
              <a:rPr lang="en-US" sz="1600" dirty="0" smtClean="0"/>
              <a:t> to n-1</a:t>
            </a:r>
          </a:p>
          <a:p>
            <a:pPr marL="114300" indent="0">
              <a:buNone/>
            </a:pPr>
            <a:r>
              <a:rPr lang="en-US" sz="1600" dirty="0"/>
              <a:t> </a:t>
            </a:r>
            <a:r>
              <a:rPr lang="en-US" sz="1600" dirty="0" smtClean="0"/>
              <a:t>   [ shifting elements 1 position upwards]</a:t>
            </a:r>
          </a:p>
          <a:p>
            <a:pPr marL="114300" indent="0">
              <a:buNone/>
            </a:pPr>
            <a:r>
              <a:rPr lang="en-US" sz="1600" dirty="0"/>
              <a:t> </a:t>
            </a:r>
            <a:r>
              <a:rPr lang="en-US" sz="1600" dirty="0" smtClean="0"/>
              <a:t>    set a[j] = a[j+1] (end of loop)</a:t>
            </a:r>
          </a:p>
          <a:p>
            <a:pPr marL="114300" indent="0">
              <a:buNone/>
            </a:pPr>
            <a:r>
              <a:rPr lang="en-US" sz="1600" dirty="0" smtClean="0"/>
              <a:t>3. Reset n= n-1</a:t>
            </a:r>
          </a:p>
          <a:p>
            <a:pPr marL="114300" indent="0">
              <a:buNone/>
            </a:pPr>
            <a:r>
              <a:rPr lang="en-US" sz="1600" dirty="0" smtClean="0"/>
              <a:t>4. Display the new list of element of arrays</a:t>
            </a:r>
          </a:p>
          <a:p>
            <a:pPr marL="114300" indent="0">
              <a:buNone/>
            </a:pPr>
            <a:r>
              <a:rPr lang="en-US" sz="1600" dirty="0" smtClean="0"/>
              <a:t>5. End</a:t>
            </a:r>
            <a:endParaRPr lang="en-IN"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692" y="3429000"/>
            <a:ext cx="5297692"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2224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88640"/>
            <a:ext cx="6635080" cy="706090"/>
          </a:xfrm>
        </p:spPr>
        <p:txBody>
          <a:bodyPr/>
          <a:lstStyle/>
          <a:p>
            <a:r>
              <a:rPr lang="en-US" sz="4000" dirty="0" smtClean="0"/>
              <a:t>Delete element from array</a:t>
            </a:r>
            <a:endParaRPr lang="en-US" sz="4000" dirty="0"/>
          </a:p>
        </p:txBody>
      </p:sp>
      <p:sp>
        <p:nvSpPr>
          <p:cNvPr id="4" name="Rectangle 3"/>
          <p:cNvSpPr/>
          <p:nvPr/>
        </p:nvSpPr>
        <p:spPr>
          <a:xfrm>
            <a:off x="395536" y="671691"/>
            <a:ext cx="7488832" cy="6186309"/>
          </a:xfrm>
          <a:prstGeom prst="rect">
            <a:avLst/>
          </a:prstGeom>
        </p:spPr>
        <p:txBody>
          <a:bodyPr wrap="square">
            <a:spAutoFit/>
          </a:bodyPr>
          <a:lstStyle/>
          <a:p>
            <a:pPr algn="just"/>
            <a:r>
              <a:rPr lang="en-US" dirty="0" err="1"/>
              <a:t>int</a:t>
            </a:r>
            <a:r>
              <a:rPr lang="en-US" dirty="0"/>
              <a:t> main()</a:t>
            </a:r>
          </a:p>
          <a:p>
            <a:pPr algn="just"/>
            <a:r>
              <a:rPr lang="en-US" dirty="0"/>
              <a:t>{</a:t>
            </a:r>
          </a:p>
          <a:p>
            <a:pPr algn="just"/>
            <a:r>
              <a:rPr lang="en-US" dirty="0"/>
              <a:t>   </a:t>
            </a:r>
            <a:r>
              <a:rPr lang="en-US" dirty="0" err="1"/>
              <a:t>int</a:t>
            </a:r>
            <a:r>
              <a:rPr lang="en-US" dirty="0"/>
              <a:t> array[100], position, c, n;</a:t>
            </a:r>
          </a:p>
          <a:p>
            <a:pPr algn="just"/>
            <a:r>
              <a:rPr lang="en-US" dirty="0" smtClean="0"/>
              <a:t>   </a:t>
            </a:r>
            <a:r>
              <a:rPr lang="en-US" dirty="0" err="1"/>
              <a:t>printf</a:t>
            </a:r>
            <a:r>
              <a:rPr lang="en-US" dirty="0"/>
              <a:t>("Enter number of elements in array\n");</a:t>
            </a:r>
          </a:p>
          <a:p>
            <a:pPr algn="just"/>
            <a:r>
              <a:rPr lang="en-US" dirty="0"/>
              <a:t>   </a:t>
            </a:r>
            <a:r>
              <a:rPr lang="en-US" dirty="0" err="1"/>
              <a:t>scanf</a:t>
            </a:r>
            <a:r>
              <a:rPr lang="en-US" dirty="0"/>
              <a:t>("%d", &amp;n);</a:t>
            </a:r>
          </a:p>
          <a:p>
            <a:pPr algn="just"/>
            <a:r>
              <a:rPr lang="en-US" dirty="0" smtClean="0"/>
              <a:t>   </a:t>
            </a:r>
            <a:r>
              <a:rPr lang="en-US" dirty="0" err="1"/>
              <a:t>printf</a:t>
            </a:r>
            <a:r>
              <a:rPr lang="en-US" dirty="0"/>
              <a:t>("Enter %d elements\n", n);</a:t>
            </a:r>
          </a:p>
          <a:p>
            <a:pPr algn="just"/>
            <a:r>
              <a:rPr lang="en-US" dirty="0" smtClean="0"/>
              <a:t>   </a:t>
            </a:r>
            <a:r>
              <a:rPr lang="en-US" dirty="0"/>
              <a:t>for (c = 0; c &lt; n; </a:t>
            </a:r>
            <a:r>
              <a:rPr lang="en-US" dirty="0" err="1"/>
              <a:t>c++</a:t>
            </a:r>
            <a:r>
              <a:rPr lang="en-US" dirty="0"/>
              <a:t>)</a:t>
            </a:r>
          </a:p>
          <a:p>
            <a:pPr algn="just"/>
            <a:r>
              <a:rPr lang="en-US" dirty="0"/>
              <a:t>      </a:t>
            </a:r>
            <a:r>
              <a:rPr lang="en-US" dirty="0" err="1"/>
              <a:t>scanf</a:t>
            </a:r>
            <a:r>
              <a:rPr lang="en-US" dirty="0"/>
              <a:t>("%d", &amp;array[c]);</a:t>
            </a:r>
          </a:p>
          <a:p>
            <a:pPr algn="just"/>
            <a:r>
              <a:rPr lang="en-US" dirty="0" smtClean="0"/>
              <a:t>   </a:t>
            </a:r>
            <a:r>
              <a:rPr lang="en-US" dirty="0" err="1"/>
              <a:t>printf</a:t>
            </a:r>
            <a:r>
              <a:rPr lang="en-US" dirty="0"/>
              <a:t>("Enter the location where you wish to delete element\n");</a:t>
            </a:r>
          </a:p>
          <a:p>
            <a:pPr algn="just"/>
            <a:r>
              <a:rPr lang="en-US" dirty="0"/>
              <a:t>   </a:t>
            </a:r>
            <a:r>
              <a:rPr lang="en-US" dirty="0" err="1"/>
              <a:t>scanf</a:t>
            </a:r>
            <a:r>
              <a:rPr lang="en-US" dirty="0"/>
              <a:t>("%d", &amp;position);</a:t>
            </a:r>
          </a:p>
          <a:p>
            <a:pPr algn="just"/>
            <a:r>
              <a:rPr lang="en-US" dirty="0" smtClean="0"/>
              <a:t>   </a:t>
            </a:r>
            <a:r>
              <a:rPr lang="en-US" dirty="0"/>
              <a:t>if (position &gt;= n+1)</a:t>
            </a:r>
          </a:p>
          <a:p>
            <a:pPr algn="just"/>
            <a:r>
              <a:rPr lang="en-US" dirty="0"/>
              <a:t>      </a:t>
            </a:r>
            <a:r>
              <a:rPr lang="en-US" dirty="0" err="1"/>
              <a:t>printf</a:t>
            </a:r>
            <a:r>
              <a:rPr lang="en-US" dirty="0"/>
              <a:t>("Deletion not possible.\n");</a:t>
            </a:r>
          </a:p>
          <a:p>
            <a:pPr algn="just"/>
            <a:r>
              <a:rPr lang="en-US" dirty="0"/>
              <a:t>   else</a:t>
            </a:r>
          </a:p>
          <a:p>
            <a:pPr algn="just"/>
            <a:r>
              <a:rPr lang="en-US" dirty="0"/>
              <a:t>   {</a:t>
            </a:r>
          </a:p>
          <a:p>
            <a:pPr algn="just"/>
            <a:r>
              <a:rPr lang="en-US" dirty="0"/>
              <a:t>      for (c = position - 1; c &lt; n - 1; </a:t>
            </a:r>
            <a:r>
              <a:rPr lang="en-US" dirty="0" err="1"/>
              <a:t>c++</a:t>
            </a:r>
            <a:r>
              <a:rPr lang="en-US" dirty="0"/>
              <a:t>)</a:t>
            </a:r>
          </a:p>
          <a:p>
            <a:pPr algn="just"/>
            <a:r>
              <a:rPr lang="en-US" dirty="0"/>
              <a:t>         array[c] = array[c+1];</a:t>
            </a:r>
          </a:p>
          <a:p>
            <a:pPr algn="just"/>
            <a:r>
              <a:rPr lang="en-US" dirty="0" smtClean="0"/>
              <a:t>      </a:t>
            </a:r>
            <a:r>
              <a:rPr lang="en-US" dirty="0" err="1"/>
              <a:t>printf</a:t>
            </a:r>
            <a:r>
              <a:rPr lang="en-US" dirty="0"/>
              <a:t>("Resultant array:\n");</a:t>
            </a:r>
          </a:p>
          <a:p>
            <a:pPr algn="just"/>
            <a:r>
              <a:rPr lang="en-US" dirty="0" smtClean="0"/>
              <a:t>      </a:t>
            </a:r>
            <a:r>
              <a:rPr lang="en-US" dirty="0"/>
              <a:t>for (c = 0; c &lt; n - 1; </a:t>
            </a:r>
            <a:r>
              <a:rPr lang="en-US" dirty="0" err="1"/>
              <a:t>c++</a:t>
            </a:r>
            <a:r>
              <a:rPr lang="en-US" dirty="0"/>
              <a:t>)</a:t>
            </a:r>
          </a:p>
          <a:p>
            <a:pPr algn="just"/>
            <a:r>
              <a:rPr lang="en-US" dirty="0"/>
              <a:t>         </a:t>
            </a:r>
            <a:r>
              <a:rPr lang="en-US" dirty="0" err="1"/>
              <a:t>printf</a:t>
            </a:r>
            <a:r>
              <a:rPr lang="en-US" dirty="0"/>
              <a:t>("%d\n", array[c]);</a:t>
            </a:r>
          </a:p>
          <a:p>
            <a:pPr algn="just"/>
            <a:r>
              <a:rPr lang="en-US" dirty="0"/>
              <a:t>   }</a:t>
            </a:r>
          </a:p>
          <a:p>
            <a:pPr algn="just"/>
            <a:r>
              <a:rPr lang="en-US" dirty="0" smtClean="0"/>
              <a:t>   </a:t>
            </a:r>
            <a:r>
              <a:rPr lang="en-US" dirty="0"/>
              <a:t>return 0;</a:t>
            </a:r>
          </a:p>
          <a:p>
            <a:pPr algn="just"/>
            <a:r>
              <a:rPr lang="en-US" dirty="0"/>
              <a:t>}</a:t>
            </a:r>
          </a:p>
        </p:txBody>
      </p:sp>
    </p:spTree>
    <p:extLst>
      <p:ext uri="{BB962C8B-B14F-4D97-AF65-F5344CB8AC3E}">
        <p14:creationId xmlns:p14="http://schemas.microsoft.com/office/powerpoint/2010/main" val="619527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US" dirty="0" smtClean="0"/>
              <a:t>Hash Table </a:t>
            </a:r>
            <a:endParaRPr lang="en-IN" dirty="0"/>
          </a:p>
        </p:txBody>
      </p:sp>
      <p:sp>
        <p:nvSpPr>
          <p:cNvPr id="3" name="Content Placeholder 2"/>
          <p:cNvSpPr>
            <a:spLocks noGrp="1"/>
          </p:cNvSpPr>
          <p:nvPr>
            <p:ph idx="1"/>
          </p:nvPr>
        </p:nvSpPr>
        <p:spPr>
          <a:xfrm>
            <a:off x="107621" y="1082436"/>
            <a:ext cx="7992887" cy="4800600"/>
          </a:xfrm>
        </p:spPr>
        <p:txBody>
          <a:bodyPr/>
          <a:lstStyle/>
          <a:p>
            <a:pPr algn="just"/>
            <a:r>
              <a:rPr lang="en-US" sz="1800" dirty="0">
                <a:latin typeface="Times New Roman" panose="02020603050405020304" pitchFamily="18" charset="0"/>
                <a:cs typeface="Times New Roman" panose="02020603050405020304" pitchFamily="18" charset="0"/>
              </a:rPr>
              <a:t>Hash Table is a data structure which stores data in an associative manner</a:t>
            </a:r>
            <a:r>
              <a:rPr lang="en-US" sz="1800" dirty="0" smtClean="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 Hash Table uses an array as a storage medium and uses hash technique to generate an index where an element is to be inserted or is to be located </a:t>
            </a:r>
            <a:r>
              <a:rPr lang="en-US" sz="1800" dirty="0" smtClean="0">
                <a:latin typeface="Times New Roman" panose="02020603050405020304" pitchFamily="18" charset="0"/>
                <a:cs typeface="Times New Roman" panose="02020603050405020304" pitchFamily="18" charset="0"/>
              </a:rPr>
              <a:t>from.</a:t>
            </a:r>
          </a:p>
          <a:p>
            <a:pPr marL="114300" indent="0" algn="just">
              <a:buNone/>
            </a:pPr>
            <a:r>
              <a:rPr lang="en-US" sz="1800" b="1" dirty="0" smtClean="0">
                <a:latin typeface="Times New Roman" panose="02020603050405020304" pitchFamily="18" charset="0"/>
                <a:cs typeface="Times New Roman" panose="02020603050405020304" pitchFamily="18" charset="0"/>
              </a:rPr>
              <a:t>HASHING : </a:t>
            </a:r>
          </a:p>
          <a:p>
            <a:pPr algn="just"/>
            <a:r>
              <a:rPr lang="en-US" sz="1800" dirty="0">
                <a:latin typeface="Times New Roman" panose="02020603050405020304" pitchFamily="18" charset="0"/>
                <a:cs typeface="Times New Roman" panose="02020603050405020304" pitchFamily="18" charset="0"/>
              </a:rPr>
              <a:t>Hashing is a technique to convert a range of key values into a range of indexes of an array. We're going to use modulo operator to get a range of key values. Consider an example of hash table of size 20, and the following items are to be stored. Item are in the (</a:t>
            </a:r>
            <a:r>
              <a:rPr lang="en-US" sz="1800" dirty="0" err="1">
                <a:latin typeface="Times New Roman" panose="02020603050405020304" pitchFamily="18" charset="0"/>
                <a:cs typeface="Times New Roman" panose="02020603050405020304" pitchFamily="18" charset="0"/>
              </a:rPr>
              <a:t>key,value</a:t>
            </a:r>
            <a:r>
              <a:rPr lang="en-US" sz="1800" dirty="0">
                <a:latin typeface="Times New Roman" panose="02020603050405020304" pitchFamily="18" charset="0"/>
                <a:cs typeface="Times New Roman" panose="02020603050405020304" pitchFamily="18" charset="0"/>
              </a:rPr>
              <a:t>) format</a:t>
            </a:r>
            <a:r>
              <a:rPr lang="en-US" sz="1800" dirty="0" smtClean="0">
                <a:latin typeface="Times New Roman" panose="02020603050405020304" pitchFamily="18" charset="0"/>
                <a:cs typeface="Times New Roman" panose="02020603050405020304" pitchFamily="18" charset="0"/>
              </a:rPr>
              <a:t>.</a:t>
            </a:r>
          </a:p>
          <a:p>
            <a:endParaRPr lang="en-IN" sz="1600" dirty="0"/>
          </a:p>
        </p:txBody>
      </p:sp>
      <p:pic>
        <p:nvPicPr>
          <p:cNvPr id="1026" name="Picture 2" descr="Hash Fun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864985"/>
            <a:ext cx="5715000" cy="1581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858000" y="4005064"/>
            <a:ext cx="4572000" cy="2585323"/>
          </a:xfrm>
          <a:prstGeom prst="rect">
            <a:avLst/>
          </a:prstGeom>
        </p:spPr>
        <p:txBody>
          <a:bodyPr>
            <a:spAutoFit/>
          </a:bodyPr>
          <a:lstStyle/>
          <a:p>
            <a:pPr>
              <a:buFont typeface="Arial" panose="020B0604020202020204" pitchFamily="34" charset="0"/>
              <a:buChar char="•"/>
            </a:pPr>
            <a:r>
              <a:rPr lang="en-IN" dirty="0">
                <a:latin typeface="Arial" panose="020B0604020202020204" pitchFamily="34" charset="0"/>
              </a:rPr>
              <a:t>(1,20)</a:t>
            </a:r>
          </a:p>
          <a:p>
            <a:pPr>
              <a:buFont typeface="Arial" panose="020B0604020202020204" pitchFamily="34" charset="0"/>
              <a:buChar char="•"/>
            </a:pPr>
            <a:r>
              <a:rPr lang="en-IN" dirty="0">
                <a:latin typeface="Arial" panose="020B0604020202020204" pitchFamily="34" charset="0"/>
              </a:rPr>
              <a:t>(2,70)</a:t>
            </a:r>
          </a:p>
          <a:p>
            <a:pPr>
              <a:buFont typeface="Arial" panose="020B0604020202020204" pitchFamily="34" charset="0"/>
              <a:buChar char="•"/>
            </a:pPr>
            <a:r>
              <a:rPr lang="en-IN" dirty="0">
                <a:latin typeface="Arial" panose="020B0604020202020204" pitchFamily="34" charset="0"/>
              </a:rPr>
              <a:t>(42,80)</a:t>
            </a:r>
          </a:p>
          <a:p>
            <a:pPr>
              <a:buFont typeface="Arial" panose="020B0604020202020204" pitchFamily="34" charset="0"/>
              <a:buChar char="•"/>
            </a:pPr>
            <a:r>
              <a:rPr lang="en-IN" dirty="0">
                <a:latin typeface="Arial" panose="020B0604020202020204" pitchFamily="34" charset="0"/>
              </a:rPr>
              <a:t>(4,25)</a:t>
            </a:r>
          </a:p>
          <a:p>
            <a:pPr>
              <a:buFont typeface="Arial" panose="020B0604020202020204" pitchFamily="34" charset="0"/>
              <a:buChar char="•"/>
            </a:pPr>
            <a:r>
              <a:rPr lang="en-IN" dirty="0">
                <a:latin typeface="Arial" panose="020B0604020202020204" pitchFamily="34" charset="0"/>
              </a:rPr>
              <a:t>(12,44)</a:t>
            </a:r>
          </a:p>
          <a:p>
            <a:pPr>
              <a:buFont typeface="Arial" panose="020B0604020202020204" pitchFamily="34" charset="0"/>
              <a:buChar char="•"/>
            </a:pPr>
            <a:r>
              <a:rPr lang="en-IN" dirty="0">
                <a:latin typeface="Arial" panose="020B0604020202020204" pitchFamily="34" charset="0"/>
              </a:rPr>
              <a:t>(14,32)</a:t>
            </a:r>
          </a:p>
          <a:p>
            <a:pPr>
              <a:buFont typeface="Arial" panose="020B0604020202020204" pitchFamily="34" charset="0"/>
              <a:buChar char="•"/>
            </a:pPr>
            <a:r>
              <a:rPr lang="en-IN" dirty="0">
                <a:latin typeface="Arial" panose="020B0604020202020204" pitchFamily="34" charset="0"/>
              </a:rPr>
              <a:t>(17,11)</a:t>
            </a:r>
          </a:p>
          <a:p>
            <a:pPr>
              <a:buFont typeface="Arial" panose="020B0604020202020204" pitchFamily="34" charset="0"/>
              <a:buChar char="•"/>
            </a:pPr>
            <a:r>
              <a:rPr lang="en-IN" dirty="0">
                <a:latin typeface="Arial" panose="020B0604020202020204" pitchFamily="34" charset="0"/>
              </a:rPr>
              <a:t>(13,78)</a:t>
            </a:r>
          </a:p>
          <a:p>
            <a:pPr>
              <a:buFont typeface="Arial" panose="020B0604020202020204" pitchFamily="34" charset="0"/>
              <a:buChar char="•"/>
            </a:pPr>
            <a:r>
              <a:rPr lang="en-IN" dirty="0">
                <a:latin typeface="Arial" panose="020B0604020202020204" pitchFamily="34" charset="0"/>
              </a:rPr>
              <a:t>(37,98)</a:t>
            </a:r>
            <a:endParaRPr lang="en-IN" b="0" i="0" dirty="0">
              <a:effectLst/>
              <a:latin typeface="Arial" panose="020B0604020202020204" pitchFamily="34" charset="0"/>
            </a:endParaRPr>
          </a:p>
        </p:txBody>
      </p:sp>
      <p:sp>
        <p:nvSpPr>
          <p:cNvPr id="5" name="TextBox 4"/>
          <p:cNvSpPr txBox="1"/>
          <p:nvPr/>
        </p:nvSpPr>
        <p:spPr>
          <a:xfrm>
            <a:off x="457200" y="5974206"/>
            <a:ext cx="5050904" cy="369332"/>
          </a:xfrm>
          <a:prstGeom prst="rect">
            <a:avLst/>
          </a:prstGeom>
          <a:noFill/>
        </p:spPr>
        <p:txBody>
          <a:bodyPr wrap="square" rtlCol="0">
            <a:spAutoFit/>
          </a:bodyPr>
          <a:lstStyle/>
          <a:p>
            <a:r>
              <a:rPr lang="en-IN" dirty="0" smtClean="0"/>
              <a:t>Here we can </a:t>
            </a:r>
            <a:r>
              <a:rPr lang="en-IN" dirty="0" smtClean="0">
                <a:latin typeface="Times New Roman" panose="02020603050405020304" pitchFamily="18" charset="0"/>
                <a:cs typeface="Times New Roman" panose="02020603050405020304" pitchFamily="18" charset="0"/>
              </a:rPr>
              <a:t>see</a:t>
            </a:r>
            <a:r>
              <a:rPr lang="en-IN" dirty="0" smtClean="0"/>
              <a:t> the key for particular values</a:t>
            </a:r>
            <a:endParaRPr lang="en-IN" dirty="0"/>
          </a:p>
        </p:txBody>
      </p:sp>
    </p:spTree>
    <p:extLst>
      <p:ext uri="{BB962C8B-B14F-4D97-AF65-F5344CB8AC3E}">
        <p14:creationId xmlns:p14="http://schemas.microsoft.com/office/powerpoint/2010/main" val="2680058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92105699"/>
              </p:ext>
            </p:extLst>
          </p:nvPr>
        </p:nvGraphicFramePr>
        <p:xfrm>
          <a:off x="683568" y="1628800"/>
          <a:ext cx="7200800" cy="4392490"/>
        </p:xfrm>
        <a:graphic>
          <a:graphicData uri="http://schemas.openxmlformats.org/drawingml/2006/table">
            <a:tbl>
              <a:tblPr firstRow="1">
                <a:tableStyleId>{8799B23B-EC83-4686-B30A-512413B5E67A}</a:tableStyleId>
              </a:tblPr>
              <a:tblGrid>
                <a:gridCol w="1800200">
                  <a:extLst>
                    <a:ext uri="{9D8B030D-6E8A-4147-A177-3AD203B41FA5}">
                      <a16:colId xmlns="" xmlns:a16="http://schemas.microsoft.com/office/drawing/2014/main" val="1791487739"/>
                    </a:ext>
                  </a:extLst>
                </a:gridCol>
                <a:gridCol w="1800200">
                  <a:extLst>
                    <a:ext uri="{9D8B030D-6E8A-4147-A177-3AD203B41FA5}">
                      <a16:colId xmlns="" xmlns:a16="http://schemas.microsoft.com/office/drawing/2014/main" val="104964567"/>
                    </a:ext>
                  </a:extLst>
                </a:gridCol>
                <a:gridCol w="1800200">
                  <a:extLst>
                    <a:ext uri="{9D8B030D-6E8A-4147-A177-3AD203B41FA5}">
                      <a16:colId xmlns="" xmlns:a16="http://schemas.microsoft.com/office/drawing/2014/main" val="3467967787"/>
                    </a:ext>
                  </a:extLst>
                </a:gridCol>
                <a:gridCol w="1800200">
                  <a:extLst>
                    <a:ext uri="{9D8B030D-6E8A-4147-A177-3AD203B41FA5}">
                      <a16:colId xmlns="" xmlns:a16="http://schemas.microsoft.com/office/drawing/2014/main" val="2271499634"/>
                    </a:ext>
                  </a:extLst>
                </a:gridCol>
              </a:tblGrid>
              <a:tr h="439249">
                <a:tc>
                  <a:txBody>
                    <a:bodyPr/>
                    <a:lstStyle/>
                    <a:p>
                      <a:pPr fontAlgn="t"/>
                      <a:r>
                        <a:rPr lang="en-IN" dirty="0" smtClean="0">
                          <a:effectLst/>
                        </a:rPr>
                        <a:t>Sr. no</a:t>
                      </a:r>
                      <a:endParaRPr lang="en-IN" dirty="0">
                        <a:effectLst/>
                      </a:endParaRPr>
                    </a:p>
                  </a:txBody>
                  <a:tcPr marL="76200" marR="76200" marT="76200" marB="76200"/>
                </a:tc>
                <a:tc>
                  <a:txBody>
                    <a:bodyPr/>
                    <a:lstStyle/>
                    <a:p>
                      <a:pPr fontAlgn="t"/>
                      <a:r>
                        <a:rPr lang="en-IN" dirty="0" smtClean="0">
                          <a:effectLst/>
                        </a:rPr>
                        <a:t>key</a:t>
                      </a:r>
                      <a:endParaRPr lang="en-IN" dirty="0">
                        <a:effectLst/>
                      </a:endParaRPr>
                    </a:p>
                  </a:txBody>
                  <a:tcPr marL="76200" marR="76200" marT="76200" marB="76200"/>
                </a:tc>
                <a:tc>
                  <a:txBody>
                    <a:bodyPr/>
                    <a:lstStyle/>
                    <a:p>
                      <a:pPr fontAlgn="t"/>
                      <a:r>
                        <a:rPr lang="en-IN" dirty="0" smtClean="0">
                          <a:effectLst/>
                        </a:rPr>
                        <a:t>Hash</a:t>
                      </a:r>
                      <a:endParaRPr lang="en-IN" dirty="0">
                        <a:effectLst/>
                      </a:endParaRPr>
                    </a:p>
                  </a:txBody>
                  <a:tcPr marL="76200" marR="76200" marT="76200" marB="76200"/>
                </a:tc>
                <a:tc>
                  <a:txBody>
                    <a:bodyPr/>
                    <a:lstStyle/>
                    <a:p>
                      <a:pPr fontAlgn="t"/>
                      <a:r>
                        <a:rPr lang="en-IN" dirty="0" smtClean="0">
                          <a:effectLst/>
                        </a:rPr>
                        <a:t>Array index</a:t>
                      </a:r>
                      <a:endParaRPr lang="en-IN" dirty="0">
                        <a:effectLst/>
                      </a:endParaRPr>
                    </a:p>
                  </a:txBody>
                  <a:tcPr marL="76200" marR="76200" marT="76200" marB="76200"/>
                </a:tc>
                <a:extLst>
                  <a:ext uri="{0D108BD9-81ED-4DB2-BD59-A6C34878D82A}">
                    <a16:rowId xmlns="" xmlns:a16="http://schemas.microsoft.com/office/drawing/2014/main" val="1024263214"/>
                  </a:ext>
                </a:extLst>
              </a:tr>
              <a:tr h="439249">
                <a:tc>
                  <a:txBody>
                    <a:bodyPr/>
                    <a:lstStyle/>
                    <a:p>
                      <a:pPr fontAlgn="t"/>
                      <a:r>
                        <a:rPr lang="en-IN" dirty="0">
                          <a:effectLst/>
                        </a:rPr>
                        <a:t>1</a:t>
                      </a:r>
                    </a:p>
                  </a:txBody>
                  <a:tcPr marL="76200" marR="76200" marT="76200" marB="76200"/>
                </a:tc>
                <a:tc>
                  <a:txBody>
                    <a:bodyPr/>
                    <a:lstStyle/>
                    <a:p>
                      <a:pPr fontAlgn="t"/>
                      <a:r>
                        <a:rPr lang="en-IN">
                          <a:effectLst/>
                        </a:rPr>
                        <a:t>1</a:t>
                      </a:r>
                    </a:p>
                  </a:txBody>
                  <a:tcPr marL="76200" marR="76200" marT="76200" marB="76200"/>
                </a:tc>
                <a:tc>
                  <a:txBody>
                    <a:bodyPr/>
                    <a:lstStyle/>
                    <a:p>
                      <a:pPr fontAlgn="t"/>
                      <a:r>
                        <a:rPr lang="en-IN">
                          <a:effectLst/>
                        </a:rPr>
                        <a:t>1 % 20 = 1</a:t>
                      </a:r>
                    </a:p>
                  </a:txBody>
                  <a:tcPr marL="76200" marR="76200" marT="76200" marB="76200"/>
                </a:tc>
                <a:tc>
                  <a:txBody>
                    <a:bodyPr/>
                    <a:lstStyle/>
                    <a:p>
                      <a:pPr fontAlgn="t"/>
                      <a:r>
                        <a:rPr lang="en-IN">
                          <a:effectLst/>
                        </a:rPr>
                        <a:t>1</a:t>
                      </a:r>
                    </a:p>
                  </a:txBody>
                  <a:tcPr marL="76200" marR="76200" marT="76200" marB="76200"/>
                </a:tc>
                <a:extLst>
                  <a:ext uri="{0D108BD9-81ED-4DB2-BD59-A6C34878D82A}">
                    <a16:rowId xmlns="" xmlns:a16="http://schemas.microsoft.com/office/drawing/2014/main" val="108560501"/>
                  </a:ext>
                </a:extLst>
              </a:tr>
              <a:tr h="439249">
                <a:tc>
                  <a:txBody>
                    <a:bodyPr/>
                    <a:lstStyle/>
                    <a:p>
                      <a:pPr fontAlgn="t"/>
                      <a:r>
                        <a:rPr lang="en-IN">
                          <a:effectLst/>
                        </a:rPr>
                        <a:t>2</a:t>
                      </a:r>
                    </a:p>
                  </a:txBody>
                  <a:tcPr marL="76200" marR="76200" marT="76200" marB="76200"/>
                </a:tc>
                <a:tc>
                  <a:txBody>
                    <a:bodyPr/>
                    <a:lstStyle/>
                    <a:p>
                      <a:pPr fontAlgn="t"/>
                      <a:r>
                        <a:rPr lang="en-IN">
                          <a:effectLst/>
                        </a:rPr>
                        <a:t>2</a:t>
                      </a:r>
                    </a:p>
                  </a:txBody>
                  <a:tcPr marL="76200" marR="76200" marT="76200" marB="76200"/>
                </a:tc>
                <a:tc>
                  <a:txBody>
                    <a:bodyPr/>
                    <a:lstStyle/>
                    <a:p>
                      <a:pPr fontAlgn="t"/>
                      <a:r>
                        <a:rPr lang="en-IN">
                          <a:effectLst/>
                        </a:rPr>
                        <a:t>2 % 20 = 2</a:t>
                      </a:r>
                    </a:p>
                  </a:txBody>
                  <a:tcPr marL="76200" marR="76200" marT="76200" marB="76200"/>
                </a:tc>
                <a:tc>
                  <a:txBody>
                    <a:bodyPr/>
                    <a:lstStyle/>
                    <a:p>
                      <a:pPr fontAlgn="t"/>
                      <a:r>
                        <a:rPr lang="en-IN">
                          <a:effectLst/>
                        </a:rPr>
                        <a:t>2</a:t>
                      </a:r>
                    </a:p>
                  </a:txBody>
                  <a:tcPr marL="76200" marR="76200" marT="76200" marB="76200"/>
                </a:tc>
                <a:extLst>
                  <a:ext uri="{0D108BD9-81ED-4DB2-BD59-A6C34878D82A}">
                    <a16:rowId xmlns="" xmlns:a16="http://schemas.microsoft.com/office/drawing/2014/main" val="2897098938"/>
                  </a:ext>
                </a:extLst>
              </a:tr>
              <a:tr h="439249">
                <a:tc>
                  <a:txBody>
                    <a:bodyPr/>
                    <a:lstStyle/>
                    <a:p>
                      <a:pPr fontAlgn="t"/>
                      <a:r>
                        <a:rPr lang="en-IN" dirty="0">
                          <a:effectLst/>
                        </a:rPr>
                        <a:t>3</a:t>
                      </a:r>
                    </a:p>
                  </a:txBody>
                  <a:tcPr marL="76200" marR="76200" marT="76200" marB="76200"/>
                </a:tc>
                <a:tc>
                  <a:txBody>
                    <a:bodyPr/>
                    <a:lstStyle/>
                    <a:p>
                      <a:pPr fontAlgn="t"/>
                      <a:r>
                        <a:rPr lang="en-IN">
                          <a:effectLst/>
                        </a:rPr>
                        <a:t>42</a:t>
                      </a:r>
                    </a:p>
                  </a:txBody>
                  <a:tcPr marL="76200" marR="76200" marT="76200" marB="76200"/>
                </a:tc>
                <a:tc>
                  <a:txBody>
                    <a:bodyPr/>
                    <a:lstStyle/>
                    <a:p>
                      <a:pPr fontAlgn="t"/>
                      <a:r>
                        <a:rPr lang="en-IN">
                          <a:effectLst/>
                        </a:rPr>
                        <a:t>42 % 20 = 2</a:t>
                      </a:r>
                    </a:p>
                  </a:txBody>
                  <a:tcPr marL="76200" marR="76200" marT="76200" marB="76200"/>
                </a:tc>
                <a:tc>
                  <a:txBody>
                    <a:bodyPr/>
                    <a:lstStyle/>
                    <a:p>
                      <a:pPr fontAlgn="t"/>
                      <a:r>
                        <a:rPr lang="en-IN">
                          <a:effectLst/>
                        </a:rPr>
                        <a:t>2</a:t>
                      </a:r>
                    </a:p>
                  </a:txBody>
                  <a:tcPr marL="76200" marR="76200" marT="76200" marB="76200"/>
                </a:tc>
                <a:extLst>
                  <a:ext uri="{0D108BD9-81ED-4DB2-BD59-A6C34878D82A}">
                    <a16:rowId xmlns="" xmlns:a16="http://schemas.microsoft.com/office/drawing/2014/main" val="549719717"/>
                  </a:ext>
                </a:extLst>
              </a:tr>
              <a:tr h="439249">
                <a:tc>
                  <a:txBody>
                    <a:bodyPr/>
                    <a:lstStyle/>
                    <a:p>
                      <a:pPr fontAlgn="t"/>
                      <a:r>
                        <a:rPr lang="en-IN">
                          <a:effectLst/>
                        </a:rPr>
                        <a:t>4</a:t>
                      </a:r>
                    </a:p>
                  </a:txBody>
                  <a:tcPr marL="76200" marR="76200" marT="76200" marB="76200"/>
                </a:tc>
                <a:tc>
                  <a:txBody>
                    <a:bodyPr/>
                    <a:lstStyle/>
                    <a:p>
                      <a:pPr fontAlgn="t"/>
                      <a:r>
                        <a:rPr lang="en-IN">
                          <a:effectLst/>
                        </a:rPr>
                        <a:t>4</a:t>
                      </a:r>
                    </a:p>
                  </a:txBody>
                  <a:tcPr marL="76200" marR="76200" marT="76200" marB="76200"/>
                </a:tc>
                <a:tc>
                  <a:txBody>
                    <a:bodyPr/>
                    <a:lstStyle/>
                    <a:p>
                      <a:pPr fontAlgn="t"/>
                      <a:r>
                        <a:rPr lang="en-IN">
                          <a:effectLst/>
                        </a:rPr>
                        <a:t>4 % 20 = 4</a:t>
                      </a:r>
                    </a:p>
                  </a:txBody>
                  <a:tcPr marL="76200" marR="76200" marT="76200" marB="76200"/>
                </a:tc>
                <a:tc>
                  <a:txBody>
                    <a:bodyPr/>
                    <a:lstStyle/>
                    <a:p>
                      <a:pPr fontAlgn="t"/>
                      <a:r>
                        <a:rPr lang="en-IN">
                          <a:effectLst/>
                        </a:rPr>
                        <a:t>4</a:t>
                      </a:r>
                    </a:p>
                  </a:txBody>
                  <a:tcPr marL="76200" marR="76200" marT="76200" marB="76200"/>
                </a:tc>
                <a:extLst>
                  <a:ext uri="{0D108BD9-81ED-4DB2-BD59-A6C34878D82A}">
                    <a16:rowId xmlns="" xmlns:a16="http://schemas.microsoft.com/office/drawing/2014/main" val="2842472595"/>
                  </a:ext>
                </a:extLst>
              </a:tr>
              <a:tr h="439249">
                <a:tc>
                  <a:txBody>
                    <a:bodyPr/>
                    <a:lstStyle/>
                    <a:p>
                      <a:pPr fontAlgn="t"/>
                      <a:r>
                        <a:rPr lang="en-IN">
                          <a:effectLst/>
                        </a:rPr>
                        <a:t>5</a:t>
                      </a:r>
                    </a:p>
                  </a:txBody>
                  <a:tcPr marL="76200" marR="76200" marT="76200" marB="76200"/>
                </a:tc>
                <a:tc>
                  <a:txBody>
                    <a:bodyPr/>
                    <a:lstStyle/>
                    <a:p>
                      <a:pPr fontAlgn="t"/>
                      <a:r>
                        <a:rPr lang="en-IN">
                          <a:effectLst/>
                        </a:rPr>
                        <a:t>12</a:t>
                      </a:r>
                    </a:p>
                  </a:txBody>
                  <a:tcPr marL="76200" marR="76200" marT="76200" marB="76200"/>
                </a:tc>
                <a:tc>
                  <a:txBody>
                    <a:bodyPr/>
                    <a:lstStyle/>
                    <a:p>
                      <a:pPr fontAlgn="t"/>
                      <a:r>
                        <a:rPr lang="en-IN">
                          <a:effectLst/>
                        </a:rPr>
                        <a:t>12 % 20 = 12</a:t>
                      </a:r>
                    </a:p>
                  </a:txBody>
                  <a:tcPr marL="76200" marR="76200" marT="76200" marB="76200"/>
                </a:tc>
                <a:tc>
                  <a:txBody>
                    <a:bodyPr/>
                    <a:lstStyle/>
                    <a:p>
                      <a:pPr fontAlgn="t"/>
                      <a:r>
                        <a:rPr lang="en-IN">
                          <a:effectLst/>
                        </a:rPr>
                        <a:t>12</a:t>
                      </a:r>
                    </a:p>
                  </a:txBody>
                  <a:tcPr marL="76200" marR="76200" marT="76200" marB="76200"/>
                </a:tc>
                <a:extLst>
                  <a:ext uri="{0D108BD9-81ED-4DB2-BD59-A6C34878D82A}">
                    <a16:rowId xmlns="" xmlns:a16="http://schemas.microsoft.com/office/drawing/2014/main" val="1889762423"/>
                  </a:ext>
                </a:extLst>
              </a:tr>
              <a:tr h="439249">
                <a:tc>
                  <a:txBody>
                    <a:bodyPr/>
                    <a:lstStyle/>
                    <a:p>
                      <a:pPr fontAlgn="t"/>
                      <a:r>
                        <a:rPr lang="en-IN">
                          <a:effectLst/>
                        </a:rPr>
                        <a:t>6</a:t>
                      </a:r>
                    </a:p>
                  </a:txBody>
                  <a:tcPr marL="76200" marR="76200" marT="76200" marB="76200"/>
                </a:tc>
                <a:tc>
                  <a:txBody>
                    <a:bodyPr/>
                    <a:lstStyle/>
                    <a:p>
                      <a:pPr fontAlgn="t"/>
                      <a:r>
                        <a:rPr lang="en-IN">
                          <a:effectLst/>
                        </a:rPr>
                        <a:t>14</a:t>
                      </a:r>
                    </a:p>
                  </a:txBody>
                  <a:tcPr marL="76200" marR="76200" marT="76200" marB="76200"/>
                </a:tc>
                <a:tc>
                  <a:txBody>
                    <a:bodyPr/>
                    <a:lstStyle/>
                    <a:p>
                      <a:pPr fontAlgn="t"/>
                      <a:r>
                        <a:rPr lang="en-IN">
                          <a:effectLst/>
                        </a:rPr>
                        <a:t>14 % 20 = 14</a:t>
                      </a:r>
                    </a:p>
                  </a:txBody>
                  <a:tcPr marL="76200" marR="76200" marT="76200" marB="76200"/>
                </a:tc>
                <a:tc>
                  <a:txBody>
                    <a:bodyPr/>
                    <a:lstStyle/>
                    <a:p>
                      <a:pPr fontAlgn="t"/>
                      <a:r>
                        <a:rPr lang="en-IN">
                          <a:effectLst/>
                        </a:rPr>
                        <a:t>14</a:t>
                      </a:r>
                    </a:p>
                  </a:txBody>
                  <a:tcPr marL="76200" marR="76200" marT="76200" marB="76200"/>
                </a:tc>
                <a:extLst>
                  <a:ext uri="{0D108BD9-81ED-4DB2-BD59-A6C34878D82A}">
                    <a16:rowId xmlns="" xmlns:a16="http://schemas.microsoft.com/office/drawing/2014/main" val="2842804059"/>
                  </a:ext>
                </a:extLst>
              </a:tr>
              <a:tr h="439249">
                <a:tc>
                  <a:txBody>
                    <a:bodyPr/>
                    <a:lstStyle/>
                    <a:p>
                      <a:pPr fontAlgn="t"/>
                      <a:r>
                        <a:rPr lang="en-IN">
                          <a:effectLst/>
                        </a:rPr>
                        <a:t>7</a:t>
                      </a:r>
                    </a:p>
                  </a:txBody>
                  <a:tcPr marL="76200" marR="76200" marT="76200" marB="76200"/>
                </a:tc>
                <a:tc>
                  <a:txBody>
                    <a:bodyPr/>
                    <a:lstStyle/>
                    <a:p>
                      <a:pPr fontAlgn="t"/>
                      <a:r>
                        <a:rPr lang="en-IN">
                          <a:effectLst/>
                        </a:rPr>
                        <a:t>17</a:t>
                      </a:r>
                    </a:p>
                  </a:txBody>
                  <a:tcPr marL="76200" marR="76200" marT="76200" marB="76200"/>
                </a:tc>
                <a:tc>
                  <a:txBody>
                    <a:bodyPr/>
                    <a:lstStyle/>
                    <a:p>
                      <a:pPr fontAlgn="t"/>
                      <a:r>
                        <a:rPr lang="en-IN">
                          <a:effectLst/>
                        </a:rPr>
                        <a:t>17 % 20 = 17</a:t>
                      </a:r>
                    </a:p>
                  </a:txBody>
                  <a:tcPr marL="76200" marR="76200" marT="76200" marB="76200"/>
                </a:tc>
                <a:tc>
                  <a:txBody>
                    <a:bodyPr/>
                    <a:lstStyle/>
                    <a:p>
                      <a:pPr fontAlgn="t"/>
                      <a:r>
                        <a:rPr lang="en-IN">
                          <a:effectLst/>
                        </a:rPr>
                        <a:t>17</a:t>
                      </a:r>
                    </a:p>
                  </a:txBody>
                  <a:tcPr marL="76200" marR="76200" marT="76200" marB="76200"/>
                </a:tc>
                <a:extLst>
                  <a:ext uri="{0D108BD9-81ED-4DB2-BD59-A6C34878D82A}">
                    <a16:rowId xmlns="" xmlns:a16="http://schemas.microsoft.com/office/drawing/2014/main" val="3762747926"/>
                  </a:ext>
                </a:extLst>
              </a:tr>
              <a:tr h="439249">
                <a:tc>
                  <a:txBody>
                    <a:bodyPr/>
                    <a:lstStyle/>
                    <a:p>
                      <a:pPr fontAlgn="t"/>
                      <a:r>
                        <a:rPr lang="en-IN">
                          <a:effectLst/>
                        </a:rPr>
                        <a:t>8</a:t>
                      </a:r>
                    </a:p>
                  </a:txBody>
                  <a:tcPr marL="76200" marR="76200" marT="76200" marB="76200"/>
                </a:tc>
                <a:tc>
                  <a:txBody>
                    <a:bodyPr/>
                    <a:lstStyle/>
                    <a:p>
                      <a:pPr fontAlgn="t"/>
                      <a:r>
                        <a:rPr lang="en-IN">
                          <a:effectLst/>
                        </a:rPr>
                        <a:t>13</a:t>
                      </a:r>
                    </a:p>
                  </a:txBody>
                  <a:tcPr marL="76200" marR="76200" marT="76200" marB="76200"/>
                </a:tc>
                <a:tc>
                  <a:txBody>
                    <a:bodyPr/>
                    <a:lstStyle/>
                    <a:p>
                      <a:pPr fontAlgn="t"/>
                      <a:r>
                        <a:rPr lang="en-IN">
                          <a:effectLst/>
                        </a:rPr>
                        <a:t>13 % 20 = 13</a:t>
                      </a:r>
                    </a:p>
                  </a:txBody>
                  <a:tcPr marL="76200" marR="76200" marT="76200" marB="76200"/>
                </a:tc>
                <a:tc>
                  <a:txBody>
                    <a:bodyPr/>
                    <a:lstStyle/>
                    <a:p>
                      <a:pPr fontAlgn="t"/>
                      <a:r>
                        <a:rPr lang="en-IN">
                          <a:effectLst/>
                        </a:rPr>
                        <a:t>13</a:t>
                      </a:r>
                    </a:p>
                  </a:txBody>
                  <a:tcPr marL="76200" marR="76200" marT="76200" marB="76200"/>
                </a:tc>
                <a:extLst>
                  <a:ext uri="{0D108BD9-81ED-4DB2-BD59-A6C34878D82A}">
                    <a16:rowId xmlns="" xmlns:a16="http://schemas.microsoft.com/office/drawing/2014/main" val="3655309821"/>
                  </a:ext>
                </a:extLst>
              </a:tr>
              <a:tr h="439249">
                <a:tc>
                  <a:txBody>
                    <a:bodyPr/>
                    <a:lstStyle/>
                    <a:p>
                      <a:pPr fontAlgn="t"/>
                      <a:r>
                        <a:rPr lang="en-IN">
                          <a:effectLst/>
                        </a:rPr>
                        <a:t>9</a:t>
                      </a:r>
                    </a:p>
                  </a:txBody>
                  <a:tcPr marL="76200" marR="76200" marT="76200" marB="76200"/>
                </a:tc>
                <a:tc>
                  <a:txBody>
                    <a:bodyPr/>
                    <a:lstStyle/>
                    <a:p>
                      <a:pPr fontAlgn="t"/>
                      <a:r>
                        <a:rPr lang="en-IN">
                          <a:effectLst/>
                        </a:rPr>
                        <a:t>37</a:t>
                      </a:r>
                    </a:p>
                  </a:txBody>
                  <a:tcPr marL="76200" marR="76200" marT="76200" marB="76200"/>
                </a:tc>
                <a:tc>
                  <a:txBody>
                    <a:bodyPr/>
                    <a:lstStyle/>
                    <a:p>
                      <a:pPr fontAlgn="t"/>
                      <a:r>
                        <a:rPr lang="en-IN">
                          <a:effectLst/>
                        </a:rPr>
                        <a:t>37 % 20 = 17</a:t>
                      </a:r>
                    </a:p>
                  </a:txBody>
                  <a:tcPr marL="76200" marR="76200" marT="76200" marB="76200"/>
                </a:tc>
                <a:tc>
                  <a:txBody>
                    <a:bodyPr/>
                    <a:lstStyle/>
                    <a:p>
                      <a:pPr fontAlgn="t"/>
                      <a:r>
                        <a:rPr lang="en-IN" dirty="0">
                          <a:effectLst/>
                        </a:rPr>
                        <a:t>17</a:t>
                      </a:r>
                    </a:p>
                  </a:txBody>
                  <a:tcPr marL="76200" marR="76200" marT="76200" marB="76200"/>
                </a:tc>
                <a:extLst>
                  <a:ext uri="{0D108BD9-81ED-4DB2-BD59-A6C34878D82A}">
                    <a16:rowId xmlns="" xmlns:a16="http://schemas.microsoft.com/office/drawing/2014/main" val="3090852144"/>
                  </a:ext>
                </a:extLst>
              </a:tr>
            </a:tbl>
          </a:graphicData>
        </a:graphic>
      </p:graphicFrame>
      <p:sp>
        <p:nvSpPr>
          <p:cNvPr id="5" name="TextBox 4"/>
          <p:cNvSpPr txBox="1"/>
          <p:nvPr/>
        </p:nvSpPr>
        <p:spPr>
          <a:xfrm>
            <a:off x="251520" y="548680"/>
            <a:ext cx="5976664" cy="707886"/>
          </a:xfrm>
          <a:prstGeom prst="rect">
            <a:avLst/>
          </a:prstGeom>
          <a:noFill/>
        </p:spPr>
        <p:txBody>
          <a:bodyPr wrap="square" rtlCol="0">
            <a:spAutoFit/>
          </a:bodyPr>
          <a:lstStyle/>
          <a:p>
            <a:r>
              <a:rPr lang="en-IN" sz="4000" b="1" dirty="0" smtClean="0"/>
              <a:t>Indexing of Hash Table</a:t>
            </a:r>
            <a:endParaRPr lang="en-IN" sz="4000" b="1" dirty="0"/>
          </a:p>
        </p:txBody>
      </p:sp>
    </p:spTree>
    <p:extLst>
      <p:ext uri="{BB962C8B-B14F-4D97-AF65-F5344CB8AC3E}">
        <p14:creationId xmlns:p14="http://schemas.microsoft.com/office/powerpoint/2010/main" val="34854243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188640"/>
            <a:ext cx="8064896" cy="2185214"/>
          </a:xfrm>
          <a:prstGeom prst="rect">
            <a:avLst/>
          </a:prstGeom>
        </p:spPr>
        <p:txBody>
          <a:bodyPr wrap="square">
            <a:spAutoFit/>
          </a:bodyPr>
          <a:lstStyle/>
          <a:p>
            <a:r>
              <a:rPr lang="en-GB" sz="2800" b="1" dirty="0"/>
              <a:t>Linear </a:t>
            </a:r>
            <a:r>
              <a:rPr lang="en-GB" sz="2800" b="1" dirty="0" smtClean="0"/>
              <a:t>Probing</a:t>
            </a:r>
          </a:p>
          <a:p>
            <a:pPr algn="just">
              <a:lnSpc>
                <a:spcPct val="150000"/>
              </a:lnSpc>
            </a:pPr>
            <a:r>
              <a:rPr lang="en-GB" dirty="0" smtClean="0">
                <a:solidFill>
                  <a:srgbClr val="000000"/>
                </a:solidFill>
                <a:latin typeface="Times New Roman" panose="02020603050405020304" pitchFamily="18" charset="0"/>
                <a:cs typeface="Times New Roman" panose="02020603050405020304" pitchFamily="18" charset="0"/>
              </a:rPr>
              <a:t>           As </a:t>
            </a:r>
            <a:r>
              <a:rPr lang="en-GB" dirty="0">
                <a:solidFill>
                  <a:srgbClr val="000000"/>
                </a:solidFill>
                <a:latin typeface="Times New Roman" panose="02020603050405020304" pitchFamily="18" charset="0"/>
                <a:cs typeface="Times New Roman" panose="02020603050405020304" pitchFamily="18" charset="0"/>
              </a:rPr>
              <a:t>we can see, it may happen that the hashing technique is used to create an already used index of the array. In such a case, we can search the next empty location in the array by looking into the next cell until we find an empty cell. This technique is called linear probing.</a:t>
            </a:r>
            <a:endParaRPr lang="en-GB" b="0" i="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139627082"/>
              </p:ext>
            </p:extLst>
          </p:nvPr>
        </p:nvGraphicFramePr>
        <p:xfrm>
          <a:off x="683567" y="2370375"/>
          <a:ext cx="6682636" cy="4254357"/>
        </p:xfrm>
        <a:graphic>
          <a:graphicData uri="http://schemas.openxmlformats.org/drawingml/2006/table">
            <a:tbl>
              <a:tblPr firstRow="1">
                <a:tableStyleId>{35758FB7-9AC5-4552-8A53-C91805E547FA}</a:tableStyleId>
              </a:tblPr>
              <a:tblGrid>
                <a:gridCol w="723075">
                  <a:extLst>
                    <a:ext uri="{9D8B030D-6E8A-4147-A177-3AD203B41FA5}">
                      <a16:colId xmlns="" xmlns:a16="http://schemas.microsoft.com/office/drawing/2014/main" val="1380846662"/>
                    </a:ext>
                  </a:extLst>
                </a:gridCol>
                <a:gridCol w="416237">
                  <a:extLst>
                    <a:ext uri="{9D8B030D-6E8A-4147-A177-3AD203B41FA5}">
                      <a16:colId xmlns="" xmlns:a16="http://schemas.microsoft.com/office/drawing/2014/main" val="237527356"/>
                    </a:ext>
                  </a:extLst>
                </a:gridCol>
                <a:gridCol w="1336381">
                  <a:extLst>
                    <a:ext uri="{9D8B030D-6E8A-4147-A177-3AD203B41FA5}">
                      <a16:colId xmlns="" xmlns:a16="http://schemas.microsoft.com/office/drawing/2014/main" val="2117158815"/>
                    </a:ext>
                  </a:extLst>
                </a:gridCol>
                <a:gridCol w="1336381">
                  <a:extLst>
                    <a:ext uri="{9D8B030D-6E8A-4147-A177-3AD203B41FA5}">
                      <a16:colId xmlns="" xmlns:a16="http://schemas.microsoft.com/office/drawing/2014/main" val="646236962"/>
                    </a:ext>
                  </a:extLst>
                </a:gridCol>
                <a:gridCol w="2870562">
                  <a:extLst>
                    <a:ext uri="{9D8B030D-6E8A-4147-A177-3AD203B41FA5}">
                      <a16:colId xmlns="" xmlns:a16="http://schemas.microsoft.com/office/drawing/2014/main" val="2268197116"/>
                    </a:ext>
                  </a:extLst>
                </a:gridCol>
              </a:tblGrid>
              <a:tr h="482328">
                <a:tc>
                  <a:txBody>
                    <a:bodyPr/>
                    <a:lstStyle/>
                    <a:p>
                      <a:pPr algn="ctr" fontAlgn="ctr"/>
                      <a:r>
                        <a:rPr lang="en-IN" sz="1500" dirty="0" err="1" smtClean="0">
                          <a:effectLst/>
                        </a:rPr>
                        <a:t>Sr.No</a:t>
                      </a:r>
                      <a:r>
                        <a:rPr lang="en-IN" sz="1500" dirty="0">
                          <a:effectLst/>
                        </a:rPr>
                        <a:t>.</a:t>
                      </a:r>
                    </a:p>
                  </a:txBody>
                  <a:tcPr marL="61863" marR="61863" marT="61863" marB="61863" anchor="ctr"/>
                </a:tc>
                <a:tc>
                  <a:txBody>
                    <a:bodyPr/>
                    <a:lstStyle/>
                    <a:p>
                      <a:pPr algn="ctr" fontAlgn="ctr"/>
                      <a:r>
                        <a:rPr lang="en-IN" sz="1500">
                          <a:effectLst/>
                        </a:rPr>
                        <a:t>Key</a:t>
                      </a:r>
                    </a:p>
                  </a:txBody>
                  <a:tcPr marL="61863" marR="61863" marT="61863" marB="61863" anchor="ctr"/>
                </a:tc>
                <a:tc>
                  <a:txBody>
                    <a:bodyPr/>
                    <a:lstStyle/>
                    <a:p>
                      <a:pPr algn="ctr" fontAlgn="ctr"/>
                      <a:r>
                        <a:rPr lang="en-IN" sz="1500">
                          <a:effectLst/>
                        </a:rPr>
                        <a:t>Hash</a:t>
                      </a:r>
                    </a:p>
                  </a:txBody>
                  <a:tcPr marL="61863" marR="61863" marT="61863" marB="61863" anchor="ctr"/>
                </a:tc>
                <a:tc>
                  <a:txBody>
                    <a:bodyPr/>
                    <a:lstStyle/>
                    <a:p>
                      <a:pPr algn="ctr" fontAlgn="ctr"/>
                      <a:r>
                        <a:rPr lang="en-IN" sz="1500">
                          <a:effectLst/>
                        </a:rPr>
                        <a:t>Array Index</a:t>
                      </a:r>
                    </a:p>
                  </a:txBody>
                  <a:tcPr marL="61863" marR="61863" marT="61863" marB="61863" anchor="ctr"/>
                </a:tc>
                <a:tc>
                  <a:txBody>
                    <a:bodyPr/>
                    <a:lstStyle/>
                    <a:p>
                      <a:pPr algn="ctr" fontAlgn="t"/>
                      <a:r>
                        <a:rPr lang="en-GB" sz="1500">
                          <a:effectLst/>
                        </a:rPr>
                        <a:t>After Linear Probing, Array Index</a:t>
                      </a:r>
                    </a:p>
                  </a:txBody>
                  <a:tcPr marL="61863" marR="61863" marT="61863" marB="61863"/>
                </a:tc>
                <a:extLst>
                  <a:ext uri="{0D108BD9-81ED-4DB2-BD59-A6C34878D82A}">
                    <a16:rowId xmlns="" xmlns:a16="http://schemas.microsoft.com/office/drawing/2014/main" val="3026707317"/>
                  </a:ext>
                </a:extLst>
              </a:tr>
              <a:tr h="292527">
                <a:tc>
                  <a:txBody>
                    <a:bodyPr/>
                    <a:lstStyle/>
                    <a:p>
                      <a:pPr fontAlgn="t"/>
                      <a:r>
                        <a:rPr lang="en-IN" sz="1500">
                          <a:effectLst/>
                        </a:rPr>
                        <a:t>1</a:t>
                      </a:r>
                    </a:p>
                  </a:txBody>
                  <a:tcPr marL="61863" marR="61863" marT="61863" marB="61863"/>
                </a:tc>
                <a:tc>
                  <a:txBody>
                    <a:bodyPr/>
                    <a:lstStyle/>
                    <a:p>
                      <a:pPr fontAlgn="t"/>
                      <a:r>
                        <a:rPr lang="en-IN" sz="1500">
                          <a:effectLst/>
                        </a:rPr>
                        <a:t>1</a:t>
                      </a:r>
                    </a:p>
                  </a:txBody>
                  <a:tcPr marL="61863" marR="61863" marT="61863" marB="61863"/>
                </a:tc>
                <a:tc>
                  <a:txBody>
                    <a:bodyPr/>
                    <a:lstStyle/>
                    <a:p>
                      <a:pPr fontAlgn="t"/>
                      <a:r>
                        <a:rPr lang="en-IN" sz="1500">
                          <a:effectLst/>
                        </a:rPr>
                        <a:t>1 % 20 = 1</a:t>
                      </a:r>
                    </a:p>
                  </a:txBody>
                  <a:tcPr marL="61863" marR="61863" marT="61863" marB="61863"/>
                </a:tc>
                <a:tc>
                  <a:txBody>
                    <a:bodyPr/>
                    <a:lstStyle/>
                    <a:p>
                      <a:pPr fontAlgn="t"/>
                      <a:r>
                        <a:rPr lang="en-IN" sz="1500">
                          <a:effectLst/>
                        </a:rPr>
                        <a:t>1</a:t>
                      </a:r>
                    </a:p>
                  </a:txBody>
                  <a:tcPr marL="61863" marR="61863" marT="61863" marB="61863"/>
                </a:tc>
                <a:tc>
                  <a:txBody>
                    <a:bodyPr/>
                    <a:lstStyle/>
                    <a:p>
                      <a:pPr fontAlgn="t"/>
                      <a:r>
                        <a:rPr lang="en-IN" sz="1500">
                          <a:effectLst/>
                        </a:rPr>
                        <a:t>1</a:t>
                      </a:r>
                    </a:p>
                  </a:txBody>
                  <a:tcPr marL="61863" marR="61863" marT="61863" marB="61863"/>
                </a:tc>
                <a:extLst>
                  <a:ext uri="{0D108BD9-81ED-4DB2-BD59-A6C34878D82A}">
                    <a16:rowId xmlns="" xmlns:a16="http://schemas.microsoft.com/office/drawing/2014/main" val="1865920941"/>
                  </a:ext>
                </a:extLst>
              </a:tr>
              <a:tr h="292527">
                <a:tc>
                  <a:txBody>
                    <a:bodyPr/>
                    <a:lstStyle/>
                    <a:p>
                      <a:pPr fontAlgn="t"/>
                      <a:r>
                        <a:rPr lang="en-IN" sz="1500">
                          <a:effectLst/>
                        </a:rPr>
                        <a:t>2</a:t>
                      </a:r>
                    </a:p>
                  </a:txBody>
                  <a:tcPr marL="61863" marR="61863" marT="61863" marB="61863"/>
                </a:tc>
                <a:tc>
                  <a:txBody>
                    <a:bodyPr/>
                    <a:lstStyle/>
                    <a:p>
                      <a:pPr fontAlgn="t"/>
                      <a:r>
                        <a:rPr lang="en-IN" sz="1500">
                          <a:effectLst/>
                        </a:rPr>
                        <a:t>2</a:t>
                      </a:r>
                    </a:p>
                  </a:txBody>
                  <a:tcPr marL="61863" marR="61863" marT="61863" marB="61863"/>
                </a:tc>
                <a:tc>
                  <a:txBody>
                    <a:bodyPr/>
                    <a:lstStyle/>
                    <a:p>
                      <a:pPr fontAlgn="t"/>
                      <a:r>
                        <a:rPr lang="en-IN" sz="1500">
                          <a:effectLst/>
                        </a:rPr>
                        <a:t>2 % 20 = 2</a:t>
                      </a:r>
                    </a:p>
                  </a:txBody>
                  <a:tcPr marL="61863" marR="61863" marT="61863" marB="61863"/>
                </a:tc>
                <a:tc>
                  <a:txBody>
                    <a:bodyPr/>
                    <a:lstStyle/>
                    <a:p>
                      <a:pPr fontAlgn="t"/>
                      <a:r>
                        <a:rPr lang="en-IN" sz="1500">
                          <a:effectLst/>
                        </a:rPr>
                        <a:t>2</a:t>
                      </a:r>
                    </a:p>
                  </a:txBody>
                  <a:tcPr marL="61863" marR="61863" marT="61863" marB="61863"/>
                </a:tc>
                <a:tc>
                  <a:txBody>
                    <a:bodyPr/>
                    <a:lstStyle/>
                    <a:p>
                      <a:pPr fontAlgn="t"/>
                      <a:r>
                        <a:rPr lang="en-IN" sz="1500">
                          <a:effectLst/>
                        </a:rPr>
                        <a:t>2</a:t>
                      </a:r>
                    </a:p>
                  </a:txBody>
                  <a:tcPr marL="61863" marR="61863" marT="61863" marB="61863"/>
                </a:tc>
                <a:extLst>
                  <a:ext uri="{0D108BD9-81ED-4DB2-BD59-A6C34878D82A}">
                    <a16:rowId xmlns="" xmlns:a16="http://schemas.microsoft.com/office/drawing/2014/main" val="1256670155"/>
                  </a:ext>
                </a:extLst>
              </a:tr>
              <a:tr h="292527">
                <a:tc>
                  <a:txBody>
                    <a:bodyPr/>
                    <a:lstStyle/>
                    <a:p>
                      <a:pPr fontAlgn="t"/>
                      <a:r>
                        <a:rPr lang="en-IN" sz="1500">
                          <a:effectLst/>
                        </a:rPr>
                        <a:t>3</a:t>
                      </a:r>
                    </a:p>
                  </a:txBody>
                  <a:tcPr marL="61863" marR="61863" marT="61863" marB="61863"/>
                </a:tc>
                <a:tc>
                  <a:txBody>
                    <a:bodyPr/>
                    <a:lstStyle/>
                    <a:p>
                      <a:pPr fontAlgn="t"/>
                      <a:r>
                        <a:rPr lang="en-IN" sz="1500">
                          <a:effectLst/>
                        </a:rPr>
                        <a:t>42</a:t>
                      </a:r>
                    </a:p>
                  </a:txBody>
                  <a:tcPr marL="61863" marR="61863" marT="61863" marB="61863"/>
                </a:tc>
                <a:tc>
                  <a:txBody>
                    <a:bodyPr/>
                    <a:lstStyle/>
                    <a:p>
                      <a:pPr fontAlgn="t"/>
                      <a:r>
                        <a:rPr lang="en-IN" sz="1500">
                          <a:effectLst/>
                        </a:rPr>
                        <a:t>42 % 20 = 2</a:t>
                      </a:r>
                    </a:p>
                  </a:txBody>
                  <a:tcPr marL="61863" marR="61863" marT="61863" marB="61863"/>
                </a:tc>
                <a:tc>
                  <a:txBody>
                    <a:bodyPr/>
                    <a:lstStyle/>
                    <a:p>
                      <a:pPr fontAlgn="t"/>
                      <a:r>
                        <a:rPr lang="en-IN" sz="1500">
                          <a:effectLst/>
                        </a:rPr>
                        <a:t>2</a:t>
                      </a:r>
                    </a:p>
                  </a:txBody>
                  <a:tcPr marL="61863" marR="61863" marT="61863" marB="61863"/>
                </a:tc>
                <a:tc>
                  <a:txBody>
                    <a:bodyPr/>
                    <a:lstStyle/>
                    <a:p>
                      <a:pPr fontAlgn="t"/>
                      <a:r>
                        <a:rPr lang="en-IN" sz="1500">
                          <a:effectLst/>
                        </a:rPr>
                        <a:t>3</a:t>
                      </a:r>
                    </a:p>
                  </a:txBody>
                  <a:tcPr marL="61863" marR="61863" marT="61863" marB="61863"/>
                </a:tc>
                <a:extLst>
                  <a:ext uri="{0D108BD9-81ED-4DB2-BD59-A6C34878D82A}">
                    <a16:rowId xmlns="" xmlns:a16="http://schemas.microsoft.com/office/drawing/2014/main" val="58433187"/>
                  </a:ext>
                </a:extLst>
              </a:tr>
              <a:tr h="292527">
                <a:tc>
                  <a:txBody>
                    <a:bodyPr/>
                    <a:lstStyle/>
                    <a:p>
                      <a:pPr fontAlgn="t"/>
                      <a:r>
                        <a:rPr lang="en-IN" sz="1500">
                          <a:effectLst/>
                        </a:rPr>
                        <a:t>4</a:t>
                      </a:r>
                    </a:p>
                  </a:txBody>
                  <a:tcPr marL="61863" marR="61863" marT="61863" marB="61863"/>
                </a:tc>
                <a:tc>
                  <a:txBody>
                    <a:bodyPr/>
                    <a:lstStyle/>
                    <a:p>
                      <a:pPr fontAlgn="t"/>
                      <a:r>
                        <a:rPr lang="en-IN" sz="1500">
                          <a:effectLst/>
                        </a:rPr>
                        <a:t>4</a:t>
                      </a:r>
                    </a:p>
                  </a:txBody>
                  <a:tcPr marL="61863" marR="61863" marT="61863" marB="61863"/>
                </a:tc>
                <a:tc>
                  <a:txBody>
                    <a:bodyPr/>
                    <a:lstStyle/>
                    <a:p>
                      <a:pPr fontAlgn="t"/>
                      <a:r>
                        <a:rPr lang="en-IN" sz="1500">
                          <a:effectLst/>
                        </a:rPr>
                        <a:t>4 % 20 = 4</a:t>
                      </a:r>
                    </a:p>
                  </a:txBody>
                  <a:tcPr marL="61863" marR="61863" marT="61863" marB="61863"/>
                </a:tc>
                <a:tc>
                  <a:txBody>
                    <a:bodyPr/>
                    <a:lstStyle/>
                    <a:p>
                      <a:pPr fontAlgn="t"/>
                      <a:r>
                        <a:rPr lang="en-IN" sz="1500">
                          <a:effectLst/>
                        </a:rPr>
                        <a:t>4</a:t>
                      </a:r>
                    </a:p>
                  </a:txBody>
                  <a:tcPr marL="61863" marR="61863" marT="61863" marB="61863"/>
                </a:tc>
                <a:tc>
                  <a:txBody>
                    <a:bodyPr/>
                    <a:lstStyle/>
                    <a:p>
                      <a:pPr fontAlgn="t"/>
                      <a:r>
                        <a:rPr lang="en-IN" sz="1500">
                          <a:effectLst/>
                        </a:rPr>
                        <a:t>4</a:t>
                      </a:r>
                    </a:p>
                  </a:txBody>
                  <a:tcPr marL="61863" marR="61863" marT="61863" marB="61863"/>
                </a:tc>
                <a:extLst>
                  <a:ext uri="{0D108BD9-81ED-4DB2-BD59-A6C34878D82A}">
                    <a16:rowId xmlns="" xmlns:a16="http://schemas.microsoft.com/office/drawing/2014/main" val="4133479281"/>
                  </a:ext>
                </a:extLst>
              </a:tr>
              <a:tr h="472545">
                <a:tc>
                  <a:txBody>
                    <a:bodyPr/>
                    <a:lstStyle/>
                    <a:p>
                      <a:pPr fontAlgn="t"/>
                      <a:r>
                        <a:rPr lang="en-IN" sz="1500">
                          <a:effectLst/>
                        </a:rPr>
                        <a:t>5</a:t>
                      </a:r>
                    </a:p>
                  </a:txBody>
                  <a:tcPr marL="61863" marR="61863" marT="61863" marB="61863"/>
                </a:tc>
                <a:tc>
                  <a:txBody>
                    <a:bodyPr/>
                    <a:lstStyle/>
                    <a:p>
                      <a:pPr fontAlgn="t"/>
                      <a:r>
                        <a:rPr lang="en-IN" sz="1500">
                          <a:effectLst/>
                        </a:rPr>
                        <a:t>12</a:t>
                      </a:r>
                    </a:p>
                  </a:txBody>
                  <a:tcPr marL="61863" marR="61863" marT="61863" marB="61863"/>
                </a:tc>
                <a:tc>
                  <a:txBody>
                    <a:bodyPr/>
                    <a:lstStyle/>
                    <a:p>
                      <a:pPr fontAlgn="t"/>
                      <a:r>
                        <a:rPr lang="en-IN" sz="1500">
                          <a:effectLst/>
                        </a:rPr>
                        <a:t>12 % 20 = 12</a:t>
                      </a:r>
                    </a:p>
                  </a:txBody>
                  <a:tcPr marL="61863" marR="61863" marT="61863" marB="61863"/>
                </a:tc>
                <a:tc>
                  <a:txBody>
                    <a:bodyPr/>
                    <a:lstStyle/>
                    <a:p>
                      <a:pPr fontAlgn="t"/>
                      <a:r>
                        <a:rPr lang="en-IN" sz="1500">
                          <a:effectLst/>
                        </a:rPr>
                        <a:t>12</a:t>
                      </a:r>
                    </a:p>
                  </a:txBody>
                  <a:tcPr marL="61863" marR="61863" marT="61863" marB="61863"/>
                </a:tc>
                <a:tc>
                  <a:txBody>
                    <a:bodyPr/>
                    <a:lstStyle/>
                    <a:p>
                      <a:pPr fontAlgn="t"/>
                      <a:r>
                        <a:rPr lang="en-IN" sz="1500">
                          <a:effectLst/>
                        </a:rPr>
                        <a:t>12</a:t>
                      </a:r>
                    </a:p>
                  </a:txBody>
                  <a:tcPr marL="61863" marR="61863" marT="61863" marB="61863"/>
                </a:tc>
                <a:extLst>
                  <a:ext uri="{0D108BD9-81ED-4DB2-BD59-A6C34878D82A}">
                    <a16:rowId xmlns="" xmlns:a16="http://schemas.microsoft.com/office/drawing/2014/main" val="1667490159"/>
                  </a:ext>
                </a:extLst>
              </a:tr>
              <a:tr h="472545">
                <a:tc>
                  <a:txBody>
                    <a:bodyPr/>
                    <a:lstStyle/>
                    <a:p>
                      <a:pPr fontAlgn="t"/>
                      <a:r>
                        <a:rPr lang="en-IN" sz="1500">
                          <a:effectLst/>
                        </a:rPr>
                        <a:t>6</a:t>
                      </a:r>
                    </a:p>
                  </a:txBody>
                  <a:tcPr marL="61863" marR="61863" marT="61863" marB="61863"/>
                </a:tc>
                <a:tc>
                  <a:txBody>
                    <a:bodyPr/>
                    <a:lstStyle/>
                    <a:p>
                      <a:pPr fontAlgn="t"/>
                      <a:r>
                        <a:rPr lang="en-IN" sz="1500">
                          <a:effectLst/>
                        </a:rPr>
                        <a:t>14</a:t>
                      </a:r>
                    </a:p>
                  </a:txBody>
                  <a:tcPr marL="61863" marR="61863" marT="61863" marB="61863"/>
                </a:tc>
                <a:tc>
                  <a:txBody>
                    <a:bodyPr/>
                    <a:lstStyle/>
                    <a:p>
                      <a:pPr fontAlgn="t"/>
                      <a:r>
                        <a:rPr lang="en-IN" sz="1500">
                          <a:effectLst/>
                        </a:rPr>
                        <a:t>14 % 20 = 14</a:t>
                      </a:r>
                    </a:p>
                  </a:txBody>
                  <a:tcPr marL="61863" marR="61863" marT="61863" marB="61863"/>
                </a:tc>
                <a:tc>
                  <a:txBody>
                    <a:bodyPr/>
                    <a:lstStyle/>
                    <a:p>
                      <a:pPr fontAlgn="t"/>
                      <a:r>
                        <a:rPr lang="en-IN" sz="1500">
                          <a:effectLst/>
                        </a:rPr>
                        <a:t>14</a:t>
                      </a:r>
                    </a:p>
                  </a:txBody>
                  <a:tcPr marL="61863" marR="61863" marT="61863" marB="61863"/>
                </a:tc>
                <a:tc>
                  <a:txBody>
                    <a:bodyPr/>
                    <a:lstStyle/>
                    <a:p>
                      <a:pPr fontAlgn="t"/>
                      <a:r>
                        <a:rPr lang="en-IN" sz="1500">
                          <a:effectLst/>
                        </a:rPr>
                        <a:t>14</a:t>
                      </a:r>
                    </a:p>
                  </a:txBody>
                  <a:tcPr marL="61863" marR="61863" marT="61863" marB="61863"/>
                </a:tc>
                <a:extLst>
                  <a:ext uri="{0D108BD9-81ED-4DB2-BD59-A6C34878D82A}">
                    <a16:rowId xmlns="" xmlns:a16="http://schemas.microsoft.com/office/drawing/2014/main" val="1927278040"/>
                  </a:ext>
                </a:extLst>
              </a:tr>
              <a:tr h="472545">
                <a:tc>
                  <a:txBody>
                    <a:bodyPr/>
                    <a:lstStyle/>
                    <a:p>
                      <a:pPr fontAlgn="t"/>
                      <a:r>
                        <a:rPr lang="en-IN" sz="1500">
                          <a:effectLst/>
                        </a:rPr>
                        <a:t>7</a:t>
                      </a:r>
                    </a:p>
                  </a:txBody>
                  <a:tcPr marL="61863" marR="61863" marT="61863" marB="61863"/>
                </a:tc>
                <a:tc>
                  <a:txBody>
                    <a:bodyPr/>
                    <a:lstStyle/>
                    <a:p>
                      <a:pPr fontAlgn="t"/>
                      <a:r>
                        <a:rPr lang="en-IN" sz="1500">
                          <a:effectLst/>
                        </a:rPr>
                        <a:t>17</a:t>
                      </a:r>
                    </a:p>
                  </a:txBody>
                  <a:tcPr marL="61863" marR="61863" marT="61863" marB="61863"/>
                </a:tc>
                <a:tc>
                  <a:txBody>
                    <a:bodyPr/>
                    <a:lstStyle/>
                    <a:p>
                      <a:pPr fontAlgn="t"/>
                      <a:r>
                        <a:rPr lang="en-IN" sz="1500">
                          <a:effectLst/>
                        </a:rPr>
                        <a:t>17 % 20 = 17</a:t>
                      </a:r>
                    </a:p>
                  </a:txBody>
                  <a:tcPr marL="61863" marR="61863" marT="61863" marB="61863"/>
                </a:tc>
                <a:tc>
                  <a:txBody>
                    <a:bodyPr/>
                    <a:lstStyle/>
                    <a:p>
                      <a:pPr fontAlgn="t"/>
                      <a:r>
                        <a:rPr lang="en-IN" sz="1500">
                          <a:effectLst/>
                        </a:rPr>
                        <a:t>17</a:t>
                      </a:r>
                    </a:p>
                  </a:txBody>
                  <a:tcPr marL="61863" marR="61863" marT="61863" marB="61863"/>
                </a:tc>
                <a:tc>
                  <a:txBody>
                    <a:bodyPr/>
                    <a:lstStyle/>
                    <a:p>
                      <a:pPr fontAlgn="t"/>
                      <a:r>
                        <a:rPr lang="en-IN" sz="1500">
                          <a:effectLst/>
                        </a:rPr>
                        <a:t>17</a:t>
                      </a:r>
                    </a:p>
                  </a:txBody>
                  <a:tcPr marL="61863" marR="61863" marT="61863" marB="61863"/>
                </a:tc>
                <a:extLst>
                  <a:ext uri="{0D108BD9-81ED-4DB2-BD59-A6C34878D82A}">
                    <a16:rowId xmlns="" xmlns:a16="http://schemas.microsoft.com/office/drawing/2014/main" val="4273978787"/>
                  </a:ext>
                </a:extLst>
              </a:tr>
              <a:tr h="472545">
                <a:tc>
                  <a:txBody>
                    <a:bodyPr/>
                    <a:lstStyle/>
                    <a:p>
                      <a:pPr fontAlgn="t"/>
                      <a:r>
                        <a:rPr lang="en-IN" sz="1500">
                          <a:effectLst/>
                        </a:rPr>
                        <a:t>8</a:t>
                      </a:r>
                    </a:p>
                  </a:txBody>
                  <a:tcPr marL="61863" marR="61863" marT="61863" marB="61863"/>
                </a:tc>
                <a:tc>
                  <a:txBody>
                    <a:bodyPr/>
                    <a:lstStyle/>
                    <a:p>
                      <a:pPr fontAlgn="t"/>
                      <a:r>
                        <a:rPr lang="en-IN" sz="1500">
                          <a:effectLst/>
                        </a:rPr>
                        <a:t>13</a:t>
                      </a:r>
                    </a:p>
                  </a:txBody>
                  <a:tcPr marL="61863" marR="61863" marT="61863" marB="61863"/>
                </a:tc>
                <a:tc>
                  <a:txBody>
                    <a:bodyPr/>
                    <a:lstStyle/>
                    <a:p>
                      <a:pPr fontAlgn="t"/>
                      <a:r>
                        <a:rPr lang="en-IN" sz="1500">
                          <a:effectLst/>
                        </a:rPr>
                        <a:t>13 % 20 = 13</a:t>
                      </a:r>
                    </a:p>
                  </a:txBody>
                  <a:tcPr marL="61863" marR="61863" marT="61863" marB="61863"/>
                </a:tc>
                <a:tc>
                  <a:txBody>
                    <a:bodyPr/>
                    <a:lstStyle/>
                    <a:p>
                      <a:pPr fontAlgn="t"/>
                      <a:r>
                        <a:rPr lang="en-IN" sz="1500">
                          <a:effectLst/>
                        </a:rPr>
                        <a:t>13</a:t>
                      </a:r>
                    </a:p>
                  </a:txBody>
                  <a:tcPr marL="61863" marR="61863" marT="61863" marB="61863"/>
                </a:tc>
                <a:tc>
                  <a:txBody>
                    <a:bodyPr/>
                    <a:lstStyle/>
                    <a:p>
                      <a:pPr fontAlgn="t"/>
                      <a:r>
                        <a:rPr lang="en-IN" sz="1500">
                          <a:effectLst/>
                        </a:rPr>
                        <a:t>13</a:t>
                      </a:r>
                    </a:p>
                  </a:txBody>
                  <a:tcPr marL="61863" marR="61863" marT="61863" marB="61863"/>
                </a:tc>
                <a:extLst>
                  <a:ext uri="{0D108BD9-81ED-4DB2-BD59-A6C34878D82A}">
                    <a16:rowId xmlns="" xmlns:a16="http://schemas.microsoft.com/office/drawing/2014/main" val="94821038"/>
                  </a:ext>
                </a:extLst>
              </a:tr>
              <a:tr h="472545">
                <a:tc>
                  <a:txBody>
                    <a:bodyPr/>
                    <a:lstStyle/>
                    <a:p>
                      <a:pPr fontAlgn="t"/>
                      <a:r>
                        <a:rPr lang="en-IN" sz="1500">
                          <a:effectLst/>
                        </a:rPr>
                        <a:t>9</a:t>
                      </a:r>
                    </a:p>
                  </a:txBody>
                  <a:tcPr marL="61863" marR="61863" marT="61863" marB="61863"/>
                </a:tc>
                <a:tc>
                  <a:txBody>
                    <a:bodyPr/>
                    <a:lstStyle/>
                    <a:p>
                      <a:pPr fontAlgn="t"/>
                      <a:r>
                        <a:rPr lang="en-IN" sz="1500">
                          <a:effectLst/>
                        </a:rPr>
                        <a:t>37</a:t>
                      </a:r>
                    </a:p>
                  </a:txBody>
                  <a:tcPr marL="61863" marR="61863" marT="61863" marB="61863"/>
                </a:tc>
                <a:tc>
                  <a:txBody>
                    <a:bodyPr/>
                    <a:lstStyle/>
                    <a:p>
                      <a:pPr fontAlgn="t"/>
                      <a:r>
                        <a:rPr lang="en-IN" sz="1500">
                          <a:effectLst/>
                        </a:rPr>
                        <a:t>37 % 20 = 17</a:t>
                      </a:r>
                    </a:p>
                  </a:txBody>
                  <a:tcPr marL="61863" marR="61863" marT="61863" marB="61863"/>
                </a:tc>
                <a:tc>
                  <a:txBody>
                    <a:bodyPr/>
                    <a:lstStyle/>
                    <a:p>
                      <a:pPr fontAlgn="t"/>
                      <a:r>
                        <a:rPr lang="en-IN" sz="1500">
                          <a:effectLst/>
                        </a:rPr>
                        <a:t>17</a:t>
                      </a:r>
                    </a:p>
                  </a:txBody>
                  <a:tcPr marL="61863" marR="61863" marT="61863" marB="61863"/>
                </a:tc>
                <a:tc>
                  <a:txBody>
                    <a:bodyPr/>
                    <a:lstStyle/>
                    <a:p>
                      <a:pPr fontAlgn="t"/>
                      <a:r>
                        <a:rPr lang="en-IN" sz="1500" dirty="0">
                          <a:effectLst/>
                        </a:rPr>
                        <a:t>18</a:t>
                      </a:r>
                    </a:p>
                  </a:txBody>
                  <a:tcPr marL="61863" marR="61863" marT="61863" marB="61863"/>
                </a:tc>
                <a:extLst>
                  <a:ext uri="{0D108BD9-81ED-4DB2-BD59-A6C34878D82A}">
                    <a16:rowId xmlns="" xmlns:a16="http://schemas.microsoft.com/office/drawing/2014/main" val="4181778270"/>
                  </a:ext>
                </a:extLst>
              </a:tr>
            </a:tbl>
          </a:graphicData>
        </a:graphic>
      </p:graphicFrame>
    </p:spTree>
    <p:extLst>
      <p:ext uri="{BB962C8B-B14F-4D97-AF65-F5344CB8AC3E}">
        <p14:creationId xmlns:p14="http://schemas.microsoft.com/office/powerpoint/2010/main" val="416199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634082"/>
          </a:xfrm>
        </p:spPr>
        <p:txBody>
          <a:bodyPr/>
          <a:lstStyle/>
          <a:p>
            <a:r>
              <a:rPr lang="en-IN" sz="4000" dirty="0" smtClean="0"/>
              <a:t>Multidimensional array indexing</a:t>
            </a:r>
            <a:endParaRPr lang="en-IN" sz="4000" dirty="0"/>
          </a:p>
        </p:txBody>
      </p:sp>
      <p:sp>
        <p:nvSpPr>
          <p:cNvPr id="3" name="Content Placeholder 2"/>
          <p:cNvSpPr>
            <a:spLocks noGrp="1"/>
          </p:cNvSpPr>
          <p:nvPr>
            <p:ph idx="1"/>
          </p:nvPr>
        </p:nvSpPr>
        <p:spPr>
          <a:xfrm>
            <a:off x="395536" y="1052736"/>
            <a:ext cx="7620000" cy="4800600"/>
          </a:xfrm>
        </p:spPr>
        <p:txBody>
          <a:bodyPr>
            <a:normAutofit fontScale="85000" lnSpcReduction="20000"/>
          </a:bodyPr>
          <a:lstStyle/>
          <a:p>
            <a:r>
              <a:rPr lang="en-IN" dirty="0" smtClean="0"/>
              <a:t>A[3][3]                                          b[3][3]</a:t>
            </a:r>
          </a:p>
          <a:p>
            <a:endParaRPr lang="en-IN" dirty="0"/>
          </a:p>
          <a:p>
            <a:r>
              <a:rPr lang="en-IN" dirty="0" smtClean="0"/>
              <a:t>3  4   5                                           1   3   2</a:t>
            </a:r>
          </a:p>
          <a:p>
            <a:r>
              <a:rPr lang="en-IN" dirty="0" smtClean="0"/>
              <a:t>1  3   2                                           2   1   1</a:t>
            </a:r>
          </a:p>
          <a:p>
            <a:r>
              <a:rPr lang="en-IN" dirty="0" smtClean="0"/>
              <a:t>6  1   1                                           4   1   2</a:t>
            </a:r>
          </a:p>
          <a:p>
            <a:endParaRPr lang="en-IN" dirty="0"/>
          </a:p>
          <a:p>
            <a:r>
              <a:rPr lang="en-IN" dirty="0" smtClean="0"/>
              <a:t>A[0][0]= 3</a:t>
            </a:r>
          </a:p>
          <a:p>
            <a:r>
              <a:rPr lang="en-IN" dirty="0" smtClean="0"/>
              <a:t>A[0][1]=4</a:t>
            </a:r>
          </a:p>
          <a:p>
            <a:r>
              <a:rPr lang="en-IN" dirty="0" smtClean="0"/>
              <a:t>A[0][2]= 5</a:t>
            </a:r>
          </a:p>
          <a:p>
            <a:r>
              <a:rPr lang="en-IN" dirty="0" smtClean="0"/>
              <a:t>A[1][0]= 1</a:t>
            </a:r>
          </a:p>
          <a:p>
            <a:r>
              <a:rPr lang="en-IN" dirty="0" smtClean="0"/>
              <a:t>A[1][1]= 3</a:t>
            </a:r>
          </a:p>
          <a:p>
            <a:r>
              <a:rPr lang="en-IN" dirty="0" smtClean="0"/>
              <a:t>A[1][2]= 2</a:t>
            </a:r>
          </a:p>
          <a:p>
            <a:r>
              <a:rPr lang="en-IN" dirty="0" smtClean="0"/>
              <a:t>A[2][0]= 6</a:t>
            </a:r>
          </a:p>
          <a:p>
            <a:r>
              <a:rPr lang="en-IN" dirty="0" smtClean="0"/>
              <a:t>A[2][1]= 1</a:t>
            </a:r>
          </a:p>
          <a:p>
            <a:r>
              <a:rPr lang="en-IN" dirty="0" smtClean="0"/>
              <a:t>A[2][2]= 1</a:t>
            </a:r>
          </a:p>
        </p:txBody>
      </p:sp>
    </p:spTree>
    <p:extLst>
      <p:ext uri="{BB962C8B-B14F-4D97-AF65-F5344CB8AC3E}">
        <p14:creationId xmlns:p14="http://schemas.microsoft.com/office/powerpoint/2010/main" val="1854757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IN" dirty="0" smtClean="0"/>
              <a:t>Multi Dimensional Matrix</a:t>
            </a:r>
            <a:endParaRPr lang="en-IN" dirty="0"/>
          </a:p>
        </p:txBody>
      </p:sp>
      <p:sp>
        <p:nvSpPr>
          <p:cNvPr id="3" name="Content Placeholder 2"/>
          <p:cNvSpPr>
            <a:spLocks noGrp="1"/>
          </p:cNvSpPr>
          <p:nvPr>
            <p:ph idx="1"/>
          </p:nvPr>
        </p:nvSpPr>
        <p:spPr>
          <a:xfrm>
            <a:off x="395536" y="1196752"/>
            <a:ext cx="7620000" cy="4800600"/>
          </a:xfrm>
        </p:spPr>
        <p:txBody>
          <a:bodyPr/>
          <a:lstStyle/>
          <a:p>
            <a:r>
              <a:rPr lang="en-IN" dirty="0" smtClean="0"/>
              <a:t>For(i =1; i &lt; r; i++)    r=3    1&lt;3</a:t>
            </a:r>
          </a:p>
          <a:p>
            <a:r>
              <a:rPr lang="en-IN" dirty="0" smtClean="0"/>
              <a:t>{ </a:t>
            </a:r>
          </a:p>
          <a:p>
            <a:r>
              <a:rPr lang="en-IN" dirty="0"/>
              <a:t> </a:t>
            </a:r>
            <a:r>
              <a:rPr lang="en-IN" dirty="0" smtClean="0"/>
              <a:t>    for(j = 2; j &lt; 3 ; j++)    c=3     2&lt;3</a:t>
            </a:r>
          </a:p>
          <a:p>
            <a:r>
              <a:rPr lang="en-IN" dirty="0"/>
              <a:t> </a:t>
            </a:r>
            <a:r>
              <a:rPr lang="en-IN" dirty="0" smtClean="0"/>
              <a:t>    {</a:t>
            </a:r>
          </a:p>
          <a:p>
            <a:r>
              <a:rPr lang="en-IN" dirty="0"/>
              <a:t> </a:t>
            </a:r>
            <a:r>
              <a:rPr lang="en-IN" dirty="0" smtClean="0"/>
              <a:t>          </a:t>
            </a:r>
            <a:r>
              <a:rPr lang="en-IN" dirty="0" err="1" smtClean="0"/>
              <a:t>scanf</a:t>
            </a:r>
            <a:r>
              <a:rPr lang="en-IN" dirty="0" smtClean="0"/>
              <a:t>(“%d\</a:t>
            </a:r>
            <a:r>
              <a:rPr lang="en-IN" dirty="0" err="1" smtClean="0"/>
              <a:t>n”,&amp;a</a:t>
            </a:r>
            <a:r>
              <a:rPr lang="en-IN" dirty="0" smtClean="0"/>
              <a:t>[i][j]);     a[0][0]= 2        2 1 3 </a:t>
            </a:r>
          </a:p>
          <a:p>
            <a:r>
              <a:rPr lang="en-IN" dirty="0"/>
              <a:t> </a:t>
            </a:r>
            <a:r>
              <a:rPr lang="en-IN" dirty="0" smtClean="0"/>
              <a:t>     }				    a[0][1]= 1       4  5  1</a:t>
            </a:r>
          </a:p>
          <a:p>
            <a:r>
              <a:rPr lang="en-IN" sz="1800" dirty="0"/>
              <a:t> </a:t>
            </a:r>
            <a:r>
              <a:rPr lang="en-IN" sz="1800" dirty="0" smtClean="0"/>
              <a:t>      </a:t>
            </a:r>
            <a:r>
              <a:rPr lang="en-IN" sz="1800" dirty="0" err="1" smtClean="0"/>
              <a:t>printf</a:t>
            </a:r>
            <a:r>
              <a:rPr lang="en-IN" sz="1800" dirty="0" smtClean="0"/>
              <a:t>(“\n”);                              a[0][2] = 3</a:t>
            </a:r>
          </a:p>
          <a:p>
            <a:r>
              <a:rPr lang="en-IN" dirty="0" smtClean="0"/>
              <a:t>                                                        a[1][0]= 4   a[1][1] = 5</a:t>
            </a:r>
          </a:p>
          <a:p>
            <a:r>
              <a:rPr lang="en-IN" dirty="0" smtClean="0"/>
              <a:t>}				a[1][2] = 1</a:t>
            </a:r>
          </a:p>
          <a:p>
            <a:endParaRPr lang="en-IN" dirty="0"/>
          </a:p>
        </p:txBody>
      </p:sp>
      <p:sp>
        <p:nvSpPr>
          <p:cNvPr id="4" name="Rectangle 3"/>
          <p:cNvSpPr/>
          <p:nvPr/>
        </p:nvSpPr>
        <p:spPr>
          <a:xfrm>
            <a:off x="827584" y="4653136"/>
            <a:ext cx="6048672" cy="2031325"/>
          </a:xfrm>
          <a:prstGeom prst="rect">
            <a:avLst/>
          </a:prstGeom>
        </p:spPr>
        <p:txBody>
          <a:bodyPr wrap="square">
            <a:spAutoFit/>
          </a:bodyPr>
          <a:lstStyle/>
          <a:p>
            <a:r>
              <a:rPr lang="en-IN" dirty="0"/>
              <a:t>for (c = 0; c &lt; m; </a:t>
            </a:r>
            <a:r>
              <a:rPr lang="en-IN" dirty="0" err="1"/>
              <a:t>c++</a:t>
            </a:r>
            <a:r>
              <a:rPr lang="en-IN" dirty="0"/>
              <a:t>) {</a:t>
            </a:r>
          </a:p>
          <a:p>
            <a:r>
              <a:rPr lang="en-IN" dirty="0"/>
              <a:t>      for (d = 0 ; d &lt; n; d++) {</a:t>
            </a:r>
          </a:p>
          <a:p>
            <a:r>
              <a:rPr lang="en-IN" dirty="0"/>
              <a:t>         sum[c][d] = first[c][d] + second[c][d];</a:t>
            </a:r>
          </a:p>
          <a:p>
            <a:r>
              <a:rPr lang="en-IN" dirty="0"/>
              <a:t>         </a:t>
            </a:r>
            <a:r>
              <a:rPr lang="en-IN" dirty="0" err="1"/>
              <a:t>printf</a:t>
            </a:r>
            <a:r>
              <a:rPr lang="en-IN" dirty="0"/>
              <a:t>("%d\t", sum[c][d]);</a:t>
            </a:r>
          </a:p>
          <a:p>
            <a:r>
              <a:rPr lang="en-IN" dirty="0"/>
              <a:t>      }</a:t>
            </a:r>
          </a:p>
          <a:p>
            <a:r>
              <a:rPr lang="en-IN" dirty="0"/>
              <a:t>      </a:t>
            </a:r>
            <a:r>
              <a:rPr lang="en-IN" dirty="0" err="1"/>
              <a:t>printf</a:t>
            </a:r>
            <a:r>
              <a:rPr lang="en-IN" dirty="0"/>
              <a:t>("\n");</a:t>
            </a:r>
          </a:p>
          <a:p>
            <a:r>
              <a:rPr lang="en-IN" dirty="0"/>
              <a:t>   }</a:t>
            </a:r>
          </a:p>
        </p:txBody>
      </p:sp>
    </p:spTree>
    <p:extLst>
      <p:ext uri="{BB962C8B-B14F-4D97-AF65-F5344CB8AC3E}">
        <p14:creationId xmlns:p14="http://schemas.microsoft.com/office/powerpoint/2010/main" val="2796919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ARRAYS :</a:t>
            </a:r>
            <a:endParaRPr lang="en-IN" dirty="0"/>
          </a:p>
        </p:txBody>
      </p:sp>
      <p:sp>
        <p:nvSpPr>
          <p:cNvPr id="3" name="Content Placeholder 2"/>
          <p:cNvSpPr>
            <a:spLocks noGrp="1"/>
          </p:cNvSpPr>
          <p:nvPr>
            <p:ph idx="1"/>
          </p:nvPr>
        </p:nvSpPr>
        <p:spPr/>
        <p:txBody>
          <a:bodyPr>
            <a:normAutofit lnSpcReduction="10000"/>
          </a:bodyPr>
          <a:lstStyle/>
          <a:p>
            <a:pPr algn="just">
              <a:lnSpc>
                <a:spcPct val="150000"/>
              </a:lnSpc>
            </a:pPr>
            <a:r>
              <a:rPr lang="en-US" dirty="0" smtClean="0"/>
              <a:t>An array is a collection of similar data elements, it means it can hold group of integers, group of characters etc.</a:t>
            </a:r>
          </a:p>
          <a:p>
            <a:pPr algn="just">
              <a:lnSpc>
                <a:spcPct val="150000"/>
              </a:lnSpc>
            </a:pPr>
            <a:r>
              <a:rPr lang="en-US" dirty="0" smtClean="0"/>
              <a:t>Suppose , we wish to read and store three integers, then one may define three variables of integer type. </a:t>
            </a:r>
            <a:endParaRPr lang="en-US" dirty="0"/>
          </a:p>
          <a:p>
            <a:pPr marL="114300" indent="0" algn="just">
              <a:lnSpc>
                <a:spcPct val="150000"/>
              </a:lnSpc>
              <a:buNone/>
            </a:pPr>
            <a:r>
              <a:rPr lang="en-US" dirty="0" smtClean="0"/>
              <a:t>       </a:t>
            </a:r>
            <a:r>
              <a:rPr lang="en-US" dirty="0" err="1" smtClean="0"/>
              <a:t>eg</a:t>
            </a:r>
            <a:r>
              <a:rPr lang="en-US" dirty="0" smtClean="0"/>
              <a:t>. </a:t>
            </a:r>
            <a:r>
              <a:rPr lang="en-US" dirty="0" err="1" smtClean="0"/>
              <a:t>Int</a:t>
            </a:r>
            <a:r>
              <a:rPr lang="en-US" dirty="0" smtClean="0"/>
              <a:t> a, </a:t>
            </a:r>
            <a:r>
              <a:rPr lang="en-US" dirty="0" err="1" smtClean="0"/>
              <a:t>int</a:t>
            </a:r>
            <a:r>
              <a:rPr lang="en-US" dirty="0" smtClean="0"/>
              <a:t> b, </a:t>
            </a:r>
            <a:r>
              <a:rPr lang="en-US" dirty="0" err="1" smtClean="0"/>
              <a:t>int</a:t>
            </a:r>
            <a:r>
              <a:rPr lang="en-US" dirty="0" smtClean="0"/>
              <a:t> c;</a:t>
            </a:r>
          </a:p>
          <a:p>
            <a:pPr algn="just">
              <a:lnSpc>
                <a:spcPct val="150000"/>
              </a:lnSpc>
            </a:pPr>
            <a:r>
              <a:rPr lang="en-US" dirty="0" smtClean="0"/>
              <a:t>Now if we wish to hold twenty integers , its difficult to define twenty variables and to remember which variable is holding what value , it is a big task for any programmer.</a:t>
            </a:r>
          </a:p>
          <a:p>
            <a:pPr algn="just">
              <a:lnSpc>
                <a:spcPct val="150000"/>
              </a:lnSpc>
            </a:pPr>
            <a:r>
              <a:rPr lang="en-US" dirty="0" smtClean="0"/>
              <a:t>So in this case, we think of using arrays. </a:t>
            </a:r>
            <a:endParaRPr lang="en-IN" dirty="0"/>
          </a:p>
        </p:txBody>
      </p:sp>
    </p:spTree>
    <p:extLst>
      <p:ext uri="{BB962C8B-B14F-4D97-AF65-F5344CB8AC3E}">
        <p14:creationId xmlns:p14="http://schemas.microsoft.com/office/powerpoint/2010/main" val="38373826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16632"/>
            <a:ext cx="2376264" cy="7294305"/>
          </a:xfrm>
          <a:prstGeom prst="rect">
            <a:avLst/>
          </a:prstGeom>
          <a:noFill/>
        </p:spPr>
        <p:txBody>
          <a:bodyPr wrap="square" rtlCol="0">
            <a:spAutoFit/>
          </a:bodyPr>
          <a:lstStyle/>
          <a:p>
            <a:r>
              <a:rPr lang="en-US" dirty="0" smtClean="0"/>
              <a:t>Matrix </a:t>
            </a:r>
            <a:r>
              <a:rPr lang="en-US" dirty="0" err="1" smtClean="0"/>
              <a:t>muliplication</a:t>
            </a:r>
            <a:endParaRPr lang="en-US" dirty="0" smtClean="0"/>
          </a:p>
          <a:p>
            <a:endParaRPr lang="en-US" dirty="0" smtClean="0"/>
          </a:p>
          <a:p>
            <a:r>
              <a:rPr lang="en-US" dirty="0"/>
              <a:t> </a:t>
            </a:r>
            <a:r>
              <a:rPr lang="en-US" dirty="0" smtClean="0"/>
              <a:t>matrix a </a:t>
            </a:r>
          </a:p>
          <a:p>
            <a:pPr marL="342900" indent="-342900">
              <a:buAutoNum type="arabicPlain" startAt="3"/>
            </a:pPr>
            <a:r>
              <a:rPr lang="en-US" dirty="0" smtClean="0"/>
              <a:t>1    2</a:t>
            </a:r>
          </a:p>
          <a:p>
            <a:pPr marL="342900" indent="-342900">
              <a:buAutoNum type="arabicPlain"/>
            </a:pPr>
            <a:r>
              <a:rPr lang="en-US" dirty="0" smtClean="0"/>
              <a:t>2     4</a:t>
            </a:r>
          </a:p>
          <a:p>
            <a:r>
              <a:rPr lang="en-US" dirty="0" smtClean="0"/>
              <a:t>3    5     2 </a:t>
            </a:r>
          </a:p>
          <a:p>
            <a:endParaRPr lang="en-US" dirty="0" smtClean="0"/>
          </a:p>
          <a:p>
            <a:r>
              <a:rPr lang="en-US" dirty="0" smtClean="0"/>
              <a:t>Matrix b</a:t>
            </a:r>
          </a:p>
          <a:p>
            <a:pPr marL="342900" indent="-342900">
              <a:buAutoNum type="arabicPlain" startAt="2"/>
            </a:pPr>
            <a:r>
              <a:rPr lang="en-US" dirty="0" smtClean="0"/>
              <a:t>3     1</a:t>
            </a:r>
          </a:p>
          <a:p>
            <a:pPr marL="342900" indent="-342900">
              <a:buAutoNum type="arabicPlain" startAt="4"/>
            </a:pPr>
            <a:r>
              <a:rPr lang="en-US" dirty="0" smtClean="0"/>
              <a:t>2     1</a:t>
            </a:r>
          </a:p>
          <a:p>
            <a:pPr marL="342900" indent="-342900">
              <a:buAutoNum type="arabicPlain" startAt="3"/>
            </a:pPr>
            <a:r>
              <a:rPr lang="en-US" dirty="0" smtClean="0"/>
              <a:t>5      4</a:t>
            </a:r>
          </a:p>
          <a:p>
            <a:endParaRPr lang="en-US" dirty="0"/>
          </a:p>
          <a:p>
            <a:r>
              <a:rPr lang="en-US" dirty="0" smtClean="0"/>
              <a:t>A[0][1] =1</a:t>
            </a:r>
          </a:p>
          <a:p>
            <a:r>
              <a:rPr lang="en-US" dirty="0" smtClean="0"/>
              <a:t>B[1][0] = 4       4</a:t>
            </a:r>
          </a:p>
          <a:p>
            <a:endParaRPr lang="en-US" dirty="0"/>
          </a:p>
          <a:p>
            <a:r>
              <a:rPr lang="en-US" dirty="0" smtClean="0"/>
              <a:t>A[0][2] = 2</a:t>
            </a:r>
          </a:p>
          <a:p>
            <a:r>
              <a:rPr lang="en-US" dirty="0" smtClean="0"/>
              <a:t>B[2][0] = 3 </a:t>
            </a:r>
            <a:endParaRPr lang="en-US" dirty="0"/>
          </a:p>
          <a:p>
            <a:endParaRPr lang="en-US" dirty="0"/>
          </a:p>
          <a:p>
            <a:r>
              <a:rPr lang="en-US" dirty="0" smtClean="0"/>
              <a:t>3*2+1*4+2*3 </a:t>
            </a:r>
            <a:endParaRPr lang="en-US" dirty="0"/>
          </a:p>
          <a:p>
            <a:endParaRPr lang="en-US" dirty="0" smtClean="0"/>
          </a:p>
          <a:p>
            <a:r>
              <a:rPr lang="en-US" dirty="0" err="1" smtClean="0"/>
              <a:t>Mul</a:t>
            </a:r>
            <a:r>
              <a:rPr lang="en-US" dirty="0" smtClean="0"/>
              <a:t>[0][0]</a:t>
            </a:r>
            <a:endParaRPr lang="en-US" dirty="0"/>
          </a:p>
          <a:p>
            <a:r>
              <a:rPr lang="en-US" dirty="0" smtClean="0"/>
              <a:t>16</a:t>
            </a:r>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29264157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7620000" cy="634082"/>
          </a:xfrm>
        </p:spPr>
        <p:txBody>
          <a:bodyPr/>
          <a:lstStyle/>
          <a:p>
            <a:r>
              <a:rPr lang="en-US" sz="3600" dirty="0" smtClean="0"/>
              <a:t>Hash Collision</a:t>
            </a:r>
            <a:endParaRPr lang="en-US" sz="3600" dirty="0"/>
          </a:p>
        </p:txBody>
      </p:sp>
      <p:sp>
        <p:nvSpPr>
          <p:cNvPr id="4" name="Rectangle 3"/>
          <p:cNvSpPr/>
          <p:nvPr/>
        </p:nvSpPr>
        <p:spPr>
          <a:xfrm>
            <a:off x="164190" y="980728"/>
            <a:ext cx="7992888" cy="3693319"/>
          </a:xfrm>
          <a:prstGeom prst="rect">
            <a:avLst/>
          </a:prstGeom>
        </p:spPr>
        <p:txBody>
          <a:bodyPr wrap="square">
            <a:spAutoFit/>
          </a:bodyPr>
          <a:lstStyle/>
          <a:p>
            <a:pPr algn="just"/>
            <a:r>
              <a:rPr lang="en-US" dirty="0" smtClean="0"/>
              <a:t>     When </a:t>
            </a:r>
            <a:r>
              <a:rPr lang="en-US" dirty="0"/>
              <a:t>the hash function generates the same index for multiple keys, there will be a conflict (what value to be stored in that index). This is called a </a:t>
            </a:r>
            <a:r>
              <a:rPr lang="en-US" b="1" dirty="0"/>
              <a:t>hash collision.</a:t>
            </a:r>
            <a:endParaRPr lang="en-US" dirty="0"/>
          </a:p>
          <a:p>
            <a:pPr algn="just"/>
            <a:r>
              <a:rPr lang="en-US" dirty="0" smtClean="0"/>
              <a:t>      We </a:t>
            </a:r>
            <a:r>
              <a:rPr lang="en-US" dirty="0"/>
              <a:t>can resolve the hash collision using one of the following techniques.</a:t>
            </a:r>
          </a:p>
          <a:p>
            <a:pPr algn="just"/>
            <a:r>
              <a:rPr lang="en-US" dirty="0"/>
              <a:t>Collision resolution by </a:t>
            </a:r>
            <a:r>
              <a:rPr lang="en-US" dirty="0" smtClean="0"/>
              <a:t>chaining Open </a:t>
            </a:r>
            <a:r>
              <a:rPr lang="en-US" dirty="0"/>
              <a:t>Addressing: Linear/Quadratic Probing and Double </a:t>
            </a:r>
            <a:r>
              <a:rPr lang="en-US" dirty="0" smtClean="0"/>
              <a:t>Hashing. </a:t>
            </a:r>
          </a:p>
          <a:p>
            <a:r>
              <a:rPr lang="en-US" b="1" dirty="0"/>
              <a:t>1. Collision resolution by chaining</a:t>
            </a:r>
          </a:p>
          <a:p>
            <a:pPr algn="just"/>
            <a:r>
              <a:rPr lang="en-US" dirty="0" smtClean="0"/>
              <a:t>     In </a:t>
            </a:r>
            <a:r>
              <a:rPr lang="en-US" dirty="0"/>
              <a:t>chaining, if a hash function produces the same index for multiple elements, these elements are stored in the same index by using a doubly-linked list.</a:t>
            </a:r>
          </a:p>
          <a:p>
            <a:pPr algn="just"/>
            <a:r>
              <a:rPr lang="en-US" dirty="0"/>
              <a:t>If j is the slot for multiple elements, it contains a pointer to the head of the list of elements. If no element is present, j contains NIL</a:t>
            </a:r>
            <a:r>
              <a:rPr lang="en-US" dirty="0" smtClean="0"/>
              <a:t>. </a:t>
            </a:r>
            <a:endParaRPr lang="en-US" dirty="0"/>
          </a:p>
          <a:p>
            <a:pPr algn="just"/>
            <a:endParaRPr lang="en-US" dirty="0"/>
          </a:p>
          <a:p>
            <a:pPr algn="just"/>
            <a:r>
              <a:rPr lang="en-US" dirty="0"/>
              <a:t/>
            </a:r>
            <a:br>
              <a:rPr lang="en-US" dirty="0"/>
            </a:br>
            <a:endParaRPr lang="en-US" dirty="0"/>
          </a:p>
        </p:txBody>
      </p:sp>
      <p:pic>
        <p:nvPicPr>
          <p:cNvPr id="2050" name="Picture 2" descr="chaining method used to resolve collision in hash tabl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3645024"/>
            <a:ext cx="5688632"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9782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7620000" cy="706090"/>
          </a:xfrm>
        </p:spPr>
        <p:txBody>
          <a:bodyPr/>
          <a:lstStyle/>
          <a:p>
            <a:r>
              <a:rPr lang="en-US" sz="3600" dirty="0" smtClean="0"/>
              <a:t>Open Addressing</a:t>
            </a:r>
            <a:endParaRPr lang="en-US" sz="3600" dirty="0"/>
          </a:p>
        </p:txBody>
      </p:sp>
      <p:sp>
        <p:nvSpPr>
          <p:cNvPr id="5" name="Rectangle 4"/>
          <p:cNvSpPr/>
          <p:nvPr/>
        </p:nvSpPr>
        <p:spPr>
          <a:xfrm>
            <a:off x="179512" y="980728"/>
            <a:ext cx="8136904" cy="5909310"/>
          </a:xfrm>
          <a:prstGeom prst="rect">
            <a:avLst/>
          </a:prstGeom>
        </p:spPr>
        <p:txBody>
          <a:bodyPr wrap="square">
            <a:spAutoFit/>
          </a:bodyPr>
          <a:lstStyle/>
          <a:p>
            <a:pPr algn="just"/>
            <a:r>
              <a:rPr lang="en-US" dirty="0"/>
              <a:t>Unlike chaining, open addressing doesn't store multiple elements into the same slot. Here, each slot is either filled with a single key or left NIL.</a:t>
            </a:r>
          </a:p>
          <a:p>
            <a:pPr algn="just"/>
            <a:endParaRPr lang="en-US" dirty="0"/>
          </a:p>
          <a:p>
            <a:pPr algn="just"/>
            <a:r>
              <a:rPr lang="en-US" dirty="0"/>
              <a:t>Different techniques used in open addressing are</a:t>
            </a:r>
            <a:r>
              <a:rPr lang="en-US" dirty="0" smtClean="0"/>
              <a:t>:</a:t>
            </a:r>
          </a:p>
          <a:p>
            <a:pPr algn="just"/>
            <a:endParaRPr lang="en-US" dirty="0"/>
          </a:p>
          <a:p>
            <a:pPr indent="-342900">
              <a:buAutoNum type="arabicPeriod"/>
            </a:pPr>
            <a:r>
              <a:rPr lang="en-US" b="1" dirty="0"/>
              <a:t>Linear Probing</a:t>
            </a:r>
          </a:p>
          <a:p>
            <a:pPr algn="just"/>
            <a:r>
              <a:rPr lang="en-US" dirty="0" smtClean="0"/>
              <a:t>       Refer slide no 17</a:t>
            </a:r>
          </a:p>
          <a:p>
            <a:r>
              <a:rPr lang="en-US" b="1" dirty="0"/>
              <a:t>2.  </a:t>
            </a:r>
            <a:r>
              <a:rPr lang="en-US" b="1" dirty="0" smtClean="0"/>
              <a:t>Quadratic </a:t>
            </a:r>
            <a:r>
              <a:rPr lang="en-US" b="1" dirty="0"/>
              <a:t>Probing</a:t>
            </a:r>
          </a:p>
          <a:p>
            <a:pPr algn="just"/>
            <a:r>
              <a:rPr lang="en-US" dirty="0" smtClean="0"/>
              <a:t>       It </a:t>
            </a:r>
            <a:r>
              <a:rPr lang="en-US" dirty="0"/>
              <a:t>works similar to linear probing but the spacing between the slots is increased (greater than one) by using the following relation.</a:t>
            </a:r>
          </a:p>
          <a:p>
            <a:pPr algn="just"/>
            <a:r>
              <a:rPr lang="en-US" dirty="0"/>
              <a:t>h(k, </a:t>
            </a:r>
            <a:r>
              <a:rPr lang="en-US" dirty="0" err="1"/>
              <a:t>i</a:t>
            </a:r>
            <a:r>
              <a:rPr lang="en-US" dirty="0"/>
              <a:t>) = (h′(k) + c</a:t>
            </a:r>
            <a:r>
              <a:rPr lang="en-US" baseline="-25000" dirty="0"/>
              <a:t>1</a:t>
            </a:r>
            <a:r>
              <a:rPr lang="en-US" dirty="0"/>
              <a:t>i + c</a:t>
            </a:r>
            <a:r>
              <a:rPr lang="en-US" baseline="-25000" dirty="0"/>
              <a:t>2</a:t>
            </a:r>
            <a:r>
              <a:rPr lang="en-US" dirty="0"/>
              <a:t>i</a:t>
            </a:r>
            <a:r>
              <a:rPr lang="en-US" baseline="30000" dirty="0"/>
              <a:t>2</a:t>
            </a:r>
            <a:r>
              <a:rPr lang="en-US" dirty="0"/>
              <a:t>) mod m</a:t>
            </a:r>
          </a:p>
          <a:p>
            <a:pPr algn="just"/>
            <a:r>
              <a:rPr lang="en-US" dirty="0"/>
              <a:t>where,</a:t>
            </a:r>
          </a:p>
          <a:p>
            <a:pPr algn="just"/>
            <a:r>
              <a:rPr lang="en-US" dirty="0"/>
              <a:t>c</a:t>
            </a:r>
            <a:r>
              <a:rPr lang="en-US" baseline="-25000" dirty="0"/>
              <a:t>1</a:t>
            </a:r>
            <a:r>
              <a:rPr lang="en-US" dirty="0"/>
              <a:t> and c</a:t>
            </a:r>
            <a:r>
              <a:rPr lang="en-US" baseline="-25000" dirty="0"/>
              <a:t>2</a:t>
            </a:r>
            <a:r>
              <a:rPr lang="en-US" dirty="0"/>
              <a:t> are positive auxiliary constants,</a:t>
            </a:r>
          </a:p>
          <a:p>
            <a:pPr algn="just"/>
            <a:r>
              <a:rPr lang="en-US" dirty="0" err="1"/>
              <a:t>i</a:t>
            </a:r>
            <a:r>
              <a:rPr lang="en-US" dirty="0"/>
              <a:t> = {0, 1, ….}</a:t>
            </a:r>
          </a:p>
          <a:p>
            <a:r>
              <a:rPr lang="en-US" b="1" dirty="0"/>
              <a:t>3. Double hashing</a:t>
            </a:r>
          </a:p>
          <a:p>
            <a:r>
              <a:rPr lang="en-US" dirty="0"/>
              <a:t>If a collision occurs after applying a hash function h(k), then another hash function is calculated for finding the next slot.</a:t>
            </a:r>
          </a:p>
          <a:p>
            <a:r>
              <a:rPr lang="en-US" dirty="0"/>
              <a:t>h(k, </a:t>
            </a:r>
            <a:r>
              <a:rPr lang="en-US" dirty="0" err="1"/>
              <a:t>i</a:t>
            </a:r>
            <a:r>
              <a:rPr lang="en-US" dirty="0"/>
              <a:t>) = (h</a:t>
            </a:r>
            <a:r>
              <a:rPr lang="en-US" baseline="-25000" dirty="0"/>
              <a:t>1</a:t>
            </a:r>
            <a:r>
              <a:rPr lang="en-US" dirty="0"/>
              <a:t>(k) + ih</a:t>
            </a:r>
            <a:r>
              <a:rPr lang="en-US" baseline="-25000" dirty="0"/>
              <a:t>2</a:t>
            </a:r>
            <a:r>
              <a:rPr lang="en-US" dirty="0"/>
              <a:t>(k)) mod </a:t>
            </a:r>
            <a:r>
              <a:rPr lang="en-US" dirty="0" smtClean="0"/>
              <a:t>m </a:t>
            </a:r>
          </a:p>
          <a:p>
            <a:endParaRPr lang="en-US" dirty="0"/>
          </a:p>
          <a:p>
            <a:r>
              <a:rPr lang="en-US" dirty="0" smtClean="0"/>
              <a:t>Where m is the size of the table.</a:t>
            </a:r>
            <a:endParaRPr lang="en-US" dirty="0"/>
          </a:p>
          <a:p>
            <a:pPr algn="just"/>
            <a:endParaRPr lang="en-US" dirty="0"/>
          </a:p>
        </p:txBody>
      </p:sp>
    </p:spTree>
    <p:extLst>
      <p:ext uri="{BB962C8B-B14F-4D97-AF65-F5344CB8AC3E}">
        <p14:creationId xmlns:p14="http://schemas.microsoft.com/office/powerpoint/2010/main" val="2454385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60648"/>
            <a:ext cx="7620000" cy="778098"/>
          </a:xfrm>
        </p:spPr>
        <p:txBody>
          <a:bodyPr/>
          <a:lstStyle/>
          <a:p>
            <a:r>
              <a:rPr lang="en-US" sz="4000" dirty="0" smtClean="0"/>
              <a:t>Direct addressing : </a:t>
            </a:r>
            <a:endParaRPr lang="en-US" sz="4000" dirty="0"/>
          </a:p>
        </p:txBody>
      </p:sp>
      <p:sp>
        <p:nvSpPr>
          <p:cNvPr id="3" name="Content Placeholder 2"/>
          <p:cNvSpPr>
            <a:spLocks noGrp="1"/>
          </p:cNvSpPr>
          <p:nvPr>
            <p:ph idx="1"/>
          </p:nvPr>
        </p:nvSpPr>
        <p:spPr>
          <a:xfrm>
            <a:off x="251520" y="1052736"/>
            <a:ext cx="7620000" cy="4800600"/>
          </a:xfrm>
        </p:spPr>
        <p:txBody>
          <a:bodyPr>
            <a:normAutofit/>
          </a:bodyPr>
          <a:lstStyle/>
          <a:p>
            <a:r>
              <a:rPr lang="en-US" sz="1800" dirty="0"/>
              <a:t>Direct Address Table is a data structure that has the capability of mapping records to their corresponding keys using arrays. In direct address tables, records are placed using their key values directly as indexes. They facilitate fast searching, insertion and deletion operations.</a:t>
            </a:r>
          </a:p>
          <a:p>
            <a:r>
              <a:rPr lang="en-US" sz="1800" dirty="0" smtClean="0"/>
              <a:t>We </a:t>
            </a:r>
            <a:r>
              <a:rPr lang="en-US" sz="1800" dirty="0"/>
              <a:t>can understand the concept using the following example. We create an array of size equal to maximum value plus one (assuming 0 based index) and then use values as indexes. For example, in the following diagram key 21 is used directly as index.</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717032"/>
            <a:ext cx="4392488" cy="254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0751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778098"/>
          </a:xfrm>
        </p:spPr>
        <p:txBody>
          <a:bodyPr/>
          <a:lstStyle/>
          <a:p>
            <a:r>
              <a:rPr lang="en-US" dirty="0" smtClean="0"/>
              <a:t>Continued…..</a:t>
            </a:r>
            <a:endParaRPr lang="en-US" dirty="0"/>
          </a:p>
        </p:txBody>
      </p:sp>
      <p:sp>
        <p:nvSpPr>
          <p:cNvPr id="3" name="Content Placeholder 2"/>
          <p:cNvSpPr>
            <a:spLocks noGrp="1"/>
          </p:cNvSpPr>
          <p:nvPr>
            <p:ph idx="1"/>
          </p:nvPr>
        </p:nvSpPr>
        <p:spPr>
          <a:xfrm>
            <a:off x="395536" y="1052736"/>
            <a:ext cx="7620000" cy="4800600"/>
          </a:xfrm>
        </p:spPr>
        <p:txBody>
          <a:bodyPr/>
          <a:lstStyle/>
          <a:p>
            <a:pPr fontAlgn="base"/>
            <a:r>
              <a:rPr lang="en-US" b="1" dirty="0" smtClean="0"/>
              <a:t>Advantages of Direct Addressing :</a:t>
            </a:r>
          </a:p>
          <a:p>
            <a:pPr fontAlgn="base"/>
            <a:r>
              <a:rPr lang="en-US" b="1" dirty="0" smtClean="0"/>
              <a:t>Searching </a:t>
            </a:r>
            <a:r>
              <a:rPr lang="en-US" b="1" dirty="0"/>
              <a:t>in O(1) Time:</a:t>
            </a:r>
            <a:r>
              <a:rPr lang="en-US" dirty="0"/>
              <a:t> Direct address tables use arrays which are random access data structure, so, the key values (which are also the index of the array) can be easily used to search the records in O(1) time.</a:t>
            </a:r>
          </a:p>
          <a:p>
            <a:pPr fontAlgn="base"/>
            <a:r>
              <a:rPr lang="en-US" b="1" dirty="0"/>
              <a:t>Insertion in O(1) Time:</a:t>
            </a:r>
            <a:r>
              <a:rPr lang="en-US" dirty="0"/>
              <a:t> We can easily insert an element in an array in O(1) time. The same thing follows in a direct address table also.</a:t>
            </a:r>
          </a:p>
          <a:p>
            <a:pPr fontAlgn="base"/>
            <a:r>
              <a:rPr lang="en-US" b="1" dirty="0"/>
              <a:t>Deletion in O(1) Time:</a:t>
            </a:r>
            <a:r>
              <a:rPr lang="en-US" dirty="0"/>
              <a:t> Deletion of an element takes O(1) time in an array. Similarly, to delete an element in a direct address table we need O(1) time.</a:t>
            </a:r>
          </a:p>
          <a:p>
            <a:endParaRPr lang="en-US" dirty="0"/>
          </a:p>
        </p:txBody>
      </p:sp>
    </p:spTree>
    <p:extLst>
      <p:ext uri="{BB962C8B-B14F-4D97-AF65-F5344CB8AC3E}">
        <p14:creationId xmlns:p14="http://schemas.microsoft.com/office/powerpoint/2010/main" val="781049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5536" y="797534"/>
            <a:ext cx="7488832" cy="2031325"/>
          </a:xfrm>
          <a:prstGeom prst="rect">
            <a:avLst/>
          </a:prstGeom>
        </p:spPr>
        <p:txBody>
          <a:bodyPr wrap="square">
            <a:spAutoFit/>
          </a:bodyPr>
          <a:lstStyle/>
          <a:p>
            <a:r>
              <a:rPr lang="en-US" sz="3600" b="1" dirty="0"/>
              <a:t>Applications of Hash Table</a:t>
            </a:r>
          </a:p>
          <a:p>
            <a:r>
              <a:rPr lang="en-US" dirty="0" smtClean="0"/>
              <a:t> Hash </a:t>
            </a:r>
            <a:r>
              <a:rPr lang="en-US" dirty="0"/>
              <a:t>tables are implemented where</a:t>
            </a:r>
          </a:p>
          <a:p>
            <a:endParaRPr lang="en-US" dirty="0"/>
          </a:p>
          <a:p>
            <a:pPr marL="285750" indent="-285750">
              <a:buFont typeface="Arial" panose="020B0604020202020204" pitchFamily="34" charset="0"/>
              <a:buChar char="•"/>
            </a:pPr>
            <a:r>
              <a:rPr lang="en-US" dirty="0"/>
              <a:t>constant time lookup and insertion is required</a:t>
            </a:r>
          </a:p>
          <a:p>
            <a:pPr marL="285750" indent="-285750">
              <a:buFont typeface="Arial" panose="020B0604020202020204" pitchFamily="34" charset="0"/>
              <a:buChar char="•"/>
            </a:pPr>
            <a:r>
              <a:rPr lang="en-US" dirty="0"/>
              <a:t>cryptographic applications</a:t>
            </a:r>
          </a:p>
          <a:p>
            <a:pPr marL="285750" indent="-285750">
              <a:buFont typeface="Arial" panose="020B0604020202020204" pitchFamily="34" charset="0"/>
              <a:buChar char="•"/>
            </a:pPr>
            <a:r>
              <a:rPr lang="en-US" dirty="0"/>
              <a:t>indexing data is required</a:t>
            </a:r>
          </a:p>
        </p:txBody>
      </p:sp>
    </p:spTree>
    <p:extLst>
      <p:ext uri="{BB962C8B-B14F-4D97-AF65-F5344CB8AC3E}">
        <p14:creationId xmlns:p14="http://schemas.microsoft.com/office/powerpoint/2010/main" val="4105576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dirty="0" err="1" smtClean="0"/>
              <a:t>og</a:t>
            </a:r>
            <a:r>
              <a:rPr lang="en-US" dirty="0" smtClean="0"/>
              <a:t> Hash Functions</a:t>
            </a:r>
            <a:endParaRPr lang="en-US" dirty="0"/>
          </a:p>
        </p:txBody>
      </p:sp>
      <p:sp>
        <p:nvSpPr>
          <p:cNvPr id="3" name="Content Placeholder 2"/>
          <p:cNvSpPr>
            <a:spLocks noGrp="1"/>
          </p:cNvSpPr>
          <p:nvPr>
            <p:ph idx="1"/>
          </p:nvPr>
        </p:nvSpPr>
        <p:spPr>
          <a:xfrm>
            <a:off x="323528" y="1340768"/>
            <a:ext cx="7620000" cy="5184576"/>
          </a:xfrm>
        </p:spPr>
        <p:txBody>
          <a:bodyPr>
            <a:normAutofit fontScale="85000" lnSpcReduction="20000"/>
          </a:bodyPr>
          <a:lstStyle/>
          <a:p>
            <a:pPr marL="571500" indent="-457200">
              <a:buAutoNum type="arabicPeriod"/>
            </a:pPr>
            <a:r>
              <a:rPr lang="en-US" b="1" dirty="0" smtClean="0"/>
              <a:t>Division method</a:t>
            </a:r>
          </a:p>
          <a:p>
            <a:pPr marL="114300" indent="0">
              <a:buNone/>
            </a:pPr>
            <a:r>
              <a:rPr lang="en-US" b="1" dirty="0"/>
              <a:t> </a:t>
            </a:r>
            <a:r>
              <a:rPr lang="en-US" b="1" dirty="0" smtClean="0"/>
              <a:t>  </a:t>
            </a:r>
            <a:r>
              <a:rPr lang="en-US" dirty="0"/>
              <a:t>Hash (key) = Elements % table size;</a:t>
            </a:r>
          </a:p>
          <a:p>
            <a:pPr marL="114300" indent="0">
              <a:buNone/>
            </a:pPr>
            <a:r>
              <a:rPr lang="en-US" dirty="0"/>
              <a:t>2 = 42 % 10;</a:t>
            </a:r>
          </a:p>
          <a:p>
            <a:pPr marL="114300" indent="0">
              <a:buNone/>
            </a:pPr>
            <a:r>
              <a:rPr lang="en-US" dirty="0"/>
              <a:t>8 = 78 % 10;</a:t>
            </a:r>
          </a:p>
          <a:p>
            <a:pPr marL="114300" indent="0">
              <a:buNone/>
            </a:pPr>
            <a:r>
              <a:rPr lang="en-US" dirty="0"/>
              <a:t>9 = 89 % 10;</a:t>
            </a:r>
          </a:p>
          <a:p>
            <a:pPr marL="114300" indent="0">
              <a:buNone/>
            </a:pPr>
            <a:r>
              <a:rPr lang="en-US" dirty="0"/>
              <a:t>4 = 64 % 10</a:t>
            </a:r>
            <a:r>
              <a:rPr lang="en-US" dirty="0" smtClean="0"/>
              <a:t>;</a:t>
            </a:r>
            <a:endParaRPr lang="en-US" dirty="0"/>
          </a:p>
          <a:p>
            <a:pPr marL="114300" indent="0">
              <a:buNone/>
            </a:pPr>
            <a:endParaRPr lang="en-US" b="1" dirty="0"/>
          </a:p>
          <a:p>
            <a:pPr marL="114300" indent="0">
              <a:buNone/>
            </a:pPr>
            <a:r>
              <a:rPr lang="en-US" b="1" dirty="0"/>
              <a:t>2. Mid Square </a:t>
            </a:r>
            <a:r>
              <a:rPr lang="en-US" b="1" dirty="0" smtClean="0"/>
              <a:t>Method</a:t>
            </a:r>
          </a:p>
          <a:p>
            <a:pPr algn="just"/>
            <a:r>
              <a:rPr lang="en-US" dirty="0"/>
              <a:t>In this method, the middle part of the squared element is taken as the index.</a:t>
            </a:r>
          </a:p>
          <a:p>
            <a:pPr algn="just"/>
            <a:r>
              <a:rPr lang="en-US" dirty="0"/>
              <a:t>Element to be placed in the hash table are 210, 350, 99, 890 and the size of the table be 100.</a:t>
            </a:r>
          </a:p>
          <a:p>
            <a:pPr algn="just"/>
            <a:r>
              <a:rPr lang="en-US" dirty="0"/>
              <a:t>210* 210 = 44100, index = 1 as the middle part of the result (44</a:t>
            </a:r>
            <a:r>
              <a:rPr lang="en-US" u="sng" dirty="0"/>
              <a:t>1</a:t>
            </a:r>
            <a:r>
              <a:rPr lang="en-US" dirty="0"/>
              <a:t>00) is 1.</a:t>
            </a:r>
          </a:p>
          <a:p>
            <a:pPr algn="just"/>
            <a:r>
              <a:rPr lang="en-US" dirty="0"/>
              <a:t>350* 350 = 122500, index = 25 as the middle part of the result (12</a:t>
            </a:r>
            <a:r>
              <a:rPr lang="en-US" u="sng" dirty="0"/>
              <a:t>25</a:t>
            </a:r>
            <a:r>
              <a:rPr lang="en-US" dirty="0"/>
              <a:t>00) is 25.</a:t>
            </a:r>
          </a:p>
          <a:p>
            <a:pPr algn="just"/>
            <a:r>
              <a:rPr lang="en-US" dirty="0"/>
              <a:t>99* 99 = 9801, index = 80 as the middle part of the result (9</a:t>
            </a:r>
            <a:r>
              <a:rPr lang="en-US" u="sng" dirty="0"/>
              <a:t>80</a:t>
            </a:r>
            <a:r>
              <a:rPr lang="en-US" dirty="0"/>
              <a:t>1) is 80.</a:t>
            </a:r>
          </a:p>
          <a:p>
            <a:pPr algn="just"/>
            <a:r>
              <a:rPr lang="en-US" dirty="0"/>
              <a:t>890* 890 = 792100, index = 21 as the middle part of the result (79</a:t>
            </a:r>
            <a:r>
              <a:rPr lang="en-US" u="sng" dirty="0"/>
              <a:t>21</a:t>
            </a:r>
            <a:r>
              <a:rPr lang="en-US" dirty="0"/>
              <a:t>00) is 21.</a:t>
            </a:r>
          </a:p>
          <a:p>
            <a:pPr marL="114300" indent="0">
              <a:buNone/>
            </a:pPr>
            <a:endParaRPr lang="en-US" b="1"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216" y="430957"/>
            <a:ext cx="1633741" cy="303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04889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3528" y="548680"/>
            <a:ext cx="7632848" cy="2585323"/>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3. Digit Folding Method</a:t>
            </a:r>
          </a:p>
          <a:p>
            <a:r>
              <a:rPr lang="en-US" dirty="0" smtClean="0">
                <a:latin typeface="Times New Roman" panose="02020603050405020304" pitchFamily="18" charset="0"/>
                <a:cs typeface="Times New Roman" panose="02020603050405020304" pitchFamily="18" charset="0"/>
              </a:rPr>
              <a:t>     In </a:t>
            </a:r>
            <a:r>
              <a:rPr lang="en-US" dirty="0">
                <a:latin typeface="Times New Roman" panose="02020603050405020304" pitchFamily="18" charset="0"/>
                <a:cs typeface="Times New Roman" panose="02020603050405020304" pitchFamily="18" charset="0"/>
              </a:rPr>
              <a:t>this method the element to be placed in the table </a:t>
            </a:r>
            <a:r>
              <a:rPr lang="en-US" dirty="0" smtClean="0">
                <a:latin typeface="Times New Roman" panose="02020603050405020304" pitchFamily="18" charset="0"/>
                <a:cs typeface="Times New Roman" panose="02020603050405020304" pitchFamily="18" charset="0"/>
              </a:rPr>
              <a:t>using </a:t>
            </a:r>
            <a:r>
              <a:rPr lang="en-US" dirty="0">
                <a:latin typeface="Times New Roman" panose="02020603050405020304" pitchFamily="18" charset="0"/>
                <a:cs typeface="Times New Roman" panose="02020603050405020304" pitchFamily="18" charset="0"/>
              </a:rPr>
              <a:t>hash key, which is obtained by dividing the elements into various parts and then combine the parts by performing some simple mathematical operations.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Element to be placed are 23576623, 34687734.</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hash (key) = 235+766+23 = 1024</a:t>
            </a:r>
          </a:p>
          <a:p>
            <a:r>
              <a:rPr lang="en-US" dirty="0">
                <a:latin typeface="Times New Roman" panose="02020603050405020304" pitchFamily="18" charset="0"/>
                <a:cs typeface="Times New Roman" panose="02020603050405020304" pitchFamily="18" charset="0"/>
              </a:rPr>
              <a:t>hash key) = 34+68+77+34 = 213</a:t>
            </a:r>
          </a:p>
        </p:txBody>
      </p:sp>
    </p:spTree>
    <p:extLst>
      <p:ext uri="{BB962C8B-B14F-4D97-AF65-F5344CB8AC3E}">
        <p14:creationId xmlns:p14="http://schemas.microsoft.com/office/powerpoint/2010/main" val="17246886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7416824" cy="584775"/>
          </a:xfrm>
          <a:prstGeom prst="rect">
            <a:avLst/>
          </a:prstGeom>
          <a:noFill/>
        </p:spPr>
        <p:txBody>
          <a:bodyPr wrap="square" rtlCol="0">
            <a:spAutoFit/>
          </a:bodyPr>
          <a:lstStyle/>
          <a:p>
            <a:r>
              <a:rPr lang="en-US" sz="3200" b="1" dirty="0" smtClean="0"/>
              <a:t>Sparse Matrix</a:t>
            </a:r>
            <a:endParaRPr lang="en-IN" sz="3200" b="1" dirty="0"/>
          </a:p>
        </p:txBody>
      </p:sp>
      <p:sp>
        <p:nvSpPr>
          <p:cNvPr id="5" name="Rectangle 4"/>
          <p:cNvSpPr/>
          <p:nvPr/>
        </p:nvSpPr>
        <p:spPr>
          <a:xfrm>
            <a:off x="107504" y="928960"/>
            <a:ext cx="8784976" cy="5909310"/>
          </a:xfrm>
          <a:prstGeom prst="rect">
            <a:avLst/>
          </a:prstGeom>
        </p:spPr>
        <p:txBody>
          <a:bodyPr wrap="square">
            <a:spAutoFit/>
          </a:bodyPr>
          <a:lstStyle/>
          <a:p>
            <a:pPr algn="just"/>
            <a:r>
              <a:rPr lang="en-US" dirty="0" smtClean="0"/>
              <a:t>       Sparse </a:t>
            </a:r>
            <a:r>
              <a:rPr lang="en-US" dirty="0"/>
              <a:t>matrices are those matrices that have the majority of their elements equal to zero. In other words, the sparse matrix can be defined as the matrix that has a greater number of zero elements than the non-zero elements</a:t>
            </a:r>
            <a:r>
              <a:rPr lang="en-US" dirty="0" smtClean="0"/>
              <a:t>.</a:t>
            </a:r>
          </a:p>
          <a:p>
            <a:pPr algn="just">
              <a:lnSpc>
                <a:spcPct val="150000"/>
              </a:lnSpc>
            </a:pPr>
            <a:r>
              <a:rPr lang="en-US" b="1" dirty="0"/>
              <a:t>Why do we need to use a sparse matrix instead of a simple matrix?</a:t>
            </a:r>
            <a:endParaRPr lang="en-US" dirty="0"/>
          </a:p>
          <a:p>
            <a:pPr algn="just">
              <a:lnSpc>
                <a:spcPct val="150000"/>
              </a:lnSpc>
            </a:pPr>
            <a:r>
              <a:rPr lang="en-US" dirty="0"/>
              <a:t> </a:t>
            </a:r>
            <a:r>
              <a:rPr lang="en-US" dirty="0" smtClean="0"/>
              <a:t>      We </a:t>
            </a:r>
            <a:r>
              <a:rPr lang="en-US" dirty="0"/>
              <a:t>can also use the simple matrix to store the elements in the memory; then why do we need to use the sparse matrix. The following are the advantages of using a sparse matrix:</a:t>
            </a:r>
          </a:p>
          <a:p>
            <a:pPr algn="just">
              <a:lnSpc>
                <a:spcPct val="150000"/>
              </a:lnSpc>
            </a:pPr>
            <a:r>
              <a:rPr lang="en-US" b="1" dirty="0"/>
              <a:t>Storage:</a:t>
            </a:r>
            <a:r>
              <a:rPr lang="en-US" dirty="0"/>
              <a:t> As we know, a sparse matrix that contains lesser non-zero elements than zero so less memory can be used to store elements. It evaluates only the non-zero elements.</a:t>
            </a:r>
          </a:p>
          <a:p>
            <a:pPr algn="just">
              <a:lnSpc>
                <a:spcPct val="150000"/>
              </a:lnSpc>
            </a:pPr>
            <a:r>
              <a:rPr lang="en-US" b="1" dirty="0"/>
              <a:t>Computing time:</a:t>
            </a:r>
            <a:r>
              <a:rPr lang="en-US" dirty="0"/>
              <a:t> In the case of searching n sparse matrix, we need to traverse only the non-zero elements rather than traversing all the sparse matrix elements. It saves computing time by logically designing a data structure traversing non-zero elements.</a:t>
            </a:r>
          </a:p>
          <a:p>
            <a:pPr algn="just">
              <a:lnSpc>
                <a:spcPct val="150000"/>
              </a:lnSpc>
            </a:pPr>
            <a:r>
              <a:rPr lang="en-US" dirty="0"/>
              <a:t>Representing a sparse matrix by a 2D array leads to the wastage of lots of memory. The zeroes in the matrix are of no use to store zeroes with non-zero elements. To avoid such wastage, we can store only non-zero elements. If we store only non-zero elements, it reduces the traversal time and the storage space.</a:t>
            </a:r>
            <a:endParaRPr lang="en-IN" dirty="0"/>
          </a:p>
        </p:txBody>
      </p:sp>
    </p:spTree>
    <p:extLst>
      <p:ext uri="{BB962C8B-B14F-4D97-AF65-F5344CB8AC3E}">
        <p14:creationId xmlns:p14="http://schemas.microsoft.com/office/powerpoint/2010/main" val="36834768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332656"/>
            <a:ext cx="7056784" cy="646331"/>
          </a:xfrm>
          <a:prstGeom prst="rect">
            <a:avLst/>
          </a:prstGeom>
          <a:noFill/>
        </p:spPr>
        <p:txBody>
          <a:bodyPr wrap="square" rtlCol="0">
            <a:spAutoFit/>
          </a:bodyPr>
          <a:lstStyle/>
          <a:p>
            <a:r>
              <a:rPr lang="en-US" sz="3600" b="1" dirty="0" smtClean="0">
                <a:solidFill>
                  <a:schemeClr val="accent5">
                    <a:lumMod val="75000"/>
                  </a:schemeClr>
                </a:solidFill>
              </a:rPr>
              <a:t>Continued……</a:t>
            </a:r>
            <a:endParaRPr lang="en-IN" sz="3600" b="1" dirty="0">
              <a:solidFill>
                <a:schemeClr val="accent5">
                  <a:lumMod val="75000"/>
                </a:schemeClr>
              </a:solidFill>
            </a:endParaRPr>
          </a:p>
        </p:txBody>
      </p:sp>
      <p:sp>
        <p:nvSpPr>
          <p:cNvPr id="5" name="Rectangle 4"/>
          <p:cNvSpPr/>
          <p:nvPr/>
        </p:nvSpPr>
        <p:spPr>
          <a:xfrm>
            <a:off x="323528" y="908720"/>
            <a:ext cx="7848872" cy="2862322"/>
          </a:xfrm>
          <a:prstGeom prst="rect">
            <a:avLst/>
          </a:prstGeom>
        </p:spPr>
        <p:txBody>
          <a:bodyPr wrap="square">
            <a:spAutoFit/>
          </a:bodyPr>
          <a:lstStyle/>
          <a:p>
            <a:pPr algn="just"/>
            <a:r>
              <a:rPr lang="en-US" b="1" dirty="0"/>
              <a:t>Array Representation</a:t>
            </a:r>
          </a:p>
          <a:p>
            <a:pPr algn="just"/>
            <a:endParaRPr lang="en-US" dirty="0"/>
          </a:p>
          <a:p>
            <a:pPr marL="285750" indent="-285750" algn="just">
              <a:buFont typeface="Arial" panose="020B0604020202020204" pitchFamily="34" charset="0"/>
              <a:buChar char="•"/>
            </a:pPr>
            <a:r>
              <a:rPr lang="en-US" dirty="0"/>
              <a:t>Row: It is an index of a row where a non-zero element is located.</a:t>
            </a:r>
          </a:p>
          <a:p>
            <a:pPr marL="285750" indent="-285750" algn="just">
              <a:buFont typeface="Arial" panose="020B0604020202020204" pitchFamily="34" charset="0"/>
              <a:buChar char="•"/>
            </a:pPr>
            <a:r>
              <a:rPr lang="en-US" dirty="0"/>
              <a:t>Column: It is an index of the column where a non-zero element is located.</a:t>
            </a:r>
          </a:p>
          <a:p>
            <a:pPr marL="285750" indent="-285750" algn="just">
              <a:buFont typeface="Arial" panose="020B0604020202020204" pitchFamily="34" charset="0"/>
              <a:buChar char="•"/>
            </a:pPr>
            <a:r>
              <a:rPr lang="en-US" dirty="0"/>
              <a:t>Value: The value of the non-zero element is located at the index (row, column).</a:t>
            </a:r>
          </a:p>
          <a:p>
            <a:pPr marL="285750" indent="-285750" algn="just">
              <a:buFont typeface="Arial" panose="020B0604020202020204" pitchFamily="34" charset="0"/>
              <a:buChar char="•"/>
            </a:pPr>
            <a:r>
              <a:rPr lang="en-US" dirty="0"/>
              <a:t>Let's understand the sparse matrix using array representation through an example</a:t>
            </a:r>
            <a:r>
              <a:rPr lang="en-US" dirty="0" smtClean="0"/>
              <a:t>.</a:t>
            </a:r>
          </a:p>
          <a:p>
            <a:pPr algn="just"/>
            <a:r>
              <a:rPr lang="en-US" b="1" dirty="0"/>
              <a:t>Let's understand the sparse matrix using array representation through an example</a:t>
            </a:r>
            <a:r>
              <a:rPr lang="en-US" b="1" dirty="0" smtClean="0"/>
              <a:t>.</a:t>
            </a:r>
          </a:p>
          <a:p>
            <a:pPr algn="just"/>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501008"/>
            <a:ext cx="4073428" cy="170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67544" y="5203701"/>
            <a:ext cx="7200800" cy="1200329"/>
          </a:xfrm>
          <a:prstGeom prst="rect">
            <a:avLst/>
          </a:prstGeom>
          <a:noFill/>
        </p:spPr>
        <p:txBody>
          <a:bodyPr wrap="square" rtlCol="0">
            <a:spAutoFit/>
          </a:bodyPr>
          <a:lstStyle/>
          <a:p>
            <a:r>
              <a:rPr lang="en-US" dirty="0"/>
              <a:t>As we can observe above, that sparse matrix is represented using triplets, i.e., row, column, and value. In the above sparse matrix, there are 13 zero elements and 7 non-zero elements. This sparse matrix occupies 5*4 = 20 memory space</a:t>
            </a:r>
          </a:p>
        </p:txBody>
      </p:sp>
    </p:spTree>
    <p:extLst>
      <p:ext uri="{BB962C8B-B14F-4D97-AF65-F5344CB8AC3E}">
        <p14:creationId xmlns:p14="http://schemas.microsoft.com/office/powerpoint/2010/main" val="2763960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Declaration of an Array :</a:t>
            </a:r>
            <a:endParaRPr lang="en-IN" dirty="0"/>
          </a:p>
        </p:txBody>
      </p:sp>
      <p:sp>
        <p:nvSpPr>
          <p:cNvPr id="3" name="Content Placeholder 2"/>
          <p:cNvSpPr>
            <a:spLocks noGrp="1"/>
          </p:cNvSpPr>
          <p:nvPr>
            <p:ph idx="1"/>
          </p:nvPr>
        </p:nvSpPr>
        <p:spPr/>
        <p:txBody>
          <a:bodyPr/>
          <a:lstStyle/>
          <a:p>
            <a:r>
              <a:rPr lang="en-US" dirty="0" smtClean="0"/>
              <a:t>An array is declared as ,</a:t>
            </a:r>
          </a:p>
          <a:p>
            <a:pPr marL="114300" indent="0">
              <a:buNone/>
            </a:pPr>
            <a:r>
              <a:rPr lang="en-US" dirty="0" smtClean="0"/>
              <a:t>      </a:t>
            </a:r>
            <a:r>
              <a:rPr lang="en-US" dirty="0" err="1" smtClean="0"/>
              <a:t>datatype</a:t>
            </a:r>
            <a:r>
              <a:rPr lang="en-US" dirty="0" smtClean="0"/>
              <a:t> name [size];</a:t>
            </a:r>
          </a:p>
          <a:p>
            <a:pPr marL="114300" indent="0">
              <a:buNone/>
            </a:pP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92896"/>
            <a:ext cx="6984776" cy="4183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74922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7620000" cy="796950"/>
          </a:xfrm>
        </p:spPr>
        <p:txBody>
          <a:bodyPr/>
          <a:lstStyle/>
          <a:p>
            <a:r>
              <a:rPr lang="en-US" dirty="0" smtClean="0"/>
              <a:t>Display integers using an array</a:t>
            </a:r>
            <a:endParaRPr lang="en-IN" dirty="0"/>
          </a:p>
        </p:txBody>
      </p:sp>
      <p:sp>
        <p:nvSpPr>
          <p:cNvPr id="3" name="Content Placeholder 2"/>
          <p:cNvSpPr>
            <a:spLocks noGrp="1"/>
          </p:cNvSpPr>
          <p:nvPr>
            <p:ph idx="1"/>
          </p:nvPr>
        </p:nvSpPr>
        <p:spPr>
          <a:xfrm>
            <a:off x="424001" y="1113858"/>
            <a:ext cx="7620000" cy="5132040"/>
          </a:xfrm>
        </p:spPr>
        <p:txBody>
          <a:bodyPr>
            <a:noAutofit/>
          </a:bodyPr>
          <a:lstStyle/>
          <a:p>
            <a:pPr marL="114300" indent="0">
              <a:buNone/>
            </a:pPr>
            <a:r>
              <a:rPr lang="en-US" sz="1050" dirty="0" smtClean="0"/>
              <a:t>#include&lt;</a:t>
            </a:r>
            <a:r>
              <a:rPr lang="en-US" sz="1050" dirty="0" err="1" smtClean="0"/>
              <a:t>stdio.h</a:t>
            </a:r>
            <a:r>
              <a:rPr lang="en-US" sz="1050" dirty="0" smtClean="0"/>
              <a:t>&gt;</a:t>
            </a:r>
          </a:p>
          <a:p>
            <a:pPr marL="114300" indent="0">
              <a:buNone/>
            </a:pPr>
            <a:r>
              <a:rPr lang="en-US" sz="1050" dirty="0" smtClean="0"/>
              <a:t>Void main()</a:t>
            </a:r>
          </a:p>
          <a:p>
            <a:pPr marL="114300" indent="0">
              <a:buNone/>
            </a:pPr>
            <a:r>
              <a:rPr lang="en-US" sz="1050" dirty="0" smtClean="0"/>
              <a:t>{</a:t>
            </a:r>
          </a:p>
          <a:p>
            <a:pPr marL="114300" indent="0">
              <a:buNone/>
            </a:pPr>
            <a:r>
              <a:rPr lang="en-US" sz="1050" dirty="0"/>
              <a:t> </a:t>
            </a:r>
            <a:r>
              <a:rPr lang="en-US" sz="1050" dirty="0" smtClean="0"/>
              <a:t>    </a:t>
            </a:r>
            <a:r>
              <a:rPr lang="en-US" sz="1050" dirty="0" err="1" smtClean="0"/>
              <a:t>int</a:t>
            </a:r>
            <a:r>
              <a:rPr lang="en-US" sz="1050" dirty="0" smtClean="0"/>
              <a:t> i, a[10];</a:t>
            </a:r>
            <a:endParaRPr lang="en-IN" sz="1050" dirty="0" smtClean="0"/>
          </a:p>
          <a:p>
            <a:pPr marL="114300" indent="0">
              <a:buNone/>
            </a:pPr>
            <a:r>
              <a:rPr lang="en-US" sz="1050" dirty="0"/>
              <a:t> </a:t>
            </a:r>
            <a:r>
              <a:rPr lang="en-US" sz="1050" dirty="0" smtClean="0"/>
              <a:t>    </a:t>
            </a:r>
            <a:r>
              <a:rPr lang="en-US" sz="1050" dirty="0" err="1" smtClean="0"/>
              <a:t>clrscr</a:t>
            </a:r>
            <a:r>
              <a:rPr lang="en-US" sz="1050" dirty="0" smtClean="0"/>
              <a:t>();</a:t>
            </a:r>
          </a:p>
          <a:p>
            <a:pPr marL="114300" indent="0">
              <a:buNone/>
            </a:pPr>
            <a:r>
              <a:rPr lang="en-US" sz="1050" dirty="0"/>
              <a:t> </a:t>
            </a:r>
            <a:r>
              <a:rPr lang="en-US" sz="1050" dirty="0" smtClean="0"/>
              <a:t>    for(i=0; i&lt;5; i++)</a:t>
            </a:r>
          </a:p>
          <a:p>
            <a:pPr marL="114300" indent="0">
              <a:buNone/>
            </a:pPr>
            <a:r>
              <a:rPr lang="en-US" sz="1050" dirty="0"/>
              <a:t> </a:t>
            </a:r>
            <a:r>
              <a:rPr lang="en-US" sz="1050" dirty="0" smtClean="0"/>
              <a:t>    {</a:t>
            </a:r>
          </a:p>
          <a:p>
            <a:pPr marL="114300" indent="0">
              <a:buNone/>
            </a:pPr>
            <a:r>
              <a:rPr lang="en-US" sz="1050" dirty="0"/>
              <a:t> </a:t>
            </a:r>
            <a:r>
              <a:rPr lang="en-US" sz="1050" dirty="0" smtClean="0"/>
              <a:t> 	</a:t>
            </a:r>
            <a:r>
              <a:rPr lang="en-US" sz="1050" dirty="0" err="1" smtClean="0"/>
              <a:t>printf</a:t>
            </a:r>
            <a:r>
              <a:rPr lang="en-US" sz="1050" dirty="0" smtClean="0"/>
              <a:t>(“Enter value %d : “, i+1);</a:t>
            </a:r>
          </a:p>
          <a:p>
            <a:pPr marL="114300" indent="0">
              <a:buNone/>
            </a:pPr>
            <a:r>
              <a:rPr lang="en-US" sz="1050" dirty="0"/>
              <a:t> </a:t>
            </a:r>
            <a:r>
              <a:rPr lang="en-US" sz="1050" dirty="0" smtClean="0"/>
              <a:t>            </a:t>
            </a:r>
            <a:r>
              <a:rPr lang="en-US" sz="1050" dirty="0" err="1" smtClean="0"/>
              <a:t>scanf</a:t>
            </a:r>
            <a:r>
              <a:rPr lang="en-US" sz="1050" dirty="0" smtClean="0"/>
              <a:t>(“%d”, &amp;a[i]);</a:t>
            </a:r>
          </a:p>
          <a:p>
            <a:pPr marL="114300" indent="0">
              <a:buNone/>
            </a:pPr>
            <a:r>
              <a:rPr lang="en-US" sz="1050" dirty="0"/>
              <a:t>	</a:t>
            </a:r>
            <a:r>
              <a:rPr lang="en-US" sz="1050" dirty="0" err="1" smtClean="0"/>
              <a:t>printf</a:t>
            </a:r>
            <a:r>
              <a:rPr lang="en-US" sz="1050" dirty="0" smtClean="0"/>
              <a:t>(“\n”);</a:t>
            </a:r>
          </a:p>
          <a:p>
            <a:pPr marL="114300" indent="0">
              <a:buNone/>
            </a:pPr>
            <a:r>
              <a:rPr lang="en-US" sz="1050" dirty="0" smtClean="0"/>
              <a:t>     }</a:t>
            </a:r>
          </a:p>
          <a:p>
            <a:pPr marL="114300" indent="0">
              <a:buNone/>
            </a:pPr>
            <a:r>
              <a:rPr lang="en-US" sz="1050" dirty="0" smtClean="0"/>
              <a:t>     for(i =0; i&lt;5; i++)</a:t>
            </a:r>
          </a:p>
          <a:p>
            <a:pPr marL="114300" indent="0">
              <a:buNone/>
            </a:pPr>
            <a:r>
              <a:rPr lang="en-US" sz="1050" dirty="0" smtClean="0"/>
              <a:t>    {</a:t>
            </a:r>
          </a:p>
          <a:p>
            <a:pPr marL="114300" indent="0">
              <a:buNone/>
            </a:pPr>
            <a:r>
              <a:rPr lang="en-US" sz="1050" dirty="0"/>
              <a:t> </a:t>
            </a:r>
            <a:r>
              <a:rPr lang="en-US" sz="1050" dirty="0" smtClean="0"/>
              <a:t>        </a:t>
            </a:r>
            <a:r>
              <a:rPr lang="en-US" sz="1050" dirty="0" err="1" smtClean="0"/>
              <a:t>printf</a:t>
            </a:r>
            <a:r>
              <a:rPr lang="en-US" sz="1050" dirty="0" smtClean="0"/>
              <a:t>(“ value %d =%d\n”, i+1, a[i]);</a:t>
            </a:r>
          </a:p>
          <a:p>
            <a:pPr marL="114300" indent="0">
              <a:buNone/>
            </a:pPr>
            <a:r>
              <a:rPr lang="en-US" sz="1050" dirty="0"/>
              <a:t> </a:t>
            </a:r>
            <a:r>
              <a:rPr lang="en-US" sz="1050" dirty="0" smtClean="0"/>
              <a:t>   }</a:t>
            </a:r>
          </a:p>
          <a:p>
            <a:pPr marL="114300" indent="0">
              <a:buNone/>
            </a:pPr>
            <a:r>
              <a:rPr lang="en-US" sz="1050" dirty="0" smtClean="0"/>
              <a:t>    </a:t>
            </a:r>
            <a:r>
              <a:rPr lang="en-US" sz="1050" dirty="0" err="1" smtClean="0"/>
              <a:t>getch</a:t>
            </a:r>
            <a:r>
              <a:rPr lang="en-US" sz="1050" dirty="0" smtClean="0"/>
              <a:t>();</a:t>
            </a:r>
            <a:endParaRPr lang="en-US" sz="1050" dirty="0"/>
          </a:p>
          <a:p>
            <a:pPr marL="114300" indent="0">
              <a:buNone/>
            </a:pPr>
            <a:r>
              <a:rPr lang="en-US" sz="1050" dirty="0" smtClean="0"/>
              <a:t>}</a:t>
            </a:r>
          </a:p>
          <a:p>
            <a:pPr marL="114300" indent="0">
              <a:buNone/>
            </a:pPr>
            <a:r>
              <a:rPr lang="en-US" sz="1050" dirty="0" smtClean="0"/>
              <a:t>Output :</a:t>
            </a:r>
          </a:p>
          <a:p>
            <a:pPr marL="114300" indent="0">
              <a:buNone/>
            </a:pPr>
            <a:r>
              <a:rPr lang="en-US" sz="1050" dirty="0" smtClean="0"/>
              <a:t>Enter value 1 : 5</a:t>
            </a:r>
          </a:p>
          <a:p>
            <a:pPr marL="114300" indent="0">
              <a:buNone/>
            </a:pPr>
            <a:r>
              <a:rPr lang="en-US" sz="1050" dirty="0" smtClean="0"/>
              <a:t>Enter value 2 : 6</a:t>
            </a:r>
          </a:p>
          <a:p>
            <a:pPr marL="114300" indent="0">
              <a:buNone/>
            </a:pPr>
            <a:r>
              <a:rPr lang="en-US" sz="1050" dirty="0" smtClean="0"/>
              <a:t>Enter value 3 : 3</a:t>
            </a:r>
          </a:p>
          <a:p>
            <a:pPr marL="114300" indent="0">
              <a:buNone/>
            </a:pPr>
            <a:r>
              <a:rPr lang="en-US" sz="1050" dirty="0" smtClean="0"/>
              <a:t>Enter value 4 : 4</a:t>
            </a:r>
          </a:p>
          <a:p>
            <a:pPr marL="114300" indent="0">
              <a:buNone/>
            </a:pPr>
            <a:r>
              <a:rPr lang="en-US" sz="1050" dirty="0" smtClean="0"/>
              <a:t>Enter value 5 : 2</a:t>
            </a:r>
          </a:p>
          <a:p>
            <a:pPr marL="114300" indent="0">
              <a:buNone/>
            </a:pPr>
            <a:endParaRPr lang="en-US" sz="1050" dirty="0"/>
          </a:p>
          <a:p>
            <a:pPr marL="114300" indent="0">
              <a:buNone/>
            </a:pPr>
            <a:r>
              <a:rPr lang="en-US" sz="1050" dirty="0" smtClean="0"/>
              <a:t>Value 1 = 5</a:t>
            </a:r>
          </a:p>
          <a:p>
            <a:pPr marL="114300" indent="0">
              <a:buNone/>
            </a:pPr>
            <a:r>
              <a:rPr lang="en-US" sz="1050" dirty="0" smtClean="0"/>
              <a:t>Value 2 = 6</a:t>
            </a:r>
          </a:p>
          <a:p>
            <a:pPr marL="114300" indent="0">
              <a:buNone/>
            </a:pPr>
            <a:r>
              <a:rPr lang="en-US" sz="1050" dirty="0" smtClean="0"/>
              <a:t>Value 3 = 3</a:t>
            </a:r>
          </a:p>
          <a:p>
            <a:pPr marL="114300" indent="0">
              <a:buNone/>
            </a:pPr>
            <a:r>
              <a:rPr lang="en-US" sz="1050" dirty="0" smtClean="0"/>
              <a:t>Value  4 = 4</a:t>
            </a:r>
          </a:p>
          <a:p>
            <a:pPr marL="114300" indent="0">
              <a:buNone/>
            </a:pPr>
            <a:r>
              <a:rPr lang="en-US" sz="1050" dirty="0" smtClean="0"/>
              <a:t>Value 5 = 2</a:t>
            </a:r>
          </a:p>
        </p:txBody>
      </p:sp>
    </p:spTree>
    <p:extLst>
      <p:ext uri="{BB962C8B-B14F-4D97-AF65-F5344CB8AC3E}">
        <p14:creationId xmlns:p14="http://schemas.microsoft.com/office/powerpoint/2010/main" val="1006245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355160" cy="922114"/>
          </a:xfrm>
        </p:spPr>
        <p:txBody>
          <a:bodyPr/>
          <a:lstStyle/>
          <a:p>
            <a:r>
              <a:rPr lang="en-US" dirty="0" err="1" smtClean="0"/>
              <a:t>Initialisation</a:t>
            </a:r>
            <a:r>
              <a:rPr lang="en-US" dirty="0" smtClean="0"/>
              <a:t> of ARRAY</a:t>
            </a:r>
            <a:endParaRPr lang="en-IN" dirty="0"/>
          </a:p>
        </p:txBody>
      </p:sp>
      <p:sp>
        <p:nvSpPr>
          <p:cNvPr id="3" name="Content Placeholder 2"/>
          <p:cNvSpPr>
            <a:spLocks noGrp="1"/>
          </p:cNvSpPr>
          <p:nvPr>
            <p:ph idx="1"/>
          </p:nvPr>
        </p:nvSpPr>
        <p:spPr>
          <a:xfrm>
            <a:off x="467544" y="1628800"/>
            <a:ext cx="7620000" cy="4800600"/>
          </a:xfrm>
        </p:spPr>
        <p:txBody>
          <a:bodyPr/>
          <a:lstStyle/>
          <a:p>
            <a:r>
              <a:rPr lang="en-US" dirty="0" smtClean="0"/>
              <a:t>While using arrays we can accept values from user and we can also </a:t>
            </a:r>
            <a:r>
              <a:rPr lang="en-US" dirty="0" err="1" smtClean="0"/>
              <a:t>initialised</a:t>
            </a:r>
            <a:r>
              <a:rPr lang="en-US" dirty="0" smtClean="0"/>
              <a:t> array when we declared it.</a:t>
            </a:r>
          </a:p>
          <a:p>
            <a:pPr marL="114300" indent="0">
              <a:buNone/>
            </a:pPr>
            <a:r>
              <a:rPr lang="en-US" dirty="0"/>
              <a:t> </a:t>
            </a:r>
            <a:r>
              <a:rPr lang="en-US" dirty="0" smtClean="0"/>
              <a:t>   </a:t>
            </a:r>
            <a:r>
              <a:rPr lang="en-US" dirty="0" err="1" smtClean="0"/>
              <a:t>int</a:t>
            </a:r>
            <a:r>
              <a:rPr lang="en-US" dirty="0" smtClean="0"/>
              <a:t> a[5] = { 4, 7, 2, 11, 13 };</a:t>
            </a:r>
          </a:p>
          <a:p>
            <a:pPr marL="114300" indent="0">
              <a:buNone/>
            </a:pPr>
            <a:r>
              <a:rPr lang="en-US" dirty="0" smtClean="0"/>
              <a:t>If we want to print square of given numbers in array :</a:t>
            </a:r>
          </a:p>
          <a:p>
            <a:pPr marL="114300" indent="0">
              <a:buNone/>
            </a:pPr>
            <a:r>
              <a:rPr lang="en-US" dirty="0"/>
              <a:t> </a:t>
            </a:r>
            <a:r>
              <a:rPr lang="en-US" dirty="0" err="1" smtClean="0"/>
              <a:t>printf</a:t>
            </a:r>
            <a:r>
              <a:rPr lang="en-US" dirty="0" smtClean="0"/>
              <a:t>(“ Numbers \t Square \n”);</a:t>
            </a:r>
          </a:p>
          <a:p>
            <a:pPr marL="114300" indent="0">
              <a:buNone/>
            </a:pPr>
            <a:r>
              <a:rPr lang="en-US" dirty="0" smtClean="0"/>
              <a:t>For(i=0; i&lt;5;i++)</a:t>
            </a:r>
          </a:p>
          <a:p>
            <a:pPr marL="114300" indent="0">
              <a:buNone/>
            </a:pPr>
            <a:r>
              <a:rPr lang="en-US" dirty="0" smtClean="0"/>
              <a:t>{</a:t>
            </a:r>
          </a:p>
          <a:p>
            <a:pPr marL="114300" indent="0">
              <a:buNone/>
            </a:pPr>
            <a:r>
              <a:rPr lang="en-US" dirty="0"/>
              <a:t> </a:t>
            </a:r>
            <a:r>
              <a:rPr lang="en-US" dirty="0" smtClean="0"/>
              <a:t>  </a:t>
            </a:r>
            <a:r>
              <a:rPr lang="en-US" dirty="0" err="1" smtClean="0"/>
              <a:t>Printf</a:t>
            </a:r>
            <a:r>
              <a:rPr lang="en-US" dirty="0" smtClean="0"/>
              <a:t>(“%d \t “, a[i]);</a:t>
            </a:r>
          </a:p>
          <a:p>
            <a:pPr marL="114300" indent="0">
              <a:buNone/>
            </a:pPr>
            <a:r>
              <a:rPr lang="en-US" dirty="0"/>
              <a:t> </a:t>
            </a:r>
            <a:r>
              <a:rPr lang="en-US" dirty="0" smtClean="0"/>
              <a:t>  </a:t>
            </a:r>
            <a:r>
              <a:rPr lang="en-US" dirty="0" err="1" smtClean="0"/>
              <a:t>printf</a:t>
            </a:r>
            <a:r>
              <a:rPr lang="en-US" dirty="0" smtClean="0"/>
              <a:t>(“%d \n”, a[i] *a[i]);</a:t>
            </a:r>
          </a:p>
          <a:p>
            <a:pPr marL="114300" indent="0">
              <a:buNone/>
            </a:pPr>
            <a:r>
              <a:rPr lang="en-US" dirty="0" smtClean="0"/>
              <a:t>}</a:t>
            </a:r>
          </a:p>
          <a:p>
            <a:pPr marL="114300" indent="0">
              <a:buNone/>
            </a:pPr>
            <a:endParaRPr lang="en-US" dirty="0"/>
          </a:p>
          <a:p>
            <a:endParaRPr lang="en-IN" dirty="0"/>
          </a:p>
        </p:txBody>
      </p:sp>
    </p:spTree>
    <p:extLst>
      <p:ext uri="{BB962C8B-B14F-4D97-AF65-F5344CB8AC3E}">
        <p14:creationId xmlns:p14="http://schemas.microsoft.com/office/powerpoint/2010/main" val="1292644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 of array values</a:t>
            </a:r>
            <a:endParaRPr lang="en-IN" dirty="0"/>
          </a:p>
        </p:txBody>
      </p:sp>
      <p:sp>
        <p:nvSpPr>
          <p:cNvPr id="3" name="Content Placeholder 2"/>
          <p:cNvSpPr>
            <a:spLocks noGrp="1"/>
          </p:cNvSpPr>
          <p:nvPr>
            <p:ph idx="1"/>
          </p:nvPr>
        </p:nvSpPr>
        <p:spPr/>
        <p:txBody>
          <a:bodyPr/>
          <a:lstStyle/>
          <a:p>
            <a:pPr marL="114300" indent="0">
              <a:buNone/>
            </a:pPr>
            <a:r>
              <a:rPr lang="en-US" dirty="0" err="1" smtClean="0"/>
              <a:t>int</a:t>
            </a:r>
            <a:r>
              <a:rPr lang="en-US" dirty="0" smtClean="0"/>
              <a:t> I, sum =0, </a:t>
            </a:r>
            <a:r>
              <a:rPr lang="en-US" dirty="0" err="1" smtClean="0"/>
              <a:t>num</a:t>
            </a:r>
            <a:r>
              <a:rPr lang="en-US" dirty="0" smtClean="0"/>
              <a:t>[10];</a:t>
            </a:r>
          </a:p>
          <a:p>
            <a:pPr marL="114300" indent="0">
              <a:buNone/>
            </a:pPr>
            <a:r>
              <a:rPr lang="en-US" dirty="0" err="1" smtClean="0"/>
              <a:t>Printf</a:t>
            </a:r>
            <a:r>
              <a:rPr lang="en-US" dirty="0" smtClean="0"/>
              <a:t>(“ enter the 10 array values”);</a:t>
            </a:r>
          </a:p>
          <a:p>
            <a:pPr marL="114300" indent="0">
              <a:buNone/>
            </a:pPr>
            <a:r>
              <a:rPr lang="en-US" dirty="0" smtClean="0"/>
              <a:t>For(i=0; i&lt;10;i++)</a:t>
            </a:r>
          </a:p>
          <a:p>
            <a:pPr marL="114300" indent="0">
              <a:buNone/>
            </a:pPr>
            <a:r>
              <a:rPr lang="en-US" dirty="0" smtClean="0"/>
              <a:t>{</a:t>
            </a:r>
          </a:p>
          <a:p>
            <a:pPr marL="114300" indent="0">
              <a:buNone/>
            </a:pPr>
            <a:r>
              <a:rPr lang="en-US" dirty="0"/>
              <a:t> </a:t>
            </a:r>
            <a:r>
              <a:rPr lang="en-US" dirty="0" smtClean="0"/>
              <a:t>    </a:t>
            </a:r>
            <a:r>
              <a:rPr lang="en-US" dirty="0" err="1" smtClean="0"/>
              <a:t>scanf</a:t>
            </a:r>
            <a:r>
              <a:rPr lang="en-US" dirty="0" smtClean="0"/>
              <a:t>(“%d”,&amp;</a:t>
            </a:r>
            <a:r>
              <a:rPr lang="en-US" dirty="0" err="1" smtClean="0"/>
              <a:t>num</a:t>
            </a:r>
            <a:r>
              <a:rPr lang="en-US" dirty="0" smtClean="0"/>
              <a:t>[i]);</a:t>
            </a:r>
          </a:p>
          <a:p>
            <a:pPr marL="114300" indent="0">
              <a:buNone/>
            </a:pPr>
            <a:r>
              <a:rPr lang="en-US" dirty="0"/>
              <a:t> </a:t>
            </a:r>
            <a:r>
              <a:rPr lang="en-US" dirty="0" smtClean="0"/>
              <a:t>    sum = </a:t>
            </a:r>
            <a:r>
              <a:rPr lang="en-US" dirty="0" err="1" smtClean="0"/>
              <a:t>num</a:t>
            </a:r>
            <a:r>
              <a:rPr lang="en-US" dirty="0" smtClean="0"/>
              <a:t>[i] + sum;</a:t>
            </a:r>
          </a:p>
          <a:p>
            <a:pPr marL="114300" indent="0">
              <a:buNone/>
            </a:pPr>
            <a:r>
              <a:rPr lang="en-US" dirty="0" smtClean="0"/>
              <a:t>}</a:t>
            </a:r>
          </a:p>
          <a:p>
            <a:pPr marL="114300" indent="0">
              <a:buNone/>
            </a:pPr>
            <a:r>
              <a:rPr lang="en-US" dirty="0" err="1" smtClean="0"/>
              <a:t>Printf</a:t>
            </a:r>
            <a:r>
              <a:rPr lang="en-US" dirty="0" smtClean="0"/>
              <a:t>(“ Sum of values of array is : %d”, sum);</a:t>
            </a:r>
            <a:endParaRPr lang="en-IN" dirty="0"/>
          </a:p>
        </p:txBody>
      </p:sp>
    </p:spTree>
    <p:extLst>
      <p:ext uri="{BB962C8B-B14F-4D97-AF65-F5344CB8AC3E}">
        <p14:creationId xmlns:p14="http://schemas.microsoft.com/office/powerpoint/2010/main" val="2545532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95120" cy="850106"/>
          </a:xfrm>
        </p:spPr>
        <p:txBody>
          <a:bodyPr/>
          <a:lstStyle/>
          <a:p>
            <a:r>
              <a:rPr lang="en-US" sz="4000" dirty="0" smtClean="0"/>
              <a:t>Find maximum number in array :</a:t>
            </a:r>
            <a:endParaRPr lang="en-IN" sz="4000" dirty="0"/>
          </a:p>
        </p:txBody>
      </p:sp>
      <p:sp>
        <p:nvSpPr>
          <p:cNvPr id="3" name="Content Placeholder 2"/>
          <p:cNvSpPr>
            <a:spLocks noGrp="1"/>
          </p:cNvSpPr>
          <p:nvPr>
            <p:ph idx="1"/>
          </p:nvPr>
        </p:nvSpPr>
        <p:spPr>
          <a:xfrm>
            <a:off x="467544" y="1268760"/>
            <a:ext cx="7620000" cy="4800600"/>
          </a:xfrm>
        </p:spPr>
        <p:txBody>
          <a:bodyPr/>
          <a:lstStyle/>
          <a:p>
            <a:r>
              <a:rPr lang="en-IN" b="1" dirty="0"/>
              <a:t>STEP 1:</a:t>
            </a:r>
            <a:r>
              <a:rPr lang="en-IN" dirty="0"/>
              <a:t> START</a:t>
            </a:r>
          </a:p>
          <a:p>
            <a:r>
              <a:rPr lang="en-IN" b="1" dirty="0"/>
              <a:t>STEP 2:</a:t>
            </a:r>
            <a:r>
              <a:rPr lang="en-IN" dirty="0"/>
              <a:t> INITIALIZE </a:t>
            </a:r>
            <a:r>
              <a:rPr lang="en-IN" dirty="0" err="1"/>
              <a:t>arr</a:t>
            </a:r>
            <a:r>
              <a:rPr lang="en-IN" dirty="0"/>
              <a:t>[] = {25, 11, 7, 75, 56}</a:t>
            </a:r>
          </a:p>
          <a:p>
            <a:r>
              <a:rPr lang="en-IN" b="1" dirty="0"/>
              <a:t>STEP 3:</a:t>
            </a:r>
            <a:r>
              <a:rPr lang="en-IN" dirty="0"/>
              <a:t> length= </a:t>
            </a:r>
            <a:r>
              <a:rPr lang="en-IN" dirty="0" err="1"/>
              <a:t>sizeof</a:t>
            </a:r>
            <a:r>
              <a:rPr lang="en-IN" dirty="0"/>
              <a:t>(</a:t>
            </a:r>
            <a:r>
              <a:rPr lang="en-IN" dirty="0" err="1"/>
              <a:t>arr</a:t>
            </a:r>
            <a:r>
              <a:rPr lang="en-IN" dirty="0"/>
              <a:t>)/</a:t>
            </a:r>
            <a:r>
              <a:rPr lang="en-IN" dirty="0" err="1"/>
              <a:t>sizeof</a:t>
            </a:r>
            <a:r>
              <a:rPr lang="en-IN" dirty="0"/>
              <a:t>(</a:t>
            </a:r>
            <a:r>
              <a:rPr lang="en-IN" dirty="0" err="1"/>
              <a:t>arr</a:t>
            </a:r>
            <a:r>
              <a:rPr lang="en-IN" dirty="0"/>
              <a:t>[0])</a:t>
            </a:r>
          </a:p>
          <a:p>
            <a:r>
              <a:rPr lang="en-IN" b="1" dirty="0"/>
              <a:t>STEP 4:</a:t>
            </a:r>
            <a:r>
              <a:rPr lang="en-IN" dirty="0"/>
              <a:t> max = </a:t>
            </a:r>
            <a:r>
              <a:rPr lang="en-IN" dirty="0" err="1"/>
              <a:t>arr</a:t>
            </a:r>
            <a:r>
              <a:rPr lang="en-IN" dirty="0"/>
              <a:t>[0]</a:t>
            </a:r>
          </a:p>
          <a:p>
            <a:r>
              <a:rPr lang="en-IN" b="1" dirty="0"/>
              <a:t>STEP 5:</a:t>
            </a:r>
            <a:r>
              <a:rPr lang="en-IN" dirty="0"/>
              <a:t> SET i=0. REPEAT STEP 6 and STEP 7 i&lt;length</a:t>
            </a:r>
          </a:p>
          <a:p>
            <a:r>
              <a:rPr lang="en-IN" b="1" dirty="0"/>
              <a:t>STEP 6:</a:t>
            </a:r>
            <a:r>
              <a:rPr lang="en-IN" dirty="0"/>
              <a:t> if(</a:t>
            </a:r>
            <a:r>
              <a:rPr lang="en-IN" dirty="0" err="1"/>
              <a:t>arr</a:t>
            </a:r>
            <a:r>
              <a:rPr lang="en-IN" dirty="0"/>
              <a:t>[i]&gt;max)</a:t>
            </a:r>
            <a:br>
              <a:rPr lang="en-IN" dirty="0"/>
            </a:br>
            <a:r>
              <a:rPr lang="en-IN" dirty="0"/>
              <a:t>              max=</a:t>
            </a:r>
            <a:r>
              <a:rPr lang="en-IN" dirty="0" err="1"/>
              <a:t>arr</a:t>
            </a:r>
            <a:r>
              <a:rPr lang="en-IN" dirty="0"/>
              <a:t>[i]</a:t>
            </a:r>
          </a:p>
          <a:p>
            <a:r>
              <a:rPr lang="en-IN" b="1" dirty="0"/>
              <a:t>STEP 7:</a:t>
            </a:r>
            <a:r>
              <a:rPr lang="en-IN" dirty="0"/>
              <a:t> i=i+1.</a:t>
            </a:r>
          </a:p>
          <a:p>
            <a:r>
              <a:rPr lang="en-IN" b="1" dirty="0"/>
              <a:t>STEP 8:</a:t>
            </a:r>
            <a:r>
              <a:rPr lang="en-IN" dirty="0"/>
              <a:t> PRINT "Largest element in given array:" assigning max.</a:t>
            </a:r>
          </a:p>
          <a:p>
            <a:r>
              <a:rPr lang="en-IN" b="1" dirty="0"/>
              <a:t>STEP 9:</a:t>
            </a:r>
            <a:r>
              <a:rPr lang="en-IN" dirty="0"/>
              <a:t> RETURN 0</a:t>
            </a:r>
          </a:p>
          <a:p>
            <a:r>
              <a:rPr lang="en-IN" b="1" dirty="0"/>
              <a:t>STEP 9:</a:t>
            </a:r>
            <a:r>
              <a:rPr lang="en-IN" dirty="0"/>
              <a:t> END.</a:t>
            </a:r>
          </a:p>
          <a:p>
            <a:endParaRPr lang="en-IN" dirty="0"/>
          </a:p>
        </p:txBody>
      </p:sp>
    </p:spTree>
    <p:extLst>
      <p:ext uri="{BB962C8B-B14F-4D97-AF65-F5344CB8AC3E}">
        <p14:creationId xmlns:p14="http://schemas.microsoft.com/office/powerpoint/2010/main" val="3742426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74638"/>
            <a:ext cx="7753672" cy="1143000"/>
          </a:xfrm>
        </p:spPr>
        <p:txBody>
          <a:bodyPr/>
          <a:lstStyle/>
          <a:p>
            <a:r>
              <a:rPr lang="en-US" dirty="0" smtClean="0"/>
              <a:t>Passing arrays to Function</a:t>
            </a:r>
            <a:endParaRPr lang="en-IN" dirty="0"/>
          </a:p>
        </p:txBody>
      </p:sp>
      <p:sp>
        <p:nvSpPr>
          <p:cNvPr id="3" name="Content Placeholder 2"/>
          <p:cNvSpPr>
            <a:spLocks noGrp="1"/>
          </p:cNvSpPr>
          <p:nvPr>
            <p:ph idx="1"/>
          </p:nvPr>
        </p:nvSpPr>
        <p:spPr>
          <a:xfrm>
            <a:off x="467544" y="1556792"/>
            <a:ext cx="7620000" cy="3672408"/>
          </a:xfrm>
        </p:spPr>
        <p:txBody>
          <a:bodyPr/>
          <a:lstStyle/>
          <a:p>
            <a:r>
              <a:rPr lang="en-US" dirty="0" smtClean="0"/>
              <a:t>Functions are the methods  which are called from main ().</a:t>
            </a:r>
          </a:p>
          <a:p>
            <a:r>
              <a:rPr lang="en-US" dirty="0" smtClean="0"/>
              <a:t>Functions has prototype as</a:t>
            </a:r>
          </a:p>
          <a:p>
            <a:pPr marL="114300" indent="0">
              <a:buNone/>
            </a:pPr>
            <a:r>
              <a:rPr lang="en-US" dirty="0"/>
              <a:t> </a:t>
            </a:r>
            <a:r>
              <a:rPr lang="en-US" dirty="0" smtClean="0"/>
              <a:t>     return data type </a:t>
            </a:r>
            <a:r>
              <a:rPr lang="en-US" dirty="0" err="1" smtClean="0"/>
              <a:t>func_name</a:t>
            </a:r>
            <a:r>
              <a:rPr lang="en-US" dirty="0" smtClean="0"/>
              <a:t>(arg1, arg2,..);</a:t>
            </a:r>
          </a:p>
          <a:p>
            <a:pPr marL="114300" indent="0">
              <a:buNone/>
            </a:pPr>
            <a:r>
              <a:rPr lang="en-US" dirty="0" smtClean="0"/>
              <a:t>Function has to be declared in main () before it call.</a:t>
            </a:r>
          </a:p>
          <a:p>
            <a:pPr marL="114300" indent="0">
              <a:buNone/>
            </a:pPr>
            <a:r>
              <a:rPr lang="en-US" dirty="0" smtClean="0"/>
              <a:t>Declaration is like :</a:t>
            </a:r>
          </a:p>
          <a:p>
            <a:pPr marL="114300" indent="0">
              <a:buNone/>
            </a:pPr>
            <a:r>
              <a:rPr lang="en-US" dirty="0"/>
              <a:t> </a:t>
            </a:r>
            <a:r>
              <a:rPr lang="en-US" dirty="0" smtClean="0"/>
              <a:t>    </a:t>
            </a:r>
            <a:r>
              <a:rPr lang="en-US" dirty="0" err="1" smtClean="0"/>
              <a:t>int</a:t>
            </a:r>
            <a:r>
              <a:rPr lang="en-US" dirty="0" smtClean="0"/>
              <a:t> add(</a:t>
            </a:r>
            <a:r>
              <a:rPr lang="en-US" dirty="0" err="1" smtClean="0"/>
              <a:t>int</a:t>
            </a:r>
            <a:r>
              <a:rPr lang="en-US" dirty="0" smtClean="0"/>
              <a:t> a, </a:t>
            </a:r>
            <a:r>
              <a:rPr lang="en-US" dirty="0" err="1" smtClean="0"/>
              <a:t>int</a:t>
            </a:r>
            <a:r>
              <a:rPr lang="en-US" dirty="0" smtClean="0"/>
              <a:t> b);</a:t>
            </a:r>
          </a:p>
          <a:p>
            <a:pPr marL="114300" indent="0">
              <a:buNone/>
            </a:pPr>
            <a:r>
              <a:rPr lang="en-US" dirty="0" smtClean="0"/>
              <a:t>If not returning a value use void </a:t>
            </a:r>
            <a:r>
              <a:rPr lang="en-US" dirty="0" err="1" smtClean="0"/>
              <a:t>datatype</a:t>
            </a:r>
            <a:r>
              <a:rPr lang="en-US" dirty="0" smtClean="0"/>
              <a:t>.</a:t>
            </a:r>
          </a:p>
          <a:p>
            <a:pPr marL="114300" indent="0">
              <a:buNone/>
            </a:pPr>
            <a:endParaRPr lang="en-US" dirty="0" smtClean="0"/>
          </a:p>
          <a:p>
            <a:pPr marL="114300" indent="0">
              <a:buNone/>
            </a:pPr>
            <a:endParaRPr lang="en-US" dirty="0" smtClean="0"/>
          </a:p>
          <a:p>
            <a:pPr marL="114300" indent="0">
              <a:buNone/>
            </a:pPr>
            <a:endParaRPr lang="en-IN" dirty="0"/>
          </a:p>
        </p:txBody>
      </p:sp>
    </p:spTree>
    <p:extLst>
      <p:ext uri="{BB962C8B-B14F-4D97-AF65-F5344CB8AC3E}">
        <p14:creationId xmlns:p14="http://schemas.microsoft.com/office/powerpoint/2010/main" val="3173999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7200800" cy="1080120"/>
          </a:xfrm>
        </p:spPr>
        <p:txBody>
          <a:bodyPr/>
          <a:lstStyle/>
          <a:p>
            <a:r>
              <a:rPr lang="en-US" dirty="0" smtClean="0"/>
              <a:t>Continued……</a:t>
            </a:r>
            <a:endParaRPr lang="en-IN" dirty="0"/>
          </a:p>
        </p:txBody>
      </p:sp>
      <p:sp>
        <p:nvSpPr>
          <p:cNvPr id="3" name="Content Placeholder 2"/>
          <p:cNvSpPr>
            <a:spLocks noGrp="1"/>
          </p:cNvSpPr>
          <p:nvPr>
            <p:ph idx="1"/>
          </p:nvPr>
        </p:nvSpPr>
        <p:spPr>
          <a:xfrm>
            <a:off x="395536" y="908720"/>
            <a:ext cx="7620000" cy="5949280"/>
          </a:xfrm>
        </p:spPr>
        <p:txBody>
          <a:bodyPr>
            <a:noAutofit/>
          </a:bodyPr>
          <a:lstStyle/>
          <a:p>
            <a:r>
              <a:rPr lang="en-IN" sz="1400" dirty="0"/>
              <a:t>#include &lt;</a:t>
            </a:r>
            <a:r>
              <a:rPr lang="en-IN" sz="1400" dirty="0" err="1"/>
              <a:t>stdio.h</a:t>
            </a:r>
            <a:r>
              <a:rPr lang="en-IN" sz="1400" dirty="0"/>
              <a:t>&gt;</a:t>
            </a:r>
          </a:p>
          <a:p>
            <a:r>
              <a:rPr lang="en-IN" sz="1400" dirty="0"/>
              <a:t>#include &lt;</a:t>
            </a:r>
            <a:r>
              <a:rPr lang="en-IN" sz="1400" dirty="0" err="1"/>
              <a:t>conio.h</a:t>
            </a:r>
            <a:r>
              <a:rPr lang="en-IN" sz="1400" dirty="0"/>
              <a:t>&gt;</a:t>
            </a:r>
          </a:p>
          <a:p>
            <a:r>
              <a:rPr lang="en-IN" sz="1400" dirty="0" smtClean="0"/>
              <a:t>void </a:t>
            </a:r>
            <a:r>
              <a:rPr lang="en-IN" sz="1400" dirty="0"/>
              <a:t>main()</a:t>
            </a:r>
          </a:p>
          <a:p>
            <a:r>
              <a:rPr lang="en-IN" sz="1400" dirty="0"/>
              <a:t>{</a:t>
            </a:r>
          </a:p>
          <a:p>
            <a:r>
              <a:rPr lang="en-IN" sz="1400" dirty="0" smtClean="0"/>
              <a:t>    </a:t>
            </a:r>
            <a:r>
              <a:rPr lang="en-IN" sz="1400" dirty="0" err="1" smtClean="0"/>
              <a:t>int</a:t>
            </a:r>
            <a:r>
              <a:rPr lang="en-IN" sz="1400" dirty="0" smtClean="0"/>
              <a:t> a[5]={</a:t>
            </a:r>
            <a:r>
              <a:rPr lang="en-IN" sz="1400" dirty="0"/>
              <a:t>10,5,45,12,19};</a:t>
            </a:r>
          </a:p>
          <a:p>
            <a:r>
              <a:rPr lang="en-IN" sz="1400" dirty="0" smtClean="0"/>
              <a:t>    </a:t>
            </a:r>
            <a:r>
              <a:rPr lang="en-IN" sz="1400" dirty="0" err="1" smtClean="0"/>
              <a:t>int</a:t>
            </a:r>
            <a:r>
              <a:rPr lang="en-IN" sz="1400" dirty="0" smtClean="0"/>
              <a:t> n=5,m</a:t>
            </a:r>
            <a:r>
              <a:rPr lang="en-IN" sz="1400" dirty="0"/>
              <a:t>;</a:t>
            </a:r>
          </a:p>
          <a:p>
            <a:r>
              <a:rPr lang="en-IN" sz="1400" dirty="0" smtClean="0"/>
              <a:t>    </a:t>
            </a:r>
            <a:r>
              <a:rPr lang="en-IN" sz="1400" dirty="0" err="1" smtClean="0"/>
              <a:t>Int</a:t>
            </a:r>
            <a:r>
              <a:rPr lang="en-IN" sz="1400" dirty="0" smtClean="0"/>
              <a:t> </a:t>
            </a:r>
            <a:r>
              <a:rPr lang="en-IN" sz="1400" dirty="0"/>
              <a:t>max(</a:t>
            </a:r>
            <a:r>
              <a:rPr lang="en-IN" sz="1400" dirty="0" err="1"/>
              <a:t>int</a:t>
            </a:r>
            <a:r>
              <a:rPr lang="en-IN" sz="1400" dirty="0"/>
              <a:t> </a:t>
            </a:r>
            <a:r>
              <a:rPr lang="en-IN" sz="1400" dirty="0" smtClean="0"/>
              <a:t>a[],</a:t>
            </a:r>
            <a:r>
              <a:rPr lang="en-IN" sz="1400" dirty="0" err="1" smtClean="0"/>
              <a:t>int</a:t>
            </a:r>
            <a:r>
              <a:rPr lang="en-IN" sz="1400" dirty="0" smtClean="0"/>
              <a:t> n);    </a:t>
            </a:r>
          </a:p>
          <a:p>
            <a:r>
              <a:rPr lang="en-IN" sz="1400" dirty="0" smtClean="0"/>
              <a:t>     </a:t>
            </a:r>
            <a:r>
              <a:rPr lang="en-IN" sz="1400" dirty="0" err="1" smtClean="0"/>
              <a:t>clrscr</a:t>
            </a:r>
            <a:r>
              <a:rPr lang="en-IN" sz="1400" dirty="0"/>
              <a:t>();</a:t>
            </a:r>
          </a:p>
          <a:p>
            <a:r>
              <a:rPr lang="en-IN" sz="1400" dirty="0" smtClean="0"/>
              <a:t>    m=max(</a:t>
            </a:r>
            <a:r>
              <a:rPr lang="en-IN" sz="1400" dirty="0" err="1" smtClean="0"/>
              <a:t>a,n</a:t>
            </a:r>
            <a:r>
              <a:rPr lang="en-IN" sz="1400" dirty="0"/>
              <a:t>);</a:t>
            </a:r>
          </a:p>
          <a:p>
            <a:r>
              <a:rPr lang="en-IN" sz="1400" dirty="0" smtClean="0"/>
              <a:t>    </a:t>
            </a:r>
            <a:r>
              <a:rPr lang="en-IN" sz="1400" dirty="0" err="1" smtClean="0"/>
              <a:t>printf</a:t>
            </a:r>
            <a:r>
              <a:rPr lang="en-IN" sz="1400" dirty="0"/>
              <a:t>("\</a:t>
            </a:r>
            <a:r>
              <a:rPr lang="en-IN" sz="1400" dirty="0" smtClean="0"/>
              <a:t>n MAXIMUM </a:t>
            </a:r>
            <a:r>
              <a:rPr lang="en-IN" sz="1400" dirty="0"/>
              <a:t>NUMBER IS %d</a:t>
            </a:r>
            <a:r>
              <a:rPr lang="en-IN" sz="1400" dirty="0" smtClean="0"/>
              <a:t>", m</a:t>
            </a:r>
            <a:r>
              <a:rPr lang="en-IN" sz="1400" dirty="0"/>
              <a:t>);</a:t>
            </a:r>
          </a:p>
          <a:p>
            <a:r>
              <a:rPr lang="en-IN" sz="1400" dirty="0" smtClean="0"/>
              <a:t>    </a:t>
            </a:r>
            <a:r>
              <a:rPr lang="en-IN" sz="1400" dirty="0" err="1" smtClean="0"/>
              <a:t>getch</a:t>
            </a:r>
            <a:r>
              <a:rPr lang="en-IN" sz="1400" dirty="0"/>
              <a:t>();</a:t>
            </a:r>
          </a:p>
          <a:p>
            <a:r>
              <a:rPr lang="en-IN" sz="1400" dirty="0"/>
              <a:t>}</a:t>
            </a:r>
          </a:p>
          <a:p>
            <a:r>
              <a:rPr lang="en-IN" sz="1400" dirty="0" err="1" smtClean="0"/>
              <a:t>int</a:t>
            </a:r>
            <a:r>
              <a:rPr lang="en-IN" sz="1400" dirty="0" smtClean="0"/>
              <a:t> max(</a:t>
            </a:r>
            <a:r>
              <a:rPr lang="en-IN" sz="1400" dirty="0" err="1" smtClean="0"/>
              <a:t>int</a:t>
            </a:r>
            <a:r>
              <a:rPr lang="en-IN" sz="1400" dirty="0" smtClean="0"/>
              <a:t> </a:t>
            </a:r>
            <a:r>
              <a:rPr lang="en-IN" sz="1400" dirty="0"/>
              <a:t>x[],</a:t>
            </a:r>
            <a:r>
              <a:rPr lang="en-IN" sz="1400" dirty="0" err="1"/>
              <a:t>int</a:t>
            </a:r>
            <a:r>
              <a:rPr lang="en-IN" sz="1400" dirty="0"/>
              <a:t> k)</a:t>
            </a:r>
          </a:p>
          <a:p>
            <a:r>
              <a:rPr lang="en-IN" sz="1400" dirty="0"/>
              <a:t>{</a:t>
            </a:r>
          </a:p>
          <a:p>
            <a:r>
              <a:rPr lang="en-IN" sz="1400" dirty="0" smtClean="0"/>
              <a:t>     </a:t>
            </a:r>
            <a:r>
              <a:rPr lang="en-IN" sz="1400" dirty="0" err="1" smtClean="0"/>
              <a:t>int</a:t>
            </a:r>
            <a:r>
              <a:rPr lang="en-IN" sz="1400" dirty="0" smtClean="0"/>
              <a:t> </a:t>
            </a:r>
            <a:r>
              <a:rPr lang="en-IN" sz="1400" dirty="0"/>
              <a:t>t</a:t>
            </a:r>
            <a:r>
              <a:rPr lang="en-IN" sz="1400" dirty="0" smtClean="0"/>
              <a:t>, i</a:t>
            </a:r>
            <a:r>
              <a:rPr lang="en-IN" sz="1400" dirty="0"/>
              <a:t>;</a:t>
            </a:r>
          </a:p>
          <a:p>
            <a:r>
              <a:rPr lang="en-IN" sz="1400" dirty="0" smtClean="0"/>
              <a:t>     t = x[0</a:t>
            </a:r>
            <a:r>
              <a:rPr lang="en-IN" sz="1400" dirty="0"/>
              <a:t>];</a:t>
            </a:r>
          </a:p>
          <a:p>
            <a:r>
              <a:rPr lang="en-IN" sz="1400" dirty="0"/>
              <a:t>for(i=1</a:t>
            </a:r>
            <a:r>
              <a:rPr lang="en-IN" sz="1400" dirty="0" smtClean="0"/>
              <a:t>; i&lt;k; i</a:t>
            </a:r>
            <a:r>
              <a:rPr lang="en-IN" sz="1400" dirty="0"/>
              <a:t>++)</a:t>
            </a:r>
          </a:p>
          <a:p>
            <a:r>
              <a:rPr lang="en-IN" sz="1400" dirty="0"/>
              <a:t>{</a:t>
            </a:r>
          </a:p>
          <a:p>
            <a:r>
              <a:rPr lang="en-IN" sz="1400" dirty="0" smtClean="0"/>
              <a:t>     if(x[i</a:t>
            </a:r>
            <a:r>
              <a:rPr lang="en-IN" sz="1400" dirty="0"/>
              <a:t>]&gt;t)</a:t>
            </a:r>
          </a:p>
          <a:p>
            <a:r>
              <a:rPr lang="en-IN" sz="1400" dirty="0" smtClean="0"/>
              <a:t>     t=x[i</a:t>
            </a:r>
            <a:r>
              <a:rPr lang="en-IN" sz="1400" dirty="0"/>
              <a:t>];</a:t>
            </a:r>
          </a:p>
          <a:p>
            <a:r>
              <a:rPr lang="en-IN" sz="1400" dirty="0"/>
              <a:t>}</a:t>
            </a:r>
          </a:p>
          <a:p>
            <a:r>
              <a:rPr lang="en-IN" sz="1400" dirty="0" smtClean="0"/>
              <a:t>    return(t</a:t>
            </a:r>
            <a:r>
              <a:rPr lang="en-IN" sz="1400" dirty="0"/>
              <a:t>);</a:t>
            </a:r>
          </a:p>
          <a:p>
            <a:r>
              <a:rPr lang="en-IN" sz="1400" dirty="0"/>
              <a:t>}</a:t>
            </a:r>
          </a:p>
          <a:p>
            <a:endParaRPr lang="en-IN" sz="1400" dirty="0"/>
          </a:p>
        </p:txBody>
      </p:sp>
    </p:spTree>
    <p:extLst>
      <p:ext uri="{BB962C8B-B14F-4D97-AF65-F5344CB8AC3E}">
        <p14:creationId xmlns:p14="http://schemas.microsoft.com/office/powerpoint/2010/main" val="40259086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1091</TotalTime>
  <Words>2193</Words>
  <Application>Microsoft Office PowerPoint</Application>
  <PresentationFormat>On-screen Show (4:3)</PresentationFormat>
  <Paragraphs>416</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Adjacency</vt:lpstr>
      <vt:lpstr>Unit 2  ARRAYS</vt:lpstr>
      <vt:lpstr>NEED OF ARRAYS :</vt:lpstr>
      <vt:lpstr>Declaration of an Array :</vt:lpstr>
      <vt:lpstr>Display integers using an array</vt:lpstr>
      <vt:lpstr>Initialisation of ARRAY</vt:lpstr>
      <vt:lpstr>Sum of array values</vt:lpstr>
      <vt:lpstr>Find maximum number in array :</vt:lpstr>
      <vt:lpstr>Passing arrays to Function</vt:lpstr>
      <vt:lpstr>Continued……</vt:lpstr>
      <vt:lpstr>Inserting element in array</vt:lpstr>
      <vt:lpstr>Insert element in an Array</vt:lpstr>
      <vt:lpstr>PowerPoint Presentation</vt:lpstr>
      <vt:lpstr>Deleting an Element from array</vt:lpstr>
      <vt:lpstr>Delete element from array</vt:lpstr>
      <vt:lpstr>Hash Table </vt:lpstr>
      <vt:lpstr>PowerPoint Presentation</vt:lpstr>
      <vt:lpstr>PowerPoint Presentation</vt:lpstr>
      <vt:lpstr>Multidimensional array indexing</vt:lpstr>
      <vt:lpstr>Multi Dimensional Matrix</vt:lpstr>
      <vt:lpstr>PowerPoint Presentation</vt:lpstr>
      <vt:lpstr>Hash Collision</vt:lpstr>
      <vt:lpstr>Open Addressing</vt:lpstr>
      <vt:lpstr>Direct addressing : </vt:lpstr>
      <vt:lpstr>Continued…..</vt:lpstr>
      <vt:lpstr>PowerPoint Presentation</vt:lpstr>
      <vt:lpstr>Types og Hash Functions</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ARRAYS</dc:title>
  <dc:creator>Student</dc:creator>
  <cp:lastModifiedBy>admin</cp:lastModifiedBy>
  <cp:revision>43</cp:revision>
  <dcterms:created xsi:type="dcterms:W3CDTF">2021-10-20T04:07:32Z</dcterms:created>
  <dcterms:modified xsi:type="dcterms:W3CDTF">2021-10-27T10:46:25Z</dcterms:modified>
</cp:coreProperties>
</file>