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1DAF-DE2F-4A37-B228-A0965396064B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82B9-2761-4DF7-A570-960BEBA517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1DAF-DE2F-4A37-B228-A0965396064B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82B9-2761-4DF7-A570-960BEBA517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1DAF-DE2F-4A37-B228-A0965396064B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82B9-2761-4DF7-A570-960BEBA517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1DAF-DE2F-4A37-B228-A0965396064B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82B9-2761-4DF7-A570-960BEBA517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1DAF-DE2F-4A37-B228-A0965396064B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82B9-2761-4DF7-A570-960BEBA517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1DAF-DE2F-4A37-B228-A0965396064B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82B9-2761-4DF7-A570-960BEBA517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1DAF-DE2F-4A37-B228-A0965396064B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82B9-2761-4DF7-A570-960BEBA517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1DAF-DE2F-4A37-B228-A0965396064B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82B9-2761-4DF7-A570-960BEBA517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1DAF-DE2F-4A37-B228-A0965396064B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82B9-2761-4DF7-A570-960BEBA517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1DAF-DE2F-4A37-B228-A0965396064B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82B9-2761-4DF7-A570-960BEBA517E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1DAF-DE2F-4A37-B228-A0965396064B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F082B9-2761-4DF7-A570-960BEBA517E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6F082B9-2761-4DF7-A570-960BEBA517E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04A1DAF-DE2F-4A37-B228-A0965396064B}" type="datetimeFigureOut">
              <a:rPr lang="en-IN" smtClean="0"/>
              <a:t>25-10-2021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2 </a:t>
            </a:r>
            <a:br>
              <a:rPr lang="en-US" dirty="0" smtClean="0"/>
            </a:br>
            <a:r>
              <a:rPr lang="en-US" dirty="0" smtClean="0"/>
              <a:t>ARRAYS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2160" y="5661248"/>
            <a:ext cx="2736304" cy="57606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BY :</a:t>
            </a:r>
          </a:p>
          <a:p>
            <a:pPr algn="l"/>
            <a:r>
              <a:rPr lang="en-US" dirty="0" smtClean="0"/>
              <a:t>MRS. DEEPTI A. CHAUDHARI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636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620000" cy="796950"/>
          </a:xfrm>
        </p:spPr>
        <p:txBody>
          <a:bodyPr/>
          <a:lstStyle/>
          <a:p>
            <a:r>
              <a:rPr lang="en-US" dirty="0" smtClean="0"/>
              <a:t>Inserting element in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136904" cy="54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For inserting the element at required position, elements must be moved downwards to new locations. </a:t>
            </a:r>
          </a:p>
        </p:txBody>
      </p:sp>
      <p:pic>
        <p:nvPicPr>
          <p:cNvPr id="1026" name="Picture 2" descr="Insert and Delete element in Array in C using switch case - HPlus Acade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7488832" cy="421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48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18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069" y="332656"/>
            <a:ext cx="78488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Algorithm to insert value in array :</a:t>
            </a:r>
          </a:p>
          <a:p>
            <a:endParaRPr lang="en-US" sz="1400" dirty="0"/>
          </a:p>
          <a:p>
            <a:pPr marL="342900" indent="-342900">
              <a:buAutoNum type="arabicPeriod"/>
            </a:pPr>
            <a:r>
              <a:rPr lang="en-US" sz="2000" dirty="0" smtClean="0"/>
              <a:t>(</a:t>
            </a:r>
            <a:r>
              <a:rPr lang="en-US" sz="2000" dirty="0" err="1" smtClean="0"/>
              <a:t>initialised</a:t>
            </a:r>
            <a:r>
              <a:rPr lang="en-US" sz="2000" dirty="0" smtClean="0"/>
              <a:t> the value of i] Set i= </a:t>
            </a:r>
            <a:r>
              <a:rPr lang="en-US" sz="2000" dirty="0" err="1" smtClean="0"/>
              <a:t>len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Repeat for i=</a:t>
            </a:r>
            <a:r>
              <a:rPr lang="en-US" sz="2000" dirty="0" err="1" smtClean="0"/>
              <a:t>len</a:t>
            </a:r>
            <a:r>
              <a:rPr lang="en-US" sz="2000" dirty="0" smtClean="0"/>
              <a:t> down to </a:t>
            </a:r>
            <a:r>
              <a:rPr lang="en-US" sz="2000" dirty="0" err="1" smtClean="0"/>
              <a:t>pos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  ( shift the elements down by 1 position)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set a[i+1] = a[i]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(End of loop)</a:t>
            </a:r>
          </a:p>
          <a:p>
            <a:pPr marL="342900" indent="-342900">
              <a:buAutoNum type="arabicPeriod" startAt="3"/>
            </a:pPr>
            <a:r>
              <a:rPr lang="en-US" sz="2000" dirty="0" smtClean="0"/>
              <a:t>Insert element at required position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set a[</a:t>
            </a:r>
            <a:r>
              <a:rPr lang="en-US" sz="2000" dirty="0" err="1" smtClean="0"/>
              <a:t>pos</a:t>
            </a:r>
            <a:r>
              <a:rPr lang="en-US" sz="2000" dirty="0" smtClean="0"/>
              <a:t>] =</a:t>
            </a:r>
            <a:r>
              <a:rPr lang="en-US" sz="2000" dirty="0" err="1" smtClean="0"/>
              <a:t>num</a:t>
            </a:r>
            <a:r>
              <a:rPr lang="en-US" sz="2000" dirty="0" smtClean="0"/>
              <a:t>;</a:t>
            </a:r>
          </a:p>
          <a:p>
            <a:pPr marL="342900" indent="-342900">
              <a:buAutoNum type="arabicPeriod" startAt="4"/>
            </a:pPr>
            <a:r>
              <a:rPr lang="en-US" sz="2000" dirty="0" smtClean="0"/>
              <a:t>(Reset </a:t>
            </a:r>
            <a:r>
              <a:rPr lang="en-US" sz="2000" dirty="0" err="1" smtClean="0"/>
              <a:t>len</a:t>
            </a:r>
            <a:r>
              <a:rPr lang="en-US" sz="2000" dirty="0" smtClean="0"/>
              <a:t>) Set </a:t>
            </a:r>
            <a:r>
              <a:rPr lang="en-US" sz="2000" dirty="0" err="1" smtClean="0"/>
              <a:t>len</a:t>
            </a:r>
            <a:r>
              <a:rPr lang="en-US" sz="2000" dirty="0" smtClean="0"/>
              <a:t> =len+1</a:t>
            </a:r>
          </a:p>
          <a:p>
            <a:pPr marL="342900" indent="-342900">
              <a:buAutoNum type="arabicPeriod" startAt="4"/>
            </a:pPr>
            <a:r>
              <a:rPr lang="en-US" sz="2000" dirty="0" smtClean="0"/>
              <a:t>Display the new list of arrays</a:t>
            </a:r>
          </a:p>
          <a:p>
            <a:pPr marL="342900" indent="-342900">
              <a:buAutoNum type="arabicPeriod" startAt="4"/>
            </a:pPr>
            <a:r>
              <a:rPr lang="en-US" sz="2000" dirty="0" smtClean="0"/>
              <a:t>End</a:t>
            </a:r>
          </a:p>
          <a:p>
            <a:pPr marL="342900" indent="-342900">
              <a:buAutoNum type="arabicPeriod" startAt="4"/>
            </a:pPr>
            <a:endParaRPr lang="en-IN" sz="1400" dirty="0"/>
          </a:p>
        </p:txBody>
      </p:sp>
      <p:pic>
        <p:nvPicPr>
          <p:cNvPr id="2050" name="Picture 2" descr="Insert Elements In Array | C Programming | Questions Bank | UK Acad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924944"/>
            <a:ext cx="4365037" cy="365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9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620000" cy="778098"/>
          </a:xfrm>
        </p:spPr>
        <p:txBody>
          <a:bodyPr/>
          <a:lstStyle/>
          <a:p>
            <a:r>
              <a:rPr lang="en-US" sz="3600" dirty="0" smtClean="0"/>
              <a:t>Deleting an Element from array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7920880" cy="54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b="1" dirty="0" smtClean="0"/>
              <a:t>Algorithm</a:t>
            </a:r>
          </a:p>
          <a:p>
            <a:pPr marL="114300" indent="0">
              <a:buNone/>
            </a:pPr>
            <a:r>
              <a:rPr lang="en-US" sz="1600" dirty="0" smtClean="0"/>
              <a:t>1. Set item = a[</a:t>
            </a:r>
            <a:r>
              <a:rPr lang="en-US" sz="1600" dirty="0" err="1" smtClean="0"/>
              <a:t>pos</a:t>
            </a:r>
            <a:r>
              <a:rPr lang="en-US" sz="1600" dirty="0" smtClean="0"/>
              <a:t>]</a:t>
            </a:r>
          </a:p>
          <a:p>
            <a:pPr marL="114300" indent="0">
              <a:buNone/>
            </a:pPr>
            <a:r>
              <a:rPr lang="en-US" sz="1600" dirty="0" smtClean="0"/>
              <a:t>2. Repeat for j = </a:t>
            </a:r>
            <a:r>
              <a:rPr lang="en-US" sz="1600" dirty="0" err="1" smtClean="0"/>
              <a:t>pos</a:t>
            </a:r>
            <a:r>
              <a:rPr lang="en-US" sz="1600" dirty="0" smtClean="0"/>
              <a:t> to n-1</a:t>
            </a:r>
          </a:p>
          <a:p>
            <a:pPr marL="11430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[ shifting elements 1 position upwards]</a:t>
            </a:r>
          </a:p>
          <a:p>
            <a:pPr marL="11430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set a[j] = a[j+1] (end of loop)</a:t>
            </a:r>
          </a:p>
          <a:p>
            <a:pPr marL="114300" indent="0">
              <a:buNone/>
            </a:pPr>
            <a:r>
              <a:rPr lang="en-US" sz="1600" dirty="0" smtClean="0"/>
              <a:t>3. Reset n= n-1</a:t>
            </a:r>
          </a:p>
          <a:p>
            <a:pPr marL="114300" indent="0">
              <a:buNone/>
            </a:pPr>
            <a:r>
              <a:rPr lang="en-US" sz="1600" dirty="0" smtClean="0"/>
              <a:t>4. Display the new list of element of arrays</a:t>
            </a:r>
          </a:p>
          <a:p>
            <a:pPr marL="114300" indent="0">
              <a:buNone/>
            </a:pPr>
            <a:r>
              <a:rPr lang="en-US" sz="1600" dirty="0" smtClean="0"/>
              <a:t>5. End</a:t>
            </a:r>
            <a:endParaRPr lang="en-IN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692" y="3429000"/>
            <a:ext cx="5297692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22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en-US" dirty="0" smtClean="0"/>
              <a:t>Hash Table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21" y="1082436"/>
            <a:ext cx="7992887" cy="4800600"/>
          </a:xfrm>
        </p:spPr>
        <p:txBody>
          <a:bodyPr/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 is a data structure which stores data in an associative manner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Hash Table uses an array as a storage medium and uses hash technique to generate an index where an element is to be inserted or is to be located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from.</a:t>
            </a:r>
          </a:p>
          <a:p>
            <a:pPr marL="114300" indent="0" algn="just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HASHING :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Hashing is a technique to convert a range of key values into a range of indexes of an array. We're going to use modulo operator to get a range of key values. Consider an example of hash table of size 20, and the following items are to be stored. Item are in the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key,value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format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1600" dirty="0"/>
          </a:p>
        </p:txBody>
      </p:sp>
      <p:pic>
        <p:nvPicPr>
          <p:cNvPr id="1026" name="Picture 2" descr="Hash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64985"/>
            <a:ext cx="5715000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00" y="4005064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</a:rPr>
              <a:t>(1,20)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</a:rPr>
              <a:t>(2,70)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</a:rPr>
              <a:t>(42,80)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</a:rPr>
              <a:t>(4,25)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</a:rPr>
              <a:t>(12,44)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</a:rPr>
              <a:t>(14,32)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</a:rPr>
              <a:t>(17,11)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</a:rPr>
              <a:t>(13,78)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</a:rPr>
              <a:t>(37,98)</a:t>
            </a:r>
            <a:endParaRPr lang="en-IN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5974206"/>
            <a:ext cx="505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Here we can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IN" dirty="0" smtClean="0"/>
              <a:t> the key for particular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05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105699"/>
              </p:ext>
            </p:extLst>
          </p:nvPr>
        </p:nvGraphicFramePr>
        <p:xfrm>
          <a:off x="683568" y="1628800"/>
          <a:ext cx="7200800" cy="439249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79148773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0496456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46796778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271499634"/>
                    </a:ext>
                  </a:extLst>
                </a:gridCol>
              </a:tblGrid>
              <a:tr h="439249"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Sr. no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key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Hash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Array index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24263214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1 % 20 = 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8560501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2 % 20 = 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97098938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42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42 % 20 = 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49719717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4 % 20 = 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42472595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12 % 20 = 12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12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89762423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14 % 20 = 14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14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42804059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17 % 20 = 17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62747926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13 % 20 = 13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55309821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9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37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37 % 20 = 17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17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9085214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520" y="548680"/>
            <a:ext cx="5976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/>
              <a:t>Indexing of Hash Table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48542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88640"/>
            <a:ext cx="806489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Linear </a:t>
            </a:r>
            <a:r>
              <a:rPr lang="en-GB" sz="2800" b="1" dirty="0" smtClean="0"/>
              <a:t>Probing</a:t>
            </a:r>
          </a:p>
          <a:p>
            <a:pPr algn="just">
              <a:lnSpc>
                <a:spcPct val="150000"/>
              </a:lnSpc>
            </a:pP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As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see, it may happen that the hashing technique is used to create an already used index of the array. In such a case, we can search the next empty location in the array by looking into the next cell until we find an empty cell. This technique is called linear probing.</a:t>
            </a:r>
            <a:endParaRPr lang="en-GB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627082"/>
              </p:ext>
            </p:extLst>
          </p:nvPr>
        </p:nvGraphicFramePr>
        <p:xfrm>
          <a:off x="683567" y="2370375"/>
          <a:ext cx="6682636" cy="4254357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723075">
                  <a:extLst>
                    <a:ext uri="{9D8B030D-6E8A-4147-A177-3AD203B41FA5}">
                      <a16:colId xmlns:a16="http://schemas.microsoft.com/office/drawing/2014/main" val="1380846662"/>
                    </a:ext>
                  </a:extLst>
                </a:gridCol>
                <a:gridCol w="416237">
                  <a:extLst>
                    <a:ext uri="{9D8B030D-6E8A-4147-A177-3AD203B41FA5}">
                      <a16:colId xmlns:a16="http://schemas.microsoft.com/office/drawing/2014/main" val="237527356"/>
                    </a:ext>
                  </a:extLst>
                </a:gridCol>
                <a:gridCol w="1336381">
                  <a:extLst>
                    <a:ext uri="{9D8B030D-6E8A-4147-A177-3AD203B41FA5}">
                      <a16:colId xmlns:a16="http://schemas.microsoft.com/office/drawing/2014/main" val="2117158815"/>
                    </a:ext>
                  </a:extLst>
                </a:gridCol>
                <a:gridCol w="1336381">
                  <a:extLst>
                    <a:ext uri="{9D8B030D-6E8A-4147-A177-3AD203B41FA5}">
                      <a16:colId xmlns:a16="http://schemas.microsoft.com/office/drawing/2014/main" val="646236962"/>
                    </a:ext>
                  </a:extLst>
                </a:gridCol>
                <a:gridCol w="2870562">
                  <a:extLst>
                    <a:ext uri="{9D8B030D-6E8A-4147-A177-3AD203B41FA5}">
                      <a16:colId xmlns:a16="http://schemas.microsoft.com/office/drawing/2014/main" val="2268197116"/>
                    </a:ext>
                  </a:extLst>
                </a:gridCol>
              </a:tblGrid>
              <a:tr h="4823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dirty="0" err="1" smtClean="0">
                          <a:effectLst/>
                        </a:rPr>
                        <a:t>Sr.No</a:t>
                      </a:r>
                      <a:r>
                        <a:rPr lang="en-IN" sz="1500" dirty="0">
                          <a:effectLst/>
                        </a:rPr>
                        <a:t>.</a:t>
                      </a:r>
                    </a:p>
                  </a:txBody>
                  <a:tcPr marL="61863" marR="61863" marT="61863" marB="618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>
                          <a:effectLst/>
                        </a:rPr>
                        <a:t>Key</a:t>
                      </a:r>
                    </a:p>
                  </a:txBody>
                  <a:tcPr marL="61863" marR="61863" marT="61863" marB="618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>
                          <a:effectLst/>
                        </a:rPr>
                        <a:t>Hash</a:t>
                      </a:r>
                    </a:p>
                  </a:txBody>
                  <a:tcPr marL="61863" marR="61863" marT="61863" marB="618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>
                          <a:effectLst/>
                        </a:rPr>
                        <a:t>Array Index</a:t>
                      </a:r>
                    </a:p>
                  </a:txBody>
                  <a:tcPr marL="61863" marR="61863" marT="61863" marB="6186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500">
                          <a:effectLst/>
                        </a:rPr>
                        <a:t>After Linear Probing, Array Index</a:t>
                      </a:r>
                    </a:p>
                  </a:txBody>
                  <a:tcPr marL="61863" marR="61863" marT="61863" marB="61863"/>
                </a:tc>
                <a:extLst>
                  <a:ext uri="{0D108BD9-81ED-4DB2-BD59-A6C34878D82A}">
                    <a16:rowId xmlns:a16="http://schemas.microsoft.com/office/drawing/2014/main" val="3026707317"/>
                  </a:ext>
                </a:extLst>
              </a:tr>
              <a:tr h="292527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1</a:t>
                      </a:r>
                    </a:p>
                  </a:txBody>
                  <a:tcPr marL="61863" marR="61863" marT="61863" marB="6186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1</a:t>
                      </a:r>
                    </a:p>
                  </a:txBody>
                  <a:tcPr marL="61863" marR="61863" marT="61863" marB="6186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1 % 20 = 1</a:t>
                      </a:r>
                    </a:p>
                  </a:txBody>
                  <a:tcPr marL="61863" marR="61863" marT="61863" marB="6186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1</a:t>
                      </a:r>
                    </a:p>
                  </a:txBody>
                  <a:tcPr marL="61863" marR="61863" marT="61863" marB="6186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1</a:t>
                      </a:r>
                    </a:p>
                  </a:txBody>
                  <a:tcPr marL="61863" marR="61863" marT="61863" marB="61863"/>
                </a:tc>
                <a:extLst>
                  <a:ext uri="{0D108BD9-81ED-4DB2-BD59-A6C34878D82A}">
                    <a16:rowId xmlns:a16="http://schemas.microsoft.com/office/drawing/2014/main" val="1865920941"/>
                  </a:ext>
                </a:extLst>
              </a:tr>
              <a:tr h="292527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2</a:t>
                      </a:r>
                    </a:p>
                  </a:txBody>
                  <a:tcPr marL="61863" marR="61863" marT="61863" marB="6186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2</a:t>
                      </a:r>
                    </a:p>
                  </a:txBody>
                  <a:tcPr marL="61863" marR="61863" marT="61863" marB="6186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2 % 20 = 2</a:t>
                      </a:r>
                    </a:p>
                  </a:txBody>
                  <a:tcPr marL="61863" marR="61863" marT="61863" marB="6186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2</a:t>
                      </a:r>
                    </a:p>
                  </a:txBody>
                  <a:tcPr marL="61863" marR="61863" marT="61863" marB="6186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2</a:t>
                      </a:r>
                    </a:p>
                  </a:txBody>
                  <a:tcPr marL="61863" marR="61863" marT="61863" marB="61863"/>
                </a:tc>
                <a:extLst>
                  <a:ext uri="{0D108BD9-81ED-4DB2-BD59-A6C34878D82A}">
                    <a16:rowId xmlns:a16="http://schemas.microsoft.com/office/drawing/2014/main" val="1256670155"/>
                  </a:ext>
                </a:extLst>
              </a:tr>
              <a:tr h="292527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3</a:t>
                      </a:r>
                    </a:p>
                  </a:txBody>
                  <a:tcPr marL="61863" marR="61863" marT="61863" marB="6186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42</a:t>
                      </a:r>
                    </a:p>
                  </a:txBody>
                  <a:tcPr marL="61863" marR="61863" marT="61863" marB="6186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42 % 20 = 2</a:t>
                      </a:r>
                    </a:p>
                  </a:txBody>
                  <a:tcPr marL="61863" marR="61863" marT="61863" marB="6186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2</a:t>
                      </a:r>
                    </a:p>
                  </a:txBody>
                  <a:tcPr marL="61863" marR="61863" marT="61863" marB="6186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3</a:t>
                      </a:r>
                    </a:p>
                  </a:txBody>
                  <a:tcPr marL="61863" marR="61863" marT="61863" marB="61863"/>
                </a:tc>
                <a:extLst>
                  <a:ext uri="{0D108BD9-81ED-4DB2-BD59-A6C34878D82A}">
                    <a16:rowId xmlns:a16="http://schemas.microsoft.com/office/drawing/2014/main" val="58433187"/>
                  </a:ext>
                </a:extLst>
              </a:tr>
              <a:tr h="292527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4</a:t>
                      </a:r>
                    </a:p>
                  </a:txBody>
                  <a:tcPr marL="61863" marR="61863" marT="61863" marB="6186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4</a:t>
                      </a:r>
                    </a:p>
                  </a:txBody>
                  <a:tcPr marL="61863" marR="61863" marT="61863" marB="6186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4 % 20 = 4</a:t>
                      </a:r>
                    </a:p>
                  </a:txBody>
                  <a:tcPr marL="61863" marR="61863" marT="61863" marB="6186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4</a:t>
                      </a:r>
                    </a:p>
                  </a:txBody>
                  <a:tcPr marL="61863" marR="61863" marT="61863" marB="6186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4</a:t>
                      </a:r>
                    </a:p>
                  </a:txBody>
                  <a:tcPr marL="61863" marR="61863" marT="61863" marB="61863"/>
                </a:tc>
                <a:extLst>
                  <a:ext uri="{0D108BD9-81ED-4DB2-BD59-A6C34878D82A}">
                    <a16:rowId xmlns:a16="http://schemas.microsoft.com/office/drawing/2014/main" val="4133479281"/>
                  </a:ext>
                </a:extLst>
              </a:tr>
              <a:tr h="47254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5</a:t>
                      </a:r>
                    </a:p>
                  </a:txBody>
                  <a:tcPr marL="61863" marR="61863" marT="61863" marB="6186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12</a:t>
                      </a:r>
                    </a:p>
                  </a:txBody>
                  <a:tcPr marL="61863" marR="61863" marT="61863" marB="6186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12 % 20 = 12</a:t>
                      </a:r>
                    </a:p>
                  </a:txBody>
                  <a:tcPr marL="61863" marR="61863" marT="61863" marB="6186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12</a:t>
                      </a:r>
                    </a:p>
                  </a:txBody>
                  <a:tcPr marL="61863" marR="61863" marT="61863" marB="6186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12</a:t>
                      </a:r>
                    </a:p>
                  </a:txBody>
                  <a:tcPr marL="61863" marR="61863" marT="61863" marB="61863"/>
                </a:tc>
                <a:extLst>
                  <a:ext uri="{0D108BD9-81ED-4DB2-BD59-A6C34878D82A}">
                    <a16:rowId xmlns:a16="http://schemas.microsoft.com/office/drawing/2014/main" val="1667490159"/>
                  </a:ext>
                </a:extLst>
              </a:tr>
              <a:tr h="47254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6</a:t>
                      </a:r>
                    </a:p>
                  </a:txBody>
                  <a:tcPr marL="61863" marR="61863" marT="61863" marB="6186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14</a:t>
                      </a:r>
                    </a:p>
                  </a:txBody>
                  <a:tcPr marL="61863" marR="61863" marT="61863" marB="6186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14 % 20 = 14</a:t>
                      </a:r>
                    </a:p>
                  </a:txBody>
                  <a:tcPr marL="61863" marR="61863" marT="61863" marB="6186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14</a:t>
                      </a:r>
                    </a:p>
                  </a:txBody>
                  <a:tcPr marL="61863" marR="61863" marT="61863" marB="6186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14</a:t>
                      </a:r>
                    </a:p>
                  </a:txBody>
                  <a:tcPr marL="61863" marR="61863" marT="61863" marB="61863"/>
                </a:tc>
                <a:extLst>
                  <a:ext uri="{0D108BD9-81ED-4DB2-BD59-A6C34878D82A}">
                    <a16:rowId xmlns:a16="http://schemas.microsoft.com/office/drawing/2014/main" val="1927278040"/>
                  </a:ext>
                </a:extLst>
              </a:tr>
              <a:tr h="47254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7</a:t>
                      </a:r>
                    </a:p>
                  </a:txBody>
                  <a:tcPr marL="61863" marR="61863" marT="61863" marB="6186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17</a:t>
                      </a:r>
                    </a:p>
                  </a:txBody>
                  <a:tcPr marL="61863" marR="61863" marT="61863" marB="6186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17 % 20 = 17</a:t>
                      </a:r>
                    </a:p>
                  </a:txBody>
                  <a:tcPr marL="61863" marR="61863" marT="61863" marB="6186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17</a:t>
                      </a:r>
                    </a:p>
                  </a:txBody>
                  <a:tcPr marL="61863" marR="61863" marT="61863" marB="6186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17</a:t>
                      </a:r>
                    </a:p>
                  </a:txBody>
                  <a:tcPr marL="61863" marR="61863" marT="61863" marB="61863"/>
                </a:tc>
                <a:extLst>
                  <a:ext uri="{0D108BD9-81ED-4DB2-BD59-A6C34878D82A}">
                    <a16:rowId xmlns:a16="http://schemas.microsoft.com/office/drawing/2014/main" val="4273978787"/>
                  </a:ext>
                </a:extLst>
              </a:tr>
              <a:tr h="47254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8</a:t>
                      </a:r>
                    </a:p>
                  </a:txBody>
                  <a:tcPr marL="61863" marR="61863" marT="61863" marB="6186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13</a:t>
                      </a:r>
                    </a:p>
                  </a:txBody>
                  <a:tcPr marL="61863" marR="61863" marT="61863" marB="6186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13 % 20 = 13</a:t>
                      </a:r>
                    </a:p>
                  </a:txBody>
                  <a:tcPr marL="61863" marR="61863" marT="61863" marB="6186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13</a:t>
                      </a:r>
                    </a:p>
                  </a:txBody>
                  <a:tcPr marL="61863" marR="61863" marT="61863" marB="6186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13</a:t>
                      </a:r>
                    </a:p>
                  </a:txBody>
                  <a:tcPr marL="61863" marR="61863" marT="61863" marB="61863"/>
                </a:tc>
                <a:extLst>
                  <a:ext uri="{0D108BD9-81ED-4DB2-BD59-A6C34878D82A}">
                    <a16:rowId xmlns:a16="http://schemas.microsoft.com/office/drawing/2014/main" val="94821038"/>
                  </a:ext>
                </a:extLst>
              </a:tr>
              <a:tr h="47254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9</a:t>
                      </a:r>
                    </a:p>
                  </a:txBody>
                  <a:tcPr marL="61863" marR="61863" marT="61863" marB="6186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37</a:t>
                      </a:r>
                    </a:p>
                  </a:txBody>
                  <a:tcPr marL="61863" marR="61863" marT="61863" marB="6186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37 % 20 = 17</a:t>
                      </a:r>
                    </a:p>
                  </a:txBody>
                  <a:tcPr marL="61863" marR="61863" marT="61863" marB="6186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17</a:t>
                      </a:r>
                    </a:p>
                  </a:txBody>
                  <a:tcPr marL="61863" marR="61863" marT="61863" marB="6186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</a:rPr>
                        <a:t>18</a:t>
                      </a:r>
                    </a:p>
                  </a:txBody>
                  <a:tcPr marL="61863" marR="61863" marT="61863" marB="61863"/>
                </a:tc>
                <a:extLst>
                  <a:ext uri="{0D108BD9-81ED-4DB2-BD59-A6C34878D82A}">
                    <a16:rowId xmlns:a16="http://schemas.microsoft.com/office/drawing/2014/main" val="4181778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9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A[3][3]</a:t>
            </a:r>
          </a:p>
          <a:p>
            <a:endParaRPr lang="en-IN" dirty="0"/>
          </a:p>
          <a:p>
            <a:r>
              <a:rPr lang="en-IN" dirty="0" smtClean="0"/>
              <a:t>3  4   5                                                1 3 2</a:t>
            </a:r>
          </a:p>
          <a:p>
            <a:r>
              <a:rPr lang="en-IN" dirty="0" smtClean="0"/>
              <a:t>1  3   2                                                2 1 1</a:t>
            </a:r>
          </a:p>
          <a:p>
            <a:r>
              <a:rPr lang="en-IN" dirty="0" smtClean="0"/>
              <a:t>6  1   1                                                4 1 2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A[0][0]= 3</a:t>
            </a:r>
          </a:p>
          <a:p>
            <a:r>
              <a:rPr lang="en-IN" dirty="0" smtClean="0"/>
              <a:t>A[0][1]=4</a:t>
            </a:r>
          </a:p>
          <a:p>
            <a:r>
              <a:rPr lang="en-IN" dirty="0" smtClean="0"/>
              <a:t>A[0][2]= 5</a:t>
            </a:r>
          </a:p>
          <a:p>
            <a:r>
              <a:rPr lang="en-IN" dirty="0" smtClean="0"/>
              <a:t>A[1][0]= 1</a:t>
            </a:r>
          </a:p>
          <a:p>
            <a:r>
              <a:rPr lang="en-IN" dirty="0" smtClean="0"/>
              <a:t>A[1][1]= 3</a:t>
            </a:r>
          </a:p>
          <a:p>
            <a:r>
              <a:rPr lang="en-IN" dirty="0" smtClean="0"/>
              <a:t>A[1][2]= 2</a:t>
            </a:r>
          </a:p>
          <a:p>
            <a:r>
              <a:rPr lang="en-IN" dirty="0" smtClean="0"/>
              <a:t>A[2][0]= 6</a:t>
            </a:r>
          </a:p>
          <a:p>
            <a:r>
              <a:rPr lang="en-IN" dirty="0" smtClean="0"/>
              <a:t>A[2][1]= 1</a:t>
            </a:r>
          </a:p>
          <a:p>
            <a:r>
              <a:rPr lang="en-IN" dirty="0" smtClean="0"/>
              <a:t>A[2][2]= 1</a:t>
            </a:r>
          </a:p>
        </p:txBody>
      </p:sp>
    </p:spTree>
    <p:extLst>
      <p:ext uri="{BB962C8B-B14F-4D97-AF65-F5344CB8AC3E}">
        <p14:creationId xmlns:p14="http://schemas.microsoft.com/office/powerpoint/2010/main" val="185475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For(I =1; I &lt; r; </a:t>
            </a:r>
            <a:r>
              <a:rPr lang="en-IN" dirty="0" err="1" smtClean="0"/>
              <a:t>i</a:t>
            </a:r>
            <a:r>
              <a:rPr lang="en-IN" dirty="0" smtClean="0"/>
              <a:t>++)    r=3</a:t>
            </a:r>
          </a:p>
          <a:p>
            <a:r>
              <a:rPr lang="en-IN" dirty="0" smtClean="0"/>
              <a:t>{ </a:t>
            </a:r>
          </a:p>
          <a:p>
            <a:r>
              <a:rPr lang="en-IN" dirty="0"/>
              <a:t> </a:t>
            </a:r>
            <a:r>
              <a:rPr lang="en-IN" dirty="0" smtClean="0"/>
              <a:t>    for(j = 0; j &lt; 3 ; </a:t>
            </a:r>
            <a:r>
              <a:rPr lang="en-IN" dirty="0" err="1" smtClean="0"/>
              <a:t>j++</a:t>
            </a:r>
            <a:r>
              <a:rPr lang="en-IN" dirty="0" smtClean="0"/>
              <a:t>)    c=3</a:t>
            </a:r>
          </a:p>
          <a:p>
            <a:r>
              <a:rPr lang="en-IN" dirty="0"/>
              <a:t> </a:t>
            </a:r>
            <a:r>
              <a:rPr lang="en-IN" dirty="0" smtClean="0"/>
              <a:t>    {</a:t>
            </a:r>
          </a:p>
          <a:p>
            <a:r>
              <a:rPr lang="en-IN" dirty="0"/>
              <a:t> </a:t>
            </a:r>
            <a:r>
              <a:rPr lang="en-IN" dirty="0" smtClean="0"/>
              <a:t>          </a:t>
            </a:r>
            <a:r>
              <a:rPr lang="en-IN" dirty="0" err="1" smtClean="0"/>
              <a:t>scanf</a:t>
            </a:r>
            <a:r>
              <a:rPr lang="en-IN" dirty="0" smtClean="0"/>
              <a:t>(“%d\</a:t>
            </a:r>
            <a:r>
              <a:rPr lang="en-IN" dirty="0" err="1" smtClean="0"/>
              <a:t>n”,&amp;a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][j]);     a[0][0]= 4</a:t>
            </a:r>
          </a:p>
          <a:p>
            <a:r>
              <a:rPr lang="en-IN" dirty="0"/>
              <a:t> </a:t>
            </a:r>
            <a:r>
              <a:rPr lang="en-IN" dirty="0" smtClean="0"/>
              <a:t>     }				    a[0][1]= 1</a:t>
            </a:r>
          </a:p>
          <a:p>
            <a:pPr lvl="8"/>
            <a:r>
              <a:rPr lang="en-IN" sz="1800" dirty="0" smtClean="0"/>
              <a:t>                                a[0][2] =3</a:t>
            </a:r>
          </a:p>
          <a:p>
            <a:r>
              <a:rPr lang="en-IN" dirty="0" smtClean="0"/>
              <a:t>                                                        a[1][0]= 2</a:t>
            </a:r>
          </a:p>
          <a:p>
            <a:r>
              <a:rPr lang="en-IN" dirty="0" smtClean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691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ARRAYS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An array is a collection of similar data elements, it means it can hold group of integers, group of characters etc.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Suppose , we wish to read and store three integers, then one may define three variables of integer type. </a:t>
            </a:r>
            <a:endParaRPr lang="en-US" dirty="0"/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b, </a:t>
            </a:r>
            <a:r>
              <a:rPr lang="en-US" dirty="0" err="1" smtClean="0"/>
              <a:t>int</a:t>
            </a:r>
            <a:r>
              <a:rPr lang="en-US" dirty="0" smtClean="0"/>
              <a:t> c;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Now if we wish to hold twenty integers , its difficult to define twenty variables and to remember which variable is holding what value , it is a big task for any programmer.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So in this case, we think of using arrays.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738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of an Array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array is declared as ,</a:t>
            </a:r>
          </a:p>
          <a:p>
            <a:pPr marL="11430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datatype</a:t>
            </a:r>
            <a:r>
              <a:rPr lang="en-US" dirty="0" smtClean="0"/>
              <a:t> name [size];</a:t>
            </a:r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92896"/>
            <a:ext cx="6984776" cy="4183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749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620000" cy="796950"/>
          </a:xfrm>
        </p:spPr>
        <p:txBody>
          <a:bodyPr/>
          <a:lstStyle/>
          <a:p>
            <a:r>
              <a:rPr lang="en-US" dirty="0" smtClean="0"/>
              <a:t>Display integers using an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01" y="1113858"/>
            <a:ext cx="7620000" cy="513204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050" dirty="0" smtClean="0"/>
              <a:t>#include&lt;</a:t>
            </a:r>
            <a:r>
              <a:rPr lang="en-US" sz="1050" dirty="0" err="1" smtClean="0"/>
              <a:t>stdio.h</a:t>
            </a:r>
            <a:r>
              <a:rPr lang="en-US" sz="1050" dirty="0" smtClean="0"/>
              <a:t>&gt;</a:t>
            </a:r>
          </a:p>
          <a:p>
            <a:pPr marL="114300" indent="0">
              <a:buNone/>
            </a:pPr>
            <a:r>
              <a:rPr lang="en-US" sz="1050" dirty="0" smtClean="0"/>
              <a:t>Void main()</a:t>
            </a:r>
          </a:p>
          <a:p>
            <a:pPr marL="114300" indent="0">
              <a:buNone/>
            </a:pPr>
            <a:r>
              <a:rPr lang="en-US" sz="1050" dirty="0" smtClean="0"/>
              <a:t>{</a:t>
            </a:r>
          </a:p>
          <a:p>
            <a:pPr marL="114300" indent="0">
              <a:buNone/>
            </a:pPr>
            <a:r>
              <a:rPr lang="en-US" sz="1050" dirty="0"/>
              <a:t> </a:t>
            </a:r>
            <a:r>
              <a:rPr lang="en-US" sz="1050" dirty="0" smtClean="0"/>
              <a:t>    </a:t>
            </a:r>
            <a:r>
              <a:rPr lang="en-US" sz="1050" dirty="0" err="1" smtClean="0"/>
              <a:t>int</a:t>
            </a:r>
            <a:r>
              <a:rPr lang="en-US" sz="1050" dirty="0" smtClean="0"/>
              <a:t> i, a[10];</a:t>
            </a:r>
            <a:endParaRPr lang="en-IN" sz="1050" dirty="0" smtClean="0"/>
          </a:p>
          <a:p>
            <a:pPr marL="114300" indent="0">
              <a:buNone/>
            </a:pPr>
            <a:r>
              <a:rPr lang="en-US" sz="1050" dirty="0"/>
              <a:t> </a:t>
            </a:r>
            <a:r>
              <a:rPr lang="en-US" sz="1050" dirty="0" smtClean="0"/>
              <a:t>    </a:t>
            </a:r>
            <a:r>
              <a:rPr lang="en-US" sz="1050" dirty="0" err="1" smtClean="0"/>
              <a:t>clrscr</a:t>
            </a:r>
            <a:r>
              <a:rPr lang="en-US" sz="1050" dirty="0" smtClean="0"/>
              <a:t>();</a:t>
            </a:r>
          </a:p>
          <a:p>
            <a:pPr marL="114300" indent="0">
              <a:buNone/>
            </a:pPr>
            <a:r>
              <a:rPr lang="en-US" sz="1050" dirty="0"/>
              <a:t> </a:t>
            </a:r>
            <a:r>
              <a:rPr lang="en-US" sz="1050" dirty="0" smtClean="0"/>
              <a:t>    for(i=0; i&lt;5; i++)</a:t>
            </a:r>
          </a:p>
          <a:p>
            <a:pPr marL="114300" indent="0">
              <a:buNone/>
            </a:pPr>
            <a:r>
              <a:rPr lang="en-US" sz="1050" dirty="0"/>
              <a:t> </a:t>
            </a:r>
            <a:r>
              <a:rPr lang="en-US" sz="1050" dirty="0" smtClean="0"/>
              <a:t>    {</a:t>
            </a:r>
          </a:p>
          <a:p>
            <a:pPr marL="114300" indent="0">
              <a:buNone/>
            </a:pPr>
            <a:r>
              <a:rPr lang="en-US" sz="1050" dirty="0"/>
              <a:t> </a:t>
            </a:r>
            <a:r>
              <a:rPr lang="en-US" sz="1050" dirty="0" smtClean="0"/>
              <a:t> 	</a:t>
            </a:r>
            <a:r>
              <a:rPr lang="en-US" sz="1050" dirty="0" err="1" smtClean="0"/>
              <a:t>printf</a:t>
            </a:r>
            <a:r>
              <a:rPr lang="en-US" sz="1050" dirty="0" smtClean="0"/>
              <a:t>(“Enter value %d : “, i+1);</a:t>
            </a:r>
          </a:p>
          <a:p>
            <a:pPr marL="114300" indent="0">
              <a:buNone/>
            </a:pPr>
            <a:r>
              <a:rPr lang="en-US" sz="1050" dirty="0"/>
              <a:t> </a:t>
            </a:r>
            <a:r>
              <a:rPr lang="en-US" sz="1050" dirty="0" smtClean="0"/>
              <a:t>            </a:t>
            </a:r>
            <a:r>
              <a:rPr lang="en-US" sz="1050" dirty="0" err="1" smtClean="0"/>
              <a:t>scanf</a:t>
            </a:r>
            <a:r>
              <a:rPr lang="en-US" sz="1050" dirty="0" smtClean="0"/>
              <a:t>(“%d”, &amp;a[i]);</a:t>
            </a:r>
          </a:p>
          <a:p>
            <a:pPr marL="114300" indent="0">
              <a:buNone/>
            </a:pPr>
            <a:r>
              <a:rPr lang="en-US" sz="1050" dirty="0"/>
              <a:t>	</a:t>
            </a:r>
            <a:r>
              <a:rPr lang="en-US" sz="1050" dirty="0" err="1" smtClean="0"/>
              <a:t>printf</a:t>
            </a:r>
            <a:r>
              <a:rPr lang="en-US" sz="1050" dirty="0" smtClean="0"/>
              <a:t>(“\n”);</a:t>
            </a:r>
          </a:p>
          <a:p>
            <a:pPr marL="114300" indent="0">
              <a:buNone/>
            </a:pPr>
            <a:r>
              <a:rPr lang="en-US" sz="1050" dirty="0" smtClean="0"/>
              <a:t>     }</a:t>
            </a:r>
          </a:p>
          <a:p>
            <a:pPr marL="114300" indent="0">
              <a:buNone/>
            </a:pPr>
            <a:r>
              <a:rPr lang="en-US" sz="1050" dirty="0" smtClean="0"/>
              <a:t>     for(i =0; i&lt;5; i++)</a:t>
            </a:r>
          </a:p>
          <a:p>
            <a:pPr marL="114300" indent="0">
              <a:buNone/>
            </a:pPr>
            <a:r>
              <a:rPr lang="en-US" sz="1050" dirty="0" smtClean="0"/>
              <a:t>    {</a:t>
            </a:r>
          </a:p>
          <a:p>
            <a:pPr marL="114300" indent="0">
              <a:buNone/>
            </a:pPr>
            <a:r>
              <a:rPr lang="en-US" sz="1050" dirty="0"/>
              <a:t> </a:t>
            </a:r>
            <a:r>
              <a:rPr lang="en-US" sz="1050" dirty="0" smtClean="0"/>
              <a:t>        </a:t>
            </a:r>
            <a:r>
              <a:rPr lang="en-US" sz="1050" dirty="0" err="1" smtClean="0"/>
              <a:t>printf</a:t>
            </a:r>
            <a:r>
              <a:rPr lang="en-US" sz="1050" dirty="0" smtClean="0"/>
              <a:t>(“ value %d =%d\n”, i+1, a[i]);</a:t>
            </a:r>
          </a:p>
          <a:p>
            <a:pPr marL="114300" indent="0">
              <a:buNone/>
            </a:pPr>
            <a:r>
              <a:rPr lang="en-US" sz="1050" dirty="0"/>
              <a:t> </a:t>
            </a:r>
            <a:r>
              <a:rPr lang="en-US" sz="1050" dirty="0" smtClean="0"/>
              <a:t>   }</a:t>
            </a:r>
          </a:p>
          <a:p>
            <a:pPr marL="114300" indent="0">
              <a:buNone/>
            </a:pPr>
            <a:r>
              <a:rPr lang="en-US" sz="1050" dirty="0" smtClean="0"/>
              <a:t>    </a:t>
            </a:r>
            <a:r>
              <a:rPr lang="en-US" sz="1050" dirty="0" err="1" smtClean="0"/>
              <a:t>getch</a:t>
            </a:r>
            <a:r>
              <a:rPr lang="en-US" sz="1050" dirty="0" smtClean="0"/>
              <a:t>();</a:t>
            </a:r>
            <a:endParaRPr lang="en-US" sz="1050" dirty="0"/>
          </a:p>
          <a:p>
            <a:pPr marL="114300" indent="0">
              <a:buNone/>
            </a:pPr>
            <a:r>
              <a:rPr lang="en-US" sz="1050" dirty="0" smtClean="0"/>
              <a:t>}</a:t>
            </a:r>
          </a:p>
          <a:p>
            <a:pPr marL="114300" indent="0">
              <a:buNone/>
            </a:pPr>
            <a:r>
              <a:rPr lang="en-US" sz="1050" dirty="0" smtClean="0"/>
              <a:t>Output :</a:t>
            </a:r>
          </a:p>
          <a:p>
            <a:pPr marL="114300" indent="0">
              <a:buNone/>
            </a:pPr>
            <a:r>
              <a:rPr lang="en-US" sz="1050" dirty="0" smtClean="0"/>
              <a:t>Enter value 1 : 5</a:t>
            </a:r>
          </a:p>
          <a:p>
            <a:pPr marL="114300" indent="0">
              <a:buNone/>
            </a:pPr>
            <a:r>
              <a:rPr lang="en-US" sz="1050" dirty="0" smtClean="0"/>
              <a:t>Enter value 2 : 6</a:t>
            </a:r>
          </a:p>
          <a:p>
            <a:pPr marL="114300" indent="0">
              <a:buNone/>
            </a:pPr>
            <a:r>
              <a:rPr lang="en-US" sz="1050" dirty="0" smtClean="0"/>
              <a:t>Enter value 3 : 3</a:t>
            </a:r>
          </a:p>
          <a:p>
            <a:pPr marL="114300" indent="0">
              <a:buNone/>
            </a:pPr>
            <a:r>
              <a:rPr lang="en-US" sz="1050" dirty="0" smtClean="0"/>
              <a:t>Enter value 4 : 4</a:t>
            </a:r>
          </a:p>
          <a:p>
            <a:pPr marL="114300" indent="0">
              <a:buNone/>
            </a:pPr>
            <a:r>
              <a:rPr lang="en-US" sz="1050" dirty="0" smtClean="0"/>
              <a:t>Enter value 5 : 2</a:t>
            </a:r>
          </a:p>
          <a:p>
            <a:pPr marL="114300" indent="0">
              <a:buNone/>
            </a:pPr>
            <a:endParaRPr lang="en-US" sz="1050" dirty="0"/>
          </a:p>
          <a:p>
            <a:pPr marL="114300" indent="0">
              <a:buNone/>
            </a:pPr>
            <a:r>
              <a:rPr lang="en-US" sz="1050" dirty="0" smtClean="0"/>
              <a:t>Value 1 = 5</a:t>
            </a:r>
          </a:p>
          <a:p>
            <a:pPr marL="114300" indent="0">
              <a:buNone/>
            </a:pPr>
            <a:r>
              <a:rPr lang="en-US" sz="1050" dirty="0" smtClean="0"/>
              <a:t>Value 2 = 6</a:t>
            </a:r>
          </a:p>
          <a:p>
            <a:pPr marL="114300" indent="0">
              <a:buNone/>
            </a:pPr>
            <a:r>
              <a:rPr lang="en-US" sz="1050" dirty="0" smtClean="0"/>
              <a:t>Value 3 = 3</a:t>
            </a:r>
          </a:p>
          <a:p>
            <a:pPr marL="114300" indent="0">
              <a:buNone/>
            </a:pPr>
            <a:r>
              <a:rPr lang="en-US" sz="1050" dirty="0" smtClean="0"/>
              <a:t>Value  4 = 4</a:t>
            </a:r>
          </a:p>
          <a:p>
            <a:pPr marL="114300" indent="0">
              <a:buNone/>
            </a:pPr>
            <a:r>
              <a:rPr lang="en-US" sz="1050" dirty="0" smtClean="0"/>
              <a:t>Value 5 = 2</a:t>
            </a:r>
          </a:p>
        </p:txBody>
      </p:sp>
    </p:spTree>
    <p:extLst>
      <p:ext uri="{BB962C8B-B14F-4D97-AF65-F5344CB8AC3E}">
        <p14:creationId xmlns:p14="http://schemas.microsoft.com/office/powerpoint/2010/main" val="100624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922114"/>
          </a:xfrm>
        </p:spPr>
        <p:txBody>
          <a:bodyPr/>
          <a:lstStyle/>
          <a:p>
            <a:r>
              <a:rPr lang="en-US" dirty="0" err="1" smtClean="0"/>
              <a:t>Initialisation</a:t>
            </a:r>
            <a:r>
              <a:rPr lang="en-US" dirty="0" smtClean="0"/>
              <a:t> of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7620000" cy="4800600"/>
          </a:xfrm>
        </p:spPr>
        <p:txBody>
          <a:bodyPr/>
          <a:lstStyle/>
          <a:p>
            <a:r>
              <a:rPr lang="en-US" dirty="0" smtClean="0"/>
              <a:t>While using arrays we can accept values from user and we can also </a:t>
            </a:r>
            <a:r>
              <a:rPr lang="en-US" dirty="0" err="1" smtClean="0"/>
              <a:t>initialised</a:t>
            </a:r>
            <a:r>
              <a:rPr lang="en-US" dirty="0" smtClean="0"/>
              <a:t> array when we declared it.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a[5] = { 4, 7, 2, 11, 13 };</a:t>
            </a:r>
          </a:p>
          <a:p>
            <a:pPr marL="114300" indent="0">
              <a:buNone/>
            </a:pPr>
            <a:r>
              <a:rPr lang="en-US" dirty="0" smtClean="0"/>
              <a:t>If we want to print square of given numbers in array :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(“ Numbers \t Square \n”);</a:t>
            </a:r>
          </a:p>
          <a:p>
            <a:pPr marL="114300" indent="0">
              <a:buNone/>
            </a:pPr>
            <a:r>
              <a:rPr lang="en-US" dirty="0" smtClean="0"/>
              <a:t>For(i=0; i&lt;5;i++)</a:t>
            </a:r>
          </a:p>
          <a:p>
            <a:pPr marL="114300" indent="0">
              <a:buNone/>
            </a:pPr>
            <a:r>
              <a:rPr lang="en-US" dirty="0" smtClean="0"/>
              <a:t>{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Printf</a:t>
            </a:r>
            <a:r>
              <a:rPr lang="en-US" dirty="0" smtClean="0"/>
              <a:t>(“%d \t “, a[i]);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printf</a:t>
            </a:r>
            <a:r>
              <a:rPr lang="en-US" dirty="0" smtClean="0"/>
              <a:t>(“%d \n”, a[i] *a[i]);</a:t>
            </a:r>
          </a:p>
          <a:p>
            <a:pPr marL="114300" indent="0">
              <a:buNone/>
            </a:pPr>
            <a:r>
              <a:rPr lang="en-US" dirty="0" smtClean="0"/>
              <a:t>}</a:t>
            </a:r>
          </a:p>
          <a:p>
            <a:pPr marL="11430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264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array 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I, sum =0, </a:t>
            </a:r>
            <a:r>
              <a:rPr lang="en-US" dirty="0" err="1" smtClean="0"/>
              <a:t>num</a:t>
            </a:r>
            <a:r>
              <a:rPr lang="en-US" dirty="0" smtClean="0"/>
              <a:t>[10];</a:t>
            </a:r>
          </a:p>
          <a:p>
            <a:pPr marL="114300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 enter the 10 array values”);</a:t>
            </a:r>
          </a:p>
          <a:p>
            <a:pPr marL="114300" indent="0">
              <a:buNone/>
            </a:pPr>
            <a:r>
              <a:rPr lang="en-US" dirty="0" smtClean="0"/>
              <a:t>For(i=0; i&lt;10;i++)</a:t>
            </a:r>
          </a:p>
          <a:p>
            <a:pPr marL="114300" indent="0">
              <a:buNone/>
            </a:pPr>
            <a:r>
              <a:rPr lang="en-US" dirty="0" smtClean="0"/>
              <a:t>{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scanf</a:t>
            </a:r>
            <a:r>
              <a:rPr lang="en-US" dirty="0" smtClean="0"/>
              <a:t>(“%d”,&amp;</a:t>
            </a:r>
            <a:r>
              <a:rPr lang="en-US" dirty="0" err="1" smtClean="0"/>
              <a:t>num</a:t>
            </a:r>
            <a:r>
              <a:rPr lang="en-US" dirty="0" smtClean="0"/>
              <a:t>[i]);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sum = </a:t>
            </a:r>
            <a:r>
              <a:rPr lang="en-US" dirty="0" err="1" smtClean="0"/>
              <a:t>num</a:t>
            </a:r>
            <a:r>
              <a:rPr lang="en-US" dirty="0" smtClean="0"/>
              <a:t>[i] + sum;</a:t>
            </a:r>
          </a:p>
          <a:p>
            <a:pPr marL="114300" indent="0">
              <a:buNone/>
            </a:pPr>
            <a:r>
              <a:rPr lang="en-US" dirty="0" smtClean="0"/>
              <a:t>}</a:t>
            </a:r>
          </a:p>
          <a:p>
            <a:pPr marL="114300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 Sum of values of array is : %d”, sum);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553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95120" cy="850106"/>
          </a:xfrm>
        </p:spPr>
        <p:txBody>
          <a:bodyPr/>
          <a:lstStyle/>
          <a:p>
            <a:r>
              <a:rPr lang="en-US" sz="4000" dirty="0" smtClean="0"/>
              <a:t>Find maximum number in array 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7620000" cy="4800600"/>
          </a:xfrm>
        </p:spPr>
        <p:txBody>
          <a:bodyPr/>
          <a:lstStyle/>
          <a:p>
            <a:r>
              <a:rPr lang="en-IN" b="1" dirty="0"/>
              <a:t>STEP 1:</a:t>
            </a:r>
            <a:r>
              <a:rPr lang="en-IN" dirty="0"/>
              <a:t> START</a:t>
            </a:r>
          </a:p>
          <a:p>
            <a:r>
              <a:rPr lang="en-IN" b="1" dirty="0"/>
              <a:t>STEP 2:</a:t>
            </a:r>
            <a:r>
              <a:rPr lang="en-IN" dirty="0"/>
              <a:t> INITIALIZE </a:t>
            </a:r>
            <a:r>
              <a:rPr lang="en-IN" dirty="0" err="1"/>
              <a:t>arr</a:t>
            </a:r>
            <a:r>
              <a:rPr lang="en-IN" dirty="0"/>
              <a:t>[] = {25, 11, 7, 75, 56}</a:t>
            </a:r>
          </a:p>
          <a:p>
            <a:r>
              <a:rPr lang="en-IN" b="1" dirty="0"/>
              <a:t>STEP 3:</a:t>
            </a:r>
            <a:r>
              <a:rPr lang="en-IN" dirty="0"/>
              <a:t> length=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)/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[0])</a:t>
            </a:r>
          </a:p>
          <a:p>
            <a:r>
              <a:rPr lang="en-IN" b="1" dirty="0"/>
              <a:t>STEP 4:</a:t>
            </a:r>
            <a:r>
              <a:rPr lang="en-IN" dirty="0"/>
              <a:t> max = </a:t>
            </a:r>
            <a:r>
              <a:rPr lang="en-IN" dirty="0" err="1"/>
              <a:t>arr</a:t>
            </a:r>
            <a:r>
              <a:rPr lang="en-IN" dirty="0"/>
              <a:t>[0]</a:t>
            </a:r>
          </a:p>
          <a:p>
            <a:r>
              <a:rPr lang="en-IN" b="1" dirty="0"/>
              <a:t>STEP 5:</a:t>
            </a:r>
            <a:r>
              <a:rPr lang="en-IN" dirty="0"/>
              <a:t> SET i=0. REPEAT STEP 6 and STEP 7 i&lt;length</a:t>
            </a:r>
          </a:p>
          <a:p>
            <a:r>
              <a:rPr lang="en-IN" b="1" dirty="0"/>
              <a:t>STEP 6:</a:t>
            </a:r>
            <a:r>
              <a:rPr lang="en-IN" dirty="0"/>
              <a:t> if(</a:t>
            </a:r>
            <a:r>
              <a:rPr lang="en-IN" dirty="0" err="1"/>
              <a:t>arr</a:t>
            </a:r>
            <a:r>
              <a:rPr lang="en-IN" dirty="0"/>
              <a:t>[i]&gt;max)</a:t>
            </a:r>
            <a:br>
              <a:rPr lang="en-IN" dirty="0"/>
            </a:br>
            <a:r>
              <a:rPr lang="en-IN" dirty="0"/>
              <a:t>              max=</a:t>
            </a:r>
            <a:r>
              <a:rPr lang="en-IN" dirty="0" err="1"/>
              <a:t>arr</a:t>
            </a:r>
            <a:r>
              <a:rPr lang="en-IN" dirty="0"/>
              <a:t>[i]</a:t>
            </a:r>
          </a:p>
          <a:p>
            <a:r>
              <a:rPr lang="en-IN" b="1" dirty="0"/>
              <a:t>STEP 7:</a:t>
            </a:r>
            <a:r>
              <a:rPr lang="en-IN" dirty="0"/>
              <a:t> i=i+1.</a:t>
            </a:r>
          </a:p>
          <a:p>
            <a:r>
              <a:rPr lang="en-IN" b="1" dirty="0"/>
              <a:t>STEP 8:</a:t>
            </a:r>
            <a:r>
              <a:rPr lang="en-IN" dirty="0"/>
              <a:t> PRINT "Largest element in given array:" assigning max.</a:t>
            </a:r>
          </a:p>
          <a:p>
            <a:r>
              <a:rPr lang="en-IN" b="1" dirty="0"/>
              <a:t>STEP 9:</a:t>
            </a:r>
            <a:r>
              <a:rPr lang="en-IN" dirty="0"/>
              <a:t> RETURN 0</a:t>
            </a:r>
          </a:p>
          <a:p>
            <a:r>
              <a:rPr lang="en-IN" b="1" dirty="0"/>
              <a:t>STEP 9:</a:t>
            </a:r>
            <a:r>
              <a:rPr lang="en-IN" dirty="0"/>
              <a:t> END.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42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7753672" cy="1143000"/>
          </a:xfrm>
        </p:spPr>
        <p:txBody>
          <a:bodyPr/>
          <a:lstStyle/>
          <a:p>
            <a:r>
              <a:rPr lang="en-US" dirty="0" smtClean="0"/>
              <a:t>Passing arrays to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620000" cy="3672408"/>
          </a:xfrm>
        </p:spPr>
        <p:txBody>
          <a:bodyPr/>
          <a:lstStyle/>
          <a:p>
            <a:r>
              <a:rPr lang="en-US" dirty="0" smtClean="0"/>
              <a:t>Functions are the methods  which are called from main ().</a:t>
            </a:r>
          </a:p>
          <a:p>
            <a:r>
              <a:rPr lang="en-US" dirty="0" smtClean="0"/>
              <a:t>Functions has prototype as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return data type </a:t>
            </a:r>
            <a:r>
              <a:rPr lang="en-US" dirty="0" err="1" smtClean="0"/>
              <a:t>func_name</a:t>
            </a:r>
            <a:r>
              <a:rPr lang="en-US" dirty="0" smtClean="0"/>
              <a:t>(arg1, arg2,..);</a:t>
            </a:r>
          </a:p>
          <a:p>
            <a:pPr marL="114300" indent="0">
              <a:buNone/>
            </a:pPr>
            <a:r>
              <a:rPr lang="en-US" dirty="0" smtClean="0"/>
              <a:t>Function has to be declared in main () before it call.</a:t>
            </a:r>
          </a:p>
          <a:p>
            <a:pPr marL="114300" indent="0">
              <a:buNone/>
            </a:pPr>
            <a:r>
              <a:rPr lang="en-US" dirty="0" smtClean="0"/>
              <a:t>Declaration is like :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b);</a:t>
            </a:r>
          </a:p>
          <a:p>
            <a:pPr marL="114300" indent="0">
              <a:buNone/>
            </a:pPr>
            <a:r>
              <a:rPr lang="en-US" dirty="0" smtClean="0"/>
              <a:t>If not returning a value use void </a:t>
            </a:r>
            <a:r>
              <a:rPr lang="en-US" dirty="0" err="1" smtClean="0"/>
              <a:t>datatype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399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200800" cy="1080120"/>
          </a:xfrm>
        </p:spPr>
        <p:txBody>
          <a:bodyPr/>
          <a:lstStyle/>
          <a:p>
            <a:r>
              <a:rPr lang="en-US" dirty="0" smtClean="0"/>
              <a:t>Continued……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7620000" cy="5949280"/>
          </a:xfrm>
        </p:spPr>
        <p:txBody>
          <a:bodyPr>
            <a:noAutofit/>
          </a:bodyPr>
          <a:lstStyle/>
          <a:p>
            <a:r>
              <a:rPr lang="en-IN" sz="1400" dirty="0"/>
              <a:t>#include &lt;</a:t>
            </a:r>
            <a:r>
              <a:rPr lang="en-IN" sz="1400" dirty="0" err="1"/>
              <a:t>stdio.h</a:t>
            </a:r>
            <a:r>
              <a:rPr lang="en-IN" sz="1400" dirty="0"/>
              <a:t>&gt;</a:t>
            </a:r>
          </a:p>
          <a:p>
            <a:r>
              <a:rPr lang="en-IN" sz="1400" dirty="0"/>
              <a:t>#include &lt;</a:t>
            </a:r>
            <a:r>
              <a:rPr lang="en-IN" sz="1400" dirty="0" err="1"/>
              <a:t>conio.h</a:t>
            </a:r>
            <a:r>
              <a:rPr lang="en-IN" sz="1400" dirty="0"/>
              <a:t>&gt;</a:t>
            </a:r>
          </a:p>
          <a:p>
            <a:r>
              <a:rPr lang="en-IN" sz="1400" dirty="0" smtClean="0"/>
              <a:t>void </a:t>
            </a:r>
            <a:r>
              <a:rPr lang="en-IN" sz="1400" dirty="0"/>
              <a:t>main()</a:t>
            </a:r>
          </a:p>
          <a:p>
            <a:r>
              <a:rPr lang="en-IN" sz="1400" dirty="0"/>
              <a:t>{</a:t>
            </a:r>
          </a:p>
          <a:p>
            <a:r>
              <a:rPr lang="en-IN" sz="1400" dirty="0" smtClean="0"/>
              <a:t>    </a:t>
            </a:r>
            <a:r>
              <a:rPr lang="en-IN" sz="1400" dirty="0" err="1" smtClean="0"/>
              <a:t>int</a:t>
            </a:r>
            <a:r>
              <a:rPr lang="en-IN" sz="1400" dirty="0" smtClean="0"/>
              <a:t> a[5]={</a:t>
            </a:r>
            <a:r>
              <a:rPr lang="en-IN" sz="1400" dirty="0"/>
              <a:t>10,5,45,12,19};</a:t>
            </a:r>
          </a:p>
          <a:p>
            <a:r>
              <a:rPr lang="en-IN" sz="1400" dirty="0" smtClean="0"/>
              <a:t>    </a:t>
            </a:r>
            <a:r>
              <a:rPr lang="en-IN" sz="1400" dirty="0" err="1" smtClean="0"/>
              <a:t>int</a:t>
            </a:r>
            <a:r>
              <a:rPr lang="en-IN" sz="1400" dirty="0" smtClean="0"/>
              <a:t> n=5,m</a:t>
            </a:r>
            <a:r>
              <a:rPr lang="en-IN" sz="1400" dirty="0"/>
              <a:t>;</a:t>
            </a:r>
          </a:p>
          <a:p>
            <a:r>
              <a:rPr lang="en-IN" sz="1400" dirty="0" smtClean="0"/>
              <a:t>    </a:t>
            </a:r>
            <a:r>
              <a:rPr lang="en-IN" sz="1400" dirty="0" err="1" smtClean="0"/>
              <a:t>Int</a:t>
            </a:r>
            <a:r>
              <a:rPr lang="en-IN" sz="1400" dirty="0" smtClean="0"/>
              <a:t> </a:t>
            </a:r>
            <a:r>
              <a:rPr lang="en-IN" sz="1400" dirty="0"/>
              <a:t>max(</a:t>
            </a:r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smtClean="0"/>
              <a:t>a[],</a:t>
            </a:r>
            <a:r>
              <a:rPr lang="en-IN" sz="1400" dirty="0" err="1" smtClean="0"/>
              <a:t>int</a:t>
            </a:r>
            <a:r>
              <a:rPr lang="en-IN" sz="1400" dirty="0" smtClean="0"/>
              <a:t> n);    </a:t>
            </a:r>
          </a:p>
          <a:p>
            <a:r>
              <a:rPr lang="en-IN" sz="1400" dirty="0" smtClean="0"/>
              <a:t>     </a:t>
            </a:r>
            <a:r>
              <a:rPr lang="en-IN" sz="1400" dirty="0" err="1" smtClean="0"/>
              <a:t>clrscr</a:t>
            </a:r>
            <a:r>
              <a:rPr lang="en-IN" sz="1400" dirty="0"/>
              <a:t>();</a:t>
            </a:r>
          </a:p>
          <a:p>
            <a:r>
              <a:rPr lang="en-IN" sz="1400" dirty="0" smtClean="0"/>
              <a:t>    m=max(</a:t>
            </a:r>
            <a:r>
              <a:rPr lang="en-IN" sz="1400" dirty="0" err="1" smtClean="0"/>
              <a:t>a,n</a:t>
            </a:r>
            <a:r>
              <a:rPr lang="en-IN" sz="1400" dirty="0"/>
              <a:t>);</a:t>
            </a:r>
          </a:p>
          <a:p>
            <a:r>
              <a:rPr lang="en-IN" sz="1400" dirty="0" smtClean="0"/>
              <a:t>    </a:t>
            </a:r>
            <a:r>
              <a:rPr lang="en-IN" sz="1400" dirty="0" err="1" smtClean="0"/>
              <a:t>printf</a:t>
            </a:r>
            <a:r>
              <a:rPr lang="en-IN" sz="1400" dirty="0"/>
              <a:t>("\</a:t>
            </a:r>
            <a:r>
              <a:rPr lang="en-IN" sz="1400" dirty="0" smtClean="0"/>
              <a:t>n MAXIMUM </a:t>
            </a:r>
            <a:r>
              <a:rPr lang="en-IN" sz="1400" dirty="0"/>
              <a:t>NUMBER IS %d</a:t>
            </a:r>
            <a:r>
              <a:rPr lang="en-IN" sz="1400" dirty="0" smtClean="0"/>
              <a:t>", m</a:t>
            </a:r>
            <a:r>
              <a:rPr lang="en-IN" sz="1400" dirty="0"/>
              <a:t>);</a:t>
            </a:r>
          </a:p>
          <a:p>
            <a:r>
              <a:rPr lang="en-IN" sz="1400" dirty="0" smtClean="0"/>
              <a:t>    </a:t>
            </a:r>
            <a:r>
              <a:rPr lang="en-IN" sz="1400" dirty="0" err="1" smtClean="0"/>
              <a:t>getch</a:t>
            </a:r>
            <a:r>
              <a:rPr lang="en-IN" sz="1400" dirty="0"/>
              <a:t>();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 err="1" smtClean="0"/>
              <a:t>int</a:t>
            </a:r>
            <a:r>
              <a:rPr lang="en-IN" sz="1400" dirty="0" smtClean="0"/>
              <a:t> max(</a:t>
            </a:r>
            <a:r>
              <a:rPr lang="en-IN" sz="1400" dirty="0" err="1" smtClean="0"/>
              <a:t>int</a:t>
            </a:r>
            <a:r>
              <a:rPr lang="en-IN" sz="1400" dirty="0" smtClean="0"/>
              <a:t> </a:t>
            </a:r>
            <a:r>
              <a:rPr lang="en-IN" sz="1400" dirty="0"/>
              <a:t>x[],</a:t>
            </a:r>
            <a:r>
              <a:rPr lang="en-IN" sz="1400" dirty="0" err="1"/>
              <a:t>int</a:t>
            </a:r>
            <a:r>
              <a:rPr lang="en-IN" sz="1400" dirty="0"/>
              <a:t> k)</a:t>
            </a:r>
          </a:p>
          <a:p>
            <a:r>
              <a:rPr lang="en-IN" sz="1400" dirty="0"/>
              <a:t>{</a:t>
            </a:r>
          </a:p>
          <a:p>
            <a:r>
              <a:rPr lang="en-IN" sz="1400" dirty="0" smtClean="0"/>
              <a:t>     </a:t>
            </a:r>
            <a:r>
              <a:rPr lang="en-IN" sz="1400" dirty="0" err="1" smtClean="0"/>
              <a:t>int</a:t>
            </a:r>
            <a:r>
              <a:rPr lang="en-IN" sz="1400" dirty="0" smtClean="0"/>
              <a:t> </a:t>
            </a:r>
            <a:r>
              <a:rPr lang="en-IN" sz="1400" dirty="0"/>
              <a:t>t</a:t>
            </a:r>
            <a:r>
              <a:rPr lang="en-IN" sz="1400" dirty="0" smtClean="0"/>
              <a:t>, i</a:t>
            </a:r>
            <a:r>
              <a:rPr lang="en-IN" sz="1400" dirty="0"/>
              <a:t>;</a:t>
            </a:r>
          </a:p>
          <a:p>
            <a:r>
              <a:rPr lang="en-IN" sz="1400" dirty="0" smtClean="0"/>
              <a:t>     t = x[0</a:t>
            </a:r>
            <a:r>
              <a:rPr lang="en-IN" sz="1400" dirty="0"/>
              <a:t>];</a:t>
            </a:r>
          </a:p>
          <a:p>
            <a:r>
              <a:rPr lang="en-IN" sz="1400" dirty="0"/>
              <a:t>for(i=1</a:t>
            </a:r>
            <a:r>
              <a:rPr lang="en-IN" sz="1400" dirty="0" smtClean="0"/>
              <a:t>; i&lt;k; i</a:t>
            </a:r>
            <a:r>
              <a:rPr lang="en-IN" sz="1400" dirty="0"/>
              <a:t>++)</a:t>
            </a:r>
          </a:p>
          <a:p>
            <a:r>
              <a:rPr lang="en-IN" sz="1400" dirty="0"/>
              <a:t>{</a:t>
            </a:r>
          </a:p>
          <a:p>
            <a:r>
              <a:rPr lang="en-IN" sz="1400" dirty="0" smtClean="0"/>
              <a:t>     if(x[i</a:t>
            </a:r>
            <a:r>
              <a:rPr lang="en-IN" sz="1400" dirty="0"/>
              <a:t>]&gt;t)</a:t>
            </a:r>
          </a:p>
          <a:p>
            <a:r>
              <a:rPr lang="en-IN" sz="1400" dirty="0" smtClean="0"/>
              <a:t>     t=x[i</a:t>
            </a:r>
            <a:r>
              <a:rPr lang="en-IN" sz="1400" dirty="0"/>
              <a:t>];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 smtClean="0"/>
              <a:t>    return(t</a:t>
            </a:r>
            <a:r>
              <a:rPr lang="en-IN" sz="1400" dirty="0"/>
              <a:t>);</a:t>
            </a:r>
          </a:p>
          <a:p>
            <a:r>
              <a:rPr lang="en-IN" sz="1400" dirty="0"/>
              <a:t>}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0259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865</TotalTime>
  <Words>1026</Words>
  <Application>Microsoft Office PowerPoint</Application>
  <PresentationFormat>On-screen Show (4:3)</PresentationFormat>
  <Paragraphs>261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</vt:lpstr>
      <vt:lpstr>Times New Roman</vt:lpstr>
      <vt:lpstr>Adjacency</vt:lpstr>
      <vt:lpstr>Unit 2  ARRAYS</vt:lpstr>
      <vt:lpstr>NEED OF ARRAYS :</vt:lpstr>
      <vt:lpstr>Declaration of an Array :</vt:lpstr>
      <vt:lpstr>Display integers using an array</vt:lpstr>
      <vt:lpstr>Initialisation of ARRAY</vt:lpstr>
      <vt:lpstr>Sum of array values</vt:lpstr>
      <vt:lpstr>Find maximum number in array :</vt:lpstr>
      <vt:lpstr>Passing arrays to Function</vt:lpstr>
      <vt:lpstr>Continued……</vt:lpstr>
      <vt:lpstr>Inserting element in array</vt:lpstr>
      <vt:lpstr>PowerPoint Presentation</vt:lpstr>
      <vt:lpstr>PowerPoint Presentation</vt:lpstr>
      <vt:lpstr>Deleting an Element from array</vt:lpstr>
      <vt:lpstr>Hash Table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 ARRAYS</dc:title>
  <dc:creator>Student</dc:creator>
  <cp:lastModifiedBy>Windows User</cp:lastModifiedBy>
  <cp:revision>28</cp:revision>
  <dcterms:created xsi:type="dcterms:W3CDTF">2021-10-20T04:07:32Z</dcterms:created>
  <dcterms:modified xsi:type="dcterms:W3CDTF">2021-10-25T10:45:16Z</dcterms:modified>
</cp:coreProperties>
</file>