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57" r:id="rId3"/>
    <p:sldId id="260" r:id="rId4"/>
    <p:sldId id="258" r:id="rId5"/>
    <p:sldId id="259" r:id="rId6"/>
    <p:sldId id="261" r:id="rId7"/>
    <p:sldId id="262" r:id="rId8"/>
    <p:sldId id="263" r:id="rId9"/>
    <p:sldId id="264" r:id="rId10"/>
    <p:sldId id="265" r:id="rId11"/>
    <p:sldId id="266" r:id="rId12"/>
    <p:sldId id="273" r:id="rId13"/>
    <p:sldId id="267" r:id="rId14"/>
    <p:sldId id="268"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1" d="100"/>
          <a:sy n="81" d="100"/>
        </p:scale>
        <p:origin x="-78" y="-70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C1948F3-DB29-4386-AC0A-E195CA5D7183}"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2587031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1948F3-DB29-4386-AC0A-E195CA5D7183}"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32328501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1948F3-DB29-4386-AC0A-E195CA5D7183}"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3EB-61EF-434B-81C6-F3F615CD927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625826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1948F3-DB29-4386-AC0A-E195CA5D7183}"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10798291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1948F3-DB29-4386-AC0A-E195CA5D7183}"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3EB-61EF-434B-81C6-F3F615CD927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756661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1948F3-DB29-4386-AC0A-E195CA5D7183}"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4115548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1948F3-DB29-4386-AC0A-E195CA5D7183}"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899601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1948F3-DB29-4386-AC0A-E195CA5D7183}"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416522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C1948F3-DB29-4386-AC0A-E195CA5D7183}"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664937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C1948F3-DB29-4386-AC0A-E195CA5D7183}" type="datetimeFigureOut">
              <a:rPr lang="en-IN" smtClean="0"/>
              <a:t>14-12-2021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28845351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C1948F3-DB29-4386-AC0A-E195CA5D7183}" type="datetimeFigureOut">
              <a:rPr lang="en-IN" smtClean="0"/>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3709236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C1948F3-DB29-4386-AC0A-E195CA5D7183}" type="datetimeFigureOut">
              <a:rPr lang="en-IN" smtClean="0"/>
              <a:t>14-12-2021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29034131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C1948F3-DB29-4386-AC0A-E195CA5D7183}" type="datetimeFigureOut">
              <a:rPr lang="en-IN" smtClean="0"/>
              <a:t>14-12-2021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356043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1948F3-DB29-4386-AC0A-E195CA5D7183}" type="datetimeFigureOut">
              <a:rPr lang="en-IN" smtClean="0"/>
              <a:t>14-12-2021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324129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C1948F3-DB29-4386-AC0A-E195CA5D7183}" type="datetimeFigureOut">
              <a:rPr lang="en-IN" smtClean="0"/>
              <a:t>14-12-2021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48B3EB-61EF-434B-81C6-F3F615CD927F}" type="slidenum">
              <a:rPr lang="en-IN" smtClean="0"/>
              <a:t>‹#›</a:t>
            </a:fld>
            <a:endParaRPr lang="en-IN"/>
          </a:p>
        </p:txBody>
      </p:sp>
    </p:spTree>
    <p:extLst>
      <p:ext uri="{BB962C8B-B14F-4D97-AF65-F5344CB8AC3E}">
        <p14:creationId xmlns:p14="http://schemas.microsoft.com/office/powerpoint/2010/main" val="1132092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A48B3EB-61EF-434B-81C6-F3F615CD927F}" type="slidenum">
              <a:rPr lang="en-IN" smtClean="0"/>
              <a:t>‹#›</a:t>
            </a:fld>
            <a:endParaRPr lang="en-IN"/>
          </a:p>
        </p:txBody>
      </p:sp>
      <p:sp>
        <p:nvSpPr>
          <p:cNvPr id="5" name="Date Placeholder 4"/>
          <p:cNvSpPr>
            <a:spLocks noGrp="1"/>
          </p:cNvSpPr>
          <p:nvPr>
            <p:ph type="dt" sz="half" idx="10"/>
          </p:nvPr>
        </p:nvSpPr>
        <p:spPr/>
        <p:txBody>
          <a:bodyPr/>
          <a:lstStyle/>
          <a:p>
            <a:fld id="{1C1948F3-DB29-4386-AC0A-E195CA5D7183}" type="datetimeFigureOut">
              <a:rPr lang="en-IN" smtClean="0"/>
              <a:t>14-12-2021</a:t>
            </a:fld>
            <a:endParaRPr lang="en-IN"/>
          </a:p>
        </p:txBody>
      </p:sp>
    </p:spTree>
    <p:extLst>
      <p:ext uri="{BB962C8B-B14F-4D97-AF65-F5344CB8AC3E}">
        <p14:creationId xmlns:p14="http://schemas.microsoft.com/office/powerpoint/2010/main" val="878623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C1948F3-DB29-4386-AC0A-E195CA5D7183}" type="datetimeFigureOut">
              <a:rPr lang="en-IN" smtClean="0"/>
              <a:t>14-12-2021</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A48B3EB-61EF-434B-81C6-F3F615CD927F}" type="slidenum">
              <a:rPr lang="en-IN" smtClean="0"/>
              <a:t>‹#›</a:t>
            </a:fld>
            <a:endParaRPr lang="en-IN"/>
          </a:p>
        </p:txBody>
      </p:sp>
    </p:spTree>
    <p:extLst>
      <p:ext uri="{BB962C8B-B14F-4D97-AF65-F5344CB8AC3E}">
        <p14:creationId xmlns:p14="http://schemas.microsoft.com/office/powerpoint/2010/main" val="393114580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404534"/>
            <a:ext cx="9230602" cy="1646302"/>
          </a:xfrm>
        </p:spPr>
        <p:txBody>
          <a:bodyPr/>
          <a:lstStyle/>
          <a:p>
            <a:pPr algn="ctr"/>
            <a:r>
              <a:rPr lang="en-IN" sz="6000" b="1" dirty="0" smtClean="0">
                <a:solidFill>
                  <a:srgbClr val="002060"/>
                </a:solidFill>
                <a:effectLst>
                  <a:outerShdw blurRad="38100" dist="38100" dir="2700000" algn="tl">
                    <a:srgbClr val="000000">
                      <a:alpha val="43137"/>
                    </a:srgbClr>
                  </a:outerShdw>
                </a:effectLst>
              </a:rPr>
              <a:t>Unit 4</a:t>
            </a:r>
            <a:br>
              <a:rPr lang="en-IN" sz="6000" b="1" dirty="0" smtClean="0">
                <a:solidFill>
                  <a:srgbClr val="002060"/>
                </a:solidFill>
                <a:effectLst>
                  <a:outerShdw blurRad="38100" dist="38100" dir="2700000" algn="tl">
                    <a:srgbClr val="000000">
                      <a:alpha val="43137"/>
                    </a:srgbClr>
                  </a:outerShdw>
                </a:effectLst>
              </a:rPr>
            </a:br>
            <a:r>
              <a:rPr lang="en-IN" sz="6000" b="1" dirty="0" smtClean="0">
                <a:solidFill>
                  <a:srgbClr val="002060"/>
                </a:solidFill>
                <a:effectLst>
                  <a:outerShdw blurRad="38100" dist="38100" dir="2700000" algn="tl">
                    <a:srgbClr val="000000">
                      <a:alpha val="43137"/>
                    </a:srgbClr>
                  </a:outerShdw>
                </a:effectLst>
              </a:rPr>
              <a:t>Binary Tree and Graphs</a:t>
            </a:r>
            <a:endParaRPr lang="en-IN" sz="6000" b="1" dirty="0">
              <a:solidFill>
                <a:srgbClr val="002060"/>
              </a:solidFill>
              <a:effectLst>
                <a:outerShdw blurRad="38100" dist="38100" dir="2700000" algn="tl">
                  <a:srgbClr val="000000">
                    <a:alpha val="43137"/>
                  </a:srgbClr>
                </a:outerShdw>
              </a:effectLst>
            </a:endParaRPr>
          </a:p>
        </p:txBody>
      </p:sp>
      <p:sp>
        <p:nvSpPr>
          <p:cNvPr id="3" name="Subtitle 2"/>
          <p:cNvSpPr>
            <a:spLocks noGrp="1"/>
          </p:cNvSpPr>
          <p:nvPr>
            <p:ph type="subTitle" idx="1"/>
          </p:nvPr>
        </p:nvSpPr>
        <p:spPr>
          <a:xfrm>
            <a:off x="3597124" y="5435495"/>
            <a:ext cx="7766936" cy="1096899"/>
          </a:xfrm>
        </p:spPr>
        <p:txBody>
          <a:bodyPr>
            <a:normAutofit/>
          </a:bodyPr>
          <a:lstStyle/>
          <a:p>
            <a:r>
              <a:rPr lang="en-IN" sz="2400" b="1" dirty="0" smtClean="0">
                <a:solidFill>
                  <a:schemeClr val="accent2">
                    <a:lumMod val="50000"/>
                  </a:schemeClr>
                </a:solidFill>
              </a:rPr>
              <a:t>By : Prof </a:t>
            </a:r>
            <a:r>
              <a:rPr lang="en-IN" sz="2400" b="1" dirty="0" err="1" smtClean="0">
                <a:solidFill>
                  <a:schemeClr val="accent2">
                    <a:lumMod val="50000"/>
                  </a:schemeClr>
                </a:solidFill>
              </a:rPr>
              <a:t>Deepti</a:t>
            </a:r>
            <a:r>
              <a:rPr lang="en-IN" sz="2400" b="1" dirty="0" smtClean="0">
                <a:solidFill>
                  <a:schemeClr val="accent2">
                    <a:lumMod val="50000"/>
                  </a:schemeClr>
                </a:solidFill>
              </a:rPr>
              <a:t> </a:t>
            </a:r>
            <a:r>
              <a:rPr lang="en-IN" sz="2400" b="1" dirty="0" err="1" smtClean="0">
                <a:solidFill>
                  <a:schemeClr val="accent2">
                    <a:lumMod val="50000"/>
                  </a:schemeClr>
                </a:solidFill>
              </a:rPr>
              <a:t>Bhirud</a:t>
            </a:r>
            <a:endParaRPr lang="en-IN" sz="2400" b="1" dirty="0" smtClean="0">
              <a:solidFill>
                <a:schemeClr val="accent2">
                  <a:lumMod val="50000"/>
                </a:schemeClr>
              </a:solidFill>
            </a:endParaRPr>
          </a:p>
          <a:p>
            <a:endParaRPr lang="en-IN" sz="2400" b="1" dirty="0">
              <a:solidFill>
                <a:schemeClr val="accent2">
                  <a:lumMod val="50000"/>
                </a:schemeClr>
              </a:solidFill>
            </a:endParaRPr>
          </a:p>
        </p:txBody>
      </p:sp>
    </p:spTree>
    <p:extLst>
      <p:ext uri="{BB962C8B-B14F-4D97-AF65-F5344CB8AC3E}">
        <p14:creationId xmlns:p14="http://schemas.microsoft.com/office/powerpoint/2010/main" val="2910727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9817" y="156754"/>
            <a:ext cx="11704320" cy="6694961"/>
          </a:xfrm>
          <a:prstGeom prst="rect">
            <a:avLst/>
          </a:prstGeom>
        </p:spPr>
        <p:txBody>
          <a:bodyPr wrap="square" numCol="2">
            <a:spAutoFit/>
          </a:bodyPr>
          <a:lstStyle/>
          <a:p>
            <a:r>
              <a:rPr lang="en-GB" sz="2000" b="0" i="0" dirty="0" smtClean="0">
                <a:solidFill>
                  <a:srgbClr val="000000"/>
                </a:solidFill>
                <a:effectLst/>
                <a:latin typeface="Arial" panose="020B0604020202020204" pitchFamily="34" charset="0"/>
              </a:rPr>
              <a:t>Until all nodes are traversed −</a:t>
            </a:r>
          </a:p>
          <a:p>
            <a:r>
              <a:rPr lang="en-GB" sz="2000" b="0" i="0" dirty="0" smtClean="0">
                <a:solidFill>
                  <a:srgbClr val="000000"/>
                </a:solidFill>
                <a:effectLst/>
                <a:latin typeface="Arial" panose="020B0604020202020204" pitchFamily="34" charset="0"/>
              </a:rPr>
              <a:t>Step 1 − Recursively traverse left subtree.</a:t>
            </a:r>
          </a:p>
          <a:p>
            <a:r>
              <a:rPr lang="en-GB" sz="2000" b="0" i="0" dirty="0" smtClean="0">
                <a:solidFill>
                  <a:srgbClr val="000000"/>
                </a:solidFill>
                <a:effectLst/>
                <a:latin typeface="Arial" panose="020B0604020202020204" pitchFamily="34" charset="0"/>
              </a:rPr>
              <a:t>Step 2 − Visit root node.</a:t>
            </a:r>
          </a:p>
          <a:p>
            <a:r>
              <a:rPr lang="en-GB" sz="2000" b="0" i="0" dirty="0" smtClean="0">
                <a:solidFill>
                  <a:srgbClr val="000000"/>
                </a:solidFill>
                <a:effectLst/>
                <a:latin typeface="Arial" panose="020B0604020202020204" pitchFamily="34" charset="0"/>
              </a:rPr>
              <a:t>Step 3 − Recursively traverse right subtree.</a:t>
            </a:r>
          </a:p>
          <a:p>
            <a:r>
              <a:rPr lang="en-GB" sz="3200" b="1" dirty="0">
                <a:solidFill>
                  <a:schemeClr val="accent2">
                    <a:lumMod val="50000"/>
                  </a:schemeClr>
                </a:solidFill>
              </a:rPr>
              <a:t>Pre-order Traversal</a:t>
            </a:r>
          </a:p>
          <a:p>
            <a:r>
              <a:rPr lang="en-GB" sz="2000" dirty="0"/>
              <a:t>In this traversal method, the root node is visited first, then the left subtree and finally the right subtree.</a:t>
            </a:r>
          </a:p>
          <a:p>
            <a:r>
              <a:rPr lang="en-GB" sz="2000" dirty="0" smtClean="0"/>
              <a:t>We </a:t>
            </a:r>
            <a:r>
              <a:rPr lang="en-GB" sz="2000" dirty="0"/>
              <a:t>start from </a:t>
            </a:r>
            <a:r>
              <a:rPr lang="en-GB" sz="2000" b="1" dirty="0"/>
              <a:t>A</a:t>
            </a:r>
            <a:r>
              <a:rPr lang="en-GB" sz="2000" dirty="0"/>
              <a:t>, and following pre-order traversal, we first visit </a:t>
            </a:r>
            <a:r>
              <a:rPr lang="en-GB" sz="2000" b="1" dirty="0"/>
              <a:t>A</a:t>
            </a:r>
            <a:r>
              <a:rPr lang="en-GB" sz="2000" dirty="0"/>
              <a:t> itself and then move to its left subtree </a:t>
            </a:r>
            <a:r>
              <a:rPr lang="en-GB" sz="2000" b="1" dirty="0"/>
              <a:t>B</a:t>
            </a:r>
            <a:r>
              <a:rPr lang="en-GB" sz="2000" dirty="0"/>
              <a:t>. </a:t>
            </a:r>
            <a:r>
              <a:rPr lang="en-GB" sz="2000" b="1" dirty="0"/>
              <a:t>B</a:t>
            </a:r>
            <a:r>
              <a:rPr lang="en-GB" sz="2000" dirty="0"/>
              <a:t> is also traversed pre-order. The process goes on until all the nodes are visited. The output of pre-order traversal of this tree will be −</a:t>
            </a:r>
          </a:p>
          <a:p>
            <a:r>
              <a:rPr lang="en-GB" sz="2000" b="1" i="1" dirty="0"/>
              <a:t>A → B → D → E → C → F → </a:t>
            </a:r>
            <a:r>
              <a:rPr lang="en-GB" sz="2000" b="1" i="1" dirty="0" smtClean="0"/>
              <a:t>G</a:t>
            </a:r>
          </a:p>
          <a:p>
            <a:r>
              <a:rPr lang="en-GB" sz="2800" b="1" i="1" dirty="0" smtClean="0">
                <a:solidFill>
                  <a:schemeClr val="accent2">
                    <a:lumMod val="50000"/>
                  </a:schemeClr>
                </a:solidFill>
              </a:rPr>
              <a:t>Algorithm</a:t>
            </a:r>
            <a:endParaRPr lang="en-GB" sz="2800" b="1" i="1" dirty="0">
              <a:solidFill>
                <a:schemeClr val="accent2">
                  <a:lumMod val="50000"/>
                </a:schemeClr>
              </a:solidFill>
            </a:endParaRPr>
          </a:p>
          <a:p>
            <a:r>
              <a:rPr lang="en-GB" sz="2000" b="1" i="1" dirty="0" smtClean="0"/>
              <a:t>Until all nodes are traversed −</a:t>
            </a:r>
          </a:p>
          <a:p>
            <a:r>
              <a:rPr lang="en-GB" sz="2000" b="1" i="1" dirty="0" smtClean="0"/>
              <a:t>Step 1 − Visit root node.</a:t>
            </a:r>
          </a:p>
          <a:p>
            <a:r>
              <a:rPr lang="en-GB" sz="2000" b="1" i="1" dirty="0" smtClean="0"/>
              <a:t>Step 2 − Recursively traverse left subtree.</a:t>
            </a:r>
          </a:p>
          <a:p>
            <a:r>
              <a:rPr lang="en-GB" sz="2000" b="1" i="1" dirty="0" smtClean="0"/>
              <a:t>Step 3 − Recursively traverse right subtree.</a:t>
            </a:r>
          </a:p>
          <a:p>
            <a:endParaRPr lang="en-GB" b="1" i="1" dirty="0"/>
          </a:p>
          <a:p>
            <a:endParaRPr lang="en-GB" b="1" i="1" dirty="0" smtClean="0"/>
          </a:p>
          <a:p>
            <a:endParaRPr lang="en-GB" b="1" i="1" dirty="0"/>
          </a:p>
          <a:p>
            <a:endParaRPr lang="en-GB" b="1" i="1" dirty="0" smtClean="0"/>
          </a:p>
          <a:p>
            <a:endParaRPr lang="en-GB" dirty="0"/>
          </a:p>
          <a:p>
            <a:r>
              <a:rPr lang="en-GB" dirty="0" smtClean="0"/>
              <a:t/>
            </a:r>
            <a:br>
              <a:rPr lang="en-GB" dirty="0" smtClean="0"/>
            </a:br>
            <a:endParaRPr lang="en-GB" b="0" i="0" dirty="0" smtClean="0">
              <a:solidFill>
                <a:srgbClr val="000000"/>
              </a:solidFill>
              <a:effectLst/>
              <a:latin typeface="Arial" panose="020B0604020202020204" pitchFamily="34" charset="0"/>
            </a:endParaRPr>
          </a:p>
          <a:p>
            <a:pPr algn="ctr"/>
            <a:endParaRPr lang="en-GB" b="0" i="0" dirty="0" smtClean="0">
              <a:solidFill>
                <a:srgbClr val="000000"/>
              </a:solidFill>
              <a:effectLst/>
              <a:latin typeface="Arial" panose="020B0604020202020204" pitchFamily="34" charset="0"/>
            </a:endParaRPr>
          </a:p>
          <a:p>
            <a:pPr algn="ctr"/>
            <a:endParaRPr lang="en-GB" dirty="0">
              <a:solidFill>
                <a:srgbClr val="000000"/>
              </a:solidFill>
              <a:latin typeface="Arial" panose="020B0604020202020204" pitchFamily="34" charset="0"/>
            </a:endParaRPr>
          </a:p>
          <a:p>
            <a:pPr algn="ctr"/>
            <a:endParaRPr lang="en-GB" b="0" i="0" dirty="0" smtClean="0">
              <a:solidFill>
                <a:srgbClr val="000000"/>
              </a:solidFill>
              <a:effectLst/>
              <a:latin typeface="Arial" panose="020B0604020202020204" pitchFamily="34" charset="0"/>
            </a:endParaRPr>
          </a:p>
          <a:p>
            <a:pPr algn="ctr"/>
            <a:endParaRPr lang="en-GB" b="0" i="0" dirty="0">
              <a:solidFill>
                <a:srgbClr val="000000"/>
              </a:solidFill>
              <a:effectLst/>
              <a:latin typeface="Arial" panose="020B0604020202020204" pitchFamily="34" charset="0"/>
            </a:endParaRPr>
          </a:p>
        </p:txBody>
      </p:sp>
      <p:pic>
        <p:nvPicPr>
          <p:cNvPr id="7" name="Picture 6"/>
          <p:cNvPicPr>
            <a:picLocks noChangeAspect="1"/>
          </p:cNvPicPr>
          <p:nvPr/>
        </p:nvPicPr>
        <p:blipFill>
          <a:blip r:embed="rId2"/>
          <a:stretch>
            <a:fillRect/>
          </a:stretch>
        </p:blipFill>
        <p:spPr>
          <a:xfrm>
            <a:off x="6724380" y="511084"/>
            <a:ext cx="5045254" cy="4635682"/>
          </a:xfrm>
          <a:prstGeom prst="rect">
            <a:avLst/>
          </a:prstGeom>
        </p:spPr>
      </p:pic>
    </p:spTree>
    <p:extLst>
      <p:ext uri="{BB962C8B-B14F-4D97-AF65-F5344CB8AC3E}">
        <p14:creationId xmlns:p14="http://schemas.microsoft.com/office/powerpoint/2010/main" val="4094113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7" y="209007"/>
            <a:ext cx="11848011" cy="6479176"/>
          </a:xfrm>
        </p:spPr>
        <p:txBody>
          <a:bodyPr/>
          <a:lstStyle/>
          <a:p>
            <a:pPr marL="0" indent="0">
              <a:buNone/>
            </a:pPr>
            <a:r>
              <a:rPr lang="en-GB" sz="2800" b="1" dirty="0">
                <a:solidFill>
                  <a:schemeClr val="accent2">
                    <a:lumMod val="50000"/>
                  </a:schemeClr>
                </a:solidFill>
              </a:rPr>
              <a:t>Post-order Traversal</a:t>
            </a:r>
          </a:p>
          <a:p>
            <a:pPr marL="0" indent="0">
              <a:buNone/>
            </a:pPr>
            <a:r>
              <a:rPr lang="en-GB" dirty="0"/>
              <a:t>In this traversal method, the root node is visited last, hence the name</a:t>
            </a:r>
            <a:r>
              <a:rPr lang="en-GB" dirty="0" smtClean="0"/>
              <a:t>.</a:t>
            </a:r>
          </a:p>
          <a:p>
            <a:pPr marL="0" indent="0">
              <a:buNone/>
            </a:pPr>
            <a:r>
              <a:rPr lang="en-GB" dirty="0" smtClean="0"/>
              <a:t> </a:t>
            </a:r>
            <a:r>
              <a:rPr lang="en-GB" dirty="0"/>
              <a:t>First we traverse the left subtree, then the right subtree and </a:t>
            </a:r>
            <a:r>
              <a:rPr lang="en-GB" dirty="0" smtClean="0"/>
              <a:t>finally </a:t>
            </a:r>
            <a:r>
              <a:rPr lang="en-GB" dirty="0"/>
              <a:t>the root node</a:t>
            </a:r>
            <a:r>
              <a:rPr lang="en-GB" dirty="0" smtClean="0"/>
              <a:t>.</a:t>
            </a:r>
          </a:p>
          <a:p>
            <a:r>
              <a:rPr lang="en-GB" dirty="0"/>
              <a:t>We start from </a:t>
            </a:r>
            <a:r>
              <a:rPr lang="en-GB" b="1" dirty="0"/>
              <a:t>A</a:t>
            </a:r>
            <a:r>
              <a:rPr lang="en-GB" dirty="0"/>
              <a:t>, and following Post-order traversal, we first visit the left subtree </a:t>
            </a:r>
            <a:r>
              <a:rPr lang="en-GB" b="1" dirty="0"/>
              <a:t>B</a:t>
            </a:r>
            <a:r>
              <a:rPr lang="en-GB" dirty="0"/>
              <a:t>. </a:t>
            </a:r>
            <a:r>
              <a:rPr lang="en-GB" b="1" dirty="0"/>
              <a:t>B</a:t>
            </a:r>
            <a:r>
              <a:rPr lang="en-GB" dirty="0"/>
              <a:t> is also traversed post-order. The process goes on until all the nodes are visited. The output of post-order traversal of this tree will be −</a:t>
            </a:r>
          </a:p>
          <a:p>
            <a:r>
              <a:rPr lang="en-GB" b="1" i="1" dirty="0"/>
              <a:t>D → E → B → F → G → C → A</a:t>
            </a:r>
            <a:endParaRPr lang="en-GB" dirty="0"/>
          </a:p>
          <a:p>
            <a:pPr marL="0" indent="0">
              <a:buNone/>
            </a:pPr>
            <a:endParaRPr lang="en-GB" dirty="0" smtClean="0"/>
          </a:p>
          <a:p>
            <a:pPr marL="0" indent="0">
              <a:buNone/>
            </a:pPr>
            <a:r>
              <a:rPr lang="en-IN" sz="2400" b="1" dirty="0">
                <a:solidFill>
                  <a:schemeClr val="accent2">
                    <a:lumMod val="50000"/>
                  </a:schemeClr>
                </a:solidFill>
              </a:rPr>
              <a:t>Algorithm</a:t>
            </a:r>
          </a:p>
          <a:p>
            <a:pPr marL="0" indent="0">
              <a:buNone/>
            </a:pPr>
            <a:r>
              <a:rPr lang="en-IN" dirty="0"/>
              <a:t>Until all nodes are traversed −</a:t>
            </a:r>
          </a:p>
          <a:p>
            <a:pPr marL="0" indent="0">
              <a:buNone/>
            </a:pPr>
            <a:r>
              <a:rPr lang="en-IN" dirty="0"/>
              <a:t>Step 1 − Recursively traverse left subtree.</a:t>
            </a:r>
          </a:p>
          <a:p>
            <a:pPr marL="0" indent="0">
              <a:buNone/>
            </a:pPr>
            <a:r>
              <a:rPr lang="en-IN" dirty="0"/>
              <a:t>Step 2 − Recursively traverse right subtree.</a:t>
            </a:r>
          </a:p>
          <a:p>
            <a:pPr marL="0" indent="0">
              <a:buNone/>
            </a:pPr>
            <a:r>
              <a:rPr lang="en-IN" dirty="0"/>
              <a:t>Step 3 − Visit root node.</a:t>
            </a:r>
          </a:p>
        </p:txBody>
      </p:sp>
      <p:pic>
        <p:nvPicPr>
          <p:cNvPr id="4" name="Picture 3"/>
          <p:cNvPicPr>
            <a:picLocks noChangeAspect="1"/>
          </p:cNvPicPr>
          <p:nvPr/>
        </p:nvPicPr>
        <p:blipFill>
          <a:blip r:embed="rId2"/>
          <a:stretch>
            <a:fillRect/>
          </a:stretch>
        </p:blipFill>
        <p:spPr>
          <a:xfrm>
            <a:off x="5799909" y="2470511"/>
            <a:ext cx="4728754" cy="3708220"/>
          </a:xfrm>
          <a:prstGeom prst="rect">
            <a:avLst/>
          </a:prstGeom>
        </p:spPr>
      </p:pic>
    </p:spTree>
    <p:extLst>
      <p:ext uri="{BB962C8B-B14F-4D97-AF65-F5344CB8AC3E}">
        <p14:creationId xmlns:p14="http://schemas.microsoft.com/office/powerpoint/2010/main" val="21681085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785" y="214558"/>
            <a:ext cx="11969261" cy="6432427"/>
          </a:xfrm>
        </p:spPr>
        <p:txBody>
          <a:bodyPr numCol="2">
            <a:normAutofit/>
          </a:bodyPr>
          <a:lstStyle/>
          <a:p>
            <a:pPr marL="0" indent="0">
              <a:buNone/>
            </a:pPr>
            <a:r>
              <a:rPr lang="en-US" dirty="0"/>
              <a:t>void </a:t>
            </a:r>
            <a:r>
              <a:rPr lang="en-US" dirty="0" err="1"/>
              <a:t>pre_order_traversal</a:t>
            </a:r>
            <a:r>
              <a:rPr lang="en-US" dirty="0"/>
              <a:t>(</a:t>
            </a:r>
            <a:r>
              <a:rPr lang="en-US" dirty="0" err="1"/>
              <a:t>struct</a:t>
            </a:r>
            <a:r>
              <a:rPr lang="en-US" dirty="0"/>
              <a:t> node* root) {</a:t>
            </a:r>
          </a:p>
          <a:p>
            <a:pPr marL="0" indent="0">
              <a:buNone/>
            </a:pPr>
            <a:r>
              <a:rPr lang="en-US" dirty="0"/>
              <a:t>   if(root != NULL) {</a:t>
            </a:r>
          </a:p>
          <a:p>
            <a:pPr marL="0" indent="0">
              <a:buNone/>
            </a:pPr>
            <a:r>
              <a:rPr lang="en-US" dirty="0"/>
              <a:t>      </a:t>
            </a:r>
            <a:r>
              <a:rPr lang="en-US" dirty="0" err="1"/>
              <a:t>printf</a:t>
            </a:r>
            <a:r>
              <a:rPr lang="en-US" dirty="0"/>
              <a:t>("%d ",root-&gt;data);</a:t>
            </a:r>
          </a:p>
          <a:p>
            <a:pPr marL="0" indent="0">
              <a:buNone/>
            </a:pPr>
            <a:r>
              <a:rPr lang="en-US" dirty="0"/>
              <a:t>      </a:t>
            </a:r>
            <a:r>
              <a:rPr lang="en-US" dirty="0" err="1"/>
              <a:t>pre_order_traversal</a:t>
            </a:r>
            <a:r>
              <a:rPr lang="en-US" dirty="0"/>
              <a:t>(root-&gt;</a:t>
            </a:r>
            <a:r>
              <a:rPr lang="en-US" dirty="0" err="1"/>
              <a:t>leftChild</a:t>
            </a:r>
            <a:r>
              <a:rPr lang="en-US" dirty="0"/>
              <a:t>);</a:t>
            </a:r>
          </a:p>
          <a:p>
            <a:pPr marL="0" indent="0">
              <a:buNone/>
            </a:pPr>
            <a:r>
              <a:rPr lang="en-US" dirty="0"/>
              <a:t>      </a:t>
            </a:r>
            <a:r>
              <a:rPr lang="en-US" dirty="0" err="1"/>
              <a:t>pre_order_traversal</a:t>
            </a:r>
            <a:r>
              <a:rPr lang="en-US" dirty="0"/>
              <a:t>(root-&gt;</a:t>
            </a:r>
            <a:r>
              <a:rPr lang="en-US" dirty="0" err="1"/>
              <a:t>rightChild</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void </a:t>
            </a:r>
            <a:r>
              <a:rPr lang="en-US" dirty="0" err="1"/>
              <a:t>inorder_traversal</a:t>
            </a:r>
            <a:r>
              <a:rPr lang="en-US" dirty="0"/>
              <a:t>(</a:t>
            </a:r>
            <a:r>
              <a:rPr lang="en-US" dirty="0" err="1"/>
              <a:t>struct</a:t>
            </a:r>
            <a:r>
              <a:rPr lang="en-US" dirty="0"/>
              <a:t> node* root) {</a:t>
            </a:r>
          </a:p>
          <a:p>
            <a:pPr marL="0" indent="0">
              <a:buNone/>
            </a:pPr>
            <a:r>
              <a:rPr lang="en-US" dirty="0"/>
              <a:t>   if(root != NULL) {</a:t>
            </a:r>
          </a:p>
          <a:p>
            <a:pPr marL="0" indent="0">
              <a:buNone/>
            </a:pPr>
            <a:r>
              <a:rPr lang="en-US" dirty="0"/>
              <a:t>      </a:t>
            </a:r>
            <a:r>
              <a:rPr lang="en-US" dirty="0" err="1"/>
              <a:t>inorder_traversal</a:t>
            </a:r>
            <a:r>
              <a:rPr lang="en-US" dirty="0"/>
              <a:t>(root-&gt;</a:t>
            </a:r>
            <a:r>
              <a:rPr lang="en-US" dirty="0" err="1"/>
              <a:t>leftChild</a:t>
            </a:r>
            <a:r>
              <a:rPr lang="en-US" dirty="0"/>
              <a:t>);</a:t>
            </a:r>
          </a:p>
          <a:p>
            <a:pPr marL="0" indent="0">
              <a:buNone/>
            </a:pPr>
            <a:r>
              <a:rPr lang="en-US" dirty="0"/>
              <a:t>      </a:t>
            </a:r>
            <a:r>
              <a:rPr lang="en-US" dirty="0" err="1"/>
              <a:t>printf</a:t>
            </a:r>
            <a:r>
              <a:rPr lang="en-US" dirty="0"/>
              <a:t>("%d ",root-&gt;data);          </a:t>
            </a:r>
          </a:p>
          <a:p>
            <a:pPr marL="0" indent="0">
              <a:buNone/>
            </a:pPr>
            <a:r>
              <a:rPr lang="en-US" dirty="0"/>
              <a:t>      </a:t>
            </a:r>
            <a:r>
              <a:rPr lang="en-US" dirty="0" err="1"/>
              <a:t>inorder_traversal</a:t>
            </a:r>
            <a:r>
              <a:rPr lang="en-US" dirty="0"/>
              <a:t>(root-&gt;</a:t>
            </a:r>
            <a:r>
              <a:rPr lang="en-US" dirty="0" err="1"/>
              <a:t>rightChild</a:t>
            </a:r>
            <a:r>
              <a:rPr lang="en-US" dirty="0"/>
              <a:t>);</a:t>
            </a:r>
          </a:p>
          <a:p>
            <a:pPr marL="0" indent="0">
              <a:buNone/>
            </a:pPr>
            <a:r>
              <a:rPr lang="en-US" dirty="0"/>
              <a:t>   }</a:t>
            </a:r>
          </a:p>
          <a:p>
            <a:pPr marL="0" indent="0">
              <a:buNone/>
            </a:pPr>
            <a:r>
              <a:rPr lang="en-US" dirty="0"/>
              <a:t>}</a:t>
            </a:r>
          </a:p>
          <a:p>
            <a:pPr marL="0" indent="0">
              <a:buNone/>
            </a:pPr>
            <a:endParaRPr lang="en-US" dirty="0"/>
          </a:p>
          <a:p>
            <a:pPr marL="0" indent="0">
              <a:buNone/>
            </a:pPr>
            <a:r>
              <a:rPr lang="en-US" dirty="0"/>
              <a:t>void </a:t>
            </a:r>
            <a:r>
              <a:rPr lang="en-US" dirty="0" err="1"/>
              <a:t>post_order_traversal</a:t>
            </a:r>
            <a:r>
              <a:rPr lang="en-US" dirty="0"/>
              <a:t>(</a:t>
            </a:r>
            <a:r>
              <a:rPr lang="en-US" dirty="0" err="1"/>
              <a:t>struct</a:t>
            </a:r>
            <a:r>
              <a:rPr lang="en-US" dirty="0"/>
              <a:t> node* root) {</a:t>
            </a:r>
          </a:p>
          <a:p>
            <a:pPr marL="0" indent="0">
              <a:buNone/>
            </a:pPr>
            <a:r>
              <a:rPr lang="en-US" dirty="0"/>
              <a:t>   if(root != NULL) {</a:t>
            </a:r>
          </a:p>
          <a:p>
            <a:pPr marL="0" indent="0">
              <a:buNone/>
            </a:pPr>
            <a:r>
              <a:rPr lang="en-US" dirty="0"/>
              <a:t>      </a:t>
            </a:r>
            <a:r>
              <a:rPr lang="en-US" dirty="0" err="1"/>
              <a:t>post_order_traversal</a:t>
            </a:r>
            <a:r>
              <a:rPr lang="en-US" dirty="0"/>
              <a:t>(root-&gt;</a:t>
            </a:r>
            <a:r>
              <a:rPr lang="en-US" dirty="0" err="1"/>
              <a:t>leftChild</a:t>
            </a:r>
            <a:r>
              <a:rPr lang="en-US" dirty="0"/>
              <a:t>);</a:t>
            </a:r>
          </a:p>
          <a:p>
            <a:pPr marL="0" indent="0">
              <a:buNone/>
            </a:pPr>
            <a:r>
              <a:rPr lang="en-US" dirty="0"/>
              <a:t>      </a:t>
            </a:r>
            <a:r>
              <a:rPr lang="en-US" dirty="0" err="1"/>
              <a:t>post_order_traversal</a:t>
            </a:r>
            <a:r>
              <a:rPr lang="en-US" dirty="0"/>
              <a:t>(root-&gt;</a:t>
            </a:r>
            <a:r>
              <a:rPr lang="en-US" dirty="0" err="1"/>
              <a:t>rightChild</a:t>
            </a:r>
            <a:r>
              <a:rPr lang="en-US" dirty="0"/>
              <a:t>);</a:t>
            </a:r>
          </a:p>
          <a:p>
            <a:pPr marL="0" indent="0">
              <a:buNone/>
            </a:pPr>
            <a:r>
              <a:rPr lang="en-US" dirty="0"/>
              <a:t>      </a:t>
            </a:r>
            <a:r>
              <a:rPr lang="en-US" dirty="0" err="1"/>
              <a:t>printf</a:t>
            </a:r>
            <a:r>
              <a:rPr lang="en-US" dirty="0"/>
              <a:t>("%d ", root-&gt;data);</a:t>
            </a:r>
          </a:p>
          <a:p>
            <a:pPr marL="0" indent="0">
              <a:buNone/>
            </a:pPr>
            <a:r>
              <a:rPr lang="en-US" dirty="0"/>
              <a:t>   }</a:t>
            </a:r>
          </a:p>
          <a:p>
            <a:pPr marL="0" indent="0">
              <a:buNone/>
            </a:pPr>
            <a:r>
              <a:rPr lang="en-US"/>
              <a:t>}</a:t>
            </a:r>
            <a:endParaRPr lang="en-US" dirty="0"/>
          </a:p>
        </p:txBody>
      </p:sp>
    </p:spTree>
    <p:extLst>
      <p:ext uri="{BB962C8B-B14F-4D97-AF65-F5344CB8AC3E}">
        <p14:creationId xmlns:p14="http://schemas.microsoft.com/office/powerpoint/2010/main" val="47655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248195"/>
            <a:ext cx="11874137" cy="6505302"/>
          </a:xfrm>
        </p:spPr>
        <p:txBody>
          <a:bodyPr/>
          <a:lstStyle/>
          <a:p>
            <a:r>
              <a:rPr lang="en-GB" sz="2800" b="1" dirty="0">
                <a:solidFill>
                  <a:schemeClr val="accent2">
                    <a:lumMod val="50000"/>
                  </a:schemeClr>
                </a:solidFill>
              </a:rPr>
              <a:t>Binary Search Tree</a:t>
            </a:r>
          </a:p>
          <a:p>
            <a:pPr>
              <a:buFont typeface="Wingdings" panose="05000000000000000000" pitchFamily="2" charset="2"/>
              <a:buChar char="v"/>
            </a:pPr>
            <a:r>
              <a:rPr lang="en-GB" dirty="0"/>
              <a:t>Binary Search tree can be defined as a class of binary trees, in which the nodes are arranged in a specific order. This is also called ordered binary tree.</a:t>
            </a:r>
          </a:p>
          <a:p>
            <a:pPr>
              <a:buFont typeface="Wingdings" panose="05000000000000000000" pitchFamily="2" charset="2"/>
              <a:buChar char="v"/>
            </a:pPr>
            <a:r>
              <a:rPr lang="en-GB" dirty="0"/>
              <a:t>In a binary search tree, the value of all the nodes in the left sub-tree is less than the value of the root.</a:t>
            </a:r>
          </a:p>
          <a:p>
            <a:pPr>
              <a:buFont typeface="Wingdings" panose="05000000000000000000" pitchFamily="2" charset="2"/>
              <a:buChar char="v"/>
            </a:pPr>
            <a:r>
              <a:rPr lang="en-GB" dirty="0"/>
              <a:t>Similarly, value of all the nodes in the right sub-tree is greater than or equal to the value of the root.</a:t>
            </a:r>
          </a:p>
          <a:p>
            <a:pPr>
              <a:buFont typeface="Wingdings" panose="05000000000000000000" pitchFamily="2" charset="2"/>
              <a:buChar char="v"/>
            </a:pPr>
            <a:r>
              <a:rPr lang="en-GB" dirty="0"/>
              <a:t>This rule will be recursively applied to all the left and right sub-trees of the root</a:t>
            </a:r>
            <a:r>
              <a:rPr lang="en-GB" dirty="0" smtClean="0"/>
              <a:t>.</a:t>
            </a:r>
          </a:p>
          <a:p>
            <a:pPr>
              <a:buFont typeface="Wingdings" panose="05000000000000000000" pitchFamily="2" charset="2"/>
              <a:buChar char="v"/>
            </a:pPr>
            <a:endParaRPr lang="en-GB" dirty="0"/>
          </a:p>
          <a:p>
            <a:pPr marL="0" indent="0">
              <a:buNone/>
            </a:pPr>
            <a:r>
              <a:rPr lang="en-GB" dirty="0"/>
              <a:t/>
            </a:r>
            <a:br>
              <a:rPr lang="en-GB" dirty="0"/>
            </a:br>
            <a:endParaRPr lang="en-IN" dirty="0"/>
          </a:p>
        </p:txBody>
      </p:sp>
      <p:pic>
        <p:nvPicPr>
          <p:cNvPr id="4" name="Picture 3"/>
          <p:cNvPicPr>
            <a:picLocks noChangeAspect="1"/>
          </p:cNvPicPr>
          <p:nvPr/>
        </p:nvPicPr>
        <p:blipFill>
          <a:blip r:embed="rId2"/>
          <a:stretch>
            <a:fillRect/>
          </a:stretch>
        </p:blipFill>
        <p:spPr>
          <a:xfrm>
            <a:off x="3200401" y="2795452"/>
            <a:ext cx="4402182" cy="3958046"/>
          </a:xfrm>
          <a:prstGeom prst="rect">
            <a:avLst/>
          </a:prstGeom>
        </p:spPr>
      </p:pic>
    </p:spTree>
    <p:extLst>
      <p:ext uri="{BB962C8B-B14F-4D97-AF65-F5344CB8AC3E}">
        <p14:creationId xmlns:p14="http://schemas.microsoft.com/office/powerpoint/2010/main" val="3273659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182880"/>
            <a:ext cx="11848011" cy="6492239"/>
          </a:xfrm>
        </p:spPr>
        <p:txBody>
          <a:bodyPr/>
          <a:lstStyle/>
          <a:p>
            <a:pPr algn="just"/>
            <a:r>
              <a:rPr lang="en-GB" dirty="0">
                <a:solidFill>
                  <a:srgbClr val="610B38"/>
                </a:solidFill>
                <a:latin typeface="erdana"/>
              </a:rPr>
              <a:t>Advantages of using binary search tree</a:t>
            </a:r>
          </a:p>
          <a:p>
            <a:pPr algn="just">
              <a:buFont typeface="+mj-lt"/>
              <a:buAutoNum type="arabicPeriod"/>
            </a:pPr>
            <a:r>
              <a:rPr lang="en-GB" dirty="0">
                <a:solidFill>
                  <a:srgbClr val="000000"/>
                </a:solidFill>
                <a:latin typeface="inter-regular"/>
              </a:rPr>
              <a:t>Searching become very efficient in a binary search tree since, we get a hint at each step, about which sub-tree contains the desired element.</a:t>
            </a:r>
          </a:p>
          <a:p>
            <a:pPr algn="just">
              <a:buFont typeface="+mj-lt"/>
              <a:buAutoNum type="arabicPeriod"/>
            </a:pPr>
            <a:r>
              <a:rPr lang="en-GB" dirty="0">
                <a:solidFill>
                  <a:srgbClr val="000000"/>
                </a:solidFill>
                <a:latin typeface="inter-regular"/>
              </a:rPr>
              <a:t>The binary search tree is considered as efficient data structure in compare to arrays and linked lists. In searching process, it removes half sub-tree at every step. Searching for an element in a binary search tree takes o(log</a:t>
            </a:r>
            <a:r>
              <a:rPr lang="en-GB" baseline="-25000" dirty="0">
                <a:solidFill>
                  <a:srgbClr val="000000"/>
                </a:solidFill>
                <a:latin typeface="inter-regular"/>
              </a:rPr>
              <a:t>2</a:t>
            </a:r>
            <a:r>
              <a:rPr lang="en-GB" dirty="0">
                <a:solidFill>
                  <a:srgbClr val="000000"/>
                </a:solidFill>
                <a:latin typeface="inter-regular"/>
              </a:rPr>
              <a:t>n) time. In worst case, the time it takes to search an element is 0(n).</a:t>
            </a:r>
          </a:p>
          <a:p>
            <a:pPr algn="just">
              <a:buFont typeface="+mj-lt"/>
              <a:buAutoNum type="arabicPeriod"/>
            </a:pPr>
            <a:r>
              <a:rPr lang="en-GB" dirty="0">
                <a:solidFill>
                  <a:srgbClr val="000000"/>
                </a:solidFill>
                <a:latin typeface="inter-regular"/>
              </a:rPr>
              <a:t>It also speed up the insertion and deletion operations as compare to that in array and linked list.</a:t>
            </a:r>
          </a:p>
          <a:p>
            <a:pPr algn="just"/>
            <a:r>
              <a:rPr lang="en-GB" dirty="0">
                <a:solidFill>
                  <a:srgbClr val="610B4B"/>
                </a:solidFill>
                <a:latin typeface="erdana"/>
              </a:rPr>
              <a:t>Create the binary search tree using the following data elements.</a:t>
            </a:r>
          </a:p>
          <a:p>
            <a:pPr algn="just"/>
            <a:r>
              <a:rPr lang="en-GB" b="1" dirty="0">
                <a:solidFill>
                  <a:srgbClr val="333333"/>
                </a:solidFill>
                <a:latin typeface="inter-bold"/>
              </a:rPr>
              <a:t>43, 10, 79, 90, 12, 54, 11, 9, 50</a:t>
            </a:r>
            <a:endParaRPr lang="en-GB" dirty="0">
              <a:solidFill>
                <a:srgbClr val="333333"/>
              </a:solidFill>
              <a:latin typeface="inter-regular"/>
            </a:endParaRPr>
          </a:p>
          <a:p>
            <a:pPr algn="just">
              <a:buFont typeface="+mj-lt"/>
              <a:buAutoNum type="arabicPeriod"/>
            </a:pPr>
            <a:r>
              <a:rPr lang="en-GB" dirty="0">
                <a:solidFill>
                  <a:srgbClr val="000000"/>
                </a:solidFill>
                <a:latin typeface="inter-regular"/>
              </a:rPr>
              <a:t>Insert 43 into the tree as the root of the tree.</a:t>
            </a:r>
          </a:p>
          <a:p>
            <a:pPr algn="just">
              <a:buFont typeface="+mj-lt"/>
              <a:buAutoNum type="arabicPeriod"/>
            </a:pPr>
            <a:r>
              <a:rPr lang="en-GB" dirty="0">
                <a:solidFill>
                  <a:srgbClr val="000000"/>
                </a:solidFill>
                <a:latin typeface="inter-regular"/>
              </a:rPr>
              <a:t>Read the next element, if it is lesser than the root node element, insert it as the root of the left sub-tree.</a:t>
            </a:r>
          </a:p>
          <a:p>
            <a:pPr algn="just">
              <a:buFont typeface="+mj-lt"/>
              <a:buAutoNum type="arabicPeriod"/>
            </a:pPr>
            <a:r>
              <a:rPr lang="en-GB" dirty="0">
                <a:solidFill>
                  <a:srgbClr val="000000"/>
                </a:solidFill>
                <a:latin typeface="inter-regular"/>
              </a:rPr>
              <a:t>Otherwise, insert it as the root of the right of the right sub-tree.</a:t>
            </a:r>
          </a:p>
          <a:p>
            <a:pPr algn="just"/>
            <a:r>
              <a:rPr lang="en-GB" dirty="0">
                <a:solidFill>
                  <a:srgbClr val="333333"/>
                </a:solidFill>
                <a:latin typeface="inter-regular"/>
              </a:rPr>
              <a:t>The process of creating BST by using the given elements, is shown in the image below.</a:t>
            </a:r>
          </a:p>
          <a:p>
            <a:pPr marL="0" indent="0">
              <a:buNone/>
            </a:pPr>
            <a:endParaRPr lang="en-IN" dirty="0"/>
          </a:p>
        </p:txBody>
      </p:sp>
    </p:spTree>
    <p:extLst>
      <p:ext uri="{BB962C8B-B14F-4D97-AF65-F5344CB8AC3E}">
        <p14:creationId xmlns:p14="http://schemas.microsoft.com/office/powerpoint/2010/main" val="11513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854274" y="143691"/>
            <a:ext cx="6465989" cy="6622234"/>
          </a:xfrm>
          <a:prstGeom prst="rect">
            <a:avLst/>
          </a:prstGeom>
        </p:spPr>
      </p:pic>
    </p:spTree>
    <p:extLst>
      <p:ext uri="{BB962C8B-B14F-4D97-AF65-F5344CB8AC3E}">
        <p14:creationId xmlns:p14="http://schemas.microsoft.com/office/powerpoint/2010/main" val="1484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105509"/>
            <a:ext cx="11769968" cy="6658706"/>
          </a:xfrm>
        </p:spPr>
        <p:txBody>
          <a:bodyPr numCol="2">
            <a:normAutofit/>
          </a:bodyPr>
          <a:lstStyle/>
          <a:p>
            <a:pPr marL="0" indent="0">
              <a:buNone/>
            </a:pPr>
            <a:r>
              <a:rPr lang="en-US" sz="2000" dirty="0" err="1"/>
              <a:t>struct</a:t>
            </a:r>
            <a:r>
              <a:rPr lang="en-US" sz="2000" dirty="0"/>
              <a:t> node{  </a:t>
            </a:r>
          </a:p>
          <a:p>
            <a:pPr marL="0" indent="0">
              <a:buNone/>
            </a:pPr>
            <a:r>
              <a:rPr lang="en-US" sz="2000" dirty="0"/>
              <a:t>    </a:t>
            </a:r>
            <a:r>
              <a:rPr lang="en-US" sz="2000" dirty="0" err="1"/>
              <a:t>int</a:t>
            </a:r>
            <a:r>
              <a:rPr lang="en-US" sz="2000" dirty="0"/>
              <a:t> data;  </a:t>
            </a:r>
          </a:p>
          <a:p>
            <a:pPr marL="0" indent="0">
              <a:buNone/>
            </a:pPr>
            <a:r>
              <a:rPr lang="en-US" sz="2000" dirty="0"/>
              <a:t>    </a:t>
            </a:r>
            <a:r>
              <a:rPr lang="en-US" sz="2000" dirty="0" err="1"/>
              <a:t>struct</a:t>
            </a:r>
            <a:r>
              <a:rPr lang="en-US" sz="2000" dirty="0"/>
              <a:t> node *left;  </a:t>
            </a:r>
          </a:p>
          <a:p>
            <a:pPr marL="0" indent="0">
              <a:buNone/>
            </a:pPr>
            <a:r>
              <a:rPr lang="en-US" sz="2000" dirty="0"/>
              <a:t>    </a:t>
            </a:r>
            <a:r>
              <a:rPr lang="en-US" sz="2000" dirty="0" err="1"/>
              <a:t>struct</a:t>
            </a:r>
            <a:r>
              <a:rPr lang="en-US" sz="2000" dirty="0"/>
              <a:t> node *right;  </a:t>
            </a:r>
          </a:p>
          <a:p>
            <a:pPr marL="0" indent="0">
              <a:buNone/>
            </a:pPr>
            <a:r>
              <a:rPr lang="en-US" sz="2000" dirty="0"/>
              <a:t>}; </a:t>
            </a:r>
            <a:endParaRPr lang="en-US" sz="2000" dirty="0" smtClean="0"/>
          </a:p>
          <a:p>
            <a:pPr marL="0" indent="0">
              <a:buNone/>
            </a:pPr>
            <a:r>
              <a:rPr lang="en-IN" sz="2000" dirty="0" err="1"/>
              <a:t>struct</a:t>
            </a:r>
            <a:r>
              <a:rPr lang="en-IN" sz="2000" dirty="0"/>
              <a:t> node *root= NULL;  </a:t>
            </a:r>
          </a:p>
          <a:p>
            <a:pPr marL="0" indent="0">
              <a:buNone/>
            </a:pPr>
            <a:r>
              <a:rPr lang="en-IN" sz="2000" dirty="0"/>
              <a:t>   </a:t>
            </a:r>
          </a:p>
          <a:p>
            <a:pPr marL="0" indent="0">
              <a:buNone/>
            </a:pPr>
            <a:r>
              <a:rPr lang="en-IN" sz="2000" dirty="0"/>
              <a:t>//</a:t>
            </a:r>
            <a:r>
              <a:rPr lang="en-IN" sz="2000" dirty="0" err="1"/>
              <a:t>createNode</a:t>
            </a:r>
            <a:r>
              <a:rPr lang="en-IN" sz="2000" dirty="0"/>
              <a:t>() will create a new node  </a:t>
            </a:r>
          </a:p>
          <a:p>
            <a:pPr marL="0" indent="0">
              <a:buNone/>
            </a:pPr>
            <a:r>
              <a:rPr lang="en-IN" sz="2000" dirty="0" err="1"/>
              <a:t>struct</a:t>
            </a:r>
            <a:r>
              <a:rPr lang="en-IN" sz="2000" dirty="0"/>
              <a:t> node* </a:t>
            </a:r>
            <a:r>
              <a:rPr lang="en-IN" sz="2000" dirty="0" err="1"/>
              <a:t>createNode</a:t>
            </a:r>
            <a:r>
              <a:rPr lang="en-IN" sz="2000" dirty="0"/>
              <a:t>(</a:t>
            </a:r>
            <a:r>
              <a:rPr lang="en-IN" sz="2000" dirty="0" err="1"/>
              <a:t>int</a:t>
            </a:r>
            <a:r>
              <a:rPr lang="en-IN" sz="2000" dirty="0"/>
              <a:t> data){  </a:t>
            </a:r>
          </a:p>
          <a:p>
            <a:pPr marL="0" indent="0">
              <a:buNone/>
            </a:pPr>
            <a:r>
              <a:rPr lang="en-IN" sz="2000" dirty="0"/>
              <a:t>    //Create a new node  </a:t>
            </a:r>
          </a:p>
          <a:p>
            <a:pPr marL="0" indent="0">
              <a:buNone/>
            </a:pPr>
            <a:r>
              <a:rPr lang="en-IN" sz="2000" dirty="0"/>
              <a:t>    </a:t>
            </a:r>
            <a:r>
              <a:rPr lang="en-IN" sz="2000" dirty="0" err="1"/>
              <a:t>struct</a:t>
            </a:r>
            <a:r>
              <a:rPr lang="en-IN" sz="2000" dirty="0"/>
              <a:t> node *</a:t>
            </a:r>
            <a:r>
              <a:rPr lang="en-IN" sz="2000" dirty="0" err="1"/>
              <a:t>newNode</a:t>
            </a:r>
            <a:r>
              <a:rPr lang="en-IN" sz="2000" dirty="0"/>
              <a:t> = (</a:t>
            </a:r>
            <a:r>
              <a:rPr lang="en-IN" sz="2000" dirty="0" err="1"/>
              <a:t>struct</a:t>
            </a:r>
            <a:r>
              <a:rPr lang="en-IN" sz="2000" dirty="0"/>
              <a:t> node*)</a:t>
            </a:r>
            <a:r>
              <a:rPr lang="en-IN" sz="2000" dirty="0" err="1"/>
              <a:t>malloc</a:t>
            </a:r>
            <a:r>
              <a:rPr lang="en-IN" sz="2000" dirty="0"/>
              <a:t>(</a:t>
            </a:r>
            <a:r>
              <a:rPr lang="en-IN" sz="2000" dirty="0" err="1"/>
              <a:t>sizeof</a:t>
            </a:r>
            <a:r>
              <a:rPr lang="en-IN" sz="2000" dirty="0"/>
              <a:t>(</a:t>
            </a:r>
            <a:r>
              <a:rPr lang="en-IN" sz="2000" dirty="0" err="1"/>
              <a:t>struct</a:t>
            </a:r>
            <a:r>
              <a:rPr lang="en-IN" sz="2000" dirty="0"/>
              <a:t> node));  </a:t>
            </a:r>
          </a:p>
          <a:p>
            <a:pPr marL="0" indent="0">
              <a:buNone/>
            </a:pPr>
            <a:r>
              <a:rPr lang="en-IN" sz="2000" dirty="0"/>
              <a:t>    //Assign data to </a:t>
            </a:r>
            <a:r>
              <a:rPr lang="en-IN" sz="2000" dirty="0" err="1"/>
              <a:t>newNode</a:t>
            </a:r>
            <a:r>
              <a:rPr lang="en-IN" sz="2000" dirty="0"/>
              <a:t>, set left and right children to NULL  </a:t>
            </a:r>
          </a:p>
          <a:p>
            <a:pPr marL="0" indent="0">
              <a:buNone/>
            </a:pPr>
            <a:r>
              <a:rPr lang="en-IN" sz="2000" dirty="0"/>
              <a:t>    </a:t>
            </a:r>
            <a:r>
              <a:rPr lang="en-IN" sz="2000" dirty="0" err="1"/>
              <a:t>newNode</a:t>
            </a:r>
            <a:r>
              <a:rPr lang="en-IN" sz="2000" dirty="0"/>
              <a:t>-&gt;data= data;  </a:t>
            </a:r>
          </a:p>
          <a:p>
            <a:pPr marL="0" indent="0">
              <a:buNone/>
            </a:pPr>
            <a:r>
              <a:rPr lang="en-IN" sz="2000" dirty="0"/>
              <a:t>    </a:t>
            </a:r>
            <a:r>
              <a:rPr lang="en-IN" sz="2000" dirty="0" err="1"/>
              <a:t>newNode</a:t>
            </a:r>
            <a:r>
              <a:rPr lang="en-IN" sz="2000" dirty="0"/>
              <a:t>-&gt;left = NULL;  </a:t>
            </a:r>
          </a:p>
          <a:p>
            <a:pPr marL="0" indent="0">
              <a:buNone/>
            </a:pPr>
            <a:r>
              <a:rPr lang="en-IN" sz="2000" dirty="0"/>
              <a:t>    </a:t>
            </a:r>
            <a:r>
              <a:rPr lang="en-IN" sz="2000" dirty="0" err="1"/>
              <a:t>newNode</a:t>
            </a:r>
            <a:r>
              <a:rPr lang="en-IN" sz="2000" dirty="0"/>
              <a:t>-&gt;right = NULL;  </a:t>
            </a:r>
          </a:p>
          <a:p>
            <a:pPr marL="0" indent="0">
              <a:buNone/>
            </a:pPr>
            <a:r>
              <a:rPr lang="en-IN" sz="2000" dirty="0"/>
              <a:t>      </a:t>
            </a:r>
          </a:p>
          <a:p>
            <a:pPr marL="0" indent="0">
              <a:buNone/>
            </a:pPr>
            <a:r>
              <a:rPr lang="en-IN" sz="2000" dirty="0"/>
              <a:t>    return </a:t>
            </a:r>
            <a:r>
              <a:rPr lang="en-IN" sz="2000" dirty="0" err="1"/>
              <a:t>newNode</a:t>
            </a:r>
            <a:r>
              <a:rPr lang="en-IN" sz="2000" dirty="0"/>
              <a:t>;  </a:t>
            </a:r>
          </a:p>
          <a:p>
            <a:pPr marL="0" indent="0">
              <a:buNone/>
            </a:pPr>
            <a:r>
              <a:rPr lang="en-IN" sz="2000" dirty="0"/>
              <a:t>} </a:t>
            </a:r>
            <a:endParaRPr lang="en-IN" sz="2000" dirty="0"/>
          </a:p>
        </p:txBody>
      </p:sp>
    </p:spTree>
    <p:extLst>
      <p:ext uri="{BB962C8B-B14F-4D97-AF65-F5344CB8AC3E}">
        <p14:creationId xmlns:p14="http://schemas.microsoft.com/office/powerpoint/2010/main" val="1617001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569" y="117231"/>
            <a:ext cx="11828585" cy="6658707"/>
          </a:xfrm>
        </p:spPr>
        <p:txBody>
          <a:bodyPr numCol="2">
            <a:normAutofit fontScale="92500" lnSpcReduction="20000"/>
          </a:bodyPr>
          <a:lstStyle/>
          <a:p>
            <a:pPr marL="0" indent="0">
              <a:buNone/>
            </a:pPr>
            <a:r>
              <a:rPr lang="en-US" dirty="0"/>
              <a:t>void insert(</a:t>
            </a:r>
            <a:r>
              <a:rPr lang="en-US" dirty="0" err="1"/>
              <a:t>int</a:t>
            </a:r>
            <a:r>
              <a:rPr lang="en-US" dirty="0"/>
              <a:t> data) {  </a:t>
            </a:r>
          </a:p>
          <a:p>
            <a:pPr marL="0" indent="0">
              <a:buNone/>
            </a:pPr>
            <a:r>
              <a:rPr lang="en-US" dirty="0"/>
              <a:t>    //Create a new node  </a:t>
            </a:r>
          </a:p>
          <a:p>
            <a:pPr marL="0" indent="0">
              <a:buNone/>
            </a:pPr>
            <a:r>
              <a:rPr lang="en-US" dirty="0"/>
              <a:t>    </a:t>
            </a:r>
            <a:r>
              <a:rPr lang="en-US" dirty="0" err="1"/>
              <a:t>struct</a:t>
            </a:r>
            <a:r>
              <a:rPr lang="en-US" dirty="0"/>
              <a:t> node *</a:t>
            </a:r>
            <a:r>
              <a:rPr lang="en-US" dirty="0" err="1"/>
              <a:t>newNode</a:t>
            </a:r>
            <a:r>
              <a:rPr lang="en-US" dirty="0"/>
              <a:t> = </a:t>
            </a:r>
            <a:r>
              <a:rPr lang="en-US" dirty="0" err="1"/>
              <a:t>createNode</a:t>
            </a:r>
            <a:r>
              <a:rPr lang="en-US" dirty="0"/>
              <a:t>(data);  </a:t>
            </a:r>
          </a:p>
          <a:p>
            <a:pPr marL="0" indent="0">
              <a:buNone/>
            </a:pPr>
            <a:r>
              <a:rPr lang="en-US" dirty="0"/>
              <a:t>      </a:t>
            </a:r>
          </a:p>
          <a:p>
            <a:pPr marL="0" indent="0">
              <a:buNone/>
            </a:pPr>
            <a:r>
              <a:rPr lang="en-US" dirty="0"/>
              <a:t>    //Check whether tree is empty  </a:t>
            </a:r>
          </a:p>
          <a:p>
            <a:pPr marL="0" indent="0">
              <a:buNone/>
            </a:pPr>
            <a:r>
              <a:rPr lang="en-US" dirty="0"/>
              <a:t>    if(root == NULL){  </a:t>
            </a:r>
          </a:p>
          <a:p>
            <a:pPr marL="0" indent="0">
              <a:buNone/>
            </a:pPr>
            <a:r>
              <a:rPr lang="en-US" dirty="0"/>
              <a:t>        root = </a:t>
            </a:r>
            <a:r>
              <a:rPr lang="en-US" dirty="0" err="1"/>
              <a:t>newNode</a:t>
            </a:r>
            <a:r>
              <a:rPr lang="en-US" dirty="0"/>
              <a:t>;  </a:t>
            </a:r>
          </a:p>
          <a:p>
            <a:pPr marL="0" indent="0">
              <a:buNone/>
            </a:pPr>
            <a:r>
              <a:rPr lang="en-US" dirty="0"/>
              <a:t>        return;  </a:t>
            </a:r>
          </a:p>
          <a:p>
            <a:pPr marL="0" indent="0">
              <a:buNone/>
            </a:pPr>
            <a:r>
              <a:rPr lang="en-US" dirty="0"/>
              <a:t>      }  </a:t>
            </a:r>
          </a:p>
          <a:p>
            <a:pPr marL="0" indent="0">
              <a:buNone/>
            </a:pPr>
            <a:r>
              <a:rPr lang="en-US" dirty="0"/>
              <a:t>    else {  </a:t>
            </a:r>
          </a:p>
          <a:p>
            <a:pPr marL="0" indent="0">
              <a:buNone/>
            </a:pPr>
            <a:r>
              <a:rPr lang="en-US" dirty="0"/>
              <a:t>        //current node point to root of the tree  </a:t>
            </a:r>
          </a:p>
          <a:p>
            <a:pPr marL="0" indent="0">
              <a:buNone/>
            </a:pPr>
            <a:r>
              <a:rPr lang="en-US" dirty="0"/>
              <a:t>        </a:t>
            </a:r>
            <a:r>
              <a:rPr lang="en-US" dirty="0" err="1"/>
              <a:t>struct</a:t>
            </a:r>
            <a:r>
              <a:rPr lang="en-US" dirty="0"/>
              <a:t> node *current = root, *parent = NULL;  </a:t>
            </a:r>
          </a:p>
          <a:p>
            <a:pPr marL="0" indent="0">
              <a:buNone/>
            </a:pPr>
            <a:r>
              <a:rPr lang="en-US" dirty="0"/>
              <a:t>          </a:t>
            </a:r>
          </a:p>
          <a:p>
            <a:pPr marL="0" indent="0">
              <a:buNone/>
            </a:pPr>
            <a:r>
              <a:rPr lang="en-US" dirty="0"/>
              <a:t>        while(true) {  </a:t>
            </a:r>
          </a:p>
          <a:p>
            <a:pPr marL="0" indent="0">
              <a:buNone/>
            </a:pPr>
            <a:r>
              <a:rPr lang="en-US" dirty="0"/>
              <a:t>            //parent keep track of the parent node of current node.  </a:t>
            </a:r>
          </a:p>
          <a:p>
            <a:pPr marL="0" indent="0">
              <a:buNone/>
            </a:pPr>
            <a:r>
              <a:rPr lang="en-US" dirty="0"/>
              <a:t>            parent = current;  </a:t>
            </a:r>
          </a:p>
          <a:p>
            <a:pPr marL="0" indent="0">
              <a:buNone/>
            </a:pPr>
            <a:r>
              <a:rPr lang="en-US" dirty="0"/>
              <a:t>   </a:t>
            </a:r>
          </a:p>
          <a:p>
            <a:pPr marL="0" indent="0">
              <a:buNone/>
            </a:pPr>
            <a:r>
              <a:rPr lang="en-US" dirty="0"/>
              <a:t>            //If data is less than current's data, node will be inserted to the left of tree  </a:t>
            </a:r>
          </a:p>
          <a:p>
            <a:pPr marL="0" indent="0">
              <a:buNone/>
            </a:pPr>
            <a:r>
              <a:rPr lang="en-US" dirty="0"/>
              <a:t>            if(data &lt; current-&gt;data) {  </a:t>
            </a:r>
          </a:p>
          <a:p>
            <a:pPr marL="0" indent="0">
              <a:buNone/>
            </a:pPr>
            <a:r>
              <a:rPr lang="en-US" dirty="0"/>
              <a:t>                current = current-&gt;left;  </a:t>
            </a:r>
          </a:p>
          <a:p>
            <a:pPr marL="0" indent="0">
              <a:buNone/>
            </a:pPr>
            <a:r>
              <a:rPr lang="en-US" dirty="0"/>
              <a:t>                if(current == NULL) {  </a:t>
            </a:r>
          </a:p>
          <a:p>
            <a:pPr marL="0" indent="0">
              <a:buNone/>
            </a:pPr>
            <a:r>
              <a:rPr lang="en-US" dirty="0"/>
              <a:t>                    parent-&gt;left = </a:t>
            </a:r>
            <a:r>
              <a:rPr lang="en-US" dirty="0" err="1"/>
              <a:t>newNode</a:t>
            </a:r>
            <a:r>
              <a:rPr lang="en-US" dirty="0"/>
              <a:t>;  </a:t>
            </a:r>
          </a:p>
          <a:p>
            <a:pPr marL="0" indent="0">
              <a:buNone/>
            </a:pPr>
            <a:r>
              <a:rPr lang="en-US" dirty="0"/>
              <a:t>                    return;  </a:t>
            </a:r>
          </a:p>
          <a:p>
            <a:pPr marL="0" indent="0">
              <a:buNone/>
            </a:pPr>
            <a:r>
              <a:rPr lang="en-US" dirty="0"/>
              <a:t>                }  </a:t>
            </a:r>
          </a:p>
          <a:p>
            <a:pPr marL="0" indent="0">
              <a:buNone/>
            </a:pPr>
            <a:r>
              <a:rPr lang="en-US" dirty="0"/>
              <a:t>            }  </a:t>
            </a:r>
          </a:p>
          <a:p>
            <a:pPr marL="0" indent="0">
              <a:buNone/>
            </a:pPr>
            <a:r>
              <a:rPr lang="en-US" dirty="0"/>
              <a:t>            //If data is greater than current's data, node will be inserted to the right of tree  </a:t>
            </a:r>
          </a:p>
          <a:p>
            <a:pPr marL="0" indent="0">
              <a:buNone/>
            </a:pPr>
            <a:r>
              <a:rPr lang="en-US" dirty="0"/>
              <a:t>            else {  </a:t>
            </a:r>
          </a:p>
          <a:p>
            <a:pPr marL="0" indent="0">
              <a:buNone/>
            </a:pPr>
            <a:r>
              <a:rPr lang="en-US" dirty="0"/>
              <a:t>                current = current-&gt;right;  </a:t>
            </a:r>
          </a:p>
          <a:p>
            <a:pPr marL="0" indent="0">
              <a:buNone/>
            </a:pPr>
            <a:r>
              <a:rPr lang="en-US" dirty="0"/>
              <a:t>                if(current == NULL) {  </a:t>
            </a:r>
          </a:p>
          <a:p>
            <a:pPr marL="0" indent="0">
              <a:buNone/>
            </a:pPr>
            <a:r>
              <a:rPr lang="en-US" dirty="0"/>
              <a:t>                    parent-&gt;right = </a:t>
            </a:r>
            <a:r>
              <a:rPr lang="en-US" dirty="0" err="1"/>
              <a:t>newNode</a:t>
            </a:r>
            <a:r>
              <a:rPr lang="en-US" dirty="0"/>
              <a:t>;  </a:t>
            </a:r>
          </a:p>
          <a:p>
            <a:pPr marL="0" indent="0">
              <a:buNone/>
            </a:pPr>
            <a:r>
              <a:rPr lang="en-US" dirty="0"/>
              <a:t>                    return;  </a:t>
            </a:r>
          </a:p>
          <a:p>
            <a:pPr marL="0" indent="0">
              <a:buNone/>
            </a:pPr>
            <a:r>
              <a:rPr lang="en-US" dirty="0"/>
              <a:t>                }  </a:t>
            </a:r>
          </a:p>
          <a:p>
            <a:pPr marL="0" indent="0">
              <a:buNone/>
            </a:pPr>
            <a:r>
              <a:rPr lang="en-US" dirty="0"/>
              <a:t>            }  </a:t>
            </a:r>
          </a:p>
          <a:p>
            <a:pPr marL="0" indent="0">
              <a:buNone/>
            </a:pPr>
            <a:r>
              <a:rPr lang="en-US" dirty="0"/>
              <a:t>        }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3169808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7569" y="0"/>
            <a:ext cx="11875477" cy="6729045"/>
          </a:xfrm>
        </p:spPr>
        <p:txBody>
          <a:bodyPr numCol="2">
            <a:normAutofit fontScale="77500" lnSpcReduction="20000"/>
          </a:bodyPr>
          <a:lstStyle/>
          <a:p>
            <a:pPr marL="0" indent="0">
              <a:buNone/>
            </a:pPr>
            <a:r>
              <a:rPr lang="en-US" dirty="0" err="1"/>
              <a:t>struct</a:t>
            </a:r>
            <a:r>
              <a:rPr lang="en-US" dirty="0"/>
              <a:t> node* </a:t>
            </a:r>
            <a:r>
              <a:rPr lang="en-US" dirty="0" err="1"/>
              <a:t>deleteNode</a:t>
            </a:r>
            <a:r>
              <a:rPr lang="en-US" dirty="0"/>
              <a:t>(</a:t>
            </a:r>
            <a:r>
              <a:rPr lang="en-US" dirty="0" err="1"/>
              <a:t>struct</a:t>
            </a:r>
            <a:r>
              <a:rPr lang="en-US" dirty="0"/>
              <a:t> node *node, </a:t>
            </a:r>
            <a:r>
              <a:rPr lang="en-US" dirty="0" err="1"/>
              <a:t>int</a:t>
            </a:r>
            <a:r>
              <a:rPr lang="en-US" dirty="0"/>
              <a:t> value) {  </a:t>
            </a:r>
          </a:p>
          <a:p>
            <a:pPr marL="0" indent="0">
              <a:buNone/>
            </a:pPr>
            <a:r>
              <a:rPr lang="en-US" dirty="0"/>
              <a:t>    if(node == NULL){  </a:t>
            </a:r>
          </a:p>
          <a:p>
            <a:pPr marL="0" indent="0">
              <a:buNone/>
            </a:pPr>
            <a:r>
              <a:rPr lang="en-US" dirty="0"/>
              <a:t>          return NULL;  </a:t>
            </a:r>
          </a:p>
          <a:p>
            <a:pPr marL="0" indent="0">
              <a:buNone/>
            </a:pPr>
            <a:r>
              <a:rPr lang="en-US" dirty="0"/>
              <a:t>     }  </a:t>
            </a:r>
          </a:p>
          <a:p>
            <a:pPr marL="0" indent="0">
              <a:buNone/>
            </a:pPr>
            <a:r>
              <a:rPr lang="en-US" dirty="0"/>
              <a:t>    else {  </a:t>
            </a:r>
          </a:p>
          <a:p>
            <a:pPr marL="0" indent="0">
              <a:buNone/>
            </a:pPr>
            <a:r>
              <a:rPr lang="en-US" dirty="0"/>
              <a:t>        //value is less than node's data then, search the value in left subtree  </a:t>
            </a:r>
          </a:p>
          <a:p>
            <a:pPr marL="0" indent="0">
              <a:buNone/>
            </a:pPr>
            <a:r>
              <a:rPr lang="en-US" dirty="0"/>
              <a:t>        if(value &lt; node-&gt;data)  </a:t>
            </a:r>
          </a:p>
          <a:p>
            <a:pPr marL="0" indent="0">
              <a:buNone/>
            </a:pPr>
            <a:r>
              <a:rPr lang="en-US" dirty="0"/>
              <a:t>            node-&gt;left = </a:t>
            </a:r>
            <a:r>
              <a:rPr lang="en-US" dirty="0" err="1"/>
              <a:t>deleteNode</a:t>
            </a:r>
            <a:r>
              <a:rPr lang="en-US" dirty="0"/>
              <a:t>(node-&gt;left, value);  </a:t>
            </a:r>
          </a:p>
          <a:p>
            <a:pPr marL="0" indent="0">
              <a:buNone/>
            </a:pPr>
            <a:r>
              <a:rPr lang="en-US" dirty="0"/>
              <a:t>          </a:t>
            </a:r>
          </a:p>
          <a:p>
            <a:pPr marL="0" indent="0">
              <a:buNone/>
            </a:pPr>
            <a:r>
              <a:rPr lang="en-US" dirty="0"/>
              <a:t>        //value is greater than node's data then, search the value in right subtree  </a:t>
            </a:r>
          </a:p>
          <a:p>
            <a:pPr marL="0" indent="0">
              <a:buNone/>
            </a:pPr>
            <a:r>
              <a:rPr lang="en-US" dirty="0"/>
              <a:t>        else if(value &gt; node-&gt;data)  </a:t>
            </a:r>
          </a:p>
          <a:p>
            <a:pPr marL="0" indent="0">
              <a:buNone/>
            </a:pPr>
            <a:r>
              <a:rPr lang="en-US" dirty="0"/>
              <a:t>            node-&gt;right = </a:t>
            </a:r>
            <a:r>
              <a:rPr lang="en-US" dirty="0" err="1"/>
              <a:t>deleteNode</a:t>
            </a:r>
            <a:r>
              <a:rPr lang="en-US" dirty="0"/>
              <a:t>(node-&gt;right, value);  </a:t>
            </a:r>
          </a:p>
          <a:p>
            <a:pPr marL="0" indent="0">
              <a:buNone/>
            </a:pPr>
            <a:r>
              <a:rPr lang="en-US" dirty="0"/>
              <a:t>          </a:t>
            </a:r>
          </a:p>
          <a:p>
            <a:pPr marL="0" indent="0">
              <a:buNone/>
            </a:pPr>
            <a:r>
              <a:rPr lang="en-US" dirty="0"/>
              <a:t>        //If value is equal to node's data that is, we have found the node to be deleted  </a:t>
            </a:r>
          </a:p>
          <a:p>
            <a:pPr marL="0" indent="0">
              <a:buNone/>
            </a:pPr>
            <a:r>
              <a:rPr lang="en-US" dirty="0"/>
              <a:t>        else {  </a:t>
            </a:r>
          </a:p>
          <a:p>
            <a:pPr marL="0" indent="0">
              <a:buNone/>
            </a:pPr>
            <a:r>
              <a:rPr lang="en-US" dirty="0"/>
              <a:t>            //If node to be deleted has no child then, set the node to NULL  </a:t>
            </a:r>
          </a:p>
          <a:p>
            <a:pPr marL="0" indent="0">
              <a:buNone/>
            </a:pPr>
            <a:r>
              <a:rPr lang="en-US" dirty="0"/>
              <a:t>            if(node-&gt;left == NULL &amp;&amp; node-&gt;right == NULL)  </a:t>
            </a:r>
          </a:p>
          <a:p>
            <a:pPr marL="0" indent="0">
              <a:buNone/>
            </a:pPr>
            <a:r>
              <a:rPr lang="en-US" dirty="0"/>
              <a:t>                node = NULL;  </a:t>
            </a:r>
          </a:p>
          <a:p>
            <a:pPr marL="0" indent="0">
              <a:buNone/>
            </a:pPr>
            <a:r>
              <a:rPr lang="en-US" dirty="0"/>
              <a:t>              </a:t>
            </a:r>
          </a:p>
          <a:p>
            <a:pPr marL="0" indent="0">
              <a:buNone/>
            </a:pPr>
            <a:r>
              <a:rPr lang="en-US" dirty="0"/>
              <a:t>            //If node to be deleted has only one right child  </a:t>
            </a:r>
          </a:p>
          <a:p>
            <a:pPr marL="0" indent="0">
              <a:buNone/>
            </a:pPr>
            <a:r>
              <a:rPr lang="en-US" dirty="0"/>
              <a:t>            else if(node-&gt;left == NULL) {  </a:t>
            </a:r>
          </a:p>
          <a:p>
            <a:pPr marL="0" indent="0">
              <a:buNone/>
            </a:pPr>
            <a:r>
              <a:rPr lang="en-US" dirty="0"/>
              <a:t>                node = node-&gt;right;  </a:t>
            </a:r>
          </a:p>
          <a:p>
            <a:pPr marL="0" indent="0">
              <a:buNone/>
            </a:pPr>
            <a:r>
              <a:rPr lang="en-US" dirty="0"/>
              <a:t>            }  </a:t>
            </a:r>
          </a:p>
          <a:p>
            <a:pPr marL="0" indent="0">
              <a:buNone/>
            </a:pPr>
            <a:r>
              <a:rPr lang="en-US" dirty="0"/>
              <a:t>              </a:t>
            </a:r>
          </a:p>
          <a:p>
            <a:pPr marL="0" indent="0">
              <a:buNone/>
            </a:pPr>
            <a:r>
              <a:rPr lang="en-US" dirty="0"/>
              <a:t>            //If node to be deleted has only one left child  </a:t>
            </a:r>
          </a:p>
          <a:p>
            <a:pPr marL="0" indent="0">
              <a:buNone/>
            </a:pPr>
            <a:r>
              <a:rPr lang="en-US" dirty="0"/>
              <a:t>            else if(node-&gt;right == NULL) {  </a:t>
            </a:r>
          </a:p>
          <a:p>
            <a:pPr marL="0" indent="0">
              <a:buNone/>
            </a:pPr>
            <a:r>
              <a:rPr lang="en-US" dirty="0"/>
              <a:t>                node = node-&gt;left;  </a:t>
            </a:r>
          </a:p>
          <a:p>
            <a:pPr marL="0" indent="0">
              <a:buNone/>
            </a:pPr>
            <a:r>
              <a:rPr lang="en-US" dirty="0"/>
              <a:t>            }  </a:t>
            </a:r>
          </a:p>
          <a:p>
            <a:pPr marL="0" indent="0">
              <a:buNone/>
            </a:pPr>
            <a:r>
              <a:rPr lang="en-US" dirty="0"/>
              <a:t>              </a:t>
            </a:r>
          </a:p>
          <a:p>
            <a:pPr marL="0" indent="0">
              <a:buNone/>
            </a:pPr>
            <a:r>
              <a:rPr lang="en-US" dirty="0"/>
              <a:t>            //If node to be deleted has two children node  </a:t>
            </a:r>
          </a:p>
          <a:p>
            <a:pPr marL="0" indent="0">
              <a:buNone/>
            </a:pPr>
            <a:r>
              <a:rPr lang="en-US" dirty="0"/>
              <a:t>            else {  </a:t>
            </a:r>
          </a:p>
          <a:p>
            <a:pPr marL="0" indent="0">
              <a:buNone/>
            </a:pPr>
            <a:r>
              <a:rPr lang="en-US" dirty="0"/>
              <a:t>                //then find the minimum node from right subtree  </a:t>
            </a:r>
          </a:p>
          <a:p>
            <a:pPr marL="0" indent="0">
              <a:buNone/>
            </a:pPr>
            <a:r>
              <a:rPr lang="en-US" dirty="0"/>
              <a:t>                </a:t>
            </a:r>
            <a:r>
              <a:rPr lang="en-US" dirty="0" err="1"/>
              <a:t>struct</a:t>
            </a:r>
            <a:r>
              <a:rPr lang="en-US" dirty="0"/>
              <a:t> node *temp = </a:t>
            </a:r>
            <a:r>
              <a:rPr lang="en-US" dirty="0" err="1"/>
              <a:t>minNode</a:t>
            </a:r>
            <a:r>
              <a:rPr lang="en-US" dirty="0"/>
              <a:t>(node-&gt;right);  </a:t>
            </a:r>
          </a:p>
          <a:p>
            <a:pPr marL="0" indent="0">
              <a:buNone/>
            </a:pPr>
            <a:r>
              <a:rPr lang="en-US" dirty="0"/>
              <a:t>                //Exchange the data between node and temp  </a:t>
            </a:r>
          </a:p>
          <a:p>
            <a:pPr marL="0" indent="0">
              <a:buNone/>
            </a:pPr>
            <a:r>
              <a:rPr lang="en-US" dirty="0"/>
              <a:t>                node-&gt;data = temp-&gt;data;  </a:t>
            </a:r>
          </a:p>
          <a:p>
            <a:pPr marL="0" indent="0">
              <a:buNone/>
            </a:pPr>
            <a:r>
              <a:rPr lang="en-US" dirty="0"/>
              <a:t>                //Delete the node duplicate node from right subtree  </a:t>
            </a:r>
          </a:p>
          <a:p>
            <a:pPr marL="0" indent="0">
              <a:buNone/>
            </a:pPr>
            <a:r>
              <a:rPr lang="en-US" dirty="0"/>
              <a:t>                node-&gt;right = </a:t>
            </a:r>
            <a:r>
              <a:rPr lang="en-US" dirty="0" err="1"/>
              <a:t>deleteNode</a:t>
            </a:r>
            <a:r>
              <a:rPr lang="en-US" dirty="0"/>
              <a:t>(node-&gt;right, temp-&gt;data);  </a:t>
            </a:r>
          </a:p>
          <a:p>
            <a:pPr marL="0" indent="0">
              <a:buNone/>
            </a:pPr>
            <a:r>
              <a:rPr lang="en-US" dirty="0"/>
              <a:t>            }  </a:t>
            </a:r>
          </a:p>
          <a:p>
            <a:pPr marL="0" indent="0">
              <a:buNone/>
            </a:pPr>
            <a:r>
              <a:rPr lang="en-US" dirty="0"/>
              <a:t>        }  </a:t>
            </a:r>
          </a:p>
          <a:p>
            <a:pPr marL="0" indent="0">
              <a:buNone/>
            </a:pPr>
            <a:r>
              <a:rPr lang="en-US" dirty="0"/>
              <a:t>        return node;  </a:t>
            </a:r>
          </a:p>
          <a:p>
            <a:pPr marL="0" indent="0">
              <a:buNone/>
            </a:pPr>
            <a:r>
              <a:rPr lang="en-US" dirty="0"/>
              <a:t>    }  </a:t>
            </a:r>
          </a:p>
          <a:p>
            <a:pPr marL="0" indent="0">
              <a:buNone/>
            </a:pPr>
            <a:r>
              <a:rPr lang="en-US" dirty="0"/>
              <a:t>} </a:t>
            </a:r>
          </a:p>
        </p:txBody>
      </p:sp>
    </p:spTree>
    <p:extLst>
      <p:ext uri="{BB962C8B-B14F-4D97-AF65-F5344CB8AC3E}">
        <p14:creationId xmlns:p14="http://schemas.microsoft.com/office/powerpoint/2010/main" val="16415188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7" y="195943"/>
            <a:ext cx="11834949" cy="6531428"/>
          </a:xfrm>
        </p:spPr>
        <p:txBody>
          <a:bodyPr numCol="2"/>
          <a:lstStyle/>
          <a:p>
            <a:pPr marL="0" indent="0">
              <a:buNone/>
            </a:pPr>
            <a:r>
              <a:rPr lang="en-IN" sz="3200" b="1" dirty="0">
                <a:solidFill>
                  <a:schemeClr val="accent2">
                    <a:lumMod val="50000"/>
                  </a:schemeClr>
                </a:solidFill>
              </a:rPr>
              <a:t>Binary Tree</a:t>
            </a:r>
          </a:p>
          <a:p>
            <a:pPr>
              <a:buFont typeface="Arial" panose="020B0604020202020204" pitchFamily="34" charset="0"/>
              <a:buChar char="•"/>
            </a:pPr>
            <a:r>
              <a:rPr lang="en-GB" dirty="0"/>
              <a:t>The Binary tree means that the node can have maximum two children</a:t>
            </a:r>
            <a:r>
              <a:rPr lang="en-GB" dirty="0" smtClean="0"/>
              <a:t>.</a:t>
            </a:r>
          </a:p>
          <a:p>
            <a:pPr>
              <a:buFont typeface="Arial" panose="020B0604020202020204" pitchFamily="34" charset="0"/>
              <a:buChar char="•"/>
            </a:pPr>
            <a:r>
              <a:rPr lang="en-GB" dirty="0" smtClean="0"/>
              <a:t>Here</a:t>
            </a:r>
            <a:r>
              <a:rPr lang="en-GB" dirty="0"/>
              <a:t>, binary name itself suggests that 'two'; </a:t>
            </a:r>
            <a:endParaRPr lang="en-GB" dirty="0" smtClean="0"/>
          </a:p>
          <a:p>
            <a:pPr>
              <a:buFont typeface="Arial" panose="020B0604020202020204" pitchFamily="34" charset="0"/>
              <a:buChar char="•"/>
            </a:pPr>
            <a:r>
              <a:rPr lang="en-GB" dirty="0" smtClean="0"/>
              <a:t>therefore</a:t>
            </a:r>
            <a:r>
              <a:rPr lang="en-GB" dirty="0"/>
              <a:t>, each node can have either 0, 1 or 2 children</a:t>
            </a:r>
            <a:r>
              <a:rPr lang="en-GB" dirty="0" smtClean="0"/>
              <a:t>.</a:t>
            </a:r>
          </a:p>
          <a:p>
            <a:pPr>
              <a:buFont typeface="Arial" panose="020B0604020202020204" pitchFamily="34" charset="0"/>
              <a:buChar char="•"/>
            </a:pPr>
            <a:endParaRPr lang="en-GB" dirty="0"/>
          </a:p>
          <a:p>
            <a:pPr>
              <a:buFont typeface="Arial" panose="020B0604020202020204" pitchFamily="34" charset="0"/>
              <a:buChar char="•"/>
            </a:pPr>
            <a:endParaRPr lang="en-GB" dirty="0" smtClean="0"/>
          </a:p>
          <a:p>
            <a:pPr>
              <a:buFont typeface="Arial" panose="020B0604020202020204" pitchFamily="34" charset="0"/>
              <a:buChar char="•"/>
            </a:pPr>
            <a:endParaRPr lang="en-GB" dirty="0"/>
          </a:p>
          <a:p>
            <a:pPr>
              <a:buFont typeface="Arial" panose="020B0604020202020204" pitchFamily="34" charset="0"/>
              <a:buChar char="•"/>
            </a:pPr>
            <a:endParaRPr lang="en-GB" dirty="0" smtClean="0"/>
          </a:p>
          <a:p>
            <a:pPr>
              <a:buFont typeface="Arial" panose="020B0604020202020204" pitchFamily="34" charset="0"/>
              <a:buChar char="•"/>
            </a:pPr>
            <a:endParaRPr lang="en-GB" dirty="0"/>
          </a:p>
          <a:p>
            <a:pPr>
              <a:buFont typeface="Arial" panose="020B0604020202020204" pitchFamily="34" charset="0"/>
              <a:buChar char="•"/>
            </a:pPr>
            <a:endParaRPr lang="en-GB" dirty="0" smtClean="0"/>
          </a:p>
          <a:p>
            <a:pPr>
              <a:buFont typeface="Arial" panose="020B0604020202020204" pitchFamily="34" charset="0"/>
              <a:buChar char="•"/>
            </a:pPr>
            <a:endParaRPr lang="en-GB" dirty="0"/>
          </a:p>
          <a:p>
            <a:pPr>
              <a:buFont typeface="Arial" panose="020B0604020202020204" pitchFamily="34" charset="0"/>
              <a:buChar char="•"/>
            </a:pPr>
            <a:r>
              <a:rPr lang="en-GB" dirty="0"/>
              <a:t>The above tree is a binary tree because each node contains the utmost two children. </a:t>
            </a:r>
            <a:endParaRPr lang="en-GB" dirty="0" smtClean="0"/>
          </a:p>
          <a:p>
            <a:pPr>
              <a:buFont typeface="Arial" panose="020B0604020202020204" pitchFamily="34" charset="0"/>
              <a:buChar char="•"/>
            </a:pPr>
            <a:endParaRPr lang="en-GB" dirty="0"/>
          </a:p>
          <a:p>
            <a:pPr>
              <a:buFont typeface="Arial" panose="020B0604020202020204" pitchFamily="34" charset="0"/>
              <a:buChar char="•"/>
            </a:pPr>
            <a:r>
              <a:rPr lang="en-GB" dirty="0" smtClean="0"/>
              <a:t>The </a:t>
            </a:r>
            <a:r>
              <a:rPr lang="en-GB" dirty="0"/>
              <a:t>logical representation of the above tree is given below:</a:t>
            </a:r>
            <a:endParaRPr lang="en-GB" dirty="0" smtClean="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r>
              <a:rPr lang="en-GB" dirty="0"/>
              <a:t>In the above tree, node 1 contains two pointers, i.e., left and a right pointer pointing to the left and right node respectively. The node 2 contains both the nodes (left and right node); therefore, it has two pointers (left and right). The nodes 3, 5 and 6 are the leaf nodes, so all these nodes contain </a:t>
            </a:r>
            <a:r>
              <a:rPr lang="en-GB" b="1" dirty="0"/>
              <a:t>NULL</a:t>
            </a:r>
            <a:r>
              <a:rPr lang="en-GB" dirty="0"/>
              <a:t> pointer on both left and right parts.</a:t>
            </a:r>
            <a:endParaRPr lang="en-IN" dirty="0"/>
          </a:p>
        </p:txBody>
      </p:sp>
      <p:pic>
        <p:nvPicPr>
          <p:cNvPr id="4" name="Picture 3"/>
          <p:cNvPicPr>
            <a:picLocks noChangeAspect="1"/>
          </p:cNvPicPr>
          <p:nvPr/>
        </p:nvPicPr>
        <p:blipFill>
          <a:blip r:embed="rId2"/>
          <a:stretch>
            <a:fillRect/>
          </a:stretch>
        </p:blipFill>
        <p:spPr>
          <a:xfrm>
            <a:off x="624839" y="2272937"/>
            <a:ext cx="3810000" cy="3127738"/>
          </a:xfrm>
          <a:prstGeom prst="rect">
            <a:avLst/>
          </a:prstGeom>
        </p:spPr>
      </p:pic>
      <p:pic>
        <p:nvPicPr>
          <p:cNvPr id="5" name="Picture 4"/>
          <p:cNvPicPr>
            <a:picLocks noChangeAspect="1"/>
          </p:cNvPicPr>
          <p:nvPr/>
        </p:nvPicPr>
        <p:blipFill>
          <a:blip r:embed="rId3"/>
          <a:stretch>
            <a:fillRect/>
          </a:stretch>
        </p:blipFill>
        <p:spPr>
          <a:xfrm>
            <a:off x="6087291" y="741181"/>
            <a:ext cx="5476875" cy="3095625"/>
          </a:xfrm>
          <a:prstGeom prst="rect">
            <a:avLst/>
          </a:prstGeom>
        </p:spPr>
      </p:pic>
    </p:spTree>
    <p:extLst>
      <p:ext uri="{BB962C8B-B14F-4D97-AF65-F5344CB8AC3E}">
        <p14:creationId xmlns:p14="http://schemas.microsoft.com/office/powerpoint/2010/main" val="19465886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7071" y="178526"/>
            <a:ext cx="8596668" cy="1320800"/>
          </a:xfrm>
        </p:spPr>
        <p:txBody>
          <a:bodyPr/>
          <a:lstStyle/>
          <a:p>
            <a:r>
              <a:rPr lang="en-IN" dirty="0" smtClean="0"/>
              <a:t>Properties of Binary Tree</a:t>
            </a:r>
            <a:endParaRPr lang="en-IN" dirty="0"/>
          </a:p>
        </p:txBody>
      </p:sp>
      <p:sp>
        <p:nvSpPr>
          <p:cNvPr id="3" name="Content Placeholder 2"/>
          <p:cNvSpPr>
            <a:spLocks noGrp="1"/>
          </p:cNvSpPr>
          <p:nvPr>
            <p:ph idx="1"/>
          </p:nvPr>
        </p:nvSpPr>
        <p:spPr>
          <a:xfrm>
            <a:off x="535576" y="862149"/>
            <a:ext cx="10933613" cy="5852160"/>
          </a:xfrm>
        </p:spPr>
        <p:txBody>
          <a:bodyPr/>
          <a:lstStyle/>
          <a:p>
            <a:endParaRPr lang="en-GB" dirty="0" smtClean="0"/>
          </a:p>
          <a:p>
            <a:r>
              <a:rPr lang="en-GB" dirty="0" smtClean="0"/>
              <a:t>The </a:t>
            </a:r>
            <a:r>
              <a:rPr lang="en-GB" dirty="0"/>
              <a:t>height of the tree is defined as the longest path from the root node to the leaf node. The tree which is shown above has a height equal to 3. Therefore, the maximum number of nodes at height 3 is equal to (1+2+4+8) = 15</a:t>
            </a:r>
            <a:r>
              <a:rPr lang="en-GB" dirty="0" smtClean="0"/>
              <a:t>.</a:t>
            </a:r>
          </a:p>
          <a:p>
            <a:r>
              <a:rPr lang="en-GB" dirty="0"/>
              <a:t>The minimum number of nodes possible at height h is equal to </a:t>
            </a:r>
            <a:r>
              <a:rPr lang="en-GB" b="1" dirty="0"/>
              <a:t>h+1</a:t>
            </a:r>
            <a:r>
              <a:rPr lang="en-GB" dirty="0"/>
              <a:t>.</a:t>
            </a:r>
          </a:p>
          <a:p>
            <a:pPr marL="0" indent="0">
              <a:buNone/>
            </a:pPr>
            <a:endParaRPr lang="en-GB" sz="2400" b="1" dirty="0" smtClean="0"/>
          </a:p>
          <a:p>
            <a:pPr marL="0" indent="0">
              <a:buNone/>
            </a:pPr>
            <a:r>
              <a:rPr lang="en-GB" sz="2400" b="1" dirty="0" smtClean="0"/>
              <a:t>Types </a:t>
            </a:r>
            <a:r>
              <a:rPr lang="en-GB" sz="2400" b="1" dirty="0"/>
              <a:t>of Binary Tree</a:t>
            </a:r>
          </a:p>
          <a:p>
            <a:pPr marL="0" indent="0">
              <a:buNone/>
            </a:pPr>
            <a:r>
              <a:rPr lang="en-GB" dirty="0"/>
              <a:t>There are four types of Binary tree:</a:t>
            </a:r>
          </a:p>
          <a:p>
            <a:r>
              <a:rPr lang="en-GB" dirty="0"/>
              <a:t>Full/ proper/ strict Binary tree</a:t>
            </a:r>
          </a:p>
          <a:p>
            <a:r>
              <a:rPr lang="en-GB" dirty="0"/>
              <a:t>Complete Binary tree</a:t>
            </a:r>
          </a:p>
          <a:p>
            <a:r>
              <a:rPr lang="en-GB" dirty="0"/>
              <a:t>Perfect Binary tree</a:t>
            </a:r>
          </a:p>
          <a:p>
            <a:r>
              <a:rPr lang="en-GB" dirty="0"/>
              <a:t>Degenerate Binary tree</a:t>
            </a:r>
          </a:p>
          <a:p>
            <a:r>
              <a:rPr lang="en-GB" dirty="0"/>
              <a:t>Balanced Binary tree</a:t>
            </a:r>
          </a:p>
          <a:p>
            <a:pPr marL="0" indent="0">
              <a:buNone/>
            </a:pPr>
            <a:endParaRPr lang="en-IN" dirty="0"/>
          </a:p>
        </p:txBody>
      </p:sp>
    </p:spTree>
    <p:extLst>
      <p:ext uri="{BB962C8B-B14F-4D97-AF65-F5344CB8AC3E}">
        <p14:creationId xmlns:p14="http://schemas.microsoft.com/office/powerpoint/2010/main" val="11864239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691" y="156754"/>
            <a:ext cx="11795759" cy="6583679"/>
          </a:xfrm>
        </p:spPr>
        <p:txBody>
          <a:bodyPr/>
          <a:lstStyle/>
          <a:p>
            <a:pPr marL="457200" indent="-457200">
              <a:buAutoNum type="arabicPeriod"/>
            </a:pPr>
            <a:r>
              <a:rPr lang="en-GB" sz="2000" b="1" dirty="0" smtClean="0">
                <a:solidFill>
                  <a:schemeClr val="accent2">
                    <a:lumMod val="50000"/>
                  </a:schemeClr>
                </a:solidFill>
              </a:rPr>
              <a:t>Full</a:t>
            </a:r>
            <a:r>
              <a:rPr lang="en-GB" sz="2000" b="1" dirty="0">
                <a:solidFill>
                  <a:schemeClr val="accent2">
                    <a:lumMod val="50000"/>
                  </a:schemeClr>
                </a:solidFill>
              </a:rPr>
              <a:t>/ proper/ strict Binary </a:t>
            </a:r>
            <a:r>
              <a:rPr lang="en-GB" sz="2000" b="1" dirty="0" smtClean="0">
                <a:solidFill>
                  <a:schemeClr val="accent2">
                    <a:lumMod val="50000"/>
                  </a:schemeClr>
                </a:solidFill>
              </a:rPr>
              <a:t>tree</a:t>
            </a:r>
          </a:p>
          <a:p>
            <a:pPr marL="0" indent="0">
              <a:buNone/>
            </a:pPr>
            <a:r>
              <a:rPr lang="en-GB" dirty="0"/>
              <a:t>The full binary tree is also known as a strict binary tree. The tree can only be considered as the full binary tree if each node must contain either 0 or 2 children. The full binary tree can also be defined as the tree in which each node must contain 2 children except the leaf nodes</a:t>
            </a:r>
            <a:r>
              <a:rPr lang="en-GB" dirty="0" smtClean="0"/>
              <a:t>.</a:t>
            </a:r>
          </a:p>
          <a:p>
            <a:pPr marL="0" indent="0">
              <a:buNone/>
            </a:pPr>
            <a:r>
              <a:rPr lang="en-GB" dirty="0"/>
              <a:t>In </a:t>
            </a:r>
            <a:r>
              <a:rPr lang="en-GB" dirty="0" smtClean="0"/>
              <a:t>this tree</a:t>
            </a:r>
            <a:r>
              <a:rPr lang="en-GB" dirty="0"/>
              <a:t>, we can observe that each node is either containing </a:t>
            </a:r>
            <a:endParaRPr lang="en-GB" dirty="0" smtClean="0"/>
          </a:p>
          <a:p>
            <a:pPr marL="0" indent="0">
              <a:buNone/>
            </a:pPr>
            <a:r>
              <a:rPr lang="en-GB" dirty="0" smtClean="0"/>
              <a:t>zero </a:t>
            </a:r>
            <a:r>
              <a:rPr lang="en-GB" dirty="0"/>
              <a:t>or two children; therefore, it is a Full Binary tree.</a:t>
            </a:r>
            <a:br>
              <a:rPr lang="en-GB" dirty="0"/>
            </a:br>
            <a:endParaRPr lang="en-GB" dirty="0" smtClean="0"/>
          </a:p>
          <a:p>
            <a:pPr marL="0" indent="0">
              <a:buNone/>
            </a:pPr>
            <a:endParaRPr lang="en-GB" dirty="0"/>
          </a:p>
          <a:p>
            <a:pPr marL="0" indent="0">
              <a:buNone/>
            </a:pPr>
            <a:endParaRPr lang="en-GB" dirty="0" smtClean="0"/>
          </a:p>
          <a:p>
            <a:pPr marL="0" indent="0">
              <a:buNone/>
            </a:pPr>
            <a:r>
              <a:rPr lang="en-GB" dirty="0" smtClean="0"/>
              <a:t>2. </a:t>
            </a:r>
            <a:r>
              <a:rPr lang="en-GB" dirty="0"/>
              <a:t>The complete binary tree is a tree in which all the nodes are completely filled except the last level. In the last level, all the nodes must be as left as possible. In a complete binary tree, the nodes should be added from the left.</a:t>
            </a:r>
          </a:p>
          <a:p>
            <a:pPr marL="0" indent="0">
              <a:buNone/>
            </a:pPr>
            <a:endParaRPr lang="en-IN" dirty="0"/>
          </a:p>
        </p:txBody>
      </p:sp>
      <p:pic>
        <p:nvPicPr>
          <p:cNvPr id="4" name="Picture 3"/>
          <p:cNvPicPr>
            <a:picLocks noChangeAspect="1"/>
          </p:cNvPicPr>
          <p:nvPr/>
        </p:nvPicPr>
        <p:blipFill>
          <a:blip r:embed="rId2"/>
          <a:stretch>
            <a:fillRect/>
          </a:stretch>
        </p:blipFill>
        <p:spPr>
          <a:xfrm>
            <a:off x="6795135" y="1188992"/>
            <a:ext cx="2583996" cy="2455544"/>
          </a:xfrm>
          <a:prstGeom prst="rect">
            <a:avLst/>
          </a:prstGeom>
        </p:spPr>
      </p:pic>
      <p:pic>
        <p:nvPicPr>
          <p:cNvPr id="5" name="Picture 4"/>
          <p:cNvPicPr>
            <a:picLocks noChangeAspect="1"/>
          </p:cNvPicPr>
          <p:nvPr/>
        </p:nvPicPr>
        <p:blipFill>
          <a:blip r:embed="rId3"/>
          <a:stretch>
            <a:fillRect/>
          </a:stretch>
        </p:blipFill>
        <p:spPr>
          <a:xfrm>
            <a:off x="3660320" y="3958044"/>
            <a:ext cx="4762500" cy="2782389"/>
          </a:xfrm>
          <a:prstGeom prst="rect">
            <a:avLst/>
          </a:prstGeom>
        </p:spPr>
      </p:pic>
    </p:spTree>
    <p:extLst>
      <p:ext uri="{BB962C8B-B14F-4D97-AF65-F5344CB8AC3E}">
        <p14:creationId xmlns:p14="http://schemas.microsoft.com/office/powerpoint/2010/main" val="3722001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0629" y="104504"/>
            <a:ext cx="11887199" cy="6596742"/>
          </a:xfrm>
        </p:spPr>
        <p:txBody>
          <a:bodyPr/>
          <a:lstStyle/>
          <a:p>
            <a:r>
              <a:rPr lang="en-GB" b="1" dirty="0"/>
              <a:t>Perfect Binary Tree</a:t>
            </a:r>
            <a:endParaRPr lang="en-GB" dirty="0"/>
          </a:p>
          <a:p>
            <a:r>
              <a:rPr lang="en-GB" dirty="0"/>
              <a:t>A tree is a perfect binary tree if all the internal nodes have 2 children, and all the leaf nodes are at the same level.</a:t>
            </a:r>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pPr marL="0" indent="0">
              <a:buNone/>
            </a:pPr>
            <a:endParaRPr lang="en-IN" dirty="0" smtClean="0"/>
          </a:p>
          <a:p>
            <a:pPr marL="0" indent="0">
              <a:buNone/>
            </a:pPr>
            <a:endParaRPr lang="en-IN" dirty="0"/>
          </a:p>
          <a:p>
            <a:r>
              <a:rPr lang="en-GB" dirty="0" smtClean="0"/>
              <a:t>The </a:t>
            </a:r>
            <a:r>
              <a:rPr lang="en-GB" dirty="0"/>
              <a:t>below tree is not a perfect binary tree because all the leaf nodes are not at the same level.</a:t>
            </a:r>
          </a:p>
          <a:p>
            <a:pPr marL="0" indent="0">
              <a:buNone/>
            </a:pPr>
            <a:endParaRPr lang="en-IN" dirty="0"/>
          </a:p>
        </p:txBody>
      </p:sp>
      <p:pic>
        <p:nvPicPr>
          <p:cNvPr id="4" name="Picture 3"/>
          <p:cNvPicPr>
            <a:picLocks noChangeAspect="1"/>
          </p:cNvPicPr>
          <p:nvPr/>
        </p:nvPicPr>
        <p:blipFill>
          <a:blip r:embed="rId2"/>
          <a:stretch>
            <a:fillRect/>
          </a:stretch>
        </p:blipFill>
        <p:spPr>
          <a:xfrm>
            <a:off x="2229123" y="826635"/>
            <a:ext cx="3850224" cy="2948532"/>
          </a:xfrm>
          <a:prstGeom prst="rect">
            <a:avLst/>
          </a:prstGeom>
        </p:spPr>
      </p:pic>
      <p:pic>
        <p:nvPicPr>
          <p:cNvPr id="6" name="Picture 5"/>
          <p:cNvPicPr>
            <a:picLocks noChangeAspect="1"/>
          </p:cNvPicPr>
          <p:nvPr/>
        </p:nvPicPr>
        <p:blipFill>
          <a:blip r:embed="rId3"/>
          <a:stretch>
            <a:fillRect/>
          </a:stretch>
        </p:blipFill>
        <p:spPr>
          <a:xfrm>
            <a:off x="4040640" y="4010297"/>
            <a:ext cx="3810000" cy="2690949"/>
          </a:xfrm>
          <a:prstGeom prst="rect">
            <a:avLst/>
          </a:prstGeom>
        </p:spPr>
      </p:pic>
    </p:spTree>
    <p:extLst>
      <p:ext uri="{BB962C8B-B14F-4D97-AF65-F5344CB8AC3E}">
        <p14:creationId xmlns:p14="http://schemas.microsoft.com/office/powerpoint/2010/main" val="38997607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9817" y="169817"/>
            <a:ext cx="11782697" cy="6544492"/>
          </a:xfrm>
        </p:spPr>
        <p:txBody>
          <a:bodyPr/>
          <a:lstStyle/>
          <a:p>
            <a:r>
              <a:rPr lang="en-GB" sz="2000" b="1" dirty="0">
                <a:solidFill>
                  <a:schemeClr val="accent2">
                    <a:lumMod val="50000"/>
                  </a:schemeClr>
                </a:solidFill>
              </a:rPr>
              <a:t>Degenerate Binary Tree</a:t>
            </a:r>
          </a:p>
          <a:p>
            <a:r>
              <a:rPr lang="en-GB" dirty="0"/>
              <a:t>The degenerate binary tree is a tree in which all the internal nodes have only one children.</a:t>
            </a:r>
          </a:p>
          <a:p>
            <a:r>
              <a:rPr lang="en-GB" b="1" dirty="0"/>
              <a:t>Let's understand the Degenerate binary tree through examples</a:t>
            </a:r>
            <a:r>
              <a:rPr lang="en-GB" b="1" dirty="0" smtClean="0"/>
              <a:t>.</a:t>
            </a:r>
          </a:p>
          <a:p>
            <a:r>
              <a:rPr lang="en-GB" dirty="0"/>
              <a:t>The </a:t>
            </a:r>
            <a:r>
              <a:rPr lang="en-GB" dirty="0" smtClean="0"/>
              <a:t>beside </a:t>
            </a:r>
            <a:r>
              <a:rPr lang="en-GB" dirty="0"/>
              <a:t>tree is a degenerate binary tree because all the </a:t>
            </a:r>
            <a:r>
              <a:rPr lang="en-GB" dirty="0" smtClean="0"/>
              <a:t>nodes</a:t>
            </a:r>
          </a:p>
          <a:p>
            <a:pPr marL="0" indent="0">
              <a:buNone/>
            </a:pPr>
            <a:r>
              <a:rPr lang="en-GB" dirty="0"/>
              <a:t> </a:t>
            </a:r>
            <a:r>
              <a:rPr lang="en-GB" dirty="0" smtClean="0"/>
              <a:t>   </a:t>
            </a:r>
            <a:r>
              <a:rPr lang="en-GB" dirty="0"/>
              <a:t>have only one child. </a:t>
            </a:r>
            <a:endParaRPr lang="en-GB" dirty="0" smtClean="0"/>
          </a:p>
          <a:p>
            <a:pPr marL="0" indent="0">
              <a:buNone/>
            </a:pPr>
            <a:r>
              <a:rPr lang="en-GB" dirty="0"/>
              <a:t> </a:t>
            </a:r>
            <a:r>
              <a:rPr lang="en-GB" dirty="0" smtClean="0"/>
              <a:t>   It </a:t>
            </a:r>
            <a:r>
              <a:rPr lang="en-GB" dirty="0"/>
              <a:t>is also known as a right-skewed tree as all the nodes have a right child only.</a:t>
            </a:r>
          </a:p>
          <a:p>
            <a:r>
              <a:rPr lang="en-GB" sz="2000" b="1" dirty="0">
                <a:solidFill>
                  <a:schemeClr val="accent2">
                    <a:lumMod val="50000"/>
                  </a:schemeClr>
                </a:solidFill>
              </a:rPr>
              <a:t>Balanced Binary Tree</a:t>
            </a:r>
          </a:p>
          <a:p>
            <a:r>
              <a:rPr lang="en-GB" dirty="0"/>
              <a:t>The balanced binary tree is a tree in which both the left and right trees differ by </a:t>
            </a:r>
            <a:r>
              <a:rPr lang="en-GB" dirty="0" err="1"/>
              <a:t>atmost</a:t>
            </a:r>
            <a:r>
              <a:rPr lang="en-GB" dirty="0"/>
              <a:t> </a:t>
            </a:r>
            <a:r>
              <a:rPr lang="en-GB" dirty="0" smtClean="0"/>
              <a:t>1.</a:t>
            </a:r>
            <a:endParaRPr lang="en-IN" dirty="0"/>
          </a:p>
        </p:txBody>
      </p:sp>
      <p:pic>
        <p:nvPicPr>
          <p:cNvPr id="4" name="Picture 3"/>
          <p:cNvPicPr>
            <a:picLocks noChangeAspect="1"/>
          </p:cNvPicPr>
          <p:nvPr/>
        </p:nvPicPr>
        <p:blipFill>
          <a:blip r:embed="rId2"/>
          <a:stretch>
            <a:fillRect/>
          </a:stretch>
        </p:blipFill>
        <p:spPr>
          <a:xfrm>
            <a:off x="7510599" y="795609"/>
            <a:ext cx="2051413" cy="2451551"/>
          </a:xfrm>
          <a:prstGeom prst="rect">
            <a:avLst/>
          </a:prstGeom>
        </p:spPr>
      </p:pic>
      <p:pic>
        <p:nvPicPr>
          <p:cNvPr id="5" name="Picture 4"/>
          <p:cNvPicPr>
            <a:picLocks noChangeAspect="1"/>
          </p:cNvPicPr>
          <p:nvPr/>
        </p:nvPicPr>
        <p:blipFill>
          <a:blip r:embed="rId3"/>
          <a:stretch>
            <a:fillRect/>
          </a:stretch>
        </p:blipFill>
        <p:spPr>
          <a:xfrm>
            <a:off x="2985407" y="3442063"/>
            <a:ext cx="4000500" cy="3114675"/>
          </a:xfrm>
          <a:prstGeom prst="rect">
            <a:avLst/>
          </a:prstGeom>
        </p:spPr>
      </p:pic>
    </p:spTree>
    <p:extLst>
      <p:ext uri="{BB962C8B-B14F-4D97-AF65-F5344CB8AC3E}">
        <p14:creationId xmlns:p14="http://schemas.microsoft.com/office/powerpoint/2010/main" val="3376704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134" y="152400"/>
            <a:ext cx="8596668" cy="788126"/>
          </a:xfrm>
        </p:spPr>
        <p:txBody>
          <a:bodyPr/>
          <a:lstStyle/>
          <a:p>
            <a:r>
              <a:rPr lang="en-IN" dirty="0" smtClean="0"/>
              <a:t>Binary tree implementation</a:t>
            </a:r>
            <a:endParaRPr lang="en-IN" dirty="0"/>
          </a:p>
        </p:txBody>
      </p:sp>
      <p:sp>
        <p:nvSpPr>
          <p:cNvPr id="3" name="Content Placeholder 2"/>
          <p:cNvSpPr>
            <a:spLocks noGrp="1"/>
          </p:cNvSpPr>
          <p:nvPr>
            <p:ph idx="1"/>
          </p:nvPr>
        </p:nvSpPr>
        <p:spPr>
          <a:xfrm>
            <a:off x="220135" y="809897"/>
            <a:ext cx="11680128" cy="5839097"/>
          </a:xfrm>
        </p:spPr>
        <p:txBody>
          <a:bodyPr/>
          <a:lstStyle/>
          <a:p>
            <a:pPr marL="0" indent="0">
              <a:buNone/>
            </a:pPr>
            <a:endParaRPr lang="en-GB" sz="2000" dirty="0" smtClean="0"/>
          </a:p>
          <a:p>
            <a:pPr marL="0" indent="0">
              <a:buNone/>
            </a:pPr>
            <a:r>
              <a:rPr lang="en-GB" sz="2000" dirty="0" smtClean="0"/>
              <a:t>A </a:t>
            </a:r>
            <a:r>
              <a:rPr lang="en-GB" sz="2000" dirty="0"/>
              <a:t>Binary tree is implemented with the help of pointers. The first node in the tree is represented by the root pointer. Each node in the tree consists of three parts, i.e., data, left pointer and right pointer. To create a binary tree, we first need to create the node. We will create the node of user-defined as shown below</a:t>
            </a:r>
            <a:r>
              <a:rPr lang="en-GB" sz="2000" dirty="0" smtClean="0"/>
              <a:t>:</a:t>
            </a:r>
          </a:p>
          <a:p>
            <a:pPr marL="0" indent="0">
              <a:buNone/>
            </a:pPr>
            <a:r>
              <a:rPr lang="en-GB" sz="2000" b="1" dirty="0" err="1"/>
              <a:t>struct</a:t>
            </a:r>
            <a:r>
              <a:rPr lang="en-GB" sz="2000" dirty="0"/>
              <a:t> node  </a:t>
            </a:r>
          </a:p>
          <a:p>
            <a:pPr marL="0" indent="0">
              <a:buNone/>
            </a:pPr>
            <a:r>
              <a:rPr lang="en-GB" sz="2000" dirty="0"/>
              <a:t>{  </a:t>
            </a:r>
          </a:p>
          <a:p>
            <a:pPr marL="0" indent="0">
              <a:buNone/>
            </a:pPr>
            <a:r>
              <a:rPr lang="en-GB" sz="2000" dirty="0"/>
              <a:t>   </a:t>
            </a:r>
            <a:r>
              <a:rPr lang="en-GB" sz="2000" b="1" dirty="0" err="1"/>
              <a:t>int</a:t>
            </a:r>
            <a:r>
              <a:rPr lang="en-GB" sz="2000" dirty="0"/>
              <a:t> data,  </a:t>
            </a:r>
          </a:p>
          <a:p>
            <a:pPr marL="0" indent="0">
              <a:buNone/>
            </a:pPr>
            <a:r>
              <a:rPr lang="en-GB" sz="2000" dirty="0"/>
              <a:t>   </a:t>
            </a:r>
            <a:r>
              <a:rPr lang="en-GB" sz="2000" b="1" dirty="0" err="1"/>
              <a:t>struct</a:t>
            </a:r>
            <a:r>
              <a:rPr lang="en-GB" sz="2000" dirty="0"/>
              <a:t> node *left, *right;  </a:t>
            </a:r>
          </a:p>
          <a:p>
            <a:pPr marL="0" indent="0">
              <a:buNone/>
            </a:pPr>
            <a:r>
              <a:rPr lang="en-GB" sz="2000" dirty="0"/>
              <a:t>}  </a:t>
            </a:r>
            <a:endParaRPr lang="en-GB" sz="2000" dirty="0" smtClean="0"/>
          </a:p>
          <a:p>
            <a:pPr marL="0" indent="0">
              <a:buNone/>
            </a:pPr>
            <a:r>
              <a:rPr lang="en-GB" sz="2000" dirty="0" smtClean="0"/>
              <a:t>In </a:t>
            </a:r>
            <a:r>
              <a:rPr lang="en-GB" sz="2000" dirty="0"/>
              <a:t>the above structure, </a:t>
            </a:r>
            <a:r>
              <a:rPr lang="en-GB" sz="2000" b="1" dirty="0"/>
              <a:t>data</a:t>
            </a:r>
            <a:r>
              <a:rPr lang="en-GB" sz="2000" dirty="0"/>
              <a:t> is the value, </a:t>
            </a:r>
            <a:r>
              <a:rPr lang="en-GB" sz="2000" b="1" dirty="0"/>
              <a:t>left pointer</a:t>
            </a:r>
            <a:r>
              <a:rPr lang="en-GB" sz="2000" dirty="0"/>
              <a:t> contains the address of the left node, and </a:t>
            </a:r>
            <a:r>
              <a:rPr lang="en-GB" sz="2000" b="1" dirty="0"/>
              <a:t>right pointer</a:t>
            </a:r>
            <a:r>
              <a:rPr lang="en-GB" sz="2000" dirty="0"/>
              <a:t> contains the address of the right node</a:t>
            </a:r>
            <a:r>
              <a:rPr lang="en-GB" sz="2000" dirty="0" smtClean="0"/>
              <a:t>.</a:t>
            </a:r>
          </a:p>
          <a:p>
            <a:pPr marL="0" indent="0">
              <a:buNone/>
            </a:pPr>
            <a:endParaRPr lang="en-GB" sz="2000" dirty="0"/>
          </a:p>
          <a:p>
            <a:pPr marL="0" indent="0">
              <a:buNone/>
            </a:pPr>
            <a:endParaRPr lang="en-IN" dirty="0"/>
          </a:p>
        </p:txBody>
      </p:sp>
    </p:spTree>
    <p:extLst>
      <p:ext uri="{BB962C8B-B14F-4D97-AF65-F5344CB8AC3E}">
        <p14:creationId xmlns:p14="http://schemas.microsoft.com/office/powerpoint/2010/main" val="219245545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2069" y="235131"/>
            <a:ext cx="11769633" cy="6439989"/>
          </a:xfrm>
        </p:spPr>
        <p:txBody>
          <a:bodyPr numCol="2">
            <a:normAutofit lnSpcReduction="10000"/>
          </a:bodyPr>
          <a:lstStyle/>
          <a:p>
            <a:pPr marL="0" indent="0">
              <a:buNone/>
            </a:pPr>
            <a:r>
              <a:rPr lang="en-IN" b="1" dirty="0"/>
              <a:t>void</a:t>
            </a:r>
            <a:r>
              <a:rPr lang="en-IN" dirty="0"/>
              <a:t> main()  </a:t>
            </a:r>
          </a:p>
          <a:p>
            <a:pPr marL="0" indent="0">
              <a:buNone/>
            </a:pPr>
            <a:r>
              <a:rPr lang="en-IN" dirty="0"/>
              <a:t>    {  </a:t>
            </a:r>
          </a:p>
          <a:p>
            <a:pPr marL="0" indent="0">
              <a:buNone/>
            </a:pPr>
            <a:r>
              <a:rPr lang="en-IN" dirty="0"/>
              <a:t>       </a:t>
            </a:r>
            <a:r>
              <a:rPr lang="en-IN" b="1" dirty="0" err="1"/>
              <a:t>struct</a:t>
            </a:r>
            <a:r>
              <a:rPr lang="en-IN" dirty="0"/>
              <a:t> node *root;  </a:t>
            </a:r>
          </a:p>
          <a:p>
            <a:pPr marL="0" indent="0">
              <a:buNone/>
            </a:pPr>
            <a:r>
              <a:rPr lang="en-IN" dirty="0"/>
              <a:t>       root = create();  </a:t>
            </a:r>
          </a:p>
          <a:p>
            <a:pPr marL="0" indent="0">
              <a:buNone/>
            </a:pPr>
            <a:r>
              <a:rPr lang="en-IN" dirty="0"/>
              <a:t>    }  </a:t>
            </a:r>
          </a:p>
          <a:p>
            <a:pPr marL="0" indent="0">
              <a:buNone/>
            </a:pPr>
            <a:r>
              <a:rPr lang="en-IN" b="1" dirty="0" err="1"/>
              <a:t>struct</a:t>
            </a:r>
            <a:r>
              <a:rPr lang="en-IN" dirty="0"/>
              <a:t> node *create()  </a:t>
            </a:r>
          </a:p>
          <a:p>
            <a:pPr marL="0" indent="0">
              <a:buNone/>
            </a:pPr>
            <a:r>
              <a:rPr lang="en-IN" dirty="0"/>
              <a:t>{  </a:t>
            </a:r>
          </a:p>
          <a:p>
            <a:pPr marL="0" indent="0">
              <a:buNone/>
            </a:pPr>
            <a:r>
              <a:rPr lang="en-IN" dirty="0"/>
              <a:t>   </a:t>
            </a:r>
            <a:r>
              <a:rPr lang="en-IN" b="1" dirty="0" err="1"/>
              <a:t>struct</a:t>
            </a:r>
            <a:r>
              <a:rPr lang="en-IN" dirty="0"/>
              <a:t> node *temp;  </a:t>
            </a:r>
          </a:p>
          <a:p>
            <a:pPr marL="0" indent="0">
              <a:buNone/>
            </a:pPr>
            <a:r>
              <a:rPr lang="en-IN" dirty="0"/>
              <a:t>   </a:t>
            </a:r>
            <a:r>
              <a:rPr lang="en-IN" b="1" dirty="0" err="1"/>
              <a:t>int</a:t>
            </a:r>
            <a:r>
              <a:rPr lang="en-IN" dirty="0"/>
              <a:t> data;  </a:t>
            </a:r>
          </a:p>
          <a:p>
            <a:pPr marL="0" indent="0">
              <a:buNone/>
            </a:pPr>
            <a:r>
              <a:rPr lang="en-IN" dirty="0"/>
              <a:t>   temp = (</a:t>
            </a:r>
            <a:r>
              <a:rPr lang="en-IN" b="1" dirty="0" err="1"/>
              <a:t>struct</a:t>
            </a:r>
            <a:r>
              <a:rPr lang="en-IN" dirty="0"/>
              <a:t> node *)</a:t>
            </a:r>
            <a:r>
              <a:rPr lang="en-IN" dirty="0" err="1"/>
              <a:t>malloc</a:t>
            </a:r>
            <a:r>
              <a:rPr lang="en-IN" dirty="0"/>
              <a:t>(</a:t>
            </a:r>
            <a:r>
              <a:rPr lang="en-IN" b="1" dirty="0" err="1"/>
              <a:t>sizeof</a:t>
            </a:r>
            <a:r>
              <a:rPr lang="en-IN" dirty="0"/>
              <a:t>(</a:t>
            </a:r>
            <a:r>
              <a:rPr lang="en-IN" b="1" dirty="0" err="1"/>
              <a:t>struct</a:t>
            </a:r>
            <a:r>
              <a:rPr lang="en-IN" dirty="0"/>
              <a:t> node));  </a:t>
            </a:r>
          </a:p>
          <a:p>
            <a:pPr marL="0" indent="0">
              <a:buNone/>
            </a:pPr>
            <a:r>
              <a:rPr lang="en-IN" dirty="0"/>
              <a:t>   </a:t>
            </a:r>
            <a:r>
              <a:rPr lang="en-IN" dirty="0" err="1"/>
              <a:t>printf</a:t>
            </a:r>
            <a:r>
              <a:rPr lang="en-IN" dirty="0"/>
              <a:t>("Press 0 to exit");  </a:t>
            </a:r>
          </a:p>
          <a:p>
            <a:pPr marL="0" indent="0">
              <a:buNone/>
            </a:pPr>
            <a:r>
              <a:rPr lang="en-IN" dirty="0"/>
              <a:t>   </a:t>
            </a:r>
            <a:r>
              <a:rPr lang="en-IN" dirty="0" err="1"/>
              <a:t>printf</a:t>
            </a:r>
            <a:r>
              <a:rPr lang="en-IN" dirty="0"/>
              <a:t>("\</a:t>
            </a:r>
            <a:r>
              <a:rPr lang="en-IN" dirty="0" smtClean="0"/>
              <a:t>n Press</a:t>
            </a:r>
            <a:r>
              <a:rPr lang="en-IN" dirty="0"/>
              <a:t> 1 for new node");  </a:t>
            </a:r>
          </a:p>
          <a:p>
            <a:pPr marL="0" indent="0">
              <a:buNone/>
            </a:pPr>
            <a:r>
              <a:rPr lang="en-IN" dirty="0"/>
              <a:t>   </a:t>
            </a:r>
            <a:r>
              <a:rPr lang="en-IN" dirty="0" err="1"/>
              <a:t>printf</a:t>
            </a:r>
            <a:r>
              <a:rPr lang="en-IN" dirty="0"/>
              <a:t>("Enter your choice : ");  </a:t>
            </a:r>
          </a:p>
          <a:p>
            <a:pPr marL="0" indent="0">
              <a:buNone/>
            </a:pPr>
            <a:r>
              <a:rPr lang="en-IN" dirty="0"/>
              <a:t>   </a:t>
            </a:r>
            <a:r>
              <a:rPr lang="en-IN" dirty="0" err="1"/>
              <a:t>scanf</a:t>
            </a:r>
            <a:r>
              <a:rPr lang="en-IN" dirty="0"/>
              <a:t>("%d", &amp;choice);   </a:t>
            </a:r>
          </a:p>
          <a:p>
            <a:pPr marL="0" indent="0">
              <a:buNone/>
            </a:pPr>
            <a:r>
              <a:rPr lang="en-IN" dirty="0"/>
              <a:t>  </a:t>
            </a:r>
            <a:endParaRPr lang="en-IN" dirty="0" smtClean="0"/>
          </a:p>
          <a:p>
            <a:pPr marL="0" indent="0">
              <a:buNone/>
            </a:pPr>
            <a:endParaRPr lang="en-IN" dirty="0"/>
          </a:p>
          <a:p>
            <a:pPr marL="0" indent="0">
              <a:buNone/>
            </a:pPr>
            <a:endParaRPr lang="en-IN" dirty="0" smtClean="0"/>
          </a:p>
          <a:p>
            <a:pPr marL="0" indent="0">
              <a:buNone/>
            </a:pPr>
            <a:r>
              <a:rPr lang="en-IN" dirty="0"/>
              <a:t> </a:t>
            </a:r>
            <a:r>
              <a:rPr lang="en-IN" b="1" dirty="0"/>
              <a:t>if</a:t>
            </a:r>
            <a:r>
              <a:rPr lang="en-IN" dirty="0"/>
              <a:t>(choice==0)  </a:t>
            </a:r>
          </a:p>
          <a:p>
            <a:pPr marL="0" indent="0">
              <a:buNone/>
            </a:pPr>
            <a:r>
              <a:rPr lang="en-IN" dirty="0"/>
              <a:t>{  </a:t>
            </a:r>
          </a:p>
          <a:p>
            <a:pPr marL="0" indent="0">
              <a:buNone/>
            </a:pPr>
            <a:r>
              <a:rPr lang="en-IN" b="1" dirty="0"/>
              <a:t>return</a:t>
            </a:r>
            <a:r>
              <a:rPr lang="en-IN" dirty="0"/>
              <a:t> 0;  </a:t>
            </a:r>
          </a:p>
          <a:p>
            <a:pPr marL="0" indent="0">
              <a:buNone/>
            </a:pPr>
            <a:r>
              <a:rPr lang="en-IN" dirty="0"/>
              <a:t>}  </a:t>
            </a:r>
          </a:p>
          <a:p>
            <a:pPr marL="0" indent="0">
              <a:buNone/>
            </a:pPr>
            <a:r>
              <a:rPr lang="en-IN" b="1" dirty="0"/>
              <a:t>else</a:t>
            </a:r>
            <a:r>
              <a:rPr lang="en-IN" dirty="0"/>
              <a:t>  </a:t>
            </a:r>
          </a:p>
          <a:p>
            <a:pPr marL="0" indent="0">
              <a:buNone/>
            </a:pPr>
            <a:r>
              <a:rPr lang="en-IN" dirty="0"/>
              <a:t>{  </a:t>
            </a:r>
          </a:p>
          <a:p>
            <a:pPr marL="0" indent="0">
              <a:buNone/>
            </a:pPr>
            <a:r>
              <a:rPr lang="en-IN" dirty="0"/>
              <a:t>   </a:t>
            </a:r>
            <a:r>
              <a:rPr lang="en-IN" dirty="0" err="1"/>
              <a:t>printf</a:t>
            </a:r>
            <a:r>
              <a:rPr lang="en-IN" dirty="0"/>
              <a:t>("Enter the data:");  </a:t>
            </a:r>
          </a:p>
          <a:p>
            <a:pPr marL="0" indent="0">
              <a:buNone/>
            </a:pPr>
            <a:r>
              <a:rPr lang="en-IN" dirty="0"/>
              <a:t>   </a:t>
            </a:r>
            <a:r>
              <a:rPr lang="en-IN" dirty="0" err="1"/>
              <a:t>scanf</a:t>
            </a:r>
            <a:r>
              <a:rPr lang="en-IN" dirty="0"/>
              <a:t>("%d", &amp;data);  </a:t>
            </a:r>
          </a:p>
          <a:p>
            <a:pPr marL="0" indent="0">
              <a:buNone/>
            </a:pPr>
            <a:r>
              <a:rPr lang="en-IN" dirty="0"/>
              <a:t>   temp-&gt;data = data;  </a:t>
            </a:r>
          </a:p>
          <a:p>
            <a:pPr marL="0" indent="0">
              <a:buNone/>
            </a:pPr>
            <a:r>
              <a:rPr lang="en-IN" dirty="0"/>
              <a:t>   </a:t>
            </a:r>
            <a:r>
              <a:rPr lang="en-IN" dirty="0" err="1"/>
              <a:t>printf</a:t>
            </a:r>
            <a:r>
              <a:rPr lang="en-IN" dirty="0"/>
              <a:t>("Enter the left child of %d", data);  </a:t>
            </a:r>
          </a:p>
          <a:p>
            <a:pPr marL="0" indent="0">
              <a:buNone/>
            </a:pPr>
            <a:r>
              <a:rPr lang="en-IN" dirty="0"/>
              <a:t>   temp-&gt;left = create();  </a:t>
            </a:r>
          </a:p>
          <a:p>
            <a:pPr marL="0" indent="0">
              <a:buNone/>
            </a:pPr>
            <a:r>
              <a:rPr lang="en-IN" dirty="0" err="1"/>
              <a:t>printf</a:t>
            </a:r>
            <a:r>
              <a:rPr lang="en-IN" dirty="0"/>
              <a:t>("Enter the right child of %d", data);  </a:t>
            </a:r>
          </a:p>
          <a:p>
            <a:pPr marL="0" indent="0">
              <a:buNone/>
            </a:pPr>
            <a:r>
              <a:rPr lang="en-IN" dirty="0"/>
              <a:t>temp-&gt;right = create();  </a:t>
            </a:r>
          </a:p>
          <a:p>
            <a:pPr marL="0" indent="0">
              <a:buNone/>
            </a:pPr>
            <a:r>
              <a:rPr lang="en-IN" b="1" dirty="0"/>
              <a:t>return</a:t>
            </a:r>
            <a:r>
              <a:rPr lang="en-IN" dirty="0"/>
              <a:t> temp;   </a:t>
            </a:r>
          </a:p>
          <a:p>
            <a:pPr marL="0" indent="0">
              <a:buNone/>
            </a:pPr>
            <a:r>
              <a:rPr lang="en-IN" dirty="0"/>
              <a:t>}  </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918440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754" y="182880"/>
            <a:ext cx="11704320" cy="6583679"/>
          </a:xfrm>
        </p:spPr>
        <p:txBody>
          <a:bodyPr numCol="2">
            <a:normAutofit lnSpcReduction="10000"/>
          </a:bodyPr>
          <a:lstStyle/>
          <a:p>
            <a:pPr marL="0" indent="0">
              <a:buNone/>
            </a:pPr>
            <a:r>
              <a:rPr lang="en-GB" dirty="0" smtClean="0"/>
              <a:t>           The </a:t>
            </a:r>
            <a:r>
              <a:rPr lang="en-GB" dirty="0"/>
              <a:t>above code is calling the create() function recursively and creating new node on each recursive call. When all the nodes are created, then it forms a binary tree structure. The process of visiting the nodes is known as tree traversal. </a:t>
            </a:r>
            <a:endParaRPr lang="en-GB" dirty="0" smtClean="0"/>
          </a:p>
          <a:p>
            <a:pPr marL="0" indent="0">
              <a:buNone/>
            </a:pPr>
            <a:r>
              <a:rPr lang="en-GB" dirty="0" smtClean="0"/>
              <a:t>There </a:t>
            </a:r>
            <a:r>
              <a:rPr lang="en-GB" dirty="0"/>
              <a:t>are three types traversals used to visit a node</a:t>
            </a:r>
            <a:r>
              <a:rPr lang="en-GB" dirty="0" smtClean="0"/>
              <a:t>:</a:t>
            </a:r>
          </a:p>
          <a:p>
            <a:r>
              <a:rPr lang="en-IN" dirty="0" err="1"/>
              <a:t>Inorder</a:t>
            </a:r>
            <a:r>
              <a:rPr lang="en-IN" dirty="0"/>
              <a:t> traversal</a:t>
            </a:r>
          </a:p>
          <a:p>
            <a:r>
              <a:rPr lang="en-IN" dirty="0" err="1"/>
              <a:t>Preorder</a:t>
            </a:r>
            <a:r>
              <a:rPr lang="en-IN" dirty="0"/>
              <a:t> traversal</a:t>
            </a:r>
          </a:p>
          <a:p>
            <a:r>
              <a:rPr lang="en-IN" dirty="0" err="1"/>
              <a:t>Postorder</a:t>
            </a:r>
            <a:r>
              <a:rPr lang="en-IN" dirty="0"/>
              <a:t> traversal</a:t>
            </a:r>
          </a:p>
          <a:p>
            <a:pPr marL="0" indent="0">
              <a:buNone/>
            </a:pPr>
            <a:r>
              <a:rPr lang="en-GB" sz="2000" b="1" dirty="0" smtClean="0"/>
              <a:t>1. In-order </a:t>
            </a:r>
            <a:r>
              <a:rPr lang="en-GB" sz="2000" b="1" dirty="0"/>
              <a:t>Traversal</a:t>
            </a:r>
          </a:p>
          <a:p>
            <a:r>
              <a:rPr lang="en-GB" dirty="0"/>
              <a:t>In this traversal method, the left subtree is visited first, then the root and later the right sub-tree. We should always remember that every node may represent a subtree itself.</a:t>
            </a:r>
          </a:p>
          <a:p>
            <a:r>
              <a:rPr lang="en-GB" dirty="0"/>
              <a:t>If a binary tree is traversed </a:t>
            </a:r>
            <a:r>
              <a:rPr lang="en-GB" b="1" dirty="0"/>
              <a:t>in-order</a:t>
            </a:r>
            <a:r>
              <a:rPr lang="en-GB" dirty="0"/>
              <a:t>, the output will produce sorted key values in an ascending order.</a:t>
            </a:r>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marL="0" indent="0">
              <a:buNone/>
            </a:pPr>
            <a:endParaRPr lang="en-GB" dirty="0" smtClean="0"/>
          </a:p>
          <a:p>
            <a:pPr marL="0" indent="0">
              <a:buNone/>
            </a:pPr>
            <a:endParaRPr lang="en-GB" dirty="0"/>
          </a:p>
          <a:p>
            <a:pPr algn="just"/>
            <a:r>
              <a:rPr lang="en-GB" dirty="0">
                <a:solidFill>
                  <a:srgbClr val="000000"/>
                </a:solidFill>
                <a:latin typeface="Arial" panose="020B0604020202020204" pitchFamily="34" charset="0"/>
              </a:rPr>
              <a:t>We start from </a:t>
            </a:r>
            <a:r>
              <a:rPr lang="en-GB" b="1" dirty="0">
                <a:solidFill>
                  <a:srgbClr val="000000"/>
                </a:solidFill>
                <a:latin typeface="Arial" panose="020B0604020202020204" pitchFamily="34" charset="0"/>
              </a:rPr>
              <a:t>A</a:t>
            </a:r>
            <a:r>
              <a:rPr lang="en-GB" dirty="0">
                <a:solidFill>
                  <a:srgbClr val="000000"/>
                </a:solidFill>
                <a:latin typeface="Arial" panose="020B0604020202020204" pitchFamily="34" charset="0"/>
              </a:rPr>
              <a:t>, and following in-order traversal, we move to its left subtree </a:t>
            </a:r>
            <a:r>
              <a:rPr lang="en-GB" b="1" dirty="0">
                <a:solidFill>
                  <a:srgbClr val="000000"/>
                </a:solidFill>
                <a:latin typeface="Arial" panose="020B0604020202020204" pitchFamily="34" charset="0"/>
              </a:rPr>
              <a:t>B</a:t>
            </a:r>
            <a:r>
              <a:rPr lang="en-GB" dirty="0">
                <a:solidFill>
                  <a:srgbClr val="000000"/>
                </a:solidFill>
                <a:latin typeface="Arial" panose="020B0604020202020204" pitchFamily="34" charset="0"/>
              </a:rPr>
              <a:t>. </a:t>
            </a:r>
            <a:r>
              <a:rPr lang="en-GB" b="1" dirty="0">
                <a:solidFill>
                  <a:srgbClr val="000000"/>
                </a:solidFill>
                <a:latin typeface="Arial" panose="020B0604020202020204" pitchFamily="34" charset="0"/>
              </a:rPr>
              <a:t>B</a:t>
            </a:r>
            <a:r>
              <a:rPr lang="en-GB" dirty="0">
                <a:solidFill>
                  <a:srgbClr val="000000"/>
                </a:solidFill>
                <a:latin typeface="Arial" panose="020B0604020202020204" pitchFamily="34" charset="0"/>
              </a:rPr>
              <a:t> is also traversed in-order. The process goes on until all the nodes are visited. The output of </a:t>
            </a:r>
            <a:r>
              <a:rPr lang="en-GB" dirty="0" err="1">
                <a:solidFill>
                  <a:srgbClr val="000000"/>
                </a:solidFill>
                <a:latin typeface="Arial" panose="020B0604020202020204" pitchFamily="34" charset="0"/>
              </a:rPr>
              <a:t>inorder</a:t>
            </a:r>
            <a:r>
              <a:rPr lang="en-GB" dirty="0">
                <a:solidFill>
                  <a:srgbClr val="000000"/>
                </a:solidFill>
                <a:latin typeface="Arial" panose="020B0604020202020204" pitchFamily="34" charset="0"/>
              </a:rPr>
              <a:t> traversal of this tree will be −</a:t>
            </a:r>
          </a:p>
          <a:p>
            <a:pPr algn="ctr"/>
            <a:r>
              <a:rPr lang="en-GB" b="1" i="1" dirty="0">
                <a:solidFill>
                  <a:srgbClr val="000000"/>
                </a:solidFill>
                <a:latin typeface="Arial" panose="020B0604020202020204" pitchFamily="34" charset="0"/>
              </a:rPr>
              <a:t>D → B → E → A → F → C → G</a:t>
            </a:r>
          </a:p>
          <a:p>
            <a:pPr marL="0" indent="0">
              <a:buNone/>
            </a:pPr>
            <a:r>
              <a:rPr lang="en-GB" dirty="0"/>
              <a:t/>
            </a:r>
            <a:br>
              <a:rPr lang="en-GB" dirty="0"/>
            </a:br>
            <a:endParaRPr lang="en-IN" dirty="0"/>
          </a:p>
        </p:txBody>
      </p:sp>
      <p:pic>
        <p:nvPicPr>
          <p:cNvPr id="4" name="Picture 3"/>
          <p:cNvPicPr>
            <a:picLocks noChangeAspect="1"/>
          </p:cNvPicPr>
          <p:nvPr/>
        </p:nvPicPr>
        <p:blipFill>
          <a:blip r:embed="rId2"/>
          <a:stretch>
            <a:fillRect/>
          </a:stretch>
        </p:blipFill>
        <p:spPr>
          <a:xfrm>
            <a:off x="6361612" y="418011"/>
            <a:ext cx="4624251" cy="3500845"/>
          </a:xfrm>
          <a:prstGeom prst="rect">
            <a:avLst/>
          </a:prstGeom>
        </p:spPr>
      </p:pic>
    </p:spTree>
    <p:extLst>
      <p:ext uri="{BB962C8B-B14F-4D97-AF65-F5344CB8AC3E}">
        <p14:creationId xmlns:p14="http://schemas.microsoft.com/office/powerpoint/2010/main" val="30854285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TM02900688[[fn=Facet]]</Template>
  <TotalTime>159</TotalTime>
  <Words>1739</Words>
  <Application>Microsoft Office PowerPoint</Application>
  <PresentationFormat>Custom</PresentationFormat>
  <Paragraphs>296</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Facet</vt:lpstr>
      <vt:lpstr>Unit 4 Binary Tree and Graphs</vt:lpstr>
      <vt:lpstr>PowerPoint Presentation</vt:lpstr>
      <vt:lpstr>Properties of Binary Tree</vt:lpstr>
      <vt:lpstr>PowerPoint Presentation</vt:lpstr>
      <vt:lpstr>PowerPoint Presentation</vt:lpstr>
      <vt:lpstr>PowerPoint Presentation</vt:lpstr>
      <vt:lpstr>Binary tree implementation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Binary Tree and Graphs</dc:title>
  <dc:creator>Windows User</dc:creator>
  <cp:lastModifiedBy>admin</cp:lastModifiedBy>
  <cp:revision>15</cp:revision>
  <dcterms:created xsi:type="dcterms:W3CDTF">2021-12-06T06:37:47Z</dcterms:created>
  <dcterms:modified xsi:type="dcterms:W3CDTF">2021-12-14T03:46:36Z</dcterms:modified>
</cp:coreProperties>
</file>