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D63A4E-3500-4D41-AC87-D6266CC60178}" type="datetimeFigureOut">
              <a:rPr lang="en-IN" smtClean="0"/>
              <a:t>13-10-2021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C30035-F33A-4D41-861D-2F33A3A304A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D63A4E-3500-4D41-AC87-D6266CC60178}" type="datetimeFigureOut">
              <a:rPr lang="en-IN" smtClean="0"/>
              <a:t>13-10-2021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C30035-F33A-4D41-861D-2F33A3A304A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D63A4E-3500-4D41-AC87-D6266CC60178}" type="datetimeFigureOut">
              <a:rPr lang="en-IN" smtClean="0"/>
              <a:t>13-10-2021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C30035-F33A-4D41-861D-2F33A3A304A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D63A4E-3500-4D41-AC87-D6266CC60178}" type="datetimeFigureOut">
              <a:rPr lang="en-IN" smtClean="0"/>
              <a:t>13-10-2021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C30035-F33A-4D41-861D-2F33A3A304A5}"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D63A4E-3500-4D41-AC87-D6266CC60178}" type="datetimeFigureOut">
              <a:rPr lang="en-IN" smtClean="0"/>
              <a:t>13-10-2021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3C30035-F33A-4D41-861D-2F33A3A304A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D63A4E-3500-4D41-AC87-D6266CC60178}" type="datetimeFigureOut">
              <a:rPr lang="en-IN" smtClean="0"/>
              <a:t>13-10-2021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C30035-F33A-4D41-861D-2F33A3A304A5}"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D63A4E-3500-4D41-AC87-D6266CC60178}" type="datetimeFigureOut">
              <a:rPr lang="en-IN" smtClean="0"/>
              <a:t>13-10-2021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3C30035-F33A-4D41-861D-2F33A3A304A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D63A4E-3500-4D41-AC87-D6266CC60178}" type="datetimeFigureOut">
              <a:rPr lang="en-IN" smtClean="0"/>
              <a:t>13-10-2021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3C30035-F33A-4D41-861D-2F33A3A304A5}"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D63A4E-3500-4D41-AC87-D6266CC60178}" type="datetimeFigureOut">
              <a:rPr lang="en-IN" smtClean="0"/>
              <a:t>13-10-2021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3C30035-F33A-4D41-861D-2F33A3A304A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D63A4E-3500-4D41-AC87-D6266CC60178}" type="datetimeFigureOut">
              <a:rPr lang="en-IN" smtClean="0"/>
              <a:t>13-10-2021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3C30035-F33A-4D41-861D-2F33A3A304A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D63A4E-3500-4D41-AC87-D6266CC60178}" type="datetimeFigureOut">
              <a:rPr lang="en-IN" smtClean="0"/>
              <a:t>13-10-2021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C30035-F33A-4D41-861D-2F33A3A304A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D63A4E-3500-4D41-AC87-D6266CC60178}" type="datetimeFigureOut">
              <a:rPr lang="en-IN" smtClean="0"/>
              <a:t>13-10-2021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3C30035-F33A-4D41-861D-2F33A3A304A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can.com/data_structure/data-structure-opera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298377"/>
            <a:ext cx="8784976" cy="923330"/>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Data Structures using c</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Rectangle 4"/>
          <p:cNvSpPr/>
          <p:nvPr/>
        </p:nvSpPr>
        <p:spPr>
          <a:xfrm>
            <a:off x="3221562" y="2796885"/>
            <a:ext cx="247215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UNIT 1</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5148064" y="4509120"/>
            <a:ext cx="3384376" cy="369332"/>
          </a:xfrm>
          <a:prstGeom prst="rect">
            <a:avLst/>
          </a:prstGeom>
          <a:noFill/>
        </p:spPr>
        <p:txBody>
          <a:bodyPr wrap="square" rtlCol="0">
            <a:spAutoFit/>
          </a:bodyPr>
          <a:lstStyle/>
          <a:p>
            <a:r>
              <a:rPr lang="en-US" dirty="0" smtClean="0">
                <a:solidFill>
                  <a:srgbClr val="00B0F0"/>
                </a:solidFill>
              </a:rPr>
              <a:t>BY. DEEPTI CHAUDHARI</a:t>
            </a:r>
            <a:endParaRPr lang="en-IN" dirty="0">
              <a:solidFill>
                <a:srgbClr val="00B0F0"/>
              </a:solidFill>
            </a:endParaRPr>
          </a:p>
        </p:txBody>
      </p:sp>
    </p:spTree>
    <p:extLst>
      <p:ext uri="{BB962C8B-B14F-4D97-AF65-F5344CB8AC3E}">
        <p14:creationId xmlns:p14="http://schemas.microsoft.com/office/powerpoint/2010/main" val="2641170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8437" y="274638"/>
            <a:ext cx="8229600" cy="922114"/>
          </a:xfrm>
        </p:spPr>
        <p:txBody>
          <a:bodyPr>
            <a:normAutofit/>
          </a:bodyPr>
          <a:lstStyle/>
          <a:p>
            <a:r>
              <a:rPr lang="en-US" sz="4000" dirty="0" smtClean="0"/>
              <a:t>4. Stack</a:t>
            </a:r>
            <a:endParaRPr lang="en-IN" sz="4000" dirty="0"/>
          </a:p>
        </p:txBody>
      </p:sp>
      <p:sp>
        <p:nvSpPr>
          <p:cNvPr id="5" name="Rectangle 4"/>
          <p:cNvSpPr/>
          <p:nvPr/>
        </p:nvSpPr>
        <p:spPr>
          <a:xfrm>
            <a:off x="323528" y="1484784"/>
            <a:ext cx="8640960" cy="4124206"/>
          </a:xfrm>
          <a:prstGeom prst="rect">
            <a:avLst/>
          </a:prstGeom>
        </p:spPr>
        <p:txBody>
          <a:bodyPr wrap="square">
            <a:spAutoFit/>
          </a:bodyPr>
          <a:lstStyle/>
          <a:p>
            <a:pPr algn="just">
              <a:lnSpc>
                <a:spcPct val="150000"/>
              </a:lnSpc>
            </a:pPr>
            <a:r>
              <a:rPr lang="en-US" sz="1600" dirty="0"/>
              <a:t>A stack is a basic data structure, it’s defined as an ordered collection of elements represented by a real physical </a:t>
            </a:r>
            <a:r>
              <a:rPr lang="en-US" sz="1600" dirty="0" smtClean="0"/>
              <a:t>stack. </a:t>
            </a:r>
          </a:p>
          <a:p>
            <a:pPr algn="just">
              <a:lnSpc>
                <a:spcPct val="150000"/>
              </a:lnSpc>
            </a:pPr>
            <a:r>
              <a:rPr lang="en-US" sz="1600" dirty="0" smtClean="0"/>
              <a:t>Liner </a:t>
            </a:r>
            <a:r>
              <a:rPr lang="en-US" sz="1600" dirty="0"/>
              <a:t>data structure features insertion and deletion of items take place at one end called top of the stack.</a:t>
            </a:r>
          </a:p>
          <a:p>
            <a:pPr algn="just">
              <a:lnSpc>
                <a:spcPct val="150000"/>
              </a:lnSpc>
            </a:pPr>
            <a:r>
              <a:rPr lang="en-US" sz="1600" dirty="0"/>
              <a:t>Therefore, In these structure data set as a stack of books or plates, in the stack, you can remove the item from the top order. you can use these concepts or structures all throughout programming. the implementation of the stack also know as LIFO (Last in First Out)</a:t>
            </a:r>
          </a:p>
          <a:p>
            <a:pPr algn="just">
              <a:lnSpc>
                <a:spcPct val="150000"/>
              </a:lnSpc>
            </a:pPr>
            <a:r>
              <a:rPr lang="en-US" sz="1600" dirty="0"/>
              <a:t>these are the three basic concepts that can be performed on stacks.</a:t>
            </a:r>
            <a:br>
              <a:rPr lang="en-US" sz="1600" dirty="0"/>
            </a:br>
            <a:r>
              <a:rPr lang="en-US" sz="1600" dirty="0" smtClean="0"/>
              <a:t>1) push </a:t>
            </a:r>
            <a:r>
              <a:rPr lang="en-US" sz="1600" dirty="0"/>
              <a:t>(insert the items into a stack)</a:t>
            </a:r>
            <a:br>
              <a:rPr lang="en-US" sz="1600" dirty="0"/>
            </a:br>
            <a:r>
              <a:rPr lang="en-US" sz="1600" dirty="0"/>
              <a:t>2) Pop (delete an item from the stack)</a:t>
            </a:r>
          </a:p>
        </p:txBody>
      </p:sp>
    </p:spTree>
    <p:extLst>
      <p:ext uri="{BB962C8B-B14F-4D97-AF65-F5344CB8AC3E}">
        <p14:creationId xmlns:p14="http://schemas.microsoft.com/office/powerpoint/2010/main" val="2929831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tack in Java | Methods, Example Program - Scientech Eas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tack in Java | Methods, Example Program - Scientech Eas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Stack in Java | Methods, Example Program - Scientech Eas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8" name="Picture 8" descr="Stack in Java | Methods, Example Program - Scientech Ea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716225"/>
            <a:ext cx="5715000" cy="25812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Stack (abstract data type)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429000"/>
            <a:ext cx="5138936" cy="317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559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79512" y="188640"/>
            <a:ext cx="8229600" cy="922114"/>
          </a:xfrm>
        </p:spPr>
        <p:txBody>
          <a:bodyPr>
            <a:normAutofit/>
          </a:bodyPr>
          <a:lstStyle/>
          <a:p>
            <a:r>
              <a:rPr lang="en-US" sz="4000" dirty="0"/>
              <a:t>5</a:t>
            </a:r>
            <a:r>
              <a:rPr lang="en-US" sz="4000" dirty="0" smtClean="0"/>
              <a:t>. Queue</a:t>
            </a:r>
            <a:endParaRPr lang="en-IN" sz="4000" dirty="0"/>
          </a:p>
        </p:txBody>
      </p:sp>
      <p:sp>
        <p:nvSpPr>
          <p:cNvPr id="5" name="Rectangle 4"/>
          <p:cNvSpPr/>
          <p:nvPr/>
        </p:nvSpPr>
        <p:spPr>
          <a:xfrm>
            <a:off x="166260" y="1003513"/>
            <a:ext cx="8712968" cy="3000821"/>
          </a:xfrm>
          <a:prstGeom prst="rect">
            <a:avLst/>
          </a:prstGeom>
        </p:spPr>
        <p:txBody>
          <a:bodyPr wrap="square">
            <a:spAutoFit/>
          </a:bodyPr>
          <a:lstStyle/>
          <a:p>
            <a:pPr algn="just">
              <a:lnSpc>
                <a:spcPct val="150000"/>
              </a:lnSpc>
            </a:pPr>
            <a:r>
              <a:rPr lang="en-US" dirty="0"/>
              <a:t>Queue defined (FIFO) First In First Out type of data structure. Queues are also the part of non-primitive linear data structure, therefore in Queues process, we can insert an element in a queue from the REAR end and delete an element from the FRONT end only.</a:t>
            </a:r>
          </a:p>
          <a:p>
            <a:pPr algn="just">
              <a:lnSpc>
                <a:spcPct val="150000"/>
              </a:lnSpc>
            </a:pPr>
            <a:r>
              <a:rPr lang="en-US" b="1" dirty="0"/>
              <a:t>Therefore, Implement queues with using two ways:</a:t>
            </a:r>
          </a:p>
          <a:p>
            <a:pPr marL="742950" lvl="1" indent="-285750" algn="just">
              <a:lnSpc>
                <a:spcPct val="150000"/>
              </a:lnSpc>
              <a:buFont typeface="Wingdings" panose="05000000000000000000" pitchFamily="2" charset="2"/>
              <a:buChar char="ü"/>
            </a:pPr>
            <a:r>
              <a:rPr lang="en-US" dirty="0"/>
              <a:t>Pointers</a:t>
            </a:r>
          </a:p>
          <a:p>
            <a:pPr marL="742950" lvl="1" indent="-285750" algn="just">
              <a:lnSpc>
                <a:spcPct val="150000"/>
              </a:lnSpc>
              <a:buFont typeface="Wingdings" panose="05000000000000000000" pitchFamily="2" charset="2"/>
              <a:buChar char="ü"/>
            </a:pPr>
            <a:r>
              <a:rPr lang="en-US" dirty="0"/>
              <a:t>Arrays</a:t>
            </a:r>
          </a:p>
        </p:txBody>
      </p:sp>
      <p:pic>
        <p:nvPicPr>
          <p:cNvPr id="7170" name="Picture 2" descr="Classification of Data Structure with Diagram |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21088"/>
            <a:ext cx="58197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337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79512" y="188640"/>
            <a:ext cx="8229600" cy="922114"/>
          </a:xfrm>
        </p:spPr>
        <p:txBody>
          <a:bodyPr>
            <a:normAutofit/>
          </a:bodyPr>
          <a:lstStyle/>
          <a:p>
            <a:r>
              <a:rPr lang="en-US" sz="4000" dirty="0" smtClean="0"/>
              <a:t>6. Graphs</a:t>
            </a:r>
            <a:endParaRPr lang="en-IN" sz="4000" dirty="0"/>
          </a:p>
        </p:txBody>
      </p:sp>
      <p:sp>
        <p:nvSpPr>
          <p:cNvPr id="5" name="Rectangle 4"/>
          <p:cNvSpPr/>
          <p:nvPr/>
        </p:nvSpPr>
        <p:spPr>
          <a:xfrm>
            <a:off x="251520" y="1052736"/>
            <a:ext cx="8568952" cy="2862322"/>
          </a:xfrm>
          <a:prstGeom prst="rect">
            <a:avLst/>
          </a:prstGeom>
        </p:spPr>
        <p:txBody>
          <a:bodyPr wrap="square">
            <a:spAutoFit/>
          </a:bodyPr>
          <a:lstStyle/>
          <a:p>
            <a:pPr algn="just"/>
            <a:r>
              <a:rPr lang="en-US" b="1" dirty="0"/>
              <a:t>There are different types of graphs :</a:t>
            </a:r>
            <a:endParaRPr lang="en-US" dirty="0"/>
          </a:p>
          <a:p>
            <a:pPr marL="342900" indent="-342900" algn="just">
              <a:buFont typeface="+mj-lt"/>
              <a:buAutoNum type="arabicPeriod"/>
            </a:pPr>
            <a:r>
              <a:rPr lang="en-US" dirty="0"/>
              <a:t>Connected Graph</a:t>
            </a:r>
          </a:p>
          <a:p>
            <a:pPr marL="342900" indent="-342900" algn="just">
              <a:buFont typeface="+mj-lt"/>
              <a:buAutoNum type="arabicPeriod"/>
            </a:pPr>
            <a:r>
              <a:rPr lang="en-US" dirty="0"/>
              <a:t>Non-Connected Graph</a:t>
            </a:r>
          </a:p>
          <a:p>
            <a:pPr marL="342900" indent="-342900" algn="just">
              <a:buFont typeface="+mj-lt"/>
              <a:buAutoNum type="arabicPeriod"/>
            </a:pPr>
            <a:r>
              <a:rPr lang="en-US" dirty="0"/>
              <a:t>Directed Graph</a:t>
            </a:r>
          </a:p>
          <a:p>
            <a:pPr marL="342900" indent="-342900" algn="just">
              <a:buFont typeface="+mj-lt"/>
              <a:buAutoNum type="arabicPeriod"/>
            </a:pPr>
            <a:r>
              <a:rPr lang="en-US" dirty="0"/>
              <a:t>Non-Directed Graph</a:t>
            </a:r>
          </a:p>
          <a:p>
            <a:pPr algn="just"/>
            <a:r>
              <a:rPr lang="en-US" dirty="0"/>
              <a:t>therefore, graphs are the non-linear and non-primitive type of data structure. graph is representing the different types of physical design </a:t>
            </a:r>
            <a:r>
              <a:rPr lang="en-US" dirty="0" smtClean="0"/>
              <a:t>structures.</a:t>
            </a:r>
            <a:endParaRPr lang="en-US" dirty="0"/>
          </a:p>
          <a:p>
            <a:r>
              <a:rPr lang="en-US" dirty="0" smtClean="0"/>
              <a:t/>
            </a:r>
            <a:br>
              <a:rPr lang="en-US" dirty="0" smtClean="0"/>
            </a:br>
            <a:endParaRPr lang="en-IN" dirty="0"/>
          </a:p>
        </p:txBody>
      </p:sp>
      <p:pic>
        <p:nvPicPr>
          <p:cNvPr id="8194" name="Picture 2" descr="What is graph data structure and what is its application?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140968"/>
            <a:ext cx="5976664"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2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80057" y="346646"/>
            <a:ext cx="8229600" cy="922114"/>
          </a:xfrm>
        </p:spPr>
        <p:txBody>
          <a:bodyPr>
            <a:normAutofit/>
          </a:bodyPr>
          <a:lstStyle/>
          <a:p>
            <a:r>
              <a:rPr lang="en-US" sz="4000" dirty="0" smtClean="0"/>
              <a:t>7. Trees</a:t>
            </a:r>
            <a:endParaRPr lang="en-IN" sz="4000" dirty="0"/>
          </a:p>
        </p:txBody>
      </p:sp>
      <p:sp>
        <p:nvSpPr>
          <p:cNvPr id="5" name="Rectangle 4"/>
          <p:cNvSpPr/>
          <p:nvPr/>
        </p:nvSpPr>
        <p:spPr>
          <a:xfrm>
            <a:off x="395536" y="1268760"/>
            <a:ext cx="8352928" cy="1304203"/>
          </a:xfrm>
          <a:prstGeom prst="rect">
            <a:avLst/>
          </a:prstGeom>
        </p:spPr>
        <p:txBody>
          <a:bodyPr wrap="square">
            <a:spAutoFit/>
          </a:bodyPr>
          <a:lstStyle/>
          <a:p>
            <a:pPr algn="just">
              <a:lnSpc>
                <a:spcPct val="150000"/>
              </a:lnSpc>
            </a:pPr>
            <a:r>
              <a:rPr lang="en-US" dirty="0"/>
              <a:t>In the classification of data structure, Trees also come in the non-primitive and non-linear category data structure, using tree we can represent a hierarchical relationship between the data elements.</a:t>
            </a:r>
            <a:endParaRPr lang="en-IN" dirty="0"/>
          </a:p>
        </p:txBody>
      </p:sp>
      <p:pic>
        <p:nvPicPr>
          <p:cNvPr id="9218" name="Picture 2" descr="tr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996952"/>
            <a:ext cx="44862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957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245" y="620688"/>
            <a:ext cx="8568952" cy="2031325"/>
          </a:xfrm>
          <a:prstGeom prst="rect">
            <a:avLst/>
          </a:prstGeom>
        </p:spPr>
        <p:txBody>
          <a:bodyPr wrap="square">
            <a:spAutoFit/>
          </a:bodyPr>
          <a:lstStyle/>
          <a:p>
            <a:r>
              <a:rPr lang="en-US" b="1" dirty="0"/>
              <a:t>Data Structure the most commonly used operations</a:t>
            </a:r>
          </a:p>
          <a:p>
            <a:r>
              <a:rPr lang="en-US" dirty="0"/>
              <a:t>As a result, in the Classification of Data Structure, Data Structure the most commonly used </a:t>
            </a:r>
            <a:r>
              <a:rPr lang="en-US" dirty="0">
                <a:hlinkClick r:id="rId2"/>
              </a:rPr>
              <a:t>operations</a:t>
            </a:r>
            <a:r>
              <a:rPr lang="en-US" dirty="0"/>
              <a:t> are broadly categorized into four types:</a:t>
            </a:r>
            <a:br>
              <a:rPr lang="en-US" dirty="0"/>
            </a:br>
            <a:r>
              <a:rPr lang="en-US" b="1" dirty="0"/>
              <a:t>(1) Create</a:t>
            </a:r>
            <a:r>
              <a:rPr lang="en-US" dirty="0"/>
              <a:t/>
            </a:r>
            <a:br>
              <a:rPr lang="en-US" dirty="0"/>
            </a:br>
            <a:r>
              <a:rPr lang="en-US" b="1" dirty="0"/>
              <a:t>(2) Delete</a:t>
            </a:r>
            <a:r>
              <a:rPr lang="en-US" dirty="0"/>
              <a:t/>
            </a:r>
            <a:br>
              <a:rPr lang="en-US" dirty="0"/>
            </a:br>
            <a:r>
              <a:rPr lang="en-US" b="1" dirty="0"/>
              <a:t>(3) Selection</a:t>
            </a:r>
            <a:r>
              <a:rPr lang="en-US" dirty="0"/>
              <a:t/>
            </a:r>
            <a:br>
              <a:rPr lang="en-US" dirty="0"/>
            </a:br>
            <a:r>
              <a:rPr lang="en-US" b="1" dirty="0"/>
              <a:t>(4) Update</a:t>
            </a:r>
            <a:endParaRPr lang="en-US" dirty="0"/>
          </a:p>
        </p:txBody>
      </p:sp>
      <p:sp>
        <p:nvSpPr>
          <p:cNvPr id="5" name="Rectangle 4"/>
          <p:cNvSpPr/>
          <p:nvPr/>
        </p:nvSpPr>
        <p:spPr>
          <a:xfrm>
            <a:off x="284245" y="2780928"/>
            <a:ext cx="8568952" cy="3139321"/>
          </a:xfrm>
          <a:prstGeom prst="rect">
            <a:avLst/>
          </a:prstGeom>
        </p:spPr>
        <p:txBody>
          <a:bodyPr wrap="square">
            <a:spAutoFit/>
          </a:bodyPr>
          <a:lstStyle/>
          <a:p>
            <a:r>
              <a:rPr lang="en-US" b="1" dirty="0"/>
              <a:t>CREATE operation</a:t>
            </a:r>
          </a:p>
          <a:p>
            <a:r>
              <a:rPr lang="en-US" dirty="0"/>
              <a:t>The </a:t>
            </a:r>
            <a:r>
              <a:rPr lang="en-US" b="1" dirty="0"/>
              <a:t>CREATE operation</a:t>
            </a:r>
            <a:r>
              <a:rPr lang="en-US" dirty="0"/>
              <a:t> (it can be defined) results in reserving memory for the program elements.</a:t>
            </a:r>
            <a:br>
              <a:rPr lang="en-US" dirty="0"/>
            </a:br>
            <a:r>
              <a:rPr lang="en-US" dirty="0"/>
              <a:t>This can be done by a declaration statement.</a:t>
            </a:r>
            <a:br>
              <a:rPr lang="en-US" dirty="0"/>
            </a:br>
            <a:r>
              <a:rPr lang="en-US" dirty="0"/>
              <a:t>The creation of data structure may take place either during compile -time or during Runtime.</a:t>
            </a:r>
          </a:p>
          <a:p>
            <a:r>
              <a:rPr lang="en-US" b="1" dirty="0"/>
              <a:t>DELETE operation</a:t>
            </a:r>
          </a:p>
          <a:p>
            <a:r>
              <a:rPr lang="en-US" dirty="0"/>
              <a:t>therefore, on the other hand, </a:t>
            </a:r>
            <a:r>
              <a:rPr lang="en-US" b="1" dirty="0"/>
              <a:t>DELETE operation</a:t>
            </a:r>
            <a:r>
              <a:rPr lang="en-US" dirty="0"/>
              <a:t> destroys the memory space allocated for the specified data structure </a:t>
            </a:r>
            <a:r>
              <a:rPr lang="en-US" dirty="0" err="1"/>
              <a:t>Malloc</a:t>
            </a:r>
            <a:r>
              <a:rPr lang="en-US" dirty="0"/>
              <a:t>() and free ()</a:t>
            </a:r>
            <a:br>
              <a:rPr lang="en-US" dirty="0"/>
            </a:br>
            <a:r>
              <a:rPr lang="en-US" dirty="0"/>
              <a:t>as a result, the function of C language is used for these two operations respectively</a:t>
            </a:r>
            <a:r>
              <a:rPr lang="en-US" dirty="0" smtClean="0"/>
              <a:t>.</a:t>
            </a:r>
            <a:endParaRPr lang="en-US" dirty="0"/>
          </a:p>
        </p:txBody>
      </p:sp>
    </p:spTree>
    <p:extLst>
      <p:ext uri="{BB962C8B-B14F-4D97-AF65-F5344CB8AC3E}">
        <p14:creationId xmlns:p14="http://schemas.microsoft.com/office/powerpoint/2010/main" val="873946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369" y="843677"/>
            <a:ext cx="8568952" cy="2966197"/>
          </a:xfrm>
          <a:prstGeom prst="rect">
            <a:avLst/>
          </a:prstGeom>
        </p:spPr>
        <p:txBody>
          <a:bodyPr wrap="square">
            <a:spAutoFit/>
          </a:bodyPr>
          <a:lstStyle/>
          <a:p>
            <a:pPr algn="just">
              <a:lnSpc>
                <a:spcPct val="150000"/>
              </a:lnSpc>
            </a:pPr>
            <a:r>
              <a:rPr lang="en-US" b="1" dirty="0" smtClean="0"/>
              <a:t>The SELECTION operation</a:t>
            </a:r>
          </a:p>
          <a:p>
            <a:pPr algn="just">
              <a:lnSpc>
                <a:spcPct val="150000"/>
              </a:lnSpc>
            </a:pPr>
            <a:r>
              <a:rPr lang="en-US" dirty="0" smtClean="0"/>
              <a:t>The </a:t>
            </a:r>
            <a:r>
              <a:rPr lang="en-US" b="1" dirty="0" smtClean="0"/>
              <a:t>SELECTION operation</a:t>
            </a:r>
            <a:r>
              <a:rPr lang="en-US" dirty="0" smtClean="0"/>
              <a:t> can be defined as its deals with accessing particular data within a data structure.</a:t>
            </a:r>
            <a:br>
              <a:rPr lang="en-US" dirty="0" smtClean="0"/>
            </a:br>
            <a:r>
              <a:rPr lang="en-US" dirty="0" smtClean="0"/>
              <a:t>And the last operations </a:t>
            </a:r>
            <a:r>
              <a:rPr lang="en-US" b="1" dirty="0" smtClean="0"/>
              <a:t>UPDATE</a:t>
            </a:r>
            <a:r>
              <a:rPr lang="en-US" dirty="0" smtClean="0"/>
              <a:t>, as the name implies, it updates or modifies the data in the data structure.</a:t>
            </a:r>
            <a:br>
              <a:rPr lang="en-US" dirty="0" smtClean="0"/>
            </a:br>
            <a:r>
              <a:rPr lang="en-US" dirty="0" smtClean="0"/>
              <a:t>hence, in the Classification of Data Structure the operation Probably new data may be entered or previously stored data may be deleted.</a:t>
            </a:r>
            <a:endParaRPr lang="en-US" dirty="0"/>
          </a:p>
        </p:txBody>
      </p:sp>
    </p:spTree>
    <p:extLst>
      <p:ext uri="{BB962C8B-B14F-4D97-AF65-F5344CB8AC3E}">
        <p14:creationId xmlns:p14="http://schemas.microsoft.com/office/powerpoint/2010/main" val="1525073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323528" y="404664"/>
            <a:ext cx="8229600" cy="922114"/>
          </a:xfrm>
        </p:spPr>
        <p:txBody>
          <a:bodyPr>
            <a:normAutofit/>
          </a:bodyPr>
          <a:lstStyle/>
          <a:p>
            <a:r>
              <a:rPr lang="en-US" sz="4000" dirty="0" smtClean="0"/>
              <a:t>Abstract Data Type(ADT)</a:t>
            </a:r>
            <a:endParaRPr lang="en-IN" sz="4000" dirty="0"/>
          </a:p>
        </p:txBody>
      </p:sp>
      <p:sp>
        <p:nvSpPr>
          <p:cNvPr id="5" name="Rectangle 4"/>
          <p:cNvSpPr/>
          <p:nvPr/>
        </p:nvSpPr>
        <p:spPr>
          <a:xfrm>
            <a:off x="430762" y="1412776"/>
            <a:ext cx="8352928" cy="3381695"/>
          </a:xfrm>
          <a:prstGeom prst="rect">
            <a:avLst/>
          </a:prstGeom>
        </p:spPr>
        <p:txBody>
          <a:bodyPr wrap="square">
            <a:spAutoFit/>
          </a:bodyPr>
          <a:lstStyle/>
          <a:p>
            <a:pPr algn="just" fontAlgn="base">
              <a:lnSpc>
                <a:spcPct val="150000"/>
              </a:lnSpc>
            </a:pPr>
            <a:r>
              <a:rPr lang="en-US" dirty="0"/>
              <a:t>Abstract Data type (ADT) is a type (or class) for objects whose </a:t>
            </a:r>
            <a:r>
              <a:rPr lang="en-US" dirty="0" err="1"/>
              <a:t>behaviour</a:t>
            </a:r>
            <a:r>
              <a:rPr lang="en-US" dirty="0"/>
              <a:t> is defined by a set of value and a set of operations.</a:t>
            </a:r>
          </a:p>
          <a:p>
            <a:pPr algn="just" fontAlgn="base">
              <a:lnSpc>
                <a:spcPct val="150000"/>
              </a:lnSpc>
            </a:pPr>
            <a:r>
              <a:rPr lang="en-US" dirty="0"/>
              <a:t>The definition of ADT only mentions what operations are to be performed but not how these operations will be implemented. It does not specify how data will be organized in memory and what algorithms will be used for implementing the operations. It is called “abstract” because it gives an implementation-independent view. The process of providing only the essentials and hiding the details is known as abstraction.</a:t>
            </a:r>
          </a:p>
        </p:txBody>
      </p:sp>
    </p:spTree>
    <p:extLst>
      <p:ext uri="{BB962C8B-B14F-4D97-AF65-F5344CB8AC3E}">
        <p14:creationId xmlns:p14="http://schemas.microsoft.com/office/powerpoint/2010/main" val="1713800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332656"/>
            <a:ext cx="8229600" cy="710952"/>
          </a:xfrm>
        </p:spPr>
        <p:txBody>
          <a:bodyPr>
            <a:normAutofit fontScale="90000"/>
          </a:bodyPr>
          <a:lstStyle/>
          <a:p>
            <a:r>
              <a:rPr lang="en-US" dirty="0" smtClean="0"/>
              <a:t>Characteristics of Algorithm</a:t>
            </a:r>
            <a:endParaRPr lang="en-IN" dirty="0"/>
          </a:p>
        </p:txBody>
      </p:sp>
      <p:sp>
        <p:nvSpPr>
          <p:cNvPr id="4" name="Rectangle 3"/>
          <p:cNvSpPr/>
          <p:nvPr/>
        </p:nvSpPr>
        <p:spPr>
          <a:xfrm>
            <a:off x="399051" y="1484784"/>
            <a:ext cx="8424936" cy="5078313"/>
          </a:xfrm>
          <a:prstGeom prst="rect">
            <a:avLst/>
          </a:prstGeom>
        </p:spPr>
        <p:txBody>
          <a:bodyPr wrap="square">
            <a:spAutoFit/>
          </a:bodyPr>
          <a:lstStyle/>
          <a:p>
            <a:pPr algn="just"/>
            <a:r>
              <a:rPr lang="en-US" dirty="0"/>
              <a:t>Algorithm is a step-by-step procedure, which defines a set of instructions to be executed in a certain order to get the desired output. Algorithms are generally created independent of underlying languages, i.e. an algorithm can be implemented in more than one programming language</a:t>
            </a:r>
            <a:r>
              <a:rPr lang="en-US" dirty="0" smtClean="0"/>
              <a:t>.</a:t>
            </a:r>
            <a:r>
              <a:rPr lang="en-US" dirty="0"/>
              <a:t>  </a:t>
            </a:r>
            <a:endParaRPr lang="en-US" dirty="0" smtClean="0"/>
          </a:p>
          <a:p>
            <a:pPr algn="just"/>
            <a:r>
              <a:rPr lang="en-US" dirty="0" smtClean="0"/>
              <a:t>An </a:t>
            </a:r>
            <a:r>
              <a:rPr lang="en-US" dirty="0"/>
              <a:t>algorithm should have the following characteristics −</a:t>
            </a:r>
          </a:p>
          <a:p>
            <a:pPr algn="just"/>
            <a:r>
              <a:rPr lang="en-US" b="1" dirty="0" smtClean="0"/>
              <a:t>1.Unambiguous</a:t>
            </a:r>
            <a:r>
              <a:rPr lang="en-US" dirty="0"/>
              <a:t> − Algorithm should be clear and unambiguous. Each of its steps (or phases), and their inputs/outputs should be clear and must lead to only one meaning.</a:t>
            </a:r>
          </a:p>
          <a:p>
            <a:pPr algn="just"/>
            <a:r>
              <a:rPr lang="en-US" b="1" dirty="0" smtClean="0"/>
              <a:t>2. Input</a:t>
            </a:r>
            <a:r>
              <a:rPr lang="en-US" dirty="0"/>
              <a:t> − An algorithm should have 0 or more well-defined inputs.</a:t>
            </a:r>
          </a:p>
          <a:p>
            <a:pPr algn="just"/>
            <a:r>
              <a:rPr lang="en-US" b="1" dirty="0" smtClean="0"/>
              <a:t>3. Output</a:t>
            </a:r>
            <a:r>
              <a:rPr lang="en-US" dirty="0"/>
              <a:t> − An algorithm should have 1 or more well-defined outputs, and should match the desired output.</a:t>
            </a:r>
          </a:p>
          <a:p>
            <a:pPr algn="just"/>
            <a:r>
              <a:rPr lang="en-US" b="1" dirty="0" smtClean="0"/>
              <a:t>4. Finiteness</a:t>
            </a:r>
            <a:r>
              <a:rPr lang="en-US" dirty="0"/>
              <a:t> − Algorithms must terminate after a finite number of steps.</a:t>
            </a:r>
          </a:p>
          <a:p>
            <a:pPr algn="just"/>
            <a:r>
              <a:rPr lang="en-US" b="1" dirty="0" smtClean="0"/>
              <a:t>5.Feasibility</a:t>
            </a:r>
            <a:r>
              <a:rPr lang="en-US" dirty="0"/>
              <a:t> − Should be feasible with the available resources.</a:t>
            </a:r>
          </a:p>
          <a:p>
            <a:pPr algn="just"/>
            <a:r>
              <a:rPr lang="en-US" b="1" dirty="0" smtClean="0"/>
              <a:t>6. Independent</a:t>
            </a:r>
            <a:r>
              <a:rPr lang="en-US" dirty="0"/>
              <a:t> − An algorithm should have step-by-step directions, which should be independent of any programming code.</a:t>
            </a:r>
          </a:p>
          <a:p>
            <a:endParaRPr lang="en-US" dirty="0" smtClean="0"/>
          </a:p>
          <a:p>
            <a:endParaRPr lang="en-IN" dirty="0"/>
          </a:p>
        </p:txBody>
      </p:sp>
    </p:spTree>
    <p:extLst>
      <p:ext uri="{BB962C8B-B14F-4D97-AF65-F5344CB8AC3E}">
        <p14:creationId xmlns:p14="http://schemas.microsoft.com/office/powerpoint/2010/main" val="3022613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024" y="1062028"/>
            <a:ext cx="8784976" cy="369332"/>
          </a:xfrm>
          <a:prstGeom prst="rect">
            <a:avLst/>
          </a:prstGeom>
        </p:spPr>
        <p:txBody>
          <a:bodyPr wrap="square">
            <a:spAutoFit/>
          </a:bodyPr>
          <a:lstStyle/>
          <a:p>
            <a:r>
              <a:rPr lang="en-US" b="1" dirty="0"/>
              <a:t>Problem</a:t>
            </a:r>
            <a:r>
              <a:rPr lang="en-US" dirty="0"/>
              <a:t> − Design an algorithm to add two numbers and display the result.</a:t>
            </a:r>
            <a:endParaRPr lang="en-IN" dirty="0"/>
          </a:p>
        </p:txBody>
      </p:sp>
      <p:sp>
        <p:nvSpPr>
          <p:cNvPr id="6" name="TextBox 5"/>
          <p:cNvSpPr txBox="1"/>
          <p:nvPr/>
        </p:nvSpPr>
        <p:spPr>
          <a:xfrm>
            <a:off x="539552" y="1988840"/>
            <a:ext cx="6696744" cy="2031325"/>
          </a:xfrm>
          <a:prstGeom prst="rect">
            <a:avLst/>
          </a:prstGeom>
          <a:noFill/>
        </p:spPr>
        <p:txBody>
          <a:bodyPr wrap="square" rtlCol="0">
            <a:spAutoFit/>
          </a:bodyPr>
          <a:lstStyle/>
          <a:p>
            <a:r>
              <a:rPr lang="en-US" b="1" dirty="0" smtClean="0">
                <a:effectLst/>
              </a:rPr>
              <a:t>Step 1</a:t>
            </a:r>
            <a:r>
              <a:rPr lang="en-US" dirty="0" smtClean="0"/>
              <a:t> − START</a:t>
            </a:r>
          </a:p>
          <a:p>
            <a:r>
              <a:rPr lang="en-US" dirty="0" smtClean="0"/>
              <a:t> </a:t>
            </a:r>
            <a:r>
              <a:rPr lang="en-US" b="1" dirty="0" smtClean="0">
                <a:effectLst/>
              </a:rPr>
              <a:t>Step 2</a:t>
            </a:r>
            <a:r>
              <a:rPr lang="en-US" dirty="0" smtClean="0"/>
              <a:t> − declare three integers </a:t>
            </a:r>
            <a:r>
              <a:rPr lang="en-US" b="1" dirty="0" smtClean="0">
                <a:effectLst/>
              </a:rPr>
              <a:t>a</a:t>
            </a:r>
            <a:r>
              <a:rPr lang="en-US" dirty="0" smtClean="0"/>
              <a:t>, </a:t>
            </a:r>
            <a:r>
              <a:rPr lang="en-US" b="1" dirty="0" smtClean="0">
                <a:effectLst/>
              </a:rPr>
              <a:t>b</a:t>
            </a:r>
            <a:r>
              <a:rPr lang="en-US" dirty="0" smtClean="0"/>
              <a:t> &amp; </a:t>
            </a:r>
            <a:r>
              <a:rPr lang="en-US" b="1" dirty="0" smtClean="0">
                <a:effectLst/>
              </a:rPr>
              <a:t>c</a:t>
            </a:r>
            <a:r>
              <a:rPr lang="en-US" dirty="0" smtClean="0"/>
              <a:t> </a:t>
            </a:r>
          </a:p>
          <a:p>
            <a:r>
              <a:rPr lang="en-US" b="1" dirty="0" smtClean="0">
                <a:effectLst/>
              </a:rPr>
              <a:t>Step 3</a:t>
            </a:r>
            <a:r>
              <a:rPr lang="en-US" dirty="0" smtClean="0"/>
              <a:t> − define values of </a:t>
            </a:r>
            <a:r>
              <a:rPr lang="en-US" b="1" dirty="0" smtClean="0">
                <a:effectLst/>
              </a:rPr>
              <a:t>a</a:t>
            </a:r>
            <a:r>
              <a:rPr lang="en-US" dirty="0" smtClean="0"/>
              <a:t> &amp; </a:t>
            </a:r>
            <a:r>
              <a:rPr lang="en-US" b="1" dirty="0" smtClean="0">
                <a:effectLst/>
              </a:rPr>
              <a:t>b</a:t>
            </a:r>
            <a:r>
              <a:rPr lang="en-US" dirty="0" smtClean="0"/>
              <a:t> </a:t>
            </a:r>
          </a:p>
          <a:p>
            <a:r>
              <a:rPr lang="en-US" b="1" dirty="0" smtClean="0">
                <a:effectLst/>
              </a:rPr>
              <a:t>Step 4</a:t>
            </a:r>
            <a:r>
              <a:rPr lang="en-US" dirty="0" smtClean="0"/>
              <a:t> − add values of </a:t>
            </a:r>
            <a:r>
              <a:rPr lang="en-US" b="1" dirty="0" smtClean="0">
                <a:effectLst/>
              </a:rPr>
              <a:t>a</a:t>
            </a:r>
            <a:r>
              <a:rPr lang="en-US" dirty="0" smtClean="0"/>
              <a:t> &amp; </a:t>
            </a:r>
            <a:r>
              <a:rPr lang="en-US" b="1" dirty="0" smtClean="0">
                <a:effectLst/>
              </a:rPr>
              <a:t>b</a:t>
            </a:r>
          </a:p>
          <a:p>
            <a:r>
              <a:rPr lang="en-US" dirty="0" smtClean="0"/>
              <a:t> </a:t>
            </a:r>
            <a:r>
              <a:rPr lang="en-US" b="1" dirty="0" smtClean="0">
                <a:effectLst/>
              </a:rPr>
              <a:t>Step 5</a:t>
            </a:r>
            <a:r>
              <a:rPr lang="en-US" dirty="0" smtClean="0"/>
              <a:t> − store output of </a:t>
            </a:r>
            <a:r>
              <a:rPr lang="en-US" u="sng" dirty="0" smtClean="0"/>
              <a:t>step 4</a:t>
            </a:r>
            <a:r>
              <a:rPr lang="en-US" dirty="0" smtClean="0"/>
              <a:t> to </a:t>
            </a:r>
            <a:r>
              <a:rPr lang="en-US" b="1" dirty="0" smtClean="0">
                <a:effectLst/>
              </a:rPr>
              <a:t>c</a:t>
            </a:r>
            <a:r>
              <a:rPr lang="en-US" dirty="0" smtClean="0"/>
              <a:t> </a:t>
            </a:r>
          </a:p>
          <a:p>
            <a:r>
              <a:rPr lang="en-US" b="1" dirty="0" smtClean="0">
                <a:effectLst/>
              </a:rPr>
              <a:t>Step 6</a:t>
            </a:r>
            <a:r>
              <a:rPr lang="en-US" dirty="0" smtClean="0"/>
              <a:t> − print </a:t>
            </a:r>
            <a:r>
              <a:rPr lang="en-US" b="1" dirty="0" smtClean="0">
                <a:effectLst/>
              </a:rPr>
              <a:t>c</a:t>
            </a:r>
          </a:p>
          <a:p>
            <a:r>
              <a:rPr lang="en-US" dirty="0" smtClean="0"/>
              <a:t> </a:t>
            </a:r>
            <a:r>
              <a:rPr lang="en-US" b="1" dirty="0" smtClean="0">
                <a:effectLst/>
              </a:rPr>
              <a:t>Step 7</a:t>
            </a:r>
            <a:r>
              <a:rPr lang="en-US" dirty="0" smtClean="0"/>
              <a:t> − STOP</a:t>
            </a:r>
            <a:endParaRPr lang="en-IN" dirty="0"/>
          </a:p>
        </p:txBody>
      </p:sp>
    </p:spTree>
    <p:extLst>
      <p:ext uri="{BB962C8B-B14F-4D97-AF65-F5344CB8AC3E}">
        <p14:creationId xmlns:p14="http://schemas.microsoft.com/office/powerpoint/2010/main" val="1929070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CONTENTS</a:t>
            </a:r>
            <a:endParaRPr lang="en-IN" dirty="0"/>
          </a:p>
        </p:txBody>
      </p:sp>
      <p:sp>
        <p:nvSpPr>
          <p:cNvPr id="4" name="TextBox 3"/>
          <p:cNvSpPr txBox="1"/>
          <p:nvPr/>
        </p:nvSpPr>
        <p:spPr>
          <a:xfrm>
            <a:off x="395536" y="1556792"/>
            <a:ext cx="7776864" cy="3046988"/>
          </a:xfrm>
          <a:prstGeom prst="rect">
            <a:avLst/>
          </a:prstGeom>
          <a:noFill/>
        </p:spPr>
        <p:txBody>
          <a:bodyPr wrap="square" rtlCol="0">
            <a:spAutoFit/>
          </a:bodyPr>
          <a:lstStyle/>
          <a:p>
            <a:pPr marL="342900" indent="-342900">
              <a:buFont typeface="+mj-lt"/>
              <a:buAutoNum type="arabicPeriod"/>
            </a:pPr>
            <a:r>
              <a:rPr lang="en-US" sz="3200" dirty="0" smtClean="0"/>
              <a:t>Data</a:t>
            </a:r>
          </a:p>
          <a:p>
            <a:pPr marL="342900" indent="-342900">
              <a:buFont typeface="+mj-lt"/>
              <a:buAutoNum type="arabicPeriod"/>
            </a:pPr>
            <a:r>
              <a:rPr lang="en-US" sz="3200" dirty="0" smtClean="0"/>
              <a:t>Data types</a:t>
            </a:r>
          </a:p>
          <a:p>
            <a:pPr marL="342900" indent="-342900">
              <a:buFont typeface="+mj-lt"/>
              <a:buAutoNum type="arabicPeriod"/>
            </a:pPr>
            <a:r>
              <a:rPr lang="en-US" sz="3200" dirty="0" smtClean="0"/>
              <a:t>Data Structure</a:t>
            </a:r>
          </a:p>
          <a:p>
            <a:pPr marL="342900" indent="-342900">
              <a:buFont typeface="+mj-lt"/>
              <a:buAutoNum type="arabicPeriod"/>
            </a:pPr>
            <a:r>
              <a:rPr lang="en-US" sz="3200" dirty="0" smtClean="0"/>
              <a:t>Abstract Data Type(ADT)</a:t>
            </a:r>
          </a:p>
          <a:p>
            <a:pPr marL="342900" indent="-342900">
              <a:buFont typeface="+mj-lt"/>
              <a:buAutoNum type="arabicPeriod"/>
            </a:pPr>
            <a:r>
              <a:rPr lang="en-US" sz="3200" dirty="0" smtClean="0"/>
              <a:t>Characteristics of Algorithm</a:t>
            </a:r>
          </a:p>
          <a:p>
            <a:pPr marL="342900" indent="-342900">
              <a:buFont typeface="+mj-lt"/>
              <a:buAutoNum type="arabicPeriod"/>
            </a:pPr>
            <a:r>
              <a:rPr lang="en-US" sz="3200" dirty="0" smtClean="0"/>
              <a:t>Analyzing Program</a:t>
            </a:r>
            <a:endParaRPr lang="en-IN" sz="3200" dirty="0"/>
          </a:p>
        </p:txBody>
      </p:sp>
    </p:spTree>
    <p:extLst>
      <p:ext uri="{BB962C8B-B14F-4D97-AF65-F5344CB8AC3E}">
        <p14:creationId xmlns:p14="http://schemas.microsoft.com/office/powerpoint/2010/main" val="2366595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595744"/>
          </a:xfrm>
        </p:spPr>
        <p:txBody>
          <a:bodyPr/>
          <a:lstStyle/>
          <a:p>
            <a:r>
              <a:rPr lang="en-US" dirty="0" smtClean="0"/>
              <a:t>1 factorial of a number</a:t>
            </a:r>
          </a:p>
          <a:p>
            <a:r>
              <a:rPr lang="en-US" dirty="0" err="1" smtClean="0"/>
              <a:t>Fibbonacci</a:t>
            </a:r>
            <a:r>
              <a:rPr lang="en-US" dirty="0" smtClean="0"/>
              <a:t> series generation</a:t>
            </a:r>
          </a:p>
          <a:p>
            <a:r>
              <a:rPr lang="en-US" dirty="0" smtClean="0"/>
              <a:t>Reverse number (any digit 2,3,4)</a:t>
            </a:r>
          </a:p>
          <a:p>
            <a:r>
              <a:rPr lang="en-US" dirty="0" smtClean="0"/>
              <a:t>Calculating power of number</a:t>
            </a:r>
          </a:p>
          <a:p>
            <a:r>
              <a:rPr lang="en-US" dirty="0" smtClean="0"/>
              <a:t>Prime number checking</a:t>
            </a:r>
          </a:p>
          <a:p>
            <a:endParaRPr lang="en-IN" dirty="0"/>
          </a:p>
        </p:txBody>
      </p:sp>
      <p:sp>
        <p:nvSpPr>
          <p:cNvPr id="3" name="Title 2"/>
          <p:cNvSpPr>
            <a:spLocks noGrp="1"/>
          </p:cNvSpPr>
          <p:nvPr>
            <p:ph type="title"/>
          </p:nvPr>
        </p:nvSpPr>
        <p:spPr/>
        <p:txBody>
          <a:bodyPr/>
          <a:lstStyle/>
          <a:p>
            <a:r>
              <a:rPr lang="en-US" dirty="0" smtClean="0"/>
              <a:t>programs</a:t>
            </a:r>
            <a:endParaRPr lang="en-IN" dirty="0"/>
          </a:p>
        </p:txBody>
      </p:sp>
    </p:spTree>
    <p:extLst>
      <p:ext uri="{BB962C8B-B14F-4D97-AF65-F5344CB8AC3E}">
        <p14:creationId xmlns:p14="http://schemas.microsoft.com/office/powerpoint/2010/main" val="910704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0 1 1 2 3 5 8 13</a:t>
            </a:r>
            <a:endParaRPr lang="en-IN" dirty="0"/>
          </a:p>
        </p:txBody>
      </p:sp>
      <p:sp>
        <p:nvSpPr>
          <p:cNvPr id="3" name="Title 2"/>
          <p:cNvSpPr>
            <a:spLocks noGrp="1"/>
          </p:cNvSpPr>
          <p:nvPr>
            <p:ph type="title"/>
          </p:nvPr>
        </p:nvSpPr>
        <p:spPr/>
        <p:txBody>
          <a:bodyPr/>
          <a:lstStyle/>
          <a:p>
            <a:r>
              <a:rPr lang="en-US" dirty="0" err="1" smtClean="0"/>
              <a:t>Fobbonacci</a:t>
            </a:r>
            <a:r>
              <a:rPr lang="en-US" dirty="0" smtClean="0"/>
              <a:t> series</a:t>
            </a:r>
            <a:endParaRPr lang="en-IN" dirty="0"/>
          </a:p>
        </p:txBody>
      </p:sp>
    </p:spTree>
    <p:extLst>
      <p:ext uri="{BB962C8B-B14F-4D97-AF65-F5344CB8AC3E}">
        <p14:creationId xmlns:p14="http://schemas.microsoft.com/office/powerpoint/2010/main" val="1311791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 Data</a:t>
            </a:r>
            <a:endParaRPr lang="en-IN" dirty="0"/>
          </a:p>
        </p:txBody>
      </p:sp>
      <p:sp>
        <p:nvSpPr>
          <p:cNvPr id="4" name="TextBox 3"/>
          <p:cNvSpPr txBox="1"/>
          <p:nvPr/>
        </p:nvSpPr>
        <p:spPr>
          <a:xfrm>
            <a:off x="683568" y="1628800"/>
            <a:ext cx="7416824" cy="17197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Data is the basic fact or entity that is utilized in calculation or manipulation.</a:t>
            </a:r>
          </a:p>
          <a:p>
            <a:pPr marL="285750" indent="-285750">
              <a:lnSpc>
                <a:spcPct val="150000"/>
              </a:lnSpc>
              <a:buFont typeface="Arial" panose="020B0604020202020204" pitchFamily="34" charset="0"/>
              <a:buChar char="•"/>
            </a:pPr>
            <a:r>
              <a:rPr lang="en-US" dirty="0" smtClean="0"/>
              <a:t>Data may be a single value or it may be a set of values</a:t>
            </a:r>
          </a:p>
          <a:p>
            <a:pPr marL="285750" indent="-285750">
              <a:lnSpc>
                <a:spcPct val="150000"/>
              </a:lnSpc>
              <a:buFont typeface="Arial" panose="020B0604020202020204" pitchFamily="34" charset="0"/>
              <a:buChar char="•"/>
            </a:pPr>
            <a:endParaRPr lang="en-IN" dirty="0"/>
          </a:p>
        </p:txBody>
      </p:sp>
      <p:sp>
        <p:nvSpPr>
          <p:cNvPr id="5" name="Title 2"/>
          <p:cNvSpPr txBox="1">
            <a:spLocks/>
          </p:cNvSpPr>
          <p:nvPr/>
        </p:nvSpPr>
        <p:spPr>
          <a:xfrm>
            <a:off x="467544" y="2996952"/>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smtClean="0"/>
              <a:t>2. Data Types</a:t>
            </a:r>
            <a:endParaRPr lang="en-IN" dirty="0"/>
          </a:p>
        </p:txBody>
      </p:sp>
      <p:sp>
        <p:nvSpPr>
          <p:cNvPr id="6" name="TextBox 5"/>
          <p:cNvSpPr txBox="1"/>
          <p:nvPr/>
        </p:nvSpPr>
        <p:spPr>
          <a:xfrm>
            <a:off x="899592" y="4293094"/>
            <a:ext cx="7632848" cy="507831"/>
          </a:xfrm>
          <a:prstGeom prst="rect">
            <a:avLst/>
          </a:prstGeom>
          <a:noFill/>
        </p:spPr>
        <p:txBody>
          <a:bodyPr wrap="square" rtlCol="0">
            <a:spAutoFit/>
          </a:bodyPr>
          <a:lstStyle/>
          <a:p>
            <a:pPr>
              <a:lnSpc>
                <a:spcPct val="150000"/>
              </a:lnSpc>
            </a:pPr>
            <a:r>
              <a:rPr lang="en-US" dirty="0" smtClean="0"/>
              <a:t>Integer, float, char, string, double, long </a:t>
            </a:r>
            <a:r>
              <a:rPr lang="en-US" dirty="0" err="1" smtClean="0"/>
              <a:t>int</a:t>
            </a:r>
            <a:endParaRPr lang="en-IN" dirty="0"/>
          </a:p>
        </p:txBody>
      </p:sp>
    </p:spTree>
    <p:extLst>
      <p:ext uri="{BB962C8B-B14F-4D97-AF65-F5344CB8AC3E}">
        <p14:creationId xmlns:p14="http://schemas.microsoft.com/office/powerpoint/2010/main" val="1120151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92696"/>
            <a:ext cx="8229600" cy="1143000"/>
          </a:xfrm>
        </p:spPr>
        <p:txBody>
          <a:bodyPr/>
          <a:lstStyle/>
          <a:p>
            <a:r>
              <a:rPr lang="en-US" dirty="0" smtClean="0"/>
              <a:t>3. Data Structure</a:t>
            </a:r>
            <a:endParaRPr lang="en-IN" dirty="0"/>
          </a:p>
        </p:txBody>
      </p:sp>
      <p:sp>
        <p:nvSpPr>
          <p:cNvPr id="4" name="TextBox 3"/>
          <p:cNvSpPr txBox="1"/>
          <p:nvPr/>
        </p:nvSpPr>
        <p:spPr>
          <a:xfrm>
            <a:off x="683568" y="2204864"/>
            <a:ext cx="7776864"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Data structure is representation of the logical relationship existing between individual elements of data.</a:t>
            </a:r>
          </a:p>
          <a:p>
            <a:pPr marL="285750" indent="-285750">
              <a:lnSpc>
                <a:spcPct val="150000"/>
              </a:lnSpc>
              <a:buFont typeface="Arial" panose="020B0604020202020204" pitchFamily="34" charset="0"/>
              <a:buChar char="•"/>
            </a:pPr>
            <a:r>
              <a:rPr lang="en-US" dirty="0" smtClean="0"/>
              <a:t>Data structure mainly specifies </a:t>
            </a:r>
          </a:p>
          <a:p>
            <a:pPr marL="800100" lvl="1" indent="-342900">
              <a:lnSpc>
                <a:spcPct val="150000"/>
              </a:lnSpc>
              <a:buFont typeface="+mj-lt"/>
              <a:buAutoNum type="arabicPeriod"/>
            </a:pPr>
            <a:r>
              <a:rPr lang="en-US" dirty="0" smtClean="0"/>
              <a:t>Organization of data</a:t>
            </a:r>
          </a:p>
          <a:p>
            <a:pPr marL="800100" lvl="1" indent="-342900">
              <a:lnSpc>
                <a:spcPct val="150000"/>
              </a:lnSpc>
              <a:buFont typeface="+mj-lt"/>
              <a:buAutoNum type="arabicPeriod"/>
            </a:pPr>
            <a:r>
              <a:rPr lang="en-US" dirty="0" smtClean="0"/>
              <a:t>Accessing Methods</a:t>
            </a:r>
          </a:p>
          <a:p>
            <a:pPr marL="800100" lvl="1" indent="-342900">
              <a:lnSpc>
                <a:spcPct val="150000"/>
              </a:lnSpc>
              <a:buFont typeface="+mj-lt"/>
              <a:buAutoNum type="arabicPeriod"/>
            </a:pPr>
            <a:r>
              <a:rPr lang="en-US" dirty="0" smtClean="0"/>
              <a:t>Degree of Associativity</a:t>
            </a:r>
          </a:p>
          <a:p>
            <a:pPr marL="800100" lvl="1" indent="-342900">
              <a:lnSpc>
                <a:spcPct val="150000"/>
              </a:lnSpc>
              <a:buFont typeface="+mj-lt"/>
              <a:buAutoNum type="arabicPeriod"/>
            </a:pPr>
            <a:r>
              <a:rPr lang="en-US" dirty="0" smtClean="0"/>
              <a:t>Processing of alternatives for information </a:t>
            </a:r>
          </a:p>
          <a:p>
            <a:endParaRPr lang="en-IN" dirty="0"/>
          </a:p>
        </p:txBody>
      </p:sp>
    </p:spTree>
    <p:extLst>
      <p:ext uri="{BB962C8B-B14F-4D97-AF65-F5344CB8AC3E}">
        <p14:creationId xmlns:p14="http://schemas.microsoft.com/office/powerpoint/2010/main" val="1289645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Classification of Data Structure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6750" y="1628800"/>
            <a:ext cx="781050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639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48680"/>
            <a:ext cx="8229600" cy="1143000"/>
          </a:xfrm>
        </p:spPr>
        <p:txBody>
          <a:bodyPr>
            <a:normAutofit/>
          </a:bodyPr>
          <a:lstStyle/>
          <a:p>
            <a:r>
              <a:rPr lang="en-IN" dirty="0">
                <a:effectLst/>
              </a:rPr>
              <a:t>Non-Primitive Data </a:t>
            </a:r>
            <a:r>
              <a:rPr lang="en-IN" dirty="0" smtClean="0">
                <a:effectLst/>
              </a:rPr>
              <a:t>Structures</a:t>
            </a:r>
            <a:endParaRPr lang="en-IN" dirty="0"/>
          </a:p>
        </p:txBody>
      </p:sp>
      <p:sp>
        <p:nvSpPr>
          <p:cNvPr id="4" name="TextBox 3"/>
          <p:cNvSpPr txBox="1"/>
          <p:nvPr/>
        </p:nvSpPr>
        <p:spPr>
          <a:xfrm>
            <a:off x="539552" y="1988840"/>
            <a:ext cx="8064896" cy="42126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The non-primitive data structures emphasize the structuring of a group of </a:t>
            </a:r>
            <a:r>
              <a:rPr lang="en-US" dirty="0" smtClean="0">
                <a:solidFill>
                  <a:srgbClr val="0070C0"/>
                </a:solidFill>
              </a:rPr>
              <a:t>homogeneous</a:t>
            </a:r>
            <a:r>
              <a:rPr lang="en-US" dirty="0" smtClean="0"/>
              <a:t> or </a:t>
            </a:r>
            <a:r>
              <a:rPr lang="en-US" dirty="0" smtClean="0">
                <a:solidFill>
                  <a:srgbClr val="0070C0"/>
                </a:solidFill>
              </a:rPr>
              <a:t>heterogeneous</a:t>
            </a:r>
            <a:r>
              <a:rPr lang="en-US" dirty="0" smtClean="0"/>
              <a:t> data items.</a:t>
            </a:r>
          </a:p>
          <a:p>
            <a:pPr marL="285750" indent="-285750">
              <a:lnSpc>
                <a:spcPct val="150000"/>
              </a:lnSpc>
              <a:buFont typeface="Arial" panose="020B0604020202020204" pitchFamily="34" charset="0"/>
              <a:buChar char="•"/>
            </a:pPr>
            <a:r>
              <a:rPr lang="en-US" dirty="0" smtClean="0"/>
              <a:t>Example of Non-Primitive Data Structures </a:t>
            </a:r>
          </a:p>
          <a:p>
            <a:pPr marL="800100" lvl="1" indent="-342900">
              <a:lnSpc>
                <a:spcPct val="150000"/>
              </a:lnSpc>
              <a:buFont typeface="+mj-lt"/>
              <a:buAutoNum type="arabicPeriod"/>
            </a:pPr>
            <a:r>
              <a:rPr lang="en-US" dirty="0" smtClean="0"/>
              <a:t>Arrays</a:t>
            </a:r>
          </a:p>
          <a:p>
            <a:pPr marL="800100" lvl="1" indent="-342900">
              <a:lnSpc>
                <a:spcPct val="150000"/>
              </a:lnSpc>
              <a:buFont typeface="+mj-lt"/>
              <a:buAutoNum type="arabicPeriod"/>
            </a:pPr>
            <a:r>
              <a:rPr lang="en-US" dirty="0" smtClean="0"/>
              <a:t>Lists</a:t>
            </a:r>
          </a:p>
          <a:p>
            <a:pPr marL="800100" lvl="1" indent="-342900">
              <a:lnSpc>
                <a:spcPct val="150000"/>
              </a:lnSpc>
              <a:buFont typeface="+mj-lt"/>
              <a:buAutoNum type="arabicPeriod"/>
            </a:pPr>
            <a:r>
              <a:rPr lang="en-US" dirty="0" smtClean="0"/>
              <a:t>Files</a:t>
            </a:r>
          </a:p>
          <a:p>
            <a:pPr marL="800100" lvl="1" indent="-342900">
              <a:lnSpc>
                <a:spcPct val="150000"/>
              </a:lnSpc>
              <a:buFont typeface="+mj-lt"/>
              <a:buAutoNum type="arabicPeriod"/>
            </a:pPr>
            <a:r>
              <a:rPr lang="en-US" dirty="0" smtClean="0"/>
              <a:t>Stacks</a:t>
            </a:r>
          </a:p>
          <a:p>
            <a:pPr marL="800100" lvl="1" indent="-342900">
              <a:lnSpc>
                <a:spcPct val="150000"/>
              </a:lnSpc>
              <a:buFont typeface="+mj-lt"/>
              <a:buAutoNum type="arabicPeriod"/>
            </a:pPr>
            <a:r>
              <a:rPr lang="en-US" dirty="0" smtClean="0"/>
              <a:t>Queues</a:t>
            </a:r>
          </a:p>
          <a:p>
            <a:pPr marL="800100" lvl="1" indent="-342900">
              <a:lnSpc>
                <a:spcPct val="150000"/>
              </a:lnSpc>
              <a:buFont typeface="+mj-lt"/>
              <a:buAutoNum type="arabicPeriod"/>
            </a:pPr>
            <a:r>
              <a:rPr lang="en-US" dirty="0" smtClean="0"/>
              <a:t>Graphs</a:t>
            </a:r>
          </a:p>
          <a:p>
            <a:pPr marL="800100" lvl="1" indent="-342900">
              <a:lnSpc>
                <a:spcPct val="150000"/>
              </a:lnSpc>
              <a:buFont typeface="+mj-lt"/>
              <a:buAutoNum type="arabicPeriod"/>
            </a:pPr>
            <a:r>
              <a:rPr lang="en-US" dirty="0" smtClean="0"/>
              <a:t>trees</a:t>
            </a:r>
            <a:endParaRPr lang="en-US" dirty="0"/>
          </a:p>
        </p:txBody>
      </p:sp>
    </p:spTree>
    <p:extLst>
      <p:ext uri="{BB962C8B-B14F-4D97-AF65-F5344CB8AC3E}">
        <p14:creationId xmlns:p14="http://schemas.microsoft.com/office/powerpoint/2010/main" val="3391831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1. Arrays</a:t>
            </a:r>
            <a:endParaRPr lang="en-IN" sz="4000" dirty="0"/>
          </a:p>
        </p:txBody>
      </p:sp>
      <p:sp>
        <p:nvSpPr>
          <p:cNvPr id="4" name="TextBox 3"/>
          <p:cNvSpPr txBox="1"/>
          <p:nvPr/>
        </p:nvSpPr>
        <p:spPr>
          <a:xfrm>
            <a:off x="179512" y="1268760"/>
            <a:ext cx="8712967" cy="1338828"/>
          </a:xfrm>
          <a:prstGeom prst="rect">
            <a:avLst/>
          </a:prstGeom>
          <a:noFill/>
        </p:spPr>
        <p:txBody>
          <a:bodyPr wrap="square" rtlCol="0">
            <a:spAutoFit/>
          </a:bodyPr>
          <a:lstStyle/>
          <a:p>
            <a:pPr algn="just">
              <a:lnSpc>
                <a:spcPct val="150000"/>
              </a:lnSpc>
            </a:pPr>
            <a:r>
              <a:rPr lang="en-US" dirty="0"/>
              <a:t>An array is defined as it is a collection of items stored at contiguous memory locations. we can also say that arrays are the set of homogeneous data elements stored in RAM, therefore, it can hold only one type of data</a:t>
            </a:r>
            <a:r>
              <a:rPr lang="en-US" dirty="0" smtClean="0"/>
              <a:t>.</a:t>
            </a:r>
            <a:endParaRPr lang="en-US" dirty="0"/>
          </a:p>
        </p:txBody>
      </p:sp>
      <p:pic>
        <p:nvPicPr>
          <p:cNvPr id="2050" name="Picture 2" descr="Classification of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944"/>
            <a:ext cx="61912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899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88437" y="274638"/>
            <a:ext cx="8229600" cy="922114"/>
          </a:xfrm>
        </p:spPr>
        <p:txBody>
          <a:bodyPr>
            <a:normAutofit/>
          </a:bodyPr>
          <a:lstStyle/>
          <a:p>
            <a:r>
              <a:rPr lang="en-US" sz="4000" dirty="0" smtClean="0"/>
              <a:t>2. Lists</a:t>
            </a:r>
            <a:endParaRPr lang="en-IN" sz="4000" dirty="0"/>
          </a:p>
        </p:txBody>
      </p:sp>
      <p:sp>
        <p:nvSpPr>
          <p:cNvPr id="6" name="Rectangle 5"/>
          <p:cNvSpPr/>
          <p:nvPr/>
        </p:nvSpPr>
        <p:spPr>
          <a:xfrm>
            <a:off x="288437" y="1196752"/>
            <a:ext cx="8640960" cy="2135200"/>
          </a:xfrm>
          <a:prstGeom prst="rect">
            <a:avLst/>
          </a:prstGeom>
        </p:spPr>
        <p:txBody>
          <a:bodyPr wrap="square">
            <a:spAutoFit/>
          </a:bodyPr>
          <a:lstStyle/>
          <a:p>
            <a:pPr algn="just">
              <a:lnSpc>
                <a:spcPct val="150000"/>
              </a:lnSpc>
            </a:pPr>
            <a:r>
              <a:rPr lang="en-US" dirty="0"/>
              <a:t>A Lists is defined as it is a collection </a:t>
            </a:r>
            <a:r>
              <a:rPr lang="en-US" dirty="0" smtClean="0"/>
              <a:t>of </a:t>
            </a:r>
            <a:r>
              <a:rPr lang="en-US" dirty="0"/>
              <a:t>a variable number of data items. lists or sequence is an abstract data type, which always represents a countable number of ordered values, Every list element contains at least two fields, one field is used for storing the data and another filed is used for storing the address of the next element</a:t>
            </a:r>
            <a:r>
              <a:rPr lang="en-US" dirty="0" smtClean="0"/>
              <a:t>.</a:t>
            </a:r>
            <a:endParaRPr lang="en-US" dirty="0"/>
          </a:p>
        </p:txBody>
      </p:sp>
      <p:pic>
        <p:nvPicPr>
          <p:cNvPr id="3074" name="Picture 2" descr="Classification of Data Structure with Diagram | Linear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54" y="3212976"/>
            <a:ext cx="8086725"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11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8437" y="274638"/>
            <a:ext cx="8229600" cy="922114"/>
          </a:xfrm>
        </p:spPr>
        <p:txBody>
          <a:bodyPr>
            <a:normAutofit/>
          </a:bodyPr>
          <a:lstStyle/>
          <a:p>
            <a:r>
              <a:rPr lang="en-US" sz="4000" dirty="0" smtClean="0"/>
              <a:t>3. Files</a:t>
            </a:r>
            <a:endParaRPr lang="en-IN" sz="4000" dirty="0"/>
          </a:p>
        </p:txBody>
      </p:sp>
      <p:sp>
        <p:nvSpPr>
          <p:cNvPr id="5" name="Rectangle 4"/>
          <p:cNvSpPr/>
          <p:nvPr/>
        </p:nvSpPr>
        <p:spPr>
          <a:xfrm>
            <a:off x="251520" y="1124744"/>
            <a:ext cx="8712968" cy="3000821"/>
          </a:xfrm>
          <a:prstGeom prst="rect">
            <a:avLst/>
          </a:prstGeom>
        </p:spPr>
        <p:txBody>
          <a:bodyPr wrap="square">
            <a:spAutoFit/>
          </a:bodyPr>
          <a:lstStyle/>
          <a:p>
            <a:pPr algn="just">
              <a:lnSpc>
                <a:spcPct val="150000"/>
              </a:lnSpc>
            </a:pPr>
            <a:r>
              <a:rPr lang="en-US" dirty="0"/>
              <a:t>Files contain information, and this information stored permanently in the Hard Disk and Floppy Disk, this disk also knows as a secondary storage device. you can store a little byte of data and a large amount of data in secondary devices.</a:t>
            </a:r>
          </a:p>
          <a:p>
            <a:pPr algn="just">
              <a:lnSpc>
                <a:spcPct val="150000"/>
              </a:lnSpc>
            </a:pPr>
            <a:r>
              <a:rPr lang="en-US" dirty="0"/>
              <a:t>therefore, A file name always contains the primary and secondary name and dot(.) is used for separating. for understanding in a better way see the below Diagram</a:t>
            </a:r>
          </a:p>
        </p:txBody>
      </p:sp>
      <p:pic>
        <p:nvPicPr>
          <p:cNvPr id="4098" name="Picture 2" descr="Classification of Data Structure with Diagram |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717032"/>
            <a:ext cx="6552728" cy="273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2081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218</TotalTime>
  <Words>872</Words>
  <Application>Microsoft Office PowerPoint</Application>
  <PresentationFormat>On-screen Show (4:3)</PresentationFormat>
  <Paragraphs>96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PowerPoint Presentation</vt:lpstr>
      <vt:lpstr>CONTENTS</vt:lpstr>
      <vt:lpstr>1. Data</vt:lpstr>
      <vt:lpstr>3. Data Structure</vt:lpstr>
      <vt:lpstr>Classification of Data Structure</vt:lpstr>
      <vt:lpstr>Non-Primitive Data Structures</vt:lpstr>
      <vt:lpstr>1. Arrays</vt:lpstr>
      <vt:lpstr>2. Lists</vt:lpstr>
      <vt:lpstr>3. Files</vt:lpstr>
      <vt:lpstr>4. Stack</vt:lpstr>
      <vt:lpstr>PowerPoint Presentation</vt:lpstr>
      <vt:lpstr>5. Queue</vt:lpstr>
      <vt:lpstr>6. Graphs</vt:lpstr>
      <vt:lpstr>7. Trees</vt:lpstr>
      <vt:lpstr>PowerPoint Presentation</vt:lpstr>
      <vt:lpstr>PowerPoint Presentation</vt:lpstr>
      <vt:lpstr>Abstract Data Type(ADT)</vt:lpstr>
      <vt:lpstr>Characteristics of Algorithm</vt:lpstr>
      <vt:lpstr>PowerPoint Presentation</vt:lpstr>
      <vt:lpstr>programs</vt:lpstr>
      <vt:lpstr>Fobbonacci series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12</cp:revision>
  <dcterms:created xsi:type="dcterms:W3CDTF">2021-10-13T04:12:33Z</dcterms:created>
  <dcterms:modified xsi:type="dcterms:W3CDTF">2021-10-13T07:51:04Z</dcterms:modified>
</cp:coreProperties>
</file>