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4" r:id="rId1"/>
  </p:sldMasterIdLst>
  <p:notesMasterIdLst>
    <p:notesMasterId r:id="rId19"/>
  </p:notesMasterIdLst>
  <p:handoutMasterIdLst>
    <p:handoutMasterId r:id="rId20"/>
  </p:handoutMasterIdLst>
  <p:sldIdLst>
    <p:sldId id="256" r:id="rId2"/>
    <p:sldId id="271" r:id="rId3"/>
    <p:sldId id="279" r:id="rId4"/>
    <p:sldId id="284" r:id="rId5"/>
    <p:sldId id="287" r:id="rId6"/>
    <p:sldId id="288" r:id="rId7"/>
    <p:sldId id="289" r:id="rId8"/>
    <p:sldId id="286" r:id="rId9"/>
    <p:sldId id="290" r:id="rId10"/>
    <p:sldId id="285" r:id="rId11"/>
    <p:sldId id="283" r:id="rId12"/>
    <p:sldId id="291" r:id="rId13"/>
    <p:sldId id="280" r:id="rId14"/>
    <p:sldId id="257" r:id="rId15"/>
    <p:sldId id="275" r:id="rId16"/>
    <p:sldId id="276" r:id="rId17"/>
    <p:sldId id="28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4"/>
            <p14:sldId id="287"/>
            <p14:sldId id="288"/>
            <p14:sldId id="289"/>
            <p14:sldId id="286"/>
            <p14:sldId id="290"/>
            <p14:sldId id="285"/>
            <p14:sldId id="283"/>
            <p14:sldId id="29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54D2BE-2A74-4E5E-A9ED-49D9E835D1AB}" v="25" dt="2023-02-16T12:47:18.0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1" autoAdjust="0"/>
  </p:normalViewPr>
  <p:slideViewPr>
    <p:cSldViewPr snapToGrid="0">
      <p:cViewPr varScale="1">
        <p:scale>
          <a:sx n="59" d="100"/>
          <a:sy n="59" d="100"/>
        </p:scale>
        <p:origin x="1524" y="5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2/16/2023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2/16/2023</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17</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7908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392703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42210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140754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2404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738582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244896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775729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bwMode="blackWhite">
          <a:xfrm>
            <a:off x="191213" y="262785"/>
            <a:ext cx="8761576"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291851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192024" y="265177"/>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1196392"/>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448056"/>
            <a:ext cx="5157839" cy="64008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435608"/>
            <a:ext cx="3312414" cy="397764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6203953"/>
            <a:ext cx="2457450" cy="365125"/>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2/16/2023</a:t>
            </a:fld>
            <a:endParaRPr lang="en-US" dirty="0"/>
          </a:p>
        </p:txBody>
      </p:sp>
      <p:sp>
        <p:nvSpPr>
          <p:cNvPr id="7" name="Footer Placeholder 4"/>
          <p:cNvSpPr>
            <a:spLocks noGrp="1"/>
          </p:cNvSpPr>
          <p:nvPr>
            <p:ph type="ftr" sz="quarter" idx="3"/>
          </p:nvPr>
        </p:nvSpPr>
        <p:spPr>
          <a:xfrm>
            <a:off x="3486150" y="6203953"/>
            <a:ext cx="2171700" cy="365125"/>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6203953"/>
            <a:ext cx="2457450" cy="365125"/>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4798130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Rectangle 8"/>
          <p:cNvSpPr/>
          <p:nvPr userDrawn="1"/>
        </p:nvSpPr>
        <p:spPr>
          <a:xfrm>
            <a:off x="191214" y="262785"/>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Rectangle 9"/>
          <p:cNvSpPr/>
          <p:nvPr userDrawn="1"/>
        </p:nvSpPr>
        <p:spPr bwMode="blackWhite">
          <a:xfrm>
            <a:off x="191213" y="262785"/>
            <a:ext cx="8761576"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xfrm>
            <a:off x="390906" y="1536192"/>
            <a:ext cx="5157216" cy="640080"/>
          </a:xfrm>
        </p:spPr>
        <p:txBody>
          <a:bodyPr>
            <a:normAutofit/>
          </a:bodyPr>
          <a:lstStyle>
            <a:lvl1pPr>
              <a:defRPr sz="27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404622" y="2560320"/>
            <a:ext cx="7084314" cy="3977640"/>
          </a:xfrm>
        </p:spPr>
        <p:txBody>
          <a:bodyPr vert="horz" lIns="91440" tIns="45720" rIns="91440" bIns="45720" rtlCol="0">
            <a:normAutofit/>
          </a:bodyPr>
          <a:lstStyle>
            <a:lvl1pPr>
              <a:defRPr lang="en-US" sz="1800" smtClean="0">
                <a:solidFill>
                  <a:schemeClr val="tx1">
                    <a:lumMod val="75000"/>
                    <a:lumOff val="25000"/>
                  </a:schemeClr>
                </a:solidFill>
                <a:latin typeface="+mj-lt"/>
              </a:defRPr>
            </a:lvl1pPr>
            <a:lvl2pPr>
              <a:defRPr lang="en-US" sz="900" dirty="0" smtClean="0">
                <a:solidFill>
                  <a:schemeClr val="tx1">
                    <a:lumMod val="75000"/>
                    <a:lumOff val="25000"/>
                  </a:schemeClr>
                </a:solidFill>
              </a:defRPr>
            </a:lvl2pPr>
            <a:lvl3pPr>
              <a:defRPr lang="en-US" sz="900" dirty="0" smtClean="0">
                <a:solidFill>
                  <a:schemeClr val="tx1">
                    <a:lumMod val="75000"/>
                    <a:lumOff val="25000"/>
                  </a:schemeClr>
                </a:solidFill>
              </a:defRPr>
            </a:lvl3pPr>
            <a:lvl4pPr>
              <a:defRPr lang="en-US" sz="900" dirty="0" smtClean="0">
                <a:solidFill>
                  <a:schemeClr val="tx1">
                    <a:lumMod val="75000"/>
                    <a:lumOff val="25000"/>
                  </a:schemeClr>
                </a:solidFill>
              </a:defRPr>
            </a:lvl4pPr>
            <a:lvl5pPr>
              <a:defRPr lang="en-US" sz="900" dirty="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Tree>
    <p:extLst>
      <p:ext uri="{BB962C8B-B14F-4D97-AF65-F5344CB8AC3E}">
        <p14:creationId xmlns:p14="http://schemas.microsoft.com/office/powerpoint/2010/main" val="1518061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380767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213983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EEBAAA-29B5-4AF5-BC5F-7E580C29002D}" type="datetimeFigureOut">
              <a:rPr lang="en-US" smtClean="0"/>
              <a:pPr/>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993617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EEBAAA-29B5-4AF5-BC5F-7E580C29002D}" type="datetimeFigureOut">
              <a:rPr lang="en-US" smtClean="0"/>
              <a:pPr/>
              <a:t>2/16/2023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82568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pPr/>
              <a:t>2/16/2023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23946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pPr/>
              <a:t>2/16/2023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451787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pPr/>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704369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pPr/>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80226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cxnSp>
          <p:nvCxnSpPr>
            <p:cNvPr id="7" name="Straight Connector 6"/>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EEBAAA-29B5-4AF5-BC5F-7E580C29002D}" type="datetimeFigureOut">
              <a:rPr lang="en-US" smtClean="0"/>
              <a:pPr/>
              <a:t>2/16/2023</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9860EDB8-5305-433F-BE41-D7A86D811DB3}" type="slidenum">
              <a:rPr lang="en-US" smtClean="0"/>
              <a:pPr/>
              <a:t>‹#›</a:t>
            </a:fld>
            <a:endParaRPr lang="en-US" dirty="0"/>
          </a:p>
        </p:txBody>
      </p:sp>
      <p:sp>
        <p:nvSpPr>
          <p:cNvPr id="18" name="Rectangle 17">
            <a:extLst>
              <a:ext uri="{FF2B5EF4-FFF2-40B4-BE49-F238E27FC236}">
                <a16:creationId xmlns:a16="http://schemas.microsoft.com/office/drawing/2014/main" id="{0E1F8F2F-2CE8-A442-95EC-28E0A09D5DDC}"/>
              </a:ext>
            </a:extLst>
          </p:cNvPr>
          <p:cNvSpPr/>
          <p:nvPr userDrawn="1"/>
        </p:nvSpPr>
        <p:spPr>
          <a:xfrm>
            <a:off x="192024" y="265177"/>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9" name="Straight Connector 18">
            <a:extLst>
              <a:ext uri="{FF2B5EF4-FFF2-40B4-BE49-F238E27FC236}">
                <a16:creationId xmlns:a16="http://schemas.microsoft.com/office/drawing/2014/main" id="{6DB89F15-7646-C0ED-21D5-FCDD5E4FE52B}"/>
              </a:ext>
            </a:extLst>
          </p:cNvPr>
          <p:cNvCxnSpPr/>
          <p:nvPr userDrawn="1"/>
        </p:nvCxnSpPr>
        <p:spPr>
          <a:xfrm>
            <a:off x="453326" y="1196392"/>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806368"/>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5" Type="http://schemas.openxmlformats.org/officeDocument/2006/relationships/image" Target="../media/image11.emf"/><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hyperlink" Target="http://go.microsoft.com/fwlink/?LinkId=617172" TargetMode="External"/><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go.microsoft.com/fwlink/?LinkId=623327"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5168C11-60F1-83D8-3B7B-C0BAA5F84377}"/>
              </a:ext>
            </a:extLst>
          </p:cNvPr>
          <p:cNvSpPr txBox="1"/>
          <p:nvPr/>
        </p:nvSpPr>
        <p:spPr>
          <a:xfrm>
            <a:off x="457199" y="718458"/>
            <a:ext cx="5965371" cy="369332"/>
          </a:xfrm>
          <a:prstGeom prst="rect">
            <a:avLst/>
          </a:prstGeom>
          <a:noFill/>
        </p:spPr>
        <p:txBody>
          <a:bodyPr wrap="square" rtlCol="0">
            <a:spAutoFit/>
          </a:bodyPr>
          <a:lstStyle/>
          <a:p>
            <a:r>
              <a:rPr lang="en-US" dirty="0"/>
              <a:t>What is Kubernetes</a:t>
            </a:r>
            <a:endParaRPr lang="en-IN" dirty="0"/>
          </a:p>
        </p:txBody>
      </p:sp>
      <p:sp>
        <p:nvSpPr>
          <p:cNvPr id="9" name="TextBox 8">
            <a:extLst>
              <a:ext uri="{FF2B5EF4-FFF2-40B4-BE49-F238E27FC236}">
                <a16:creationId xmlns:a16="http://schemas.microsoft.com/office/drawing/2014/main" id="{8DF2778D-313E-5A97-D2DE-D8132E2122EA}"/>
              </a:ext>
            </a:extLst>
          </p:cNvPr>
          <p:cNvSpPr txBox="1"/>
          <p:nvPr/>
        </p:nvSpPr>
        <p:spPr>
          <a:xfrm>
            <a:off x="364833" y="1861848"/>
            <a:ext cx="8223996" cy="341632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Noto Sans JP"/>
              </a:rPr>
              <a:t>Kubernetes  is a free and opensource  technology for automating the deployment, Scaling and management of containerized applications.</a:t>
            </a:r>
          </a:p>
          <a:p>
            <a:pPr marL="285750" indent="-285750">
              <a:buFont typeface="Arial" panose="020B0604020202020204" pitchFamily="34" charset="0"/>
              <a:buChar char="•"/>
            </a:pPr>
            <a:endParaRPr lang="en-US" dirty="0">
              <a:solidFill>
                <a:srgbClr val="000000"/>
              </a:solidFill>
              <a:latin typeface="Noto Sans JP"/>
            </a:endParaRPr>
          </a:p>
          <a:p>
            <a:pPr marL="285750" indent="-285750">
              <a:buFont typeface="Arial" panose="020B0604020202020204" pitchFamily="34" charset="0"/>
              <a:buChar char="•"/>
            </a:pPr>
            <a:r>
              <a:rPr lang="en-US" b="0" i="0" dirty="0">
                <a:solidFill>
                  <a:srgbClr val="000000"/>
                </a:solidFill>
                <a:effectLst/>
                <a:latin typeface="Noto Sans JP"/>
              </a:rPr>
              <a:t>It is being used by major cloud providers  like Google, Microsoft, IBM and Alibaba to run their container-based workloads</a:t>
            </a:r>
          </a:p>
          <a:p>
            <a:pPr marL="285750" indent="-285750">
              <a:buFont typeface="Arial" panose="020B0604020202020204" pitchFamily="34" charset="0"/>
              <a:buChar char="•"/>
            </a:pPr>
            <a:endParaRPr lang="en-US" dirty="0">
              <a:solidFill>
                <a:srgbClr val="000000"/>
              </a:solidFill>
              <a:latin typeface="Noto Sans JP"/>
            </a:endParaRPr>
          </a:p>
          <a:p>
            <a:pPr marL="285750" indent="-285750">
              <a:buFont typeface="Arial" panose="020B0604020202020204" pitchFamily="34" charset="0"/>
              <a:buChar char="•"/>
            </a:pPr>
            <a:r>
              <a:rPr lang="en-US" b="0" i="0" dirty="0">
                <a:solidFill>
                  <a:srgbClr val="000000"/>
                </a:solidFill>
                <a:effectLst/>
                <a:latin typeface="Noto Sans JP"/>
              </a:rPr>
              <a:t>Kubernetes is an open-source platform for managing containerized workloads and services. Kubernetes take care of scaling and failover for our application running on the container.</a:t>
            </a:r>
          </a:p>
          <a:p>
            <a:pPr marL="285750" indent="-285750">
              <a:buFont typeface="Arial" panose="020B0604020202020204" pitchFamily="34" charset="0"/>
              <a:buChar char="•"/>
            </a:pPr>
            <a:endParaRPr lang="en-US" dirty="0">
              <a:solidFill>
                <a:srgbClr val="000000"/>
              </a:solidFill>
              <a:latin typeface="Noto Sans JP"/>
            </a:endParaRPr>
          </a:p>
          <a:p>
            <a:pPr marL="285750" indent="-285750">
              <a:buFont typeface="Arial" panose="020B0604020202020204" pitchFamily="34" charset="0"/>
              <a:buChar char="•"/>
            </a:pPr>
            <a:endParaRPr lang="en-US" b="0" i="0" dirty="0">
              <a:solidFill>
                <a:srgbClr val="000000"/>
              </a:solidFill>
              <a:effectLst/>
              <a:latin typeface="Noto Sans JP"/>
            </a:endParaRPr>
          </a:p>
          <a:p>
            <a:endParaRPr lang="en-IN" dirty="0"/>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Kubernetes Commands</a:t>
            </a:r>
          </a:p>
        </p:txBody>
      </p:sp>
      <p:sp>
        <p:nvSpPr>
          <p:cNvPr id="25" name="Content Placeholder 17"/>
          <p:cNvSpPr txBox="1">
            <a:spLocks/>
          </p:cNvSpPr>
          <p:nvPr/>
        </p:nvSpPr>
        <p:spPr>
          <a:xfrm>
            <a:off x="217714" y="1360714"/>
            <a:ext cx="8436429" cy="4953001"/>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900" dirty="0">
                <a:latin typeface="Segoe UI" panose="020B0502040204020203" pitchFamily="34" charset="0"/>
                <a:cs typeface="Segoe UI" panose="020B0502040204020203" pitchFamily="34" charset="0"/>
              </a:rPr>
              <a:t>:</a:t>
            </a:r>
          </a:p>
        </p:txBody>
      </p:sp>
      <p:sp>
        <p:nvSpPr>
          <p:cNvPr id="32" name="Content Placeholder 17"/>
          <p:cNvSpPr txBox="1">
            <a:spLocks/>
          </p:cNvSpPr>
          <p:nvPr/>
        </p:nvSpPr>
        <p:spPr>
          <a:xfrm>
            <a:off x="406207" y="3380134"/>
            <a:ext cx="7467600" cy="700544"/>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defRPr/>
            </a:pPr>
            <a:endParaRPr lang="en-US" sz="1350" b="1" dirty="0">
              <a:solidFill>
                <a:prstClr val="black">
                  <a:lumMod val="75000"/>
                  <a:lumOff val="25000"/>
                </a:prstClr>
              </a:solidFill>
              <a:cs typeface="Segoe UI"/>
            </a:endParaRPr>
          </a:p>
        </p:txBody>
      </p:sp>
      <p:sp>
        <p:nvSpPr>
          <p:cNvPr id="3" name="TextBox 2">
            <a:extLst>
              <a:ext uri="{FF2B5EF4-FFF2-40B4-BE49-F238E27FC236}">
                <a16:creationId xmlns:a16="http://schemas.microsoft.com/office/drawing/2014/main" id="{22164CBB-B341-9EB8-6421-98F301F346DB}"/>
              </a:ext>
            </a:extLst>
          </p:cNvPr>
          <p:cNvSpPr txBox="1"/>
          <p:nvPr/>
        </p:nvSpPr>
        <p:spPr>
          <a:xfrm>
            <a:off x="489857" y="1360714"/>
            <a:ext cx="7806410" cy="4247317"/>
          </a:xfrm>
          <a:prstGeom prst="rect">
            <a:avLst/>
          </a:prstGeom>
          <a:noFill/>
        </p:spPr>
        <p:txBody>
          <a:bodyPr wrap="square" rtlCol="0">
            <a:spAutoFit/>
          </a:bodyPr>
          <a:lstStyle/>
          <a:p>
            <a:endParaRPr lang="en-US" b="0" i="0" dirty="0">
              <a:solidFill>
                <a:srgbClr val="374151"/>
              </a:solidFill>
              <a:effectLst/>
              <a:latin typeface="Söhne"/>
            </a:endParaRPr>
          </a:p>
          <a:p>
            <a:pPr marL="285750" indent="-285750">
              <a:buFont typeface="Arial" panose="020B0604020202020204" pitchFamily="34" charset="0"/>
              <a:buChar char="•"/>
            </a:pPr>
            <a:r>
              <a:rPr lang="en-IN" b="0" i="0" dirty="0">
                <a:solidFill>
                  <a:srgbClr val="222222"/>
                </a:solidFill>
                <a:effectLst/>
                <a:latin typeface="SFMono-Regular"/>
              </a:rPr>
              <a:t>kubectl get pods -l </a:t>
            </a:r>
            <a:r>
              <a:rPr lang="en-IN" b="0" i="0" dirty="0">
                <a:solidFill>
                  <a:srgbClr val="B8860B"/>
                </a:solidFill>
                <a:effectLst/>
                <a:latin typeface="SFMono-Regular"/>
              </a:rPr>
              <a:t>environment</a:t>
            </a:r>
            <a:r>
              <a:rPr lang="en-IN" b="0" i="0" dirty="0">
                <a:solidFill>
                  <a:srgbClr val="666666"/>
                </a:solidFill>
                <a:effectLst/>
                <a:latin typeface="SFMono-Regular"/>
              </a:rPr>
              <a:t>=</a:t>
            </a:r>
            <a:r>
              <a:rPr lang="en-IN" b="0" i="0" dirty="0">
                <a:solidFill>
                  <a:srgbClr val="222222"/>
                </a:solidFill>
                <a:effectLst/>
                <a:latin typeface="SFMono-Regular"/>
              </a:rPr>
              <a:t>production</a:t>
            </a:r>
          </a:p>
          <a:p>
            <a:pPr marL="285750" indent="-285750">
              <a:buFont typeface="Arial" panose="020B0604020202020204" pitchFamily="34" charset="0"/>
              <a:buChar char="•"/>
            </a:pPr>
            <a:endParaRPr lang="en-IN" dirty="0">
              <a:solidFill>
                <a:srgbClr val="222222"/>
              </a:solidFill>
              <a:latin typeface="SFMono-Regular"/>
            </a:endParaRPr>
          </a:p>
          <a:p>
            <a:pPr marL="285750" indent="-285750">
              <a:buFont typeface="Arial" panose="020B0604020202020204" pitchFamily="34" charset="0"/>
              <a:buChar char="•"/>
            </a:pPr>
            <a:r>
              <a:rPr lang="en-IN" b="0" i="0" dirty="0">
                <a:solidFill>
                  <a:srgbClr val="222222"/>
                </a:solidFill>
                <a:effectLst/>
                <a:latin typeface="SFMono-Regular"/>
              </a:rPr>
              <a:t>kubectl get pods -l </a:t>
            </a:r>
            <a:r>
              <a:rPr lang="en-IN" b="0" i="0" dirty="0">
                <a:solidFill>
                  <a:srgbClr val="BB4444"/>
                </a:solidFill>
                <a:effectLst/>
                <a:latin typeface="SFMono-Regular"/>
              </a:rPr>
              <a:t>'environment in (production, </a:t>
            </a:r>
            <a:r>
              <a:rPr lang="en-IN" b="0" i="0" dirty="0" err="1">
                <a:solidFill>
                  <a:srgbClr val="BB4444"/>
                </a:solidFill>
                <a:effectLst/>
                <a:latin typeface="SFMono-Regular"/>
              </a:rPr>
              <a:t>qa</a:t>
            </a:r>
            <a:r>
              <a:rPr lang="en-IN" b="0" i="0" dirty="0">
                <a:solidFill>
                  <a:srgbClr val="BB4444"/>
                </a:solidFill>
                <a:effectLst/>
                <a:latin typeface="SFMono-Regular"/>
              </a:rPr>
              <a:t>)’</a:t>
            </a:r>
          </a:p>
          <a:p>
            <a:pPr marL="285750" indent="-285750">
              <a:buFont typeface="Arial" panose="020B0604020202020204" pitchFamily="34" charset="0"/>
              <a:buChar char="•"/>
            </a:pPr>
            <a:endParaRPr lang="en-IN" dirty="0">
              <a:solidFill>
                <a:srgbClr val="BB4444"/>
              </a:solidFill>
              <a:latin typeface="SFMono-Regular"/>
            </a:endParaRPr>
          </a:p>
          <a:p>
            <a:pPr marL="285750" indent="-285750">
              <a:buFont typeface="Arial" panose="020B0604020202020204" pitchFamily="34" charset="0"/>
              <a:buChar char="•"/>
            </a:pPr>
            <a:r>
              <a:rPr lang="en-IN" dirty="0">
                <a:solidFill>
                  <a:srgbClr val="222222"/>
                </a:solidFill>
                <a:latin typeface="SFMono-Regular"/>
              </a:rPr>
              <a:t>Kubectl get pods –l  ‘</a:t>
            </a:r>
            <a:r>
              <a:rPr lang="en-IN" dirty="0">
                <a:solidFill>
                  <a:srgbClr val="BB4444"/>
                </a:solidFill>
                <a:latin typeface="SFMono-Regular"/>
              </a:rPr>
              <a:t>env not in </a:t>
            </a:r>
            <a:r>
              <a:rPr lang="en-IN" dirty="0">
                <a:solidFill>
                  <a:srgbClr val="222222"/>
                </a:solidFill>
                <a:latin typeface="SFMono-Regular"/>
              </a:rPr>
              <a:t>(development, testing)’</a:t>
            </a:r>
          </a:p>
          <a:p>
            <a:endParaRPr lang="en-IN" dirty="0">
              <a:solidFill>
                <a:srgbClr val="222222"/>
              </a:solidFill>
              <a:latin typeface="SFMono-Regular"/>
            </a:endParaRPr>
          </a:p>
          <a:p>
            <a:pPr marL="285750" indent="-285750">
              <a:buFont typeface="Arial" panose="020B0604020202020204" pitchFamily="34" charset="0"/>
              <a:buChar char="•"/>
            </a:pPr>
            <a:r>
              <a:rPr lang="en-IN" dirty="0">
                <a:solidFill>
                  <a:srgbClr val="222222"/>
                </a:solidFill>
                <a:latin typeface="SFMono-Regular"/>
              </a:rPr>
              <a:t>Kubectl get pods  -o wide     </a:t>
            </a:r>
            <a:r>
              <a:rPr lang="en-IN" b="1" dirty="0">
                <a:solidFill>
                  <a:srgbClr val="222222"/>
                </a:solidFill>
                <a:latin typeface="SFMono-Regular"/>
              </a:rPr>
              <a:t>to know the IP of pod and where the pod is running on which node</a:t>
            </a:r>
          </a:p>
          <a:p>
            <a:pPr marL="285750" indent="-285750">
              <a:buFont typeface="Arial" panose="020B0604020202020204" pitchFamily="34" charset="0"/>
              <a:buChar char="•"/>
            </a:pPr>
            <a:endParaRPr lang="en-IN" b="1" dirty="0">
              <a:solidFill>
                <a:srgbClr val="222222"/>
              </a:solidFill>
              <a:latin typeface="SFMono-Regular"/>
            </a:endParaRPr>
          </a:p>
          <a:p>
            <a:pPr marL="285750" indent="-285750">
              <a:buFont typeface="Arial" panose="020B0604020202020204" pitchFamily="34" charset="0"/>
              <a:buChar char="•"/>
            </a:pPr>
            <a:r>
              <a:rPr lang="en-IN" dirty="0">
                <a:solidFill>
                  <a:srgbClr val="222222"/>
                </a:solidFill>
                <a:latin typeface="SFMono-Regular"/>
              </a:rPr>
              <a:t>kubectl describe pod &lt;podname&gt;   -  </a:t>
            </a:r>
            <a:r>
              <a:rPr lang="en-IN" b="1" dirty="0">
                <a:solidFill>
                  <a:srgbClr val="222222"/>
                </a:solidFill>
                <a:latin typeface="SFMono-Regular"/>
              </a:rPr>
              <a:t>know the events of pod or detail of pod</a:t>
            </a:r>
          </a:p>
          <a:p>
            <a:pPr marL="285750" indent="-285750">
              <a:buFont typeface="Arial" panose="020B0604020202020204" pitchFamily="34" charset="0"/>
              <a:buChar char="•"/>
            </a:pPr>
            <a:endParaRPr lang="en-IN" b="1" dirty="0">
              <a:solidFill>
                <a:srgbClr val="222222"/>
              </a:solidFill>
              <a:latin typeface="SFMono-Regular"/>
            </a:endParaRPr>
          </a:p>
          <a:p>
            <a:pPr marL="285750" indent="-285750">
              <a:buFont typeface="Arial" panose="020B0604020202020204" pitchFamily="34" charset="0"/>
              <a:buChar char="•"/>
            </a:pPr>
            <a:r>
              <a:rPr lang="en-IN" dirty="0">
                <a:solidFill>
                  <a:srgbClr val="222222"/>
                </a:solidFill>
                <a:latin typeface="SFMono-Regular"/>
              </a:rPr>
              <a:t>Kubectl get pods –show-labels</a:t>
            </a:r>
          </a:p>
          <a:p>
            <a:pPr marL="285750" indent="-285750">
              <a:buFont typeface="Arial" panose="020B0604020202020204" pitchFamily="34" charset="0"/>
              <a:buChar char="•"/>
            </a:pPr>
            <a:endParaRPr lang="en-IN" dirty="0">
              <a:solidFill>
                <a:srgbClr val="222222"/>
              </a:solidFill>
              <a:latin typeface="SFMono-Regular"/>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27725452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Replication Controllers</a:t>
            </a:r>
          </a:p>
        </p:txBody>
      </p:sp>
      <p:sp>
        <p:nvSpPr>
          <p:cNvPr id="25" name="Content Placeholder 17"/>
          <p:cNvSpPr txBox="1">
            <a:spLocks/>
          </p:cNvSpPr>
          <p:nvPr/>
        </p:nvSpPr>
        <p:spPr>
          <a:xfrm>
            <a:off x="217714" y="1360714"/>
            <a:ext cx="8436429" cy="4953001"/>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900" dirty="0">
                <a:latin typeface="Segoe UI" panose="020B0502040204020203" pitchFamily="34" charset="0"/>
                <a:cs typeface="Segoe UI" panose="020B0502040204020203" pitchFamily="34" charset="0"/>
              </a:rPr>
              <a:t>:</a:t>
            </a:r>
          </a:p>
        </p:txBody>
      </p:sp>
      <p:sp>
        <p:nvSpPr>
          <p:cNvPr id="32" name="Content Placeholder 17"/>
          <p:cNvSpPr txBox="1">
            <a:spLocks/>
          </p:cNvSpPr>
          <p:nvPr/>
        </p:nvSpPr>
        <p:spPr>
          <a:xfrm>
            <a:off x="406207" y="3380134"/>
            <a:ext cx="7467600" cy="700544"/>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defRPr/>
            </a:pPr>
            <a:endParaRPr lang="en-US" sz="1350" b="1" dirty="0">
              <a:solidFill>
                <a:prstClr val="black">
                  <a:lumMod val="75000"/>
                  <a:lumOff val="25000"/>
                </a:prstClr>
              </a:solidFill>
              <a:cs typeface="Segoe UI"/>
            </a:endParaRPr>
          </a:p>
        </p:txBody>
      </p:sp>
      <p:sp>
        <p:nvSpPr>
          <p:cNvPr id="3" name="TextBox 2">
            <a:extLst>
              <a:ext uri="{FF2B5EF4-FFF2-40B4-BE49-F238E27FC236}">
                <a16:creationId xmlns:a16="http://schemas.microsoft.com/office/drawing/2014/main" id="{22164CBB-B341-9EB8-6421-98F301F346DB}"/>
              </a:ext>
            </a:extLst>
          </p:cNvPr>
          <p:cNvSpPr txBox="1"/>
          <p:nvPr/>
        </p:nvSpPr>
        <p:spPr>
          <a:xfrm>
            <a:off x="489857" y="1175656"/>
            <a:ext cx="7806410" cy="3693319"/>
          </a:xfrm>
          <a:prstGeom prst="rect">
            <a:avLst/>
          </a:prstGeom>
          <a:noFill/>
        </p:spPr>
        <p:txBody>
          <a:bodyPr wrap="square" rtlCol="0">
            <a:spAutoFit/>
          </a:bodyPr>
          <a:lstStyle/>
          <a:p>
            <a:endParaRPr lang="en-US" b="0" i="0" dirty="0">
              <a:solidFill>
                <a:srgbClr val="374151"/>
              </a:solidFill>
              <a:effectLst/>
              <a:latin typeface="Söhne"/>
            </a:endParaRPr>
          </a:p>
          <a:p>
            <a:r>
              <a:rPr lang="en-IN" dirty="0">
                <a:solidFill>
                  <a:srgbClr val="374151"/>
                </a:solidFill>
                <a:latin typeface="Söhne"/>
              </a:rPr>
              <a:t>A Replication Controller is  an object that enables you to easily create multiple pods, then make sure that number of pods always exist</a:t>
            </a:r>
          </a:p>
          <a:p>
            <a:endParaRPr lang="en-IN" b="0" i="0" dirty="0">
              <a:solidFill>
                <a:srgbClr val="374151"/>
              </a:solidFill>
              <a:effectLst/>
              <a:latin typeface="Söhne"/>
            </a:endParaRPr>
          </a:p>
          <a:p>
            <a:r>
              <a:rPr lang="en-IN" dirty="0">
                <a:solidFill>
                  <a:srgbClr val="374151"/>
                </a:solidFill>
                <a:latin typeface="Söhne"/>
              </a:rPr>
              <a:t>If a pod created using RC will be automatically replaced if they does crash, failed or terminated.</a:t>
            </a:r>
          </a:p>
          <a:p>
            <a:endParaRPr lang="en-IN" b="0" i="0" dirty="0">
              <a:solidFill>
                <a:srgbClr val="374151"/>
              </a:solidFill>
              <a:effectLst/>
              <a:latin typeface="Söhne"/>
            </a:endParaRPr>
          </a:p>
          <a:p>
            <a:r>
              <a:rPr lang="en-IN" dirty="0">
                <a:solidFill>
                  <a:srgbClr val="374151"/>
                </a:solidFill>
                <a:latin typeface="Söhne"/>
              </a:rPr>
              <a:t>RC is recommended if you just want to make sure 1 Pod is always running, even after reboot</a:t>
            </a:r>
          </a:p>
          <a:p>
            <a:endParaRPr lang="en-IN" b="0" i="0" dirty="0">
              <a:solidFill>
                <a:srgbClr val="374151"/>
              </a:solidFill>
              <a:effectLst/>
              <a:latin typeface="Söhne"/>
            </a:endParaRPr>
          </a:p>
          <a:p>
            <a:endParaRPr lang="en-IN" dirty="0">
              <a:solidFill>
                <a:srgbClr val="374151"/>
              </a:solidFill>
              <a:latin typeface="Söhne"/>
            </a:endParaRPr>
          </a:p>
          <a:p>
            <a:r>
              <a:rPr lang="en-IN" b="0" i="0" dirty="0">
                <a:solidFill>
                  <a:srgbClr val="374151"/>
                </a:solidFill>
                <a:effectLst/>
                <a:latin typeface="Söhne"/>
              </a:rPr>
              <a:t>   replicas = 2</a:t>
            </a:r>
          </a:p>
          <a:p>
            <a:r>
              <a:rPr lang="en-IN" dirty="0">
                <a:solidFill>
                  <a:srgbClr val="374151"/>
                </a:solidFill>
                <a:latin typeface="Söhne"/>
              </a:rPr>
              <a:t>   Kind : replication controller </a:t>
            </a:r>
            <a:endParaRPr lang="en-US" b="0" i="0" dirty="0">
              <a:solidFill>
                <a:srgbClr val="374151"/>
              </a:solidFill>
              <a:effectLst/>
              <a:latin typeface="Söhne"/>
            </a:endParaRPr>
          </a:p>
        </p:txBody>
      </p:sp>
    </p:spTree>
    <p:extLst>
      <p:ext uri="{BB962C8B-B14F-4D97-AF65-F5344CB8AC3E}">
        <p14:creationId xmlns:p14="http://schemas.microsoft.com/office/powerpoint/2010/main" val="33981544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Replication Controllers example</a:t>
            </a:r>
          </a:p>
        </p:txBody>
      </p:sp>
      <p:sp>
        <p:nvSpPr>
          <p:cNvPr id="25" name="Content Placeholder 17"/>
          <p:cNvSpPr txBox="1">
            <a:spLocks/>
          </p:cNvSpPr>
          <p:nvPr/>
        </p:nvSpPr>
        <p:spPr>
          <a:xfrm>
            <a:off x="217714" y="1360714"/>
            <a:ext cx="8436429" cy="4953001"/>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900" dirty="0">
                <a:latin typeface="Segoe UI" panose="020B0502040204020203" pitchFamily="34" charset="0"/>
                <a:cs typeface="Segoe UI" panose="020B0502040204020203" pitchFamily="34" charset="0"/>
              </a:rPr>
              <a:t>:</a:t>
            </a:r>
          </a:p>
        </p:txBody>
      </p:sp>
      <p:sp>
        <p:nvSpPr>
          <p:cNvPr id="32" name="Content Placeholder 17"/>
          <p:cNvSpPr txBox="1">
            <a:spLocks/>
          </p:cNvSpPr>
          <p:nvPr/>
        </p:nvSpPr>
        <p:spPr>
          <a:xfrm>
            <a:off x="406207" y="3380134"/>
            <a:ext cx="7467600" cy="700544"/>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defRPr/>
            </a:pPr>
            <a:endParaRPr lang="en-US" sz="1350" b="1" dirty="0">
              <a:solidFill>
                <a:prstClr val="black">
                  <a:lumMod val="75000"/>
                  <a:lumOff val="25000"/>
                </a:prstClr>
              </a:solidFill>
              <a:cs typeface="Segoe UI"/>
            </a:endParaRPr>
          </a:p>
        </p:txBody>
      </p:sp>
      <p:sp>
        <p:nvSpPr>
          <p:cNvPr id="3" name="TextBox 2">
            <a:extLst>
              <a:ext uri="{FF2B5EF4-FFF2-40B4-BE49-F238E27FC236}">
                <a16:creationId xmlns:a16="http://schemas.microsoft.com/office/drawing/2014/main" id="{22164CBB-B341-9EB8-6421-98F301F346DB}"/>
              </a:ext>
            </a:extLst>
          </p:cNvPr>
          <p:cNvSpPr txBox="1"/>
          <p:nvPr/>
        </p:nvSpPr>
        <p:spPr>
          <a:xfrm>
            <a:off x="489857" y="1175656"/>
            <a:ext cx="7806410" cy="5632311"/>
          </a:xfrm>
          <a:prstGeom prst="rect">
            <a:avLst/>
          </a:prstGeom>
          <a:noFill/>
        </p:spPr>
        <p:txBody>
          <a:bodyPr wrap="square" rtlCol="0">
            <a:spAutoFit/>
          </a:bodyPr>
          <a:lstStyle/>
          <a:p>
            <a:r>
              <a:rPr lang="en-US" b="0" i="0" dirty="0">
                <a:solidFill>
                  <a:srgbClr val="374151"/>
                </a:solidFill>
                <a:effectLst/>
                <a:latin typeface="Söhne"/>
              </a:rPr>
              <a:t>apiVersion: v1</a:t>
            </a:r>
          </a:p>
          <a:p>
            <a:r>
              <a:rPr lang="en-US" b="0" i="0" dirty="0">
                <a:solidFill>
                  <a:srgbClr val="374151"/>
                </a:solidFill>
                <a:effectLst/>
                <a:latin typeface="Söhne"/>
              </a:rPr>
              <a:t>kind: ReplicationController</a:t>
            </a:r>
          </a:p>
          <a:p>
            <a:r>
              <a:rPr lang="en-US" b="0" i="0" dirty="0">
                <a:solidFill>
                  <a:srgbClr val="374151"/>
                </a:solidFill>
                <a:effectLst/>
                <a:latin typeface="Söhne"/>
              </a:rPr>
              <a:t>metadata:</a:t>
            </a:r>
          </a:p>
          <a:p>
            <a:r>
              <a:rPr lang="en-US" b="0" i="0" dirty="0">
                <a:solidFill>
                  <a:srgbClr val="374151"/>
                </a:solidFill>
                <a:effectLst/>
                <a:latin typeface="Söhne"/>
              </a:rPr>
              <a:t>  name: nginx</a:t>
            </a:r>
          </a:p>
          <a:p>
            <a:r>
              <a:rPr lang="en-US" b="0" i="0" dirty="0">
                <a:solidFill>
                  <a:srgbClr val="374151"/>
                </a:solidFill>
                <a:effectLst/>
                <a:latin typeface="Söhne"/>
              </a:rPr>
              <a:t>spec:</a:t>
            </a:r>
          </a:p>
          <a:p>
            <a:r>
              <a:rPr lang="en-US" b="0" i="0" dirty="0">
                <a:solidFill>
                  <a:srgbClr val="374151"/>
                </a:solidFill>
                <a:effectLst/>
                <a:latin typeface="Söhne"/>
              </a:rPr>
              <a:t>  replicas: 3</a:t>
            </a:r>
          </a:p>
          <a:p>
            <a:r>
              <a:rPr lang="en-US" b="0" i="0" dirty="0">
                <a:solidFill>
                  <a:srgbClr val="374151"/>
                </a:solidFill>
                <a:effectLst/>
                <a:latin typeface="Söhne"/>
              </a:rPr>
              <a:t>  selector:</a:t>
            </a:r>
          </a:p>
          <a:p>
            <a:r>
              <a:rPr lang="en-US" b="0" i="0" dirty="0">
                <a:solidFill>
                  <a:srgbClr val="374151"/>
                </a:solidFill>
                <a:effectLst/>
                <a:latin typeface="Söhne"/>
              </a:rPr>
              <a:t>    app: nginx</a:t>
            </a:r>
          </a:p>
          <a:p>
            <a:r>
              <a:rPr lang="en-US" b="0" i="0" dirty="0">
                <a:solidFill>
                  <a:srgbClr val="374151"/>
                </a:solidFill>
                <a:effectLst/>
                <a:latin typeface="Söhne"/>
              </a:rPr>
              <a:t>  template:</a:t>
            </a:r>
          </a:p>
          <a:p>
            <a:r>
              <a:rPr lang="en-US" b="0" i="0" dirty="0">
                <a:solidFill>
                  <a:srgbClr val="374151"/>
                </a:solidFill>
                <a:effectLst/>
                <a:latin typeface="Söhne"/>
              </a:rPr>
              <a:t>    metadata:</a:t>
            </a:r>
          </a:p>
          <a:p>
            <a:r>
              <a:rPr lang="en-US" b="0" i="0" dirty="0">
                <a:solidFill>
                  <a:srgbClr val="374151"/>
                </a:solidFill>
                <a:effectLst/>
                <a:latin typeface="Söhne"/>
              </a:rPr>
              <a:t>      name: nginx</a:t>
            </a:r>
          </a:p>
          <a:p>
            <a:r>
              <a:rPr lang="en-US" b="0" i="0" dirty="0">
                <a:solidFill>
                  <a:srgbClr val="374151"/>
                </a:solidFill>
                <a:effectLst/>
                <a:latin typeface="Söhne"/>
              </a:rPr>
              <a:t>      labels:</a:t>
            </a:r>
          </a:p>
          <a:p>
            <a:r>
              <a:rPr lang="en-US" b="0" i="0" dirty="0">
                <a:solidFill>
                  <a:srgbClr val="374151"/>
                </a:solidFill>
                <a:effectLst/>
                <a:latin typeface="Söhne"/>
              </a:rPr>
              <a:t>        app: nginx</a:t>
            </a:r>
          </a:p>
          <a:p>
            <a:r>
              <a:rPr lang="en-US" b="0" i="0" dirty="0">
                <a:solidFill>
                  <a:srgbClr val="374151"/>
                </a:solidFill>
                <a:effectLst/>
                <a:latin typeface="Söhne"/>
              </a:rPr>
              <a:t>    spec:</a:t>
            </a:r>
          </a:p>
          <a:p>
            <a:r>
              <a:rPr lang="en-US" b="0" i="0" dirty="0">
                <a:solidFill>
                  <a:srgbClr val="374151"/>
                </a:solidFill>
                <a:effectLst/>
                <a:latin typeface="Söhne"/>
              </a:rPr>
              <a:t>      containers:</a:t>
            </a:r>
          </a:p>
          <a:p>
            <a:r>
              <a:rPr lang="en-US" b="0" i="0" dirty="0">
                <a:solidFill>
                  <a:srgbClr val="374151"/>
                </a:solidFill>
                <a:effectLst/>
                <a:latin typeface="Söhne"/>
              </a:rPr>
              <a:t>      - name: nginx</a:t>
            </a:r>
          </a:p>
          <a:p>
            <a:r>
              <a:rPr lang="en-US" b="0" i="0" dirty="0">
                <a:solidFill>
                  <a:srgbClr val="374151"/>
                </a:solidFill>
                <a:effectLst/>
                <a:latin typeface="Söhne"/>
              </a:rPr>
              <a:t>        image: nginx</a:t>
            </a:r>
          </a:p>
          <a:p>
            <a:r>
              <a:rPr lang="en-US" b="0" i="0" dirty="0">
                <a:solidFill>
                  <a:srgbClr val="374151"/>
                </a:solidFill>
                <a:effectLst/>
                <a:latin typeface="Söhne"/>
              </a:rPr>
              <a:t>        ports:</a:t>
            </a:r>
          </a:p>
          <a:p>
            <a:r>
              <a:rPr lang="en-US" b="0" i="0" dirty="0">
                <a:solidFill>
                  <a:srgbClr val="374151"/>
                </a:solidFill>
                <a:effectLst/>
                <a:latin typeface="Söhne"/>
              </a:rPr>
              <a:t>        - containerPort: 80</a:t>
            </a:r>
          </a:p>
          <a:p>
            <a:endParaRPr lang="en-US" b="0" i="0" dirty="0">
              <a:solidFill>
                <a:srgbClr val="374151"/>
              </a:solidFill>
              <a:effectLst/>
              <a:latin typeface="Söhne"/>
            </a:endParaRPr>
          </a:p>
        </p:txBody>
      </p:sp>
    </p:spTree>
    <p:extLst>
      <p:ext uri="{BB962C8B-B14F-4D97-AF65-F5344CB8AC3E}">
        <p14:creationId xmlns:p14="http://schemas.microsoft.com/office/powerpoint/2010/main" val="290796507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406207" y="1948869"/>
            <a:ext cx="3832621" cy="353362"/>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900" dirty="0"/>
              <a:t>Try it yourself with these two simple “planets”:</a:t>
            </a:r>
          </a:p>
        </p:txBody>
      </p:sp>
      <p:grpSp>
        <p:nvGrpSpPr>
          <p:cNvPr id="13" name="Group 12" descr="Small circle with number 1 inside  indicating step 1"/>
          <p:cNvGrpSpPr/>
          <p:nvPr/>
        </p:nvGrpSpPr>
        <p:grpSpPr bwMode="blackWhite">
          <a:xfrm>
            <a:off x="419043" y="2295749"/>
            <a:ext cx="418634" cy="312301"/>
            <a:chOff x="6953426" y="711274"/>
            <a:chExt cx="558179" cy="416400"/>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TextBox 14" descr="Number 1"/>
            <p:cNvSpPr txBox="1">
              <a:spLocks noChangeAspect="1"/>
            </p:cNvSpPr>
            <p:nvPr/>
          </p:nvSpPr>
          <p:spPr bwMode="blackWhite">
            <a:xfrm>
              <a:off x="6953426" y="727565"/>
              <a:ext cx="558179" cy="400109"/>
            </a:xfrm>
            <a:prstGeom prst="rect">
              <a:avLst/>
            </a:prstGeom>
            <a:noFill/>
          </p:spPr>
          <p:txBody>
            <a:bodyPr wrap="square" rtlCol="0">
              <a:spAutoFit/>
            </a:bodyPr>
            <a:lstStyle/>
            <a:p>
              <a:pPr algn="ctr"/>
              <a:r>
                <a:rPr lang="en-US" sz="1350"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799530" y="2325892"/>
            <a:ext cx="1864746" cy="685496"/>
          </a:xfrm>
          <a:prstGeom prst="rect">
            <a:avLst/>
          </a:prstGeom>
        </p:spPr>
        <p:txBody>
          <a:bodyPr vert="horz" lIns="68580" tIns="34290" rIns="68580" bIns="34290" rtlCol="0">
            <a:normAutofit fontScale="77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900"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sz="900" dirty="0">
                <a:solidFill>
                  <a:prstClr val="black">
                    <a:lumMod val="75000"/>
                    <a:lumOff val="25000"/>
                  </a:prstClr>
                </a:solidFill>
                <a:cs typeface="Segoe UI"/>
              </a:rPr>
              <a:t> </a:t>
            </a:r>
            <a:r>
              <a:rPr lang="en-US" sz="900" dirty="0">
                <a:solidFill>
                  <a:srgbClr val="D24726"/>
                </a:solidFill>
                <a:latin typeface="Segoe UI Semibold" panose="020B0702040204020203" pitchFamily="34" charset="0"/>
                <a:cs typeface="Segoe UI Semibold" panose="020B0702040204020203" pitchFamily="34" charset="0"/>
              </a:rPr>
              <a:t>Duplicate Slide</a:t>
            </a:r>
            <a:r>
              <a:rPr lang="en-US" sz="900"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18" name="Group 17" descr="Small circle with number 2 inside  indicating step 2"/>
          <p:cNvGrpSpPr/>
          <p:nvPr/>
        </p:nvGrpSpPr>
        <p:grpSpPr bwMode="blackWhite">
          <a:xfrm>
            <a:off x="419043" y="3029802"/>
            <a:ext cx="418634" cy="312301"/>
            <a:chOff x="6953426" y="711274"/>
            <a:chExt cx="558179" cy="416400"/>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4" name="TextBox 23" descr="Number 2"/>
            <p:cNvSpPr txBox="1">
              <a:spLocks noChangeAspect="1"/>
            </p:cNvSpPr>
            <p:nvPr/>
          </p:nvSpPr>
          <p:spPr bwMode="blackWhite">
            <a:xfrm>
              <a:off x="6953426" y="727565"/>
              <a:ext cx="558179" cy="400109"/>
            </a:xfrm>
            <a:prstGeom prst="rect">
              <a:avLst/>
            </a:prstGeom>
            <a:noFill/>
          </p:spPr>
          <p:txBody>
            <a:bodyPr wrap="square" rtlCol="0">
              <a:spAutoFit/>
            </a:bodyPr>
            <a:lstStyle/>
            <a:p>
              <a:pPr algn="ctr"/>
              <a:r>
                <a:rPr lang="en-US" sz="1350"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799529" y="3059946"/>
            <a:ext cx="1988365" cy="1092076"/>
          </a:xfrm>
          <a:prstGeom prst="rect">
            <a:avLst/>
          </a:prstGeom>
        </p:spPr>
        <p:txBody>
          <a:bodyPr vert="horz" lIns="68580" tIns="34290" rIns="68580" bIns="3429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900"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sz="900" dirty="0">
                <a:solidFill>
                  <a:srgbClr val="D24726"/>
                </a:solidFill>
                <a:latin typeface="Segoe UI Semibold" panose="020B0702040204020203" pitchFamily="34" charset="0"/>
                <a:cs typeface="Segoe UI Semibold" panose="020B0702040204020203" pitchFamily="34" charset="0"/>
              </a:rPr>
              <a:t>Transitions</a:t>
            </a:r>
            <a:r>
              <a:rPr lang="en-US" sz="900" dirty="0">
                <a:solidFill>
                  <a:prstClr val="black">
                    <a:lumMod val="75000"/>
                    <a:lumOff val="25000"/>
                  </a:prstClr>
                </a:solidFill>
                <a:cs typeface="Segoe UI"/>
              </a:rPr>
              <a:t> &gt; </a:t>
            </a:r>
            <a:r>
              <a:rPr lang="en-US" sz="900" dirty="0">
                <a:solidFill>
                  <a:srgbClr val="D24726"/>
                </a:solidFill>
                <a:latin typeface="Segoe UI Semibold" panose="020B0702040204020203" pitchFamily="34" charset="0"/>
                <a:cs typeface="Segoe UI Semibold" panose="020B0702040204020203" pitchFamily="34" charset="0"/>
              </a:rPr>
              <a:t>Morph</a:t>
            </a:r>
            <a:r>
              <a:rPr lang="en-US" sz="900"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26" name="Group 25" descr="Small circle with number 3 inside  indicating step 3"/>
          <p:cNvGrpSpPr/>
          <p:nvPr/>
        </p:nvGrpSpPr>
        <p:grpSpPr bwMode="blackWhite">
          <a:xfrm>
            <a:off x="417990" y="4115425"/>
            <a:ext cx="418634" cy="312301"/>
            <a:chOff x="6953426" y="711274"/>
            <a:chExt cx="558179" cy="416400"/>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8" name="TextBox 27" descr="Number 3"/>
            <p:cNvSpPr txBox="1">
              <a:spLocks noChangeAspect="1"/>
            </p:cNvSpPr>
            <p:nvPr/>
          </p:nvSpPr>
          <p:spPr bwMode="blackWhite">
            <a:xfrm>
              <a:off x="6953426" y="727565"/>
              <a:ext cx="558179" cy="400109"/>
            </a:xfrm>
            <a:prstGeom prst="rect">
              <a:avLst/>
            </a:prstGeom>
            <a:noFill/>
          </p:spPr>
          <p:txBody>
            <a:bodyPr wrap="square" rtlCol="0">
              <a:spAutoFit/>
            </a:bodyPr>
            <a:lstStyle/>
            <a:p>
              <a:pPr algn="ctr"/>
              <a:r>
                <a:rPr lang="en-US" sz="1350"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807599" y="4127641"/>
            <a:ext cx="2088452" cy="833003"/>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900"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sz="900" dirty="0">
                <a:solidFill>
                  <a:prstClr val="black">
                    <a:lumMod val="75000"/>
                    <a:lumOff val="25000"/>
                  </a:prstClr>
                </a:solidFill>
              </a:rPr>
              <a:t> </a:t>
            </a:r>
            <a:r>
              <a:rPr lang="en-US" sz="900" dirty="0">
                <a:solidFill>
                  <a:srgbClr val="D24726"/>
                </a:solidFill>
                <a:latin typeface="Segoe UI Semibold" panose="020B0702040204020203" pitchFamily="34" charset="0"/>
                <a:cs typeface="Segoe UI Semibold" panose="020B0702040204020203" pitchFamily="34" charset="0"/>
              </a:rPr>
              <a:t>Slide Show </a:t>
            </a:r>
            <a:r>
              <a:rPr lang="en-US" sz="900"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sz="900" dirty="0">
                <a:solidFill>
                  <a:prstClr val="black">
                    <a:lumMod val="75000"/>
                    <a:lumOff val="25000"/>
                  </a:prstClr>
                </a:solidFill>
              </a:rPr>
              <a:t> </a:t>
            </a:r>
            <a:r>
              <a:rPr lang="en-US" sz="900" dirty="0">
                <a:solidFill>
                  <a:srgbClr val="D24726"/>
                </a:solidFill>
                <a:latin typeface="Segoe UI Semibold" panose="020B0702040204020203" pitchFamily="34" charset="0"/>
                <a:cs typeface="Segoe UI Semibold" panose="020B0702040204020203" pitchFamily="34" charset="0"/>
              </a:rPr>
              <a:t>Play</a:t>
            </a:r>
            <a:r>
              <a:rPr lang="en-US" sz="900" dirty="0">
                <a:solidFill>
                  <a:prstClr val="black">
                    <a:lumMod val="75000"/>
                    <a:lumOff val="25000"/>
                  </a:prstClr>
                </a:solidFill>
              </a:rPr>
              <a:t> </a:t>
            </a:r>
            <a:r>
              <a:rPr lang="en-US" sz="900"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sp>
        <p:nvSpPr>
          <p:cNvPr id="17" name="Content Placeholder 17"/>
          <p:cNvSpPr txBox="1">
            <a:spLocks/>
          </p:cNvSpPr>
          <p:nvPr/>
        </p:nvSpPr>
        <p:spPr>
          <a:xfrm>
            <a:off x="471721" y="5231426"/>
            <a:ext cx="2587409" cy="519680"/>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900" dirty="0">
                <a:solidFill>
                  <a:srgbClr val="D24726"/>
                </a:solidFill>
                <a:latin typeface="Segoe UI Semibold" panose="020B0702040204020203" pitchFamily="34" charset="0"/>
                <a:cs typeface="Segoe UI Semibold" panose="020B0702040204020203" pitchFamily="34" charset="0"/>
              </a:rPr>
              <a:t>Hint: </a:t>
            </a:r>
            <a:r>
              <a:rPr lang="en-US" sz="900" dirty="0">
                <a:solidFill>
                  <a:srgbClr val="404040"/>
                </a:solidFill>
                <a:latin typeface="Segoe UI Semibold" panose="020B0702040204020203" pitchFamily="34" charset="0"/>
                <a:cs typeface="Segoe UI Semibold" panose="020B0702040204020203" pitchFamily="34" charset="0"/>
              </a:rPr>
              <a:t>Effect Options </a:t>
            </a:r>
            <a:r>
              <a:rPr lang="en-US" sz="900"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sz="900" dirty="0">
                <a:solidFill>
                  <a:prstClr val="black">
                    <a:lumMod val="75000"/>
                    <a:lumOff val="25000"/>
                  </a:prstClr>
                </a:solidFill>
              </a:rPr>
              <a:t> </a:t>
            </a:r>
            <a:r>
              <a:rPr lang="en-US" sz="900"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sz="900" dirty="0">
                <a:solidFill>
                  <a:prstClr val="black">
                    <a:lumMod val="75000"/>
                    <a:lumOff val="25000"/>
                  </a:prstClr>
                </a:solidFill>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4043" y="1948869"/>
            <a:ext cx="1051611" cy="1352915"/>
          </a:xfrm>
          <a:prstGeom prst="rect">
            <a:avLst/>
          </a:prstGeom>
        </p:spPr>
      </p:pic>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2922" y="3226957"/>
            <a:ext cx="1851570" cy="889442"/>
          </a:xfrm>
          <a:prstGeom prst="rect">
            <a:avLst/>
          </a:prstGeom>
        </p:spPr>
      </p:pic>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77810" y="4115424"/>
            <a:ext cx="1600739" cy="665313"/>
          </a:xfrm>
          <a:prstGeom prst="rect">
            <a:avLst/>
          </a:prstGeom>
        </p:spPr>
      </p:pic>
      <p:cxnSp>
        <p:nvCxnSpPr>
          <p:cNvPr id="20" name="Straight Connector 19">
            <a:extLst>
              <a:ext uri="{C183D7F6-B498-43B3-948B-1728B52AA6E4}">
                <adec:decorative xmlns:adec="http://schemas.microsoft.com/office/drawing/2017/decorative" val="1"/>
              </a:ext>
            </a:extLst>
          </p:cNvPr>
          <p:cNvCxnSpPr/>
          <p:nvPr/>
        </p:nvCxnSpPr>
        <p:spPr>
          <a:xfrm>
            <a:off x="4722650" y="1961573"/>
            <a:ext cx="0" cy="3669476"/>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5427394" y="2315897"/>
            <a:ext cx="2870433" cy="280742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kern="0" dirty="0">
              <a:solidFill>
                <a:sysClr val="windowText" lastClr="000000"/>
              </a:solidFill>
            </a:endParaRPr>
          </a:p>
        </p:txBody>
      </p:sp>
      <p:sp>
        <p:nvSpPr>
          <p:cNvPr id="11" name="Oval 10" descr="Small light blue circle inside a large dark blue circle"/>
          <p:cNvSpPr/>
          <p:nvPr/>
        </p:nvSpPr>
        <p:spPr bwMode="ltGray">
          <a:xfrm>
            <a:off x="6064668" y="2954732"/>
            <a:ext cx="1611697" cy="157631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kern="0" dirty="0">
              <a:solidFill>
                <a:sysClr val="windowText" lastClr="000000"/>
              </a:solidFill>
            </a:endParaRPr>
          </a:p>
        </p:txBody>
      </p:sp>
    </p:spTree>
    <p:extLst>
      <p:ext uri="{BB962C8B-B14F-4D97-AF65-F5344CB8AC3E}">
        <p14:creationId xmlns:p14="http://schemas.microsoft.com/office/powerpoint/2010/main" val="2596833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quarter" idx="10"/>
          </p:nvPr>
        </p:nvSpPr>
        <p:spPr>
          <a:xfrm>
            <a:off x="406208" y="1930508"/>
            <a:ext cx="3310220" cy="2983706"/>
          </a:xfrm>
        </p:spPr>
        <p:txBody>
          <a:bodyPr vert="horz" lIns="68580" tIns="34290" rIns="68580" bIns="34290" rtlCol="0">
            <a:normAutofit/>
          </a:bodyPr>
          <a:lstStyle/>
          <a:p>
            <a:pPr marL="0" indent="0">
              <a:lnSpc>
                <a:spcPts val="1350"/>
              </a:lnSpc>
              <a:spcAft>
                <a:spcPts val="15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488" y="2676083"/>
            <a:ext cx="2446913" cy="1106745"/>
          </a:xfrm>
          <a:prstGeom prst="rect">
            <a:avLst/>
          </a:prstGeom>
        </p:spPr>
      </p:pic>
      <p:grpSp>
        <p:nvGrpSpPr>
          <p:cNvPr id="33" name="Group 32" descr="Small circle with number 1 inside indicating step 1"/>
          <p:cNvGrpSpPr/>
          <p:nvPr/>
        </p:nvGrpSpPr>
        <p:grpSpPr bwMode="blackWhite">
          <a:xfrm>
            <a:off x="419043" y="4255975"/>
            <a:ext cx="418634" cy="312301"/>
            <a:chOff x="6953426" y="711274"/>
            <a:chExt cx="558179" cy="416400"/>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5" name="TextBox 34" descr="Number 1"/>
            <p:cNvSpPr txBox="1"/>
            <p:nvPr/>
          </p:nvSpPr>
          <p:spPr bwMode="blackWhite">
            <a:xfrm>
              <a:off x="6953426" y="727565"/>
              <a:ext cx="558179" cy="400109"/>
            </a:xfrm>
            <a:prstGeom prst="rect">
              <a:avLst/>
            </a:prstGeom>
            <a:noFill/>
          </p:spPr>
          <p:txBody>
            <a:bodyPr wrap="square" rtlCol="0">
              <a:spAutoFit/>
            </a:bodyPr>
            <a:lstStyle/>
            <a:p>
              <a:pPr algn="ctr"/>
              <a:r>
                <a:rPr lang="en-US" sz="1350"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799529" y="4286118"/>
            <a:ext cx="2022581" cy="744436"/>
          </a:xfrm>
          <a:prstGeom prst="rect">
            <a:avLst/>
          </a:prstGeom>
        </p:spPr>
        <p:txBody>
          <a:bodyPr vert="horz" lIns="68580" tIns="34290" rIns="68580" bIns="3429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900" dirty="0">
                <a:solidFill>
                  <a:prstClr val="black">
                    <a:lumMod val="75000"/>
                    <a:lumOff val="25000"/>
                  </a:prstClr>
                </a:solidFill>
                <a:latin typeface="Segoe UI" panose="020B0502040204020203" pitchFamily="34" charset="0"/>
                <a:cs typeface="Segoe UI" panose="020B0502040204020203" pitchFamily="34" charset="0"/>
              </a:rPr>
              <a:t>Select </a:t>
            </a:r>
            <a:r>
              <a:rPr lang="en-US" sz="900" dirty="0">
                <a:solidFill>
                  <a:srgbClr val="D24726"/>
                </a:solidFill>
                <a:latin typeface="Segoe UI" panose="020B0502040204020203" pitchFamily="34" charset="0"/>
                <a:cs typeface="Segoe UI" panose="020B0502040204020203" pitchFamily="34" charset="0"/>
              </a:rPr>
              <a:t>Share</a:t>
            </a:r>
            <a:r>
              <a:rPr lang="en-US" sz="900"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sz="900">
                <a:solidFill>
                  <a:prstClr val="black">
                    <a:lumMod val="75000"/>
                    <a:lumOff val="25000"/>
                  </a:prstClr>
                </a:solidFill>
                <a:latin typeface="Segoe UI" panose="020B0502040204020203" pitchFamily="34" charset="0"/>
                <a:cs typeface="Segoe UI" panose="020B0502040204020203" pitchFamily="34" charset="0"/>
              </a:rPr>
              <a:t>short-key </a:t>
            </a:r>
            <a:r>
              <a:rPr lang="en-US" sz="900">
                <a:solidFill>
                  <a:srgbClr val="D24726"/>
                </a:solidFill>
                <a:latin typeface="Segoe UI" panose="020B0502040204020203" pitchFamily="34" charset="0"/>
                <a:cs typeface="Segoe UI" panose="020B0502040204020203" pitchFamily="34" charset="0"/>
              </a:rPr>
              <a:t>Alt-ZS</a:t>
            </a:r>
            <a:r>
              <a:rPr lang="en-US" sz="900">
                <a:solidFill>
                  <a:prstClr val="black">
                    <a:lumMod val="75000"/>
                    <a:lumOff val="25000"/>
                  </a:prstClr>
                </a:solidFill>
                <a:latin typeface="Segoe UI" panose="020B0502040204020203" pitchFamily="34" charset="0"/>
                <a:cs typeface="Segoe UI" panose="020B0502040204020203" pitchFamily="34" charset="0"/>
              </a:rPr>
              <a:t>, </a:t>
            </a:r>
            <a:r>
              <a:rPr lang="en-US" sz="900"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6014" y="2682980"/>
            <a:ext cx="2881269" cy="1884696"/>
          </a:xfrm>
          <a:prstGeom prst="rect">
            <a:avLst/>
          </a:prstGeom>
        </p:spPr>
      </p:pic>
      <p:grpSp>
        <p:nvGrpSpPr>
          <p:cNvPr id="36" name="Group 35" descr="Small circle with number 2 inside indicating step 2"/>
          <p:cNvGrpSpPr/>
          <p:nvPr/>
        </p:nvGrpSpPr>
        <p:grpSpPr bwMode="blackWhite">
          <a:xfrm>
            <a:off x="3186827" y="4255975"/>
            <a:ext cx="418634" cy="312301"/>
            <a:chOff x="6953426" y="711274"/>
            <a:chExt cx="558179" cy="416400"/>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8" name="TextBox 37" descr="Number 2"/>
            <p:cNvSpPr txBox="1"/>
            <p:nvPr/>
          </p:nvSpPr>
          <p:spPr bwMode="blackWhite">
            <a:xfrm>
              <a:off x="6953426" y="727565"/>
              <a:ext cx="558179" cy="400109"/>
            </a:xfrm>
            <a:prstGeom prst="rect">
              <a:avLst/>
            </a:prstGeom>
            <a:noFill/>
          </p:spPr>
          <p:txBody>
            <a:bodyPr wrap="square" rtlCol="0">
              <a:spAutoFit/>
            </a:bodyPr>
            <a:lstStyle/>
            <a:p>
              <a:pPr algn="ctr"/>
              <a:r>
                <a:rPr lang="en-US" sz="1350"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3560892" y="4286118"/>
            <a:ext cx="2329775" cy="993040"/>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900"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24564" y="2620046"/>
            <a:ext cx="2672837" cy="1729008"/>
          </a:xfrm>
          <a:prstGeom prst="rect">
            <a:avLst/>
          </a:prstGeom>
        </p:spPr>
      </p:pic>
      <p:grpSp>
        <p:nvGrpSpPr>
          <p:cNvPr id="39" name="Group 38" descr="Small circle with number 3 inside  indicating step 3"/>
          <p:cNvGrpSpPr/>
          <p:nvPr/>
        </p:nvGrpSpPr>
        <p:grpSpPr bwMode="blackWhite">
          <a:xfrm>
            <a:off x="5948191" y="4255975"/>
            <a:ext cx="418634" cy="312301"/>
            <a:chOff x="6953426" y="711274"/>
            <a:chExt cx="558179" cy="416400"/>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1" name="TextBox 40" descr="Number 3"/>
            <p:cNvSpPr txBox="1"/>
            <p:nvPr/>
          </p:nvSpPr>
          <p:spPr bwMode="blackWhite">
            <a:xfrm>
              <a:off x="6953426" y="727565"/>
              <a:ext cx="558179" cy="400109"/>
            </a:xfrm>
            <a:prstGeom prst="rect">
              <a:avLst/>
            </a:prstGeom>
            <a:noFill/>
          </p:spPr>
          <p:txBody>
            <a:bodyPr wrap="square" rtlCol="0">
              <a:spAutoFit/>
            </a:bodyPr>
            <a:lstStyle/>
            <a:p>
              <a:pPr algn="ctr"/>
              <a:r>
                <a:rPr lang="en-US" sz="1350"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6322252" y="4286118"/>
            <a:ext cx="1993976" cy="523320"/>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900"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406207" y="1829326"/>
            <a:ext cx="3832621" cy="927356"/>
          </a:xfrm>
          <a:prstGeom prst="rect">
            <a:avLst/>
          </a:prstGeom>
        </p:spPr>
        <p:txBody>
          <a:bodyPr vert="horz" lIns="68580" tIns="34290" rIns="68580" bIns="34290" rtlCol="0">
            <a:normAutofit fontScale="2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900"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sz="900" dirty="0">
                <a:solidFill>
                  <a:prstClr val="black">
                    <a:lumMod val="75000"/>
                    <a:lumOff val="25000"/>
                  </a:prstClr>
                </a:solidFill>
                <a:latin typeface="Segoe UI" panose="020B0502040204020203" pitchFamily="34" charset="0"/>
                <a:cs typeface="Segoe UI" panose="020B0502040204020203" pitchFamily="34" charset="0"/>
              </a:rPr>
            </a:br>
            <a:r>
              <a:rPr lang="en-US" sz="900"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sz="900" dirty="0">
                <a:latin typeface="Segoe UI" panose="020B0502040204020203" pitchFamily="34" charset="0"/>
                <a:cs typeface="Segoe UI" panose="020B0502040204020203" pitchFamily="34" charset="0"/>
              </a:rPr>
            </a:br>
            <a:br>
              <a:rPr lang="en-US" sz="900" dirty="0">
                <a:latin typeface="Segoe UI" panose="020B0502040204020203" pitchFamily="34" charset="0"/>
                <a:cs typeface="Segoe UI" panose="020B0502040204020203" pitchFamily="34" charset="0"/>
              </a:rPr>
            </a:br>
            <a:r>
              <a:rPr lang="en-US" sz="900"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419043" y="2836127"/>
            <a:ext cx="418634" cy="312301"/>
            <a:chOff x="6953426" y="711274"/>
            <a:chExt cx="558179" cy="416400"/>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 name="TextBox 2" descr="Number 1"/>
            <p:cNvSpPr txBox="1">
              <a:spLocks noChangeAspect="1"/>
            </p:cNvSpPr>
            <p:nvPr/>
          </p:nvSpPr>
          <p:spPr bwMode="blackWhite">
            <a:xfrm>
              <a:off x="6953426" y="727565"/>
              <a:ext cx="558179" cy="400109"/>
            </a:xfrm>
            <a:prstGeom prst="rect">
              <a:avLst/>
            </a:prstGeom>
            <a:noFill/>
          </p:spPr>
          <p:txBody>
            <a:bodyPr wrap="square" rtlCol="0">
              <a:spAutoFit/>
            </a:bodyPr>
            <a:lstStyle/>
            <a:p>
              <a:pPr algn="ctr"/>
              <a:r>
                <a:rPr lang="en-US" sz="1350"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799530" y="2866271"/>
            <a:ext cx="2341253" cy="350735"/>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384572">
              <a:lnSpc>
                <a:spcPct val="100000"/>
              </a:lnSpc>
              <a:spcBef>
                <a:spcPts val="0"/>
              </a:spcBef>
              <a:spcAft>
                <a:spcPts val="1500"/>
              </a:spcAft>
              <a:buNone/>
            </a:pPr>
            <a:r>
              <a:rPr lang="en-US" sz="900" dirty="0">
                <a:solidFill>
                  <a:prstClr val="black">
                    <a:lumMod val="75000"/>
                    <a:lumOff val="25000"/>
                  </a:prstClr>
                </a:solidFill>
                <a:latin typeface="Segoe UI" panose="020B0502040204020203" pitchFamily="34" charset="0"/>
                <a:cs typeface="Segoe UI" panose="020B0502040204020203" pitchFamily="34" charset="0"/>
              </a:rPr>
              <a:t>Select </a:t>
            </a:r>
            <a:r>
              <a:rPr lang="en-US" sz="900" dirty="0">
                <a:solidFill>
                  <a:srgbClr val="404040"/>
                </a:solidFill>
                <a:latin typeface="Segoe UI" panose="020B0502040204020203" pitchFamily="34" charset="0"/>
                <a:cs typeface="Segoe UI" panose="020B0502040204020203" pitchFamily="34" charset="0"/>
              </a:rPr>
              <a:t>the Robot picture </a:t>
            </a:r>
            <a:r>
              <a:rPr lang="en-US" sz="900" dirty="0">
                <a:solidFill>
                  <a:prstClr val="black">
                    <a:lumMod val="75000"/>
                    <a:lumOff val="25000"/>
                  </a:prstClr>
                </a:solidFill>
                <a:latin typeface="Segoe UI" panose="020B0502040204020203" pitchFamily="34" charset="0"/>
                <a:cs typeface="Segoe UI" panose="020B0502040204020203" pitchFamily="34" charset="0"/>
              </a:rPr>
              <a:t>on the right.</a:t>
            </a:r>
          </a:p>
        </p:txBody>
      </p:sp>
      <p:grpSp>
        <p:nvGrpSpPr>
          <p:cNvPr id="19" name="Group 18" descr="Small circle with number 2 inside  indicating step 2"/>
          <p:cNvGrpSpPr/>
          <p:nvPr/>
        </p:nvGrpSpPr>
        <p:grpSpPr bwMode="blackWhite">
          <a:xfrm>
            <a:off x="419043" y="3341996"/>
            <a:ext cx="418634" cy="312301"/>
            <a:chOff x="6953426" y="711274"/>
            <a:chExt cx="558179" cy="416400"/>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 name="TextBox 20" descr="Number 2"/>
            <p:cNvSpPr txBox="1">
              <a:spLocks noChangeAspect="1"/>
            </p:cNvSpPr>
            <p:nvPr/>
          </p:nvSpPr>
          <p:spPr bwMode="blackWhite">
            <a:xfrm>
              <a:off x="6953426" y="727565"/>
              <a:ext cx="558179" cy="400109"/>
            </a:xfrm>
            <a:prstGeom prst="rect">
              <a:avLst/>
            </a:prstGeom>
            <a:noFill/>
          </p:spPr>
          <p:txBody>
            <a:bodyPr wrap="square" rtlCol="0">
              <a:spAutoFit/>
            </a:bodyPr>
            <a:lstStyle/>
            <a:p>
              <a:pPr algn="ctr"/>
              <a:r>
                <a:rPr lang="en-US" sz="1350"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799529" y="3372139"/>
            <a:ext cx="2628054" cy="685496"/>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900" dirty="0">
                <a:solidFill>
                  <a:prstClr val="black">
                    <a:lumMod val="75000"/>
                    <a:lumOff val="25000"/>
                  </a:prstClr>
                </a:solidFill>
                <a:latin typeface="Segoe UI" panose="020B0502040204020203" pitchFamily="34" charset="0"/>
                <a:cs typeface="Segoe UI" panose="020B0502040204020203" pitchFamily="34" charset="0"/>
              </a:rPr>
              <a:t>Type</a:t>
            </a:r>
            <a:r>
              <a:rPr lang="en-US" sz="900" dirty="0">
                <a:solidFill>
                  <a:prstClr val="black">
                    <a:lumMod val="75000"/>
                    <a:lumOff val="25000"/>
                  </a:prstClr>
                </a:solidFill>
              </a:rPr>
              <a:t> </a:t>
            </a:r>
            <a:r>
              <a:rPr lang="en-US" sz="900" i="1" dirty="0">
                <a:solidFill>
                  <a:srgbClr val="D24726"/>
                </a:solidFill>
                <a:latin typeface="Segoe UI" panose="020B0502040204020203" pitchFamily="34" charset="0"/>
                <a:cs typeface="Segoe UI" panose="020B0502040204020203" pitchFamily="34" charset="0"/>
              </a:rPr>
              <a:t>animation</a:t>
            </a:r>
            <a:r>
              <a:rPr lang="en-US" sz="900" dirty="0">
                <a:solidFill>
                  <a:prstClr val="black">
                    <a:lumMod val="75000"/>
                    <a:lumOff val="25000"/>
                  </a:prstClr>
                </a:solidFill>
              </a:rPr>
              <a:t> </a:t>
            </a:r>
            <a:r>
              <a:rPr lang="en-US" sz="900" dirty="0">
                <a:solidFill>
                  <a:prstClr val="black">
                    <a:lumMod val="75000"/>
                    <a:lumOff val="25000"/>
                  </a:prstClr>
                </a:solidFill>
                <a:latin typeface="Segoe UI" panose="020B0502040204020203" pitchFamily="34" charset="0"/>
                <a:cs typeface="Segoe UI" panose="020B0502040204020203" pitchFamily="34" charset="0"/>
              </a:rPr>
              <a:t>in the </a:t>
            </a:r>
            <a:r>
              <a:rPr lang="en-US" sz="900" dirty="0">
                <a:solidFill>
                  <a:srgbClr val="D24726"/>
                </a:solidFill>
                <a:latin typeface="Segoe UI Semibold" panose="020B0702040204020203" pitchFamily="34" charset="0"/>
                <a:cs typeface="Segoe UI Semibold" panose="020B0702040204020203" pitchFamily="34" charset="0"/>
              </a:rPr>
              <a:t>Tell Me </a:t>
            </a:r>
            <a:r>
              <a:rPr lang="en-US" sz="900"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sz="900" dirty="0">
                <a:solidFill>
                  <a:srgbClr val="D24726"/>
                </a:solidFill>
                <a:latin typeface="Segoe UI Semibold" panose="020B0702040204020203" pitchFamily="34" charset="0"/>
                <a:cs typeface="Segoe UI Semibold" panose="020B0702040204020203" pitchFamily="34" charset="0"/>
              </a:rPr>
              <a:t>Add Animation</a:t>
            </a:r>
            <a:r>
              <a:rPr lang="en-US" sz="900"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31" name="Group 30" descr="Small circle with number 3 inside  indicating step 3"/>
          <p:cNvGrpSpPr/>
          <p:nvPr/>
        </p:nvGrpSpPr>
        <p:grpSpPr bwMode="blackWhite">
          <a:xfrm>
            <a:off x="417990" y="4054880"/>
            <a:ext cx="418634" cy="312301"/>
            <a:chOff x="6953426" y="711274"/>
            <a:chExt cx="558179" cy="416400"/>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3" name="TextBox 32" descr="Number 3"/>
            <p:cNvSpPr txBox="1">
              <a:spLocks noChangeAspect="1"/>
            </p:cNvSpPr>
            <p:nvPr/>
          </p:nvSpPr>
          <p:spPr bwMode="blackWhite">
            <a:xfrm>
              <a:off x="6953426" y="727565"/>
              <a:ext cx="558179" cy="400109"/>
            </a:xfrm>
            <a:prstGeom prst="rect">
              <a:avLst/>
            </a:prstGeom>
            <a:noFill/>
          </p:spPr>
          <p:txBody>
            <a:bodyPr wrap="square" rtlCol="0">
              <a:spAutoFit/>
            </a:bodyPr>
            <a:lstStyle/>
            <a:p>
              <a:pPr algn="ctr"/>
              <a:r>
                <a:rPr lang="en-US" sz="1350"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798477" y="4085023"/>
            <a:ext cx="1600529" cy="1084565"/>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384572">
              <a:spcAft>
                <a:spcPts val="1500"/>
              </a:spcAft>
              <a:buNone/>
            </a:pPr>
            <a:r>
              <a:rPr lang="en-US" sz="900"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sz="900" dirty="0">
                <a:solidFill>
                  <a:srgbClr val="D24726"/>
                </a:solidFill>
                <a:latin typeface="Segoe UI Semibold" panose="020B0702040204020203" pitchFamily="34" charset="0"/>
                <a:cs typeface="Segoe UI Semibold" panose="020B0702040204020203" pitchFamily="34" charset="0"/>
              </a:rPr>
              <a:t>Zoom</a:t>
            </a:r>
            <a:r>
              <a:rPr lang="en-US" sz="900" dirty="0">
                <a:solidFill>
                  <a:prstClr val="black">
                    <a:lumMod val="75000"/>
                    <a:lumOff val="25000"/>
                  </a:prstClr>
                </a:solidFill>
                <a:latin typeface="Segoe UI" panose="020B0502040204020203" pitchFamily="34" charset="0"/>
                <a:cs typeface="Segoe UI" panose="020B0502040204020203" pitchFamily="34" charset="0"/>
              </a:rPr>
              <a:t>, and watch </a:t>
            </a:r>
            <a:br>
              <a:rPr lang="en-US" sz="900" dirty="0">
                <a:solidFill>
                  <a:prstClr val="black">
                    <a:lumMod val="75000"/>
                    <a:lumOff val="25000"/>
                  </a:prstClr>
                </a:solidFill>
                <a:latin typeface="Segoe UI" panose="020B0502040204020203" pitchFamily="34" charset="0"/>
                <a:cs typeface="Segoe UI" panose="020B0502040204020203" pitchFamily="34" charset="0"/>
              </a:rPr>
            </a:br>
            <a:r>
              <a:rPr lang="en-US" sz="900" dirty="0">
                <a:solidFill>
                  <a:prstClr val="black">
                    <a:lumMod val="75000"/>
                    <a:lumOff val="25000"/>
                  </a:prstClr>
                </a:solidFill>
                <a:latin typeface="Segoe UI" panose="020B0502040204020203" pitchFamily="34" charset="0"/>
                <a:cs typeface="Segoe UI" panose="020B0502040204020203" pitchFamily="34" charset="0"/>
              </a:rPr>
              <a:t>what happens.</a:t>
            </a:r>
          </a:p>
        </p:txBody>
      </p:sp>
      <p:sp>
        <p:nvSpPr>
          <p:cNvPr id="25" name="Text Box 16" descr="Select me"/>
          <p:cNvSpPr txBox="1"/>
          <p:nvPr/>
        </p:nvSpPr>
        <p:spPr>
          <a:xfrm rot="21077122">
            <a:off x="4532473" y="2186440"/>
            <a:ext cx="1001078" cy="326708"/>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68580" tIns="34290" rIns="68580" bIns="34290" numCol="1" spcCol="0" rtlCol="0" fromWordArt="0" anchor="t" anchorCtr="0" forceAA="0" compatLnSpc="1">
            <a:prstTxWarp prst="textNoShape">
              <a:avLst/>
            </a:prstTxWarp>
            <a:noAutofit/>
          </a:bodyPr>
          <a:lstStyle/>
          <a:p>
            <a:pPr algn="ctr">
              <a:spcAft>
                <a:spcPts val="150"/>
              </a:spcAft>
              <a:tabLst>
                <a:tab pos="3698558" algn="l"/>
              </a:tabLst>
            </a:pPr>
            <a:r>
              <a:rPr lang="en-US" sz="900" b="1" kern="1000" spc="75" dirty="0">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SELECT ME</a:t>
            </a:r>
            <a:endParaRPr lang="en-US" sz="900" b="1" kern="1400" dirty="0">
              <a:solidFill>
                <a:srgbClr val="D24726"/>
              </a:solidFill>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5" name="Picture 4" descr="Tell Me box"/>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05825" y="3415459"/>
            <a:ext cx="1579614" cy="165625"/>
          </a:xfrm>
          <a:prstGeom prst="rect">
            <a:avLst/>
          </a:prstGeom>
        </p:spPr>
      </p:pic>
      <p:pic>
        <p:nvPicPr>
          <p:cNvPr id="7" name="Picture 6" descr="Animation tab showing zoom op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7430" y="3909060"/>
            <a:ext cx="2852928" cy="1828800"/>
          </a:xfrm>
          <a:prstGeom prst="rect">
            <a:avLst/>
          </a:prstGeom>
        </p:spPr>
      </p:pic>
      <p:pic>
        <p:nvPicPr>
          <p:cNvPr id="24" name="Picture 23">
            <a:extLst>
              <a:ext uri="{C183D7F6-B498-43B3-948B-1728B52AA6E4}">
                <adec:decorative xmlns:adec="http://schemas.microsoft.com/office/drawing/2017/decorative" val="1"/>
              </a:ext>
            </a:extLst>
          </p:cNvPr>
          <p:cNvPicPr/>
          <p:nvPr/>
        </p:nvPicPr>
        <p:blipFill>
          <a:blip r:embed="rId4" cstate="print">
            <a:extLst>
              <a:ext uri="{28A0092B-C50C-407E-A947-70E740481C1C}">
                <a14:useLocalDpi xmlns:a14="http://schemas.microsoft.com/office/drawing/2010/main" val="0"/>
              </a:ext>
            </a:extLst>
          </a:blip>
          <a:stretch>
            <a:fillRect/>
          </a:stretch>
        </p:blipFill>
        <p:spPr>
          <a:xfrm rot="3861835" flipH="1">
            <a:off x="5055430" y="2197784"/>
            <a:ext cx="638897" cy="704990"/>
          </a:xfrm>
          <a:prstGeom prst="rect">
            <a:avLst/>
          </a:prstGeom>
        </p:spPr>
      </p:pic>
      <p:pic>
        <p:nvPicPr>
          <p:cNvPr id="23" name="Picture 22" descr="Robot"/>
          <p:cNvPicPr>
            <a:picLocks noChangeAspect="1"/>
          </p:cNvPicPr>
          <p:nvPr/>
        </p:nvPicPr>
        <p:blipFill>
          <a:blip r:embed="rId5"/>
          <a:stretch>
            <a:fillRect/>
          </a:stretch>
        </p:blipFill>
        <p:spPr>
          <a:xfrm>
            <a:off x="5934556" y="2091878"/>
            <a:ext cx="2081594" cy="3398853"/>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406207" y="1829326"/>
            <a:ext cx="4569830" cy="927356"/>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900" dirty="0">
                <a:latin typeface="Segoe UI" panose="020B0502040204020203" pitchFamily="34" charset="0"/>
                <a:cs typeface="Segoe UI" panose="020B0502040204020203" pitchFamily="34" charset="0"/>
              </a:rPr>
              <a:t>Smart Lookup brings research directly in to PowerPoint.</a:t>
            </a:r>
            <a:br>
              <a:rPr lang="en-US" sz="900" dirty="0">
                <a:latin typeface="Segoe UI" panose="020B0502040204020203" pitchFamily="34" charset="0"/>
                <a:cs typeface="Segoe UI" panose="020B0502040204020203" pitchFamily="34" charset="0"/>
              </a:rPr>
            </a:br>
            <a:br>
              <a:rPr lang="en-US" sz="900" dirty="0">
                <a:latin typeface="Segoe UI" panose="020B0502040204020203" pitchFamily="34" charset="0"/>
                <a:cs typeface="Segoe UI" panose="020B0502040204020203" pitchFamily="34" charset="0"/>
              </a:rPr>
            </a:br>
            <a:r>
              <a:rPr lang="en-US" sz="900"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0806" y="2465681"/>
            <a:ext cx="8347141" cy="2398541"/>
          </a:xfrm>
          <a:prstGeom prst="rect">
            <a:avLst/>
          </a:prstGeom>
        </p:spPr>
      </p:pic>
      <p:grpSp>
        <p:nvGrpSpPr>
          <p:cNvPr id="33" name="Group 32" descr="Small circle with number 1 inside  indicating step 1"/>
          <p:cNvGrpSpPr/>
          <p:nvPr/>
        </p:nvGrpSpPr>
        <p:grpSpPr bwMode="blackWhite">
          <a:xfrm>
            <a:off x="419043" y="4782287"/>
            <a:ext cx="418634" cy="312301"/>
            <a:chOff x="6953426" y="711274"/>
            <a:chExt cx="558179" cy="416400"/>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5" name="TextBox 34" descr="Number 1"/>
            <p:cNvSpPr txBox="1"/>
            <p:nvPr/>
          </p:nvSpPr>
          <p:spPr bwMode="blackWhite">
            <a:xfrm>
              <a:off x="6953426" y="727565"/>
              <a:ext cx="558179" cy="400109"/>
            </a:xfrm>
            <a:prstGeom prst="rect">
              <a:avLst/>
            </a:prstGeom>
            <a:noFill/>
          </p:spPr>
          <p:txBody>
            <a:bodyPr wrap="square" rtlCol="0">
              <a:spAutoFit/>
            </a:bodyPr>
            <a:lstStyle/>
            <a:p>
              <a:pPr algn="ctr"/>
              <a:r>
                <a:rPr lang="en-US" sz="1350"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799529" y="4812430"/>
            <a:ext cx="2189752" cy="973799"/>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900"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sz="900" i="1" dirty="0">
                <a:solidFill>
                  <a:srgbClr val="D24726"/>
                </a:solidFill>
                <a:latin typeface="Segoe UI" panose="020B0502040204020203" pitchFamily="34" charset="0"/>
                <a:cs typeface="Segoe UI" panose="020B0502040204020203" pitchFamily="34" charset="0"/>
              </a:rPr>
              <a:t>office</a:t>
            </a:r>
            <a:r>
              <a:rPr lang="en-US" sz="900"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35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3186827" y="4782287"/>
            <a:ext cx="418634" cy="312301"/>
            <a:chOff x="6953426" y="711274"/>
            <a:chExt cx="558179" cy="416400"/>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8" name="TextBox 37" descr="Number 2"/>
            <p:cNvSpPr txBox="1"/>
            <p:nvPr/>
          </p:nvSpPr>
          <p:spPr bwMode="blackWhite">
            <a:xfrm>
              <a:off x="6953426" y="727565"/>
              <a:ext cx="558179" cy="400109"/>
            </a:xfrm>
            <a:prstGeom prst="rect">
              <a:avLst/>
            </a:prstGeom>
            <a:noFill/>
          </p:spPr>
          <p:txBody>
            <a:bodyPr wrap="square" rtlCol="0">
              <a:spAutoFit/>
            </a:bodyPr>
            <a:lstStyle/>
            <a:p>
              <a:pPr algn="ctr"/>
              <a:r>
                <a:rPr lang="en-US" sz="1350"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3560892" y="4812430"/>
            <a:ext cx="2329775" cy="993040"/>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900" dirty="0">
                <a:solidFill>
                  <a:prstClr val="black">
                    <a:lumMod val="75000"/>
                    <a:lumOff val="25000"/>
                  </a:prstClr>
                </a:solidFill>
                <a:latin typeface="Segoe UI" panose="020B0502040204020203" pitchFamily="34" charset="0"/>
                <a:cs typeface="Segoe UI" panose="020B0502040204020203" pitchFamily="34" charset="0"/>
              </a:rPr>
              <a:t>Choose </a:t>
            </a:r>
            <a:r>
              <a:rPr lang="en-US" sz="900" dirty="0">
                <a:solidFill>
                  <a:srgbClr val="D24726"/>
                </a:solidFill>
                <a:latin typeface="Segoe UI Semibold" panose="020B0702040204020203" pitchFamily="34" charset="0"/>
                <a:cs typeface="Segoe UI Semibold" panose="020B0702040204020203" pitchFamily="34" charset="0"/>
              </a:rPr>
              <a:t>Smart</a:t>
            </a:r>
            <a:r>
              <a:rPr lang="en-US" sz="900" dirty="0">
                <a:solidFill>
                  <a:prstClr val="black">
                    <a:lumMod val="75000"/>
                    <a:lumOff val="25000"/>
                  </a:prstClr>
                </a:solidFill>
                <a:cs typeface="Segoe UI"/>
              </a:rPr>
              <a:t> </a:t>
            </a:r>
            <a:r>
              <a:rPr lang="en-US" sz="900" dirty="0">
                <a:solidFill>
                  <a:srgbClr val="D24726"/>
                </a:solidFill>
                <a:latin typeface="Segoe UI Semibold" panose="020B0702040204020203" pitchFamily="34" charset="0"/>
                <a:cs typeface="Segoe UI Semibold" panose="020B0702040204020203" pitchFamily="34" charset="0"/>
              </a:rPr>
              <a:t>Lookup</a:t>
            </a:r>
            <a:r>
              <a:rPr lang="en-US" sz="900" dirty="0">
                <a:latin typeface="Segoe UI" panose="020B0502040204020203" pitchFamily="34" charset="0"/>
                <a:cs typeface="Segoe UI" panose="020B0502040204020203" pitchFamily="34" charset="0"/>
              </a:rPr>
              <a:t>, and notice that results are contextual for that phrase, not </a:t>
            </a:r>
            <a:r>
              <a:rPr lang="en-US" sz="1350" dirty="0">
                <a:latin typeface="Segoe UI" panose="020B0502040204020203" pitchFamily="34" charset="0"/>
                <a:cs typeface="Segoe UI" panose="020B0502040204020203" pitchFamily="34" charset="0"/>
              </a:rPr>
              <a:t>Microsoft Office apps</a:t>
            </a:r>
            <a:r>
              <a:rPr lang="en-US" sz="900" dirty="0">
                <a:latin typeface="Segoe UI" panose="020B0502040204020203" pitchFamily="34" charset="0"/>
                <a:cs typeface="Segoe UI" panose="020B0502040204020203" pitchFamily="34" charset="0"/>
              </a:rPr>
              <a:t>.</a:t>
            </a:r>
            <a:endParaRPr lang="en-US" sz="900"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5948191" y="4782287"/>
            <a:ext cx="418634" cy="312301"/>
            <a:chOff x="6953426" y="711274"/>
            <a:chExt cx="558179" cy="416400"/>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1" name="TextBox 40" descr="Number 3"/>
            <p:cNvSpPr txBox="1"/>
            <p:nvPr/>
          </p:nvSpPr>
          <p:spPr bwMode="blackWhite">
            <a:xfrm>
              <a:off x="6953426" y="727565"/>
              <a:ext cx="558179" cy="400109"/>
            </a:xfrm>
            <a:prstGeom prst="rect">
              <a:avLst/>
            </a:prstGeom>
            <a:noFill/>
          </p:spPr>
          <p:txBody>
            <a:bodyPr wrap="square" rtlCol="0">
              <a:spAutoFit/>
            </a:bodyPr>
            <a:lstStyle/>
            <a:p>
              <a:pPr algn="ctr"/>
              <a:r>
                <a:rPr lang="en-US" sz="1350"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6322251" y="4812430"/>
            <a:ext cx="2330502" cy="1006415"/>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900" dirty="0">
                <a:latin typeface="Segoe UI" panose="020B0502040204020203" pitchFamily="34" charset="0"/>
                <a:cs typeface="Segoe UI" panose="020B0502040204020203" pitchFamily="34" charset="0"/>
              </a:rPr>
              <a:t>Just for fun, try Smart Lookup again by right-clicking in the word </a:t>
            </a:r>
            <a:r>
              <a:rPr lang="en-US" sz="900" i="1" dirty="0">
                <a:solidFill>
                  <a:srgbClr val="D24726"/>
                </a:solidFill>
                <a:latin typeface="Segoe UI" panose="020B0502040204020203" pitchFamily="34" charset="0"/>
                <a:cs typeface="Segoe UI" panose="020B0502040204020203" pitchFamily="34" charset="0"/>
              </a:rPr>
              <a:t>Office</a:t>
            </a:r>
            <a:r>
              <a:rPr lang="en-US" sz="900" dirty="0"/>
              <a:t> </a:t>
            </a:r>
            <a:r>
              <a:rPr lang="en-US" sz="900" dirty="0">
                <a:latin typeface="Segoe UI" panose="020B0502040204020203" pitchFamily="34" charset="0"/>
                <a:cs typeface="Segoe UI" panose="020B0502040204020203" pitchFamily="34" charset="0"/>
              </a:rPr>
              <a:t>in Step 2.</a:t>
            </a:r>
          </a:p>
          <a:p>
            <a:pPr marL="0" indent="0">
              <a:spcAft>
                <a:spcPts val="1500"/>
              </a:spcAft>
              <a:buNone/>
            </a:pPr>
            <a:endParaRPr lang="en-US" sz="900"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quarter" idx="13"/>
          </p:nvPr>
        </p:nvSpPr>
        <p:spPr>
          <a:xfrm>
            <a:off x="406208" y="2818071"/>
            <a:ext cx="7081986" cy="2983706"/>
          </a:xfrm>
        </p:spPr>
        <p:txBody>
          <a:bodyPr>
            <a:normAutofit/>
          </a:bodyPr>
          <a:lstStyle/>
          <a:p>
            <a:pPr marL="0" indent="0">
              <a:lnSpc>
                <a:spcPts val="2700"/>
              </a:lnSpc>
              <a:buNone/>
            </a:pPr>
            <a:r>
              <a:rPr lang="en-US" sz="1500" dirty="0">
                <a:latin typeface="Segoe UI Light" panose="020B0502040204020203" pitchFamily="34" charset="0"/>
                <a:cs typeface="Segoe UI Light" panose="020B0502040204020203" pitchFamily="34" charset="0"/>
              </a:rPr>
              <a:t>Select the </a:t>
            </a:r>
            <a:r>
              <a:rPr lang="en-US" sz="1500" dirty="0">
                <a:solidFill>
                  <a:srgbClr val="D24726"/>
                </a:solidFill>
                <a:latin typeface="Segoe UI Semibold" panose="020B0702040204020203" pitchFamily="34" charset="0"/>
                <a:cs typeface="Segoe UI Semibold" panose="020B0702040204020203" pitchFamily="34" charset="0"/>
              </a:rPr>
              <a:t>Tell Me                   </a:t>
            </a:r>
            <a:r>
              <a:rPr lang="en-US" sz="1500" dirty="0">
                <a:latin typeface="Segoe UI Light" panose="020B0502040204020203" pitchFamily="34" charset="0"/>
                <a:cs typeface="Segoe UI Light" panose="020B0502040204020203" pitchFamily="34" charset="0"/>
              </a:rPr>
              <a:t>button and type what you want to know.</a:t>
            </a:r>
            <a:br>
              <a:rPr lang="en-US" sz="1500" dirty="0">
                <a:latin typeface="Segoe UI Light" panose="020B0502040204020203" pitchFamily="34" charset="0"/>
                <a:cs typeface="Segoe UI Light" panose="020B0502040204020203" pitchFamily="34" charset="0"/>
              </a:rPr>
            </a:br>
            <a:endParaRPr lang="en-US" sz="1500" dirty="0">
              <a:latin typeface="Segoe UI Light" panose="020B0502040204020203" pitchFamily="34" charset="0"/>
              <a:cs typeface="Segoe UI Light" panose="020B0502040204020203" pitchFamily="34" charset="0"/>
            </a:endParaRPr>
          </a:p>
          <a:p>
            <a:pPr marL="0" indent="0">
              <a:lnSpc>
                <a:spcPts val="2700"/>
              </a:lnSpc>
              <a:buNone/>
            </a:pPr>
            <a:r>
              <a:rPr lang="en-US" sz="15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1500" dirty="0">
              <a:latin typeface="Segoe UI Light" panose="020B0502040204020203" pitchFamily="34" charset="0"/>
              <a:cs typeface="Segoe UI Light" panose="020B0502040204020203" pitchFamily="34" charset="0"/>
            </a:endParaRPr>
          </a:p>
          <a:p>
            <a:pPr marL="0" indent="0">
              <a:lnSpc>
                <a:spcPts val="2700"/>
              </a:lnSpc>
              <a:spcBef>
                <a:spcPts val="1125"/>
              </a:spcBef>
              <a:buNone/>
            </a:pPr>
            <a:r>
              <a:rPr lang="en-US" sz="15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1500" dirty="0">
              <a:latin typeface="Segoe UI Light" panose="020B0502040204020203" pitchFamily="34" charset="0"/>
              <a:cs typeface="Segoe UI Light" panose="020B0502040204020203" pitchFamily="34" charset="0"/>
            </a:endParaRPr>
          </a:p>
          <a:p>
            <a:pPr marL="0" indent="0">
              <a:lnSpc>
                <a:spcPts val="2700"/>
              </a:lnSpc>
              <a:buNone/>
            </a:pPr>
            <a:endParaRPr lang="en-US" sz="1500" dirty="0">
              <a:latin typeface="Segoe UI Light" panose="020B0502040204020203" pitchFamily="34" charset="0"/>
              <a:cs typeface="Segoe UI Light" panose="020B0502040204020203" pitchFamily="34" charset="0"/>
            </a:endParaRPr>
          </a:p>
          <a:p>
            <a:pPr marL="0" indent="0">
              <a:lnSpc>
                <a:spcPts val="2700"/>
              </a:lnSpc>
              <a:buNone/>
            </a:pPr>
            <a:endParaRPr lang="en-US" sz="15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60486" y="2620000"/>
            <a:ext cx="952254" cy="892310"/>
          </a:xfrm>
          <a:prstGeom prst="rect">
            <a:avLst/>
          </a:prstGeom>
        </p:spPr>
      </p:pic>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07049" y="3532353"/>
            <a:ext cx="496455" cy="496455"/>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07049" y="4046787"/>
            <a:ext cx="496455" cy="496455"/>
          </a:xfrm>
          <a:prstGeom prst="rect">
            <a:avLst/>
          </a:prstGeom>
        </p:spPr>
      </p:pic>
      <p:sp>
        <p:nvSpPr>
          <p:cNvPr id="9" name="TextBox 8"/>
          <p:cNvSpPr txBox="1"/>
          <p:nvPr/>
        </p:nvSpPr>
        <p:spPr>
          <a:xfrm>
            <a:off x="406209" y="5160849"/>
            <a:ext cx="4645478" cy="253916"/>
          </a:xfrm>
          <a:prstGeom prst="rect">
            <a:avLst/>
          </a:prstGeom>
          <a:noFill/>
        </p:spPr>
        <p:txBody>
          <a:bodyPr wrap="square" rtlCol="0">
            <a:spAutoFit/>
          </a:bodyPr>
          <a:lstStyle/>
          <a:p>
            <a:pPr algn="l"/>
            <a:r>
              <a:rPr lang="en-US" sz="1050" dirty="0">
                <a:latin typeface="Segoe UI Light" panose="020B0502040204020203" pitchFamily="34" charset="0"/>
                <a:cs typeface="Segoe UI Light" panose="020B0502040204020203" pitchFamily="34" charset="0"/>
              </a:rPr>
              <a:t>SELECT THE ARROW WHEN IN SLIDE SHOW MODE</a:t>
            </a:r>
          </a:p>
        </p:txBody>
      </p:sp>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6050" y="2928366"/>
            <a:ext cx="1857117" cy="1500958"/>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739476" y="4553711"/>
            <a:ext cx="6216024" cy="1411659"/>
          </a:xfrm>
        </p:spPr>
        <p:txBody>
          <a:bodyPr vert="horz" lIns="91440" tIns="45720" rIns="91440" bIns="45720" rtlCol="0" anchor="b">
            <a:normAutofit fontScale="90000"/>
          </a:bodyPr>
          <a:lstStyle/>
          <a:p>
            <a:pPr algn="ctr"/>
            <a:br>
              <a:rPr lang="en-US" sz="4200" dirty="0">
                <a:solidFill>
                  <a:schemeClr val="accent1"/>
                </a:solidFill>
              </a:rPr>
            </a:br>
            <a:r>
              <a:rPr lang="en-US" sz="4200" dirty="0">
                <a:solidFill>
                  <a:schemeClr val="accent1"/>
                </a:solidFill>
              </a:rPr>
              <a:t>Master Node and Worker node</a:t>
            </a:r>
            <a:r>
              <a:rPr lang="en-US" sz="4200" kern="1200" dirty="0">
                <a:solidFill>
                  <a:schemeClr val="accent1"/>
                </a:solidFill>
                <a:latin typeface="+mj-lt"/>
                <a:ea typeface="+mj-ea"/>
                <a:cs typeface="+mj-cs"/>
              </a:rPr>
              <a:t> </a:t>
            </a:r>
          </a:p>
        </p:txBody>
      </p:sp>
      <p:pic>
        <p:nvPicPr>
          <p:cNvPr id="2050" name="Picture 2" descr="Kubernetes Component">
            <a:extLst>
              <a:ext uri="{FF2B5EF4-FFF2-40B4-BE49-F238E27FC236}">
                <a16:creationId xmlns:a16="http://schemas.microsoft.com/office/drawing/2014/main" id="{4F2CB38C-7ABB-FA78-BD18-7877281F941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9475" y="1395021"/>
            <a:ext cx="7283296" cy="3274949"/>
          </a:xfrm>
          <a:prstGeom prst="rect">
            <a:avLst/>
          </a:prstGeom>
          <a:noFill/>
          <a:extLst>
            <a:ext uri="{909E8E84-426E-40DD-AFC4-6F175D3DCCD1}">
              <a14:hiddenFill xmlns:a14="http://schemas.microsoft.com/office/drawing/2010/main">
                <a:solidFill>
                  <a:srgbClr val="FFFFFF"/>
                </a:solidFill>
              </a14:hiddenFill>
            </a:ext>
          </a:extLst>
        </p:spPr>
      </p:pic>
      <p:sp>
        <p:nvSpPr>
          <p:cNvPr id="38" name="Content Placeholder 17"/>
          <p:cNvSpPr txBox="1">
            <a:spLocks/>
          </p:cNvSpPr>
          <p:nvPr/>
        </p:nvSpPr>
        <p:spPr>
          <a:xfrm>
            <a:off x="406208" y="2000781"/>
            <a:ext cx="8386728" cy="3828519"/>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defRPr/>
            </a:pPr>
            <a:endParaRPr lang="en-US" sz="900"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8DC164E5-8122-E8B4-B894-9512CE61ACD4}"/>
              </a:ext>
            </a:extLst>
          </p:cNvPr>
          <p:cNvSpPr txBox="1"/>
          <p:nvPr/>
        </p:nvSpPr>
        <p:spPr>
          <a:xfrm>
            <a:off x="554744" y="539650"/>
            <a:ext cx="6259713" cy="646331"/>
          </a:xfrm>
          <a:prstGeom prst="rect">
            <a:avLst/>
          </a:prstGeom>
          <a:noFill/>
        </p:spPr>
        <p:txBody>
          <a:bodyPr wrap="square" rtlCol="0">
            <a:spAutoFit/>
          </a:bodyPr>
          <a:lstStyle/>
          <a:p>
            <a:r>
              <a:rPr lang="en-US" dirty="0"/>
              <a:t>Kubernetes Architecture</a:t>
            </a:r>
          </a:p>
          <a:p>
            <a:endParaRPr lang="en-IN" dirty="0"/>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Kubernetes Control Plane </a:t>
            </a:r>
          </a:p>
        </p:txBody>
      </p:sp>
      <p:sp>
        <p:nvSpPr>
          <p:cNvPr id="25" name="Content Placeholder 17"/>
          <p:cNvSpPr txBox="1">
            <a:spLocks/>
          </p:cNvSpPr>
          <p:nvPr/>
        </p:nvSpPr>
        <p:spPr>
          <a:xfrm>
            <a:off x="217714" y="1360714"/>
            <a:ext cx="8436429" cy="4953001"/>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900" dirty="0">
                <a:latin typeface="Segoe UI" panose="020B0502040204020203" pitchFamily="34" charset="0"/>
                <a:cs typeface="Segoe UI" panose="020B0502040204020203" pitchFamily="34" charset="0"/>
              </a:rPr>
              <a:t>:</a:t>
            </a:r>
          </a:p>
        </p:txBody>
      </p:sp>
      <p:sp>
        <p:nvSpPr>
          <p:cNvPr id="32" name="Content Placeholder 17"/>
          <p:cNvSpPr txBox="1">
            <a:spLocks/>
          </p:cNvSpPr>
          <p:nvPr/>
        </p:nvSpPr>
        <p:spPr>
          <a:xfrm>
            <a:off x="406207" y="3380134"/>
            <a:ext cx="7467600" cy="700544"/>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defRPr/>
            </a:pPr>
            <a:endParaRPr lang="en-US" sz="1350" b="1" dirty="0">
              <a:solidFill>
                <a:prstClr val="black">
                  <a:lumMod val="75000"/>
                  <a:lumOff val="25000"/>
                </a:prstClr>
              </a:solidFill>
              <a:cs typeface="Segoe UI"/>
            </a:endParaRPr>
          </a:p>
        </p:txBody>
      </p:sp>
      <p:sp>
        <p:nvSpPr>
          <p:cNvPr id="3" name="TextBox 2">
            <a:extLst>
              <a:ext uri="{FF2B5EF4-FFF2-40B4-BE49-F238E27FC236}">
                <a16:creationId xmlns:a16="http://schemas.microsoft.com/office/drawing/2014/main" id="{22164CBB-B341-9EB8-6421-98F301F346DB}"/>
              </a:ext>
            </a:extLst>
          </p:cNvPr>
          <p:cNvSpPr txBox="1"/>
          <p:nvPr/>
        </p:nvSpPr>
        <p:spPr>
          <a:xfrm>
            <a:off x="489857" y="1360714"/>
            <a:ext cx="7806410" cy="5355312"/>
          </a:xfrm>
          <a:prstGeom prst="rect">
            <a:avLst/>
          </a:prstGeom>
          <a:noFill/>
        </p:spPr>
        <p:txBody>
          <a:bodyPr wrap="square" rtlCol="0">
            <a:spAutoFit/>
          </a:bodyPr>
          <a:lstStyle/>
          <a:p>
            <a:endParaRPr lang="en-US" b="0" i="0" dirty="0">
              <a:solidFill>
                <a:srgbClr val="374151"/>
              </a:solidFill>
              <a:effectLst/>
              <a:latin typeface="Söhne"/>
            </a:endParaRPr>
          </a:p>
          <a:p>
            <a:pPr algn="l"/>
            <a:r>
              <a:rPr lang="en-US" b="1" i="0" dirty="0">
                <a:solidFill>
                  <a:srgbClr val="374151"/>
                </a:solidFill>
                <a:effectLst/>
                <a:latin typeface="Söhne"/>
              </a:rPr>
              <a:t>The Control Plane is responsible for managing the overall state of the cluster and the orchestration of container deployment and management. It consists of the following components:</a:t>
            </a:r>
          </a:p>
          <a:p>
            <a:pPr algn="l"/>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API Server: The central management component that provides an interface for interacting with the Kubernetes control plane.</a:t>
            </a:r>
          </a:p>
          <a:p>
            <a:pPr algn="l"/>
            <a:endParaRPr lang="en-US" b="1" i="0" dirty="0">
              <a:solidFill>
                <a:srgbClr val="374151"/>
              </a:solidFill>
              <a:effectLst/>
              <a:latin typeface="Söhne"/>
            </a:endParaRPr>
          </a:p>
          <a:p>
            <a:pPr algn="l"/>
            <a:r>
              <a:rPr lang="en-US" b="1" i="0" dirty="0">
                <a:solidFill>
                  <a:srgbClr val="374151"/>
                </a:solidFill>
                <a:effectLst/>
                <a:latin typeface="Söhne"/>
              </a:rPr>
              <a:t>2.etcd: A distributed key-value store that stores the state of the entire Kubernetes cluster.</a:t>
            </a:r>
          </a:p>
          <a:p>
            <a:pPr algn="l"/>
            <a:endParaRPr lang="en-US" b="1" i="0" dirty="0">
              <a:solidFill>
                <a:srgbClr val="374151"/>
              </a:solidFill>
              <a:effectLst/>
              <a:latin typeface="Söhne"/>
            </a:endParaRPr>
          </a:p>
          <a:p>
            <a:pPr algn="l"/>
            <a:r>
              <a:rPr lang="en-US" b="1" i="0" dirty="0">
                <a:solidFill>
                  <a:srgbClr val="374151"/>
                </a:solidFill>
                <a:effectLst/>
                <a:latin typeface="Söhne"/>
              </a:rPr>
              <a:t>3.Scheduler: The component that assigns workloads to specific worker nodes in the cluster.</a:t>
            </a:r>
          </a:p>
          <a:p>
            <a:pPr algn="l"/>
            <a:endParaRPr lang="en-US" b="1" i="0" dirty="0">
              <a:solidFill>
                <a:srgbClr val="374151"/>
              </a:solidFill>
              <a:effectLst/>
              <a:latin typeface="Söhne"/>
            </a:endParaRPr>
          </a:p>
          <a:p>
            <a:pPr algn="l"/>
            <a:r>
              <a:rPr lang="en-US" b="1" i="0" dirty="0">
                <a:solidFill>
                  <a:srgbClr val="374151"/>
                </a:solidFill>
                <a:effectLst/>
                <a:latin typeface="Söhne"/>
              </a:rPr>
              <a:t>4.Controller Manager: The component that manages the various controllers responsible for the state of the cluster. </a:t>
            </a:r>
          </a:p>
          <a:p>
            <a:pPr algn="l"/>
            <a:endParaRPr lang="en-US" b="1" i="0" dirty="0">
              <a:solidFill>
                <a:srgbClr val="374151"/>
              </a:solidFill>
              <a:effectLst/>
              <a:latin typeface="Söhne"/>
            </a:endParaRPr>
          </a:p>
          <a:p>
            <a:pPr algn="l"/>
            <a:r>
              <a:rPr lang="en-US" b="1" dirty="0">
                <a:solidFill>
                  <a:srgbClr val="374151"/>
                </a:solidFill>
                <a:latin typeface="Söhne"/>
              </a:rPr>
              <a:t>Make sure actual state of a cluster matches to desired state</a:t>
            </a:r>
            <a:endParaRPr lang="en-US" b="1" i="0" dirty="0">
              <a:solidFill>
                <a:srgbClr val="374151"/>
              </a:solidFill>
              <a:effectLst/>
              <a:latin typeface="Söhne"/>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Kube Scheduler</a:t>
            </a:r>
          </a:p>
        </p:txBody>
      </p:sp>
      <p:sp>
        <p:nvSpPr>
          <p:cNvPr id="25" name="Content Placeholder 17"/>
          <p:cNvSpPr txBox="1">
            <a:spLocks/>
          </p:cNvSpPr>
          <p:nvPr/>
        </p:nvSpPr>
        <p:spPr>
          <a:xfrm>
            <a:off x="217714" y="1360714"/>
            <a:ext cx="8436429" cy="4953001"/>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900" dirty="0">
                <a:latin typeface="Segoe UI" panose="020B0502040204020203" pitchFamily="34" charset="0"/>
                <a:cs typeface="Segoe UI" panose="020B0502040204020203" pitchFamily="34" charset="0"/>
              </a:rPr>
              <a:t>:</a:t>
            </a:r>
          </a:p>
        </p:txBody>
      </p:sp>
      <p:sp>
        <p:nvSpPr>
          <p:cNvPr id="32" name="Content Placeholder 17"/>
          <p:cNvSpPr txBox="1">
            <a:spLocks/>
          </p:cNvSpPr>
          <p:nvPr/>
        </p:nvSpPr>
        <p:spPr>
          <a:xfrm>
            <a:off x="406207" y="3380134"/>
            <a:ext cx="7467600" cy="700544"/>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defRPr/>
            </a:pPr>
            <a:endParaRPr lang="en-US" sz="1350" b="1" dirty="0">
              <a:solidFill>
                <a:prstClr val="black">
                  <a:lumMod val="75000"/>
                  <a:lumOff val="25000"/>
                </a:prstClr>
              </a:solidFill>
              <a:cs typeface="Segoe UI"/>
            </a:endParaRPr>
          </a:p>
        </p:txBody>
      </p:sp>
      <p:sp>
        <p:nvSpPr>
          <p:cNvPr id="3" name="TextBox 2">
            <a:extLst>
              <a:ext uri="{FF2B5EF4-FFF2-40B4-BE49-F238E27FC236}">
                <a16:creationId xmlns:a16="http://schemas.microsoft.com/office/drawing/2014/main" id="{22164CBB-B341-9EB8-6421-98F301F346DB}"/>
              </a:ext>
            </a:extLst>
          </p:cNvPr>
          <p:cNvSpPr txBox="1"/>
          <p:nvPr/>
        </p:nvSpPr>
        <p:spPr>
          <a:xfrm>
            <a:off x="489857" y="1360714"/>
            <a:ext cx="7806410" cy="4247317"/>
          </a:xfrm>
          <a:prstGeom prst="rect">
            <a:avLst/>
          </a:prstGeom>
          <a:noFill/>
        </p:spPr>
        <p:txBody>
          <a:bodyPr wrap="square" rtlCol="0">
            <a:spAutoFit/>
          </a:bodyPr>
          <a:lstStyle/>
          <a:p>
            <a:endParaRPr lang="en-US" b="0" i="0" dirty="0">
              <a:solidFill>
                <a:srgbClr val="374151"/>
              </a:solidFill>
              <a:effectLst/>
              <a:latin typeface="Söhne"/>
            </a:endParaRPr>
          </a:p>
          <a:p>
            <a:pPr marL="285750" indent="-285750">
              <a:buFont typeface="Arial" panose="020B0604020202020204" pitchFamily="34" charset="0"/>
              <a:buChar char="•"/>
            </a:pPr>
            <a:r>
              <a:rPr lang="en-IN" dirty="0"/>
              <a:t>Kub Scheduler-   When users make request for the creation and management  of pods, kube scheduler is going to act on these request.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Handles POD creation and Management.</a:t>
            </a:r>
          </a:p>
          <a:p>
            <a:endParaRPr lang="en-IN" dirty="0"/>
          </a:p>
          <a:p>
            <a:pPr marL="285750" indent="-285750">
              <a:buFont typeface="Arial" panose="020B0604020202020204" pitchFamily="34" charset="0"/>
              <a:buChar char="•"/>
            </a:pPr>
            <a:r>
              <a:rPr lang="en-IN" dirty="0"/>
              <a:t>Kube Scheduler match/assign any node to create and run pods.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 Scheduler waits for newly created pods that have no nodes assigned  for every pod that the scheduler discover the scheduler becomes responsible for finding best nodes for that pod run 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Scheduler gets the information for hardware configuration from configuration file and schedule the pods on nodes accordingly.</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93354350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Kube API Server</a:t>
            </a:r>
          </a:p>
        </p:txBody>
      </p:sp>
      <p:sp>
        <p:nvSpPr>
          <p:cNvPr id="25" name="Content Placeholder 17"/>
          <p:cNvSpPr txBox="1">
            <a:spLocks/>
          </p:cNvSpPr>
          <p:nvPr/>
        </p:nvSpPr>
        <p:spPr>
          <a:xfrm>
            <a:off x="217714" y="1360714"/>
            <a:ext cx="8436429" cy="4953001"/>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900" dirty="0">
                <a:latin typeface="Segoe UI" panose="020B0502040204020203" pitchFamily="34" charset="0"/>
                <a:cs typeface="Segoe UI" panose="020B0502040204020203" pitchFamily="34" charset="0"/>
              </a:rPr>
              <a:t>:</a:t>
            </a:r>
          </a:p>
        </p:txBody>
      </p:sp>
      <p:sp>
        <p:nvSpPr>
          <p:cNvPr id="32" name="Content Placeholder 17"/>
          <p:cNvSpPr txBox="1">
            <a:spLocks/>
          </p:cNvSpPr>
          <p:nvPr/>
        </p:nvSpPr>
        <p:spPr>
          <a:xfrm>
            <a:off x="406207" y="3380134"/>
            <a:ext cx="7467600" cy="700544"/>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defRPr/>
            </a:pPr>
            <a:endParaRPr lang="en-US" sz="1350" b="1" dirty="0">
              <a:solidFill>
                <a:prstClr val="black">
                  <a:lumMod val="75000"/>
                  <a:lumOff val="25000"/>
                </a:prstClr>
              </a:solidFill>
              <a:cs typeface="Segoe UI"/>
            </a:endParaRPr>
          </a:p>
        </p:txBody>
      </p:sp>
      <p:sp>
        <p:nvSpPr>
          <p:cNvPr id="3" name="TextBox 2">
            <a:extLst>
              <a:ext uri="{FF2B5EF4-FFF2-40B4-BE49-F238E27FC236}">
                <a16:creationId xmlns:a16="http://schemas.microsoft.com/office/drawing/2014/main" id="{22164CBB-B341-9EB8-6421-98F301F346DB}"/>
              </a:ext>
            </a:extLst>
          </p:cNvPr>
          <p:cNvSpPr txBox="1"/>
          <p:nvPr/>
        </p:nvSpPr>
        <p:spPr>
          <a:xfrm>
            <a:off x="489857" y="1360714"/>
            <a:ext cx="7806410" cy="3970318"/>
          </a:xfrm>
          <a:prstGeom prst="rect">
            <a:avLst/>
          </a:prstGeom>
          <a:noFill/>
        </p:spPr>
        <p:txBody>
          <a:bodyPr wrap="square" rtlCol="0">
            <a:spAutoFit/>
          </a:bodyPr>
          <a:lstStyle/>
          <a:p>
            <a:endParaRPr lang="en-US" b="0" i="0" dirty="0">
              <a:solidFill>
                <a:srgbClr val="374151"/>
              </a:solidFill>
              <a:effectLst/>
              <a:latin typeface="Söhne"/>
            </a:endParaRPr>
          </a:p>
          <a:p>
            <a:pPr marL="285750" indent="-285750">
              <a:buFont typeface="Arial" panose="020B0604020202020204" pitchFamily="34" charset="0"/>
              <a:buChar char="•"/>
            </a:pPr>
            <a:r>
              <a:rPr lang="en-IN" dirty="0"/>
              <a:t>Kub API Server – It is a front face (for all communication).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The API server is responsible for receiving and processing API requests from various Kubernetes components, including the Kubernetes CLI (kubectl), Kubernetes dashboard, and other Kubernetes control plane components. It performs operations such as creating, modifying, and deleting Kubernetes objects (such as pods, deployments, services, and config maps), scheduling workloads to nodes, and authenticating and authorizing access to the Kubernetes API.</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The API server is designed to be scalable and highly available and can be configured to run in a single-node or multi-node configuration</a:t>
            </a:r>
            <a:r>
              <a:rPr lang="en-US" b="0" i="0" dirty="0">
                <a:solidFill>
                  <a:srgbClr val="374151"/>
                </a:solidFill>
                <a:effectLst/>
                <a:latin typeface="Söhne"/>
              </a:rPr>
              <a:t>.</a:t>
            </a:r>
            <a:r>
              <a:rPr lang="en-IN" dirty="0"/>
              <a: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48328883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Kubelet, Container Engine, Kube Proxy</a:t>
            </a:r>
          </a:p>
        </p:txBody>
      </p:sp>
      <p:sp>
        <p:nvSpPr>
          <p:cNvPr id="25" name="Content Placeholder 17"/>
          <p:cNvSpPr txBox="1">
            <a:spLocks/>
          </p:cNvSpPr>
          <p:nvPr/>
        </p:nvSpPr>
        <p:spPr>
          <a:xfrm>
            <a:off x="217714" y="1360714"/>
            <a:ext cx="8436429" cy="4953001"/>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900" dirty="0">
                <a:latin typeface="Segoe UI" panose="020B0502040204020203" pitchFamily="34" charset="0"/>
                <a:cs typeface="Segoe UI" panose="020B0502040204020203" pitchFamily="34" charset="0"/>
              </a:rPr>
              <a:t>:</a:t>
            </a:r>
          </a:p>
        </p:txBody>
      </p:sp>
      <p:sp>
        <p:nvSpPr>
          <p:cNvPr id="32" name="Content Placeholder 17"/>
          <p:cNvSpPr txBox="1">
            <a:spLocks/>
          </p:cNvSpPr>
          <p:nvPr/>
        </p:nvSpPr>
        <p:spPr>
          <a:xfrm>
            <a:off x="406207" y="3380134"/>
            <a:ext cx="7467600" cy="700544"/>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defRPr/>
            </a:pPr>
            <a:endParaRPr lang="en-US" sz="1350" b="1" dirty="0">
              <a:solidFill>
                <a:prstClr val="black">
                  <a:lumMod val="75000"/>
                  <a:lumOff val="25000"/>
                </a:prstClr>
              </a:solidFill>
              <a:cs typeface="Segoe UI"/>
            </a:endParaRPr>
          </a:p>
        </p:txBody>
      </p:sp>
      <p:sp>
        <p:nvSpPr>
          <p:cNvPr id="3" name="TextBox 2">
            <a:extLst>
              <a:ext uri="{FF2B5EF4-FFF2-40B4-BE49-F238E27FC236}">
                <a16:creationId xmlns:a16="http://schemas.microsoft.com/office/drawing/2014/main" id="{22164CBB-B341-9EB8-6421-98F301F346DB}"/>
              </a:ext>
            </a:extLst>
          </p:cNvPr>
          <p:cNvSpPr txBox="1"/>
          <p:nvPr/>
        </p:nvSpPr>
        <p:spPr>
          <a:xfrm>
            <a:off x="489857" y="1360714"/>
            <a:ext cx="7806410" cy="4524315"/>
          </a:xfrm>
          <a:prstGeom prst="rect">
            <a:avLst/>
          </a:prstGeom>
          <a:noFill/>
        </p:spPr>
        <p:txBody>
          <a:bodyPr wrap="square" rtlCol="0">
            <a:spAutoFit/>
          </a:bodyPr>
          <a:lstStyle/>
          <a:p>
            <a:endParaRPr lang="en-US" b="0" i="0" dirty="0">
              <a:solidFill>
                <a:srgbClr val="374151"/>
              </a:solidFill>
              <a:effectLst/>
              <a:latin typeface="Söhne"/>
            </a:endParaRPr>
          </a:p>
          <a:p>
            <a:r>
              <a:rPr lang="en-IN" dirty="0"/>
              <a:t>Kubelet -  Agent running on the node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Listen to Kubernetes Master  example (Pod creation requests)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Sends Success/Fail report to master.</a:t>
            </a:r>
          </a:p>
          <a:p>
            <a:pPr marL="285750" indent="-285750">
              <a:buFont typeface="Arial" panose="020B0604020202020204" pitchFamily="34" charset="0"/>
              <a:buChar char="•"/>
            </a:pPr>
            <a:endParaRPr lang="en-IN" dirty="0"/>
          </a:p>
          <a:p>
            <a:r>
              <a:rPr lang="en-IN" dirty="0"/>
              <a:t>Container Engine -  works with kubelet.</a:t>
            </a:r>
          </a:p>
          <a:p>
            <a:endParaRPr lang="en-IN" dirty="0"/>
          </a:p>
          <a:p>
            <a:pPr marL="285750" indent="-285750">
              <a:buFont typeface="Arial" panose="020B0604020202020204" pitchFamily="34" charset="0"/>
              <a:buChar char="•"/>
            </a:pPr>
            <a:r>
              <a:rPr lang="en-IN" dirty="0"/>
              <a:t>Pulling images.</a:t>
            </a:r>
          </a:p>
          <a:p>
            <a:pPr marL="285750" indent="-285750">
              <a:buFont typeface="Arial" panose="020B0604020202020204" pitchFamily="34" charset="0"/>
              <a:buChar char="•"/>
            </a:pPr>
            <a:r>
              <a:rPr lang="en-IN" dirty="0"/>
              <a:t>Start/Stop Containers.</a:t>
            </a:r>
          </a:p>
          <a:p>
            <a:pPr marL="285750" indent="-285750">
              <a:buFont typeface="Arial" panose="020B0604020202020204" pitchFamily="34" charset="0"/>
              <a:buChar char="•"/>
            </a:pPr>
            <a:endParaRPr lang="en-IN" dirty="0"/>
          </a:p>
          <a:p>
            <a:r>
              <a:rPr lang="en-IN" dirty="0"/>
              <a:t>Kube Proxy- Assign IP to each POD.</a:t>
            </a:r>
          </a:p>
          <a:p>
            <a:endParaRPr lang="en-IN" dirty="0"/>
          </a:p>
          <a:p>
            <a:r>
              <a:rPr lang="en-IN" dirty="0"/>
              <a:t>Kube-Proxy runs on each nodes and this make sure that each pod will get its own unique IP add.</a:t>
            </a:r>
          </a:p>
        </p:txBody>
      </p:sp>
    </p:spTree>
    <p:extLst>
      <p:ext uri="{BB962C8B-B14F-4D97-AF65-F5344CB8AC3E}">
        <p14:creationId xmlns:p14="http://schemas.microsoft.com/office/powerpoint/2010/main" val="137095506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POD, Nodes, </a:t>
            </a:r>
          </a:p>
        </p:txBody>
      </p:sp>
      <p:sp>
        <p:nvSpPr>
          <p:cNvPr id="25" name="Content Placeholder 17"/>
          <p:cNvSpPr txBox="1">
            <a:spLocks/>
          </p:cNvSpPr>
          <p:nvPr/>
        </p:nvSpPr>
        <p:spPr>
          <a:xfrm>
            <a:off x="217714" y="1360714"/>
            <a:ext cx="8436429" cy="4953001"/>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900" dirty="0">
                <a:latin typeface="Segoe UI" panose="020B0502040204020203" pitchFamily="34" charset="0"/>
                <a:cs typeface="Segoe UI" panose="020B0502040204020203" pitchFamily="34" charset="0"/>
              </a:rPr>
              <a:t>:</a:t>
            </a:r>
          </a:p>
        </p:txBody>
      </p:sp>
      <p:sp>
        <p:nvSpPr>
          <p:cNvPr id="32" name="Content Placeholder 17"/>
          <p:cNvSpPr txBox="1">
            <a:spLocks/>
          </p:cNvSpPr>
          <p:nvPr/>
        </p:nvSpPr>
        <p:spPr>
          <a:xfrm>
            <a:off x="406207" y="3380134"/>
            <a:ext cx="7467600" cy="700544"/>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defRPr/>
            </a:pPr>
            <a:endParaRPr lang="en-US" sz="1350" b="1" dirty="0">
              <a:solidFill>
                <a:prstClr val="black">
                  <a:lumMod val="75000"/>
                  <a:lumOff val="25000"/>
                </a:prstClr>
              </a:solidFill>
              <a:cs typeface="Segoe UI"/>
            </a:endParaRPr>
          </a:p>
        </p:txBody>
      </p:sp>
      <p:sp>
        <p:nvSpPr>
          <p:cNvPr id="3" name="TextBox 2">
            <a:extLst>
              <a:ext uri="{FF2B5EF4-FFF2-40B4-BE49-F238E27FC236}">
                <a16:creationId xmlns:a16="http://schemas.microsoft.com/office/drawing/2014/main" id="{22164CBB-B341-9EB8-6421-98F301F346DB}"/>
              </a:ext>
            </a:extLst>
          </p:cNvPr>
          <p:cNvSpPr txBox="1"/>
          <p:nvPr/>
        </p:nvSpPr>
        <p:spPr>
          <a:xfrm>
            <a:off x="390906" y="1360714"/>
            <a:ext cx="7905361" cy="4801314"/>
          </a:xfrm>
          <a:prstGeom prst="rect">
            <a:avLst/>
          </a:prstGeom>
          <a:noFill/>
        </p:spPr>
        <p:txBody>
          <a:bodyPr wrap="square" rtlCol="0">
            <a:spAutoFit/>
          </a:bodyPr>
          <a:lstStyle/>
          <a:p>
            <a:pPr marL="285750" indent="-285750">
              <a:buFont typeface="Arial" panose="020B0604020202020204" pitchFamily="34" charset="0"/>
              <a:buChar char="•"/>
            </a:pPr>
            <a:r>
              <a:rPr lang="en-IN" dirty="0"/>
              <a:t>Pod is a smallest unit in Kubernetes.</a:t>
            </a:r>
          </a:p>
          <a:p>
            <a:r>
              <a:rPr lang="en-IN" dirty="0"/>
              <a:t> </a:t>
            </a:r>
          </a:p>
          <a:p>
            <a:pPr marL="285750" indent="-285750">
              <a:buFont typeface="Arial" panose="020B0604020202020204" pitchFamily="34" charset="0"/>
              <a:buChar char="•"/>
            </a:pPr>
            <a:r>
              <a:rPr lang="en-IN" dirty="0"/>
              <a:t>Pod is a group of one or more containers that are deployed together on same host.</a:t>
            </a:r>
          </a:p>
          <a:p>
            <a:endParaRPr lang="en-IN" dirty="0"/>
          </a:p>
          <a:p>
            <a:pPr marL="285750" indent="-285750">
              <a:buFont typeface="Arial" panose="020B0604020202020204" pitchFamily="34" charset="0"/>
              <a:buChar char="•"/>
            </a:pPr>
            <a:r>
              <a:rPr lang="en-IN" dirty="0"/>
              <a:t>A cluster is a group of nodes.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In Kubernetes Control unit is POD not containers.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Consist of one or more tightly-coupled containers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Pods runs on node which is control by master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Kubernetes only knows about pods does not know about individual containers.</a:t>
            </a:r>
          </a:p>
          <a:p>
            <a:endParaRPr lang="en-IN" dirty="0"/>
          </a:p>
          <a:p>
            <a:endParaRPr lang="en-IN" dirty="0"/>
          </a:p>
        </p:txBody>
      </p:sp>
      <p:sp>
        <p:nvSpPr>
          <p:cNvPr id="2" name="Oval 1">
            <a:extLst>
              <a:ext uri="{FF2B5EF4-FFF2-40B4-BE49-F238E27FC236}">
                <a16:creationId xmlns:a16="http://schemas.microsoft.com/office/drawing/2014/main" id="{F01A7000-56FF-E710-A210-B7289F31F265}"/>
              </a:ext>
            </a:extLst>
          </p:cNvPr>
          <p:cNvSpPr/>
          <p:nvPr/>
        </p:nvSpPr>
        <p:spPr>
          <a:xfrm>
            <a:off x="406207" y="5613171"/>
            <a:ext cx="1466136" cy="384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Cluster</a:t>
            </a:r>
            <a:endParaRPr lang="en-IN" dirty="0"/>
          </a:p>
        </p:txBody>
      </p:sp>
      <p:sp>
        <p:nvSpPr>
          <p:cNvPr id="5" name="Oval 4">
            <a:extLst>
              <a:ext uri="{FF2B5EF4-FFF2-40B4-BE49-F238E27FC236}">
                <a16:creationId xmlns:a16="http://schemas.microsoft.com/office/drawing/2014/main" id="{43C678D1-C38A-D759-22DD-6E7A44EE189B}"/>
              </a:ext>
            </a:extLst>
          </p:cNvPr>
          <p:cNvSpPr/>
          <p:nvPr/>
        </p:nvSpPr>
        <p:spPr>
          <a:xfrm>
            <a:off x="2207825" y="5630951"/>
            <a:ext cx="1524000" cy="3633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Nodes</a:t>
            </a:r>
            <a:endParaRPr lang="en-IN" dirty="0"/>
          </a:p>
        </p:txBody>
      </p:sp>
      <p:sp>
        <p:nvSpPr>
          <p:cNvPr id="6" name="Oval 5">
            <a:extLst>
              <a:ext uri="{FF2B5EF4-FFF2-40B4-BE49-F238E27FC236}">
                <a16:creationId xmlns:a16="http://schemas.microsoft.com/office/drawing/2014/main" id="{E9E64377-FE3D-C0B7-E862-19F7CB4CDAB7}"/>
              </a:ext>
            </a:extLst>
          </p:cNvPr>
          <p:cNvSpPr/>
          <p:nvPr/>
        </p:nvSpPr>
        <p:spPr>
          <a:xfrm>
            <a:off x="3984171" y="5630951"/>
            <a:ext cx="1295400" cy="3633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Pods </a:t>
            </a:r>
            <a:endParaRPr lang="en-IN" dirty="0"/>
          </a:p>
        </p:txBody>
      </p:sp>
      <p:sp>
        <p:nvSpPr>
          <p:cNvPr id="7" name="Oval 6">
            <a:extLst>
              <a:ext uri="{FF2B5EF4-FFF2-40B4-BE49-F238E27FC236}">
                <a16:creationId xmlns:a16="http://schemas.microsoft.com/office/drawing/2014/main" id="{19E50707-C33D-5E7D-301E-F24075677FAF}"/>
              </a:ext>
            </a:extLst>
          </p:cNvPr>
          <p:cNvSpPr/>
          <p:nvPr/>
        </p:nvSpPr>
        <p:spPr>
          <a:xfrm>
            <a:off x="5548745" y="5630951"/>
            <a:ext cx="1951512" cy="3633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Containers</a:t>
            </a:r>
            <a:endParaRPr lang="en-IN" dirty="0"/>
          </a:p>
        </p:txBody>
      </p:sp>
      <p:cxnSp>
        <p:nvCxnSpPr>
          <p:cNvPr id="9" name="Straight Arrow Connector 8">
            <a:extLst>
              <a:ext uri="{FF2B5EF4-FFF2-40B4-BE49-F238E27FC236}">
                <a16:creationId xmlns:a16="http://schemas.microsoft.com/office/drawing/2014/main" id="{6F6D7A78-7D34-B5B7-8C43-574A4F3FA696}"/>
              </a:ext>
            </a:extLst>
          </p:cNvPr>
          <p:cNvCxnSpPr/>
          <p:nvPr/>
        </p:nvCxnSpPr>
        <p:spPr>
          <a:xfrm>
            <a:off x="1872343" y="5867400"/>
            <a:ext cx="3354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5C94AFC-62A8-CDA7-5FA0-DCF9BB0AC80A}"/>
              </a:ext>
            </a:extLst>
          </p:cNvPr>
          <p:cNvCxnSpPr/>
          <p:nvPr/>
        </p:nvCxnSpPr>
        <p:spPr>
          <a:xfrm>
            <a:off x="3731825" y="5867400"/>
            <a:ext cx="176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725AABA-C12B-622F-70C9-7CF0B55EB6D7}"/>
              </a:ext>
            </a:extLst>
          </p:cNvPr>
          <p:cNvCxnSpPr/>
          <p:nvPr/>
        </p:nvCxnSpPr>
        <p:spPr>
          <a:xfrm>
            <a:off x="5279571" y="5867400"/>
            <a:ext cx="1741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57654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Labels Selectors </a:t>
            </a:r>
          </a:p>
        </p:txBody>
      </p:sp>
      <p:sp>
        <p:nvSpPr>
          <p:cNvPr id="25" name="Content Placeholder 17"/>
          <p:cNvSpPr txBox="1">
            <a:spLocks/>
          </p:cNvSpPr>
          <p:nvPr/>
        </p:nvSpPr>
        <p:spPr>
          <a:xfrm>
            <a:off x="217714" y="1360714"/>
            <a:ext cx="8436429" cy="4953001"/>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900" dirty="0">
                <a:latin typeface="Segoe UI" panose="020B0502040204020203" pitchFamily="34" charset="0"/>
                <a:cs typeface="Segoe UI" panose="020B0502040204020203" pitchFamily="34" charset="0"/>
              </a:rPr>
              <a:t>:</a:t>
            </a:r>
          </a:p>
        </p:txBody>
      </p:sp>
      <p:sp>
        <p:nvSpPr>
          <p:cNvPr id="32" name="Content Placeholder 17"/>
          <p:cNvSpPr txBox="1">
            <a:spLocks/>
          </p:cNvSpPr>
          <p:nvPr/>
        </p:nvSpPr>
        <p:spPr>
          <a:xfrm>
            <a:off x="406207" y="3380134"/>
            <a:ext cx="7467600" cy="700544"/>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defRPr/>
            </a:pPr>
            <a:endParaRPr lang="en-US" sz="1350" b="1" dirty="0">
              <a:solidFill>
                <a:prstClr val="black">
                  <a:lumMod val="75000"/>
                  <a:lumOff val="25000"/>
                </a:prstClr>
              </a:solidFill>
              <a:cs typeface="Segoe UI"/>
            </a:endParaRPr>
          </a:p>
        </p:txBody>
      </p:sp>
      <p:sp>
        <p:nvSpPr>
          <p:cNvPr id="3" name="TextBox 2">
            <a:extLst>
              <a:ext uri="{FF2B5EF4-FFF2-40B4-BE49-F238E27FC236}">
                <a16:creationId xmlns:a16="http://schemas.microsoft.com/office/drawing/2014/main" id="{22164CBB-B341-9EB8-6421-98F301F346DB}"/>
              </a:ext>
            </a:extLst>
          </p:cNvPr>
          <p:cNvSpPr txBox="1"/>
          <p:nvPr/>
        </p:nvSpPr>
        <p:spPr>
          <a:xfrm>
            <a:off x="489857" y="1360714"/>
            <a:ext cx="7806410" cy="6740307"/>
          </a:xfrm>
          <a:prstGeom prst="rect">
            <a:avLst/>
          </a:prstGeom>
          <a:noFill/>
        </p:spPr>
        <p:txBody>
          <a:bodyPr wrap="square" rtlCol="0">
            <a:spAutoFit/>
          </a:bodyPr>
          <a:lstStyle/>
          <a:p>
            <a:endParaRPr lang="en-US" b="0" i="0" dirty="0">
              <a:solidFill>
                <a:srgbClr val="374151"/>
              </a:solidFill>
              <a:effectLst/>
              <a:latin typeface="Söhne"/>
            </a:endParaRPr>
          </a:p>
          <a:p>
            <a:r>
              <a:rPr lang="en-IN" dirty="0"/>
              <a:t>Labels – labels are the mechanism you use to organise Kubernetes objects.</a:t>
            </a:r>
          </a:p>
          <a:p>
            <a:pPr marL="285750" indent="-285750">
              <a:buFont typeface="Arial" panose="020B0604020202020204" pitchFamily="34" charset="0"/>
              <a:buChar char="•"/>
            </a:pPr>
            <a:r>
              <a:rPr lang="en-IN" dirty="0"/>
              <a:t>A label is a key-value pair without any predefined meaning can be attached to the objects.</a:t>
            </a:r>
          </a:p>
          <a:p>
            <a:endParaRPr lang="en-IN" dirty="0"/>
          </a:p>
          <a:p>
            <a:pPr marL="285750" indent="-285750">
              <a:buFont typeface="Arial" panose="020B0604020202020204" pitchFamily="34" charset="0"/>
              <a:buChar char="•"/>
            </a:pPr>
            <a:r>
              <a:rPr lang="en-IN" dirty="0"/>
              <a:t>Labels are similar to tags in Aws or git where you use a name to quick reference </a:t>
            </a:r>
          </a:p>
          <a:p>
            <a:endParaRPr lang="en-IN" dirty="0"/>
          </a:p>
          <a:p>
            <a:r>
              <a:rPr lang="en-IN" dirty="0"/>
              <a:t>Selectors- one label are attached to an object we would need filters to narrow down and these are called as label selectors.</a:t>
            </a:r>
          </a:p>
          <a:p>
            <a:endParaRPr lang="en-IN" dirty="0"/>
          </a:p>
          <a:p>
            <a:r>
              <a:rPr lang="en-IN" dirty="0"/>
              <a:t>The API currently supports two types of selectors equality based and set based.</a:t>
            </a:r>
          </a:p>
          <a:p>
            <a:r>
              <a:rPr lang="en-IN" dirty="0"/>
              <a:t>    environment = production</a:t>
            </a:r>
          </a:p>
          <a:p>
            <a:r>
              <a:rPr lang="en-IN" dirty="0"/>
              <a:t>Set Based  label requirement allow filtering keys according to a set of values.</a:t>
            </a:r>
          </a:p>
          <a:p>
            <a:r>
              <a:rPr lang="en-IN" dirty="0"/>
              <a:t>          environment in (production, </a:t>
            </a:r>
            <a:r>
              <a:rPr lang="en-IN" dirty="0" err="1"/>
              <a:t>qa</a:t>
            </a:r>
            <a:r>
              <a:rPr lang="en-IN" dirty="0"/>
              <a:t>)</a:t>
            </a:r>
          </a:p>
          <a:p>
            <a:endParaRPr lang="en-IN" dirty="0"/>
          </a:p>
          <a:p>
            <a:endParaRPr lang="en-IN" dirty="0"/>
          </a:p>
          <a:p>
            <a:endParaRPr lang="en-IN" dirty="0"/>
          </a:p>
          <a:p>
            <a:endParaRPr lang="en-IN" dirty="0"/>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334747596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Labels Selectors </a:t>
            </a:r>
          </a:p>
        </p:txBody>
      </p:sp>
      <p:sp>
        <p:nvSpPr>
          <p:cNvPr id="25" name="Content Placeholder 17"/>
          <p:cNvSpPr txBox="1">
            <a:spLocks/>
          </p:cNvSpPr>
          <p:nvPr/>
        </p:nvSpPr>
        <p:spPr>
          <a:xfrm>
            <a:off x="217714" y="1360714"/>
            <a:ext cx="8436429" cy="4953001"/>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900" dirty="0">
                <a:latin typeface="Segoe UI" panose="020B0502040204020203" pitchFamily="34" charset="0"/>
                <a:cs typeface="Segoe UI" panose="020B0502040204020203" pitchFamily="34" charset="0"/>
              </a:rPr>
              <a:t>:</a:t>
            </a:r>
          </a:p>
        </p:txBody>
      </p:sp>
      <p:sp>
        <p:nvSpPr>
          <p:cNvPr id="32" name="Content Placeholder 17"/>
          <p:cNvSpPr txBox="1">
            <a:spLocks/>
          </p:cNvSpPr>
          <p:nvPr/>
        </p:nvSpPr>
        <p:spPr>
          <a:xfrm>
            <a:off x="406207" y="3380134"/>
            <a:ext cx="7467600" cy="700544"/>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defRPr/>
            </a:pPr>
            <a:endParaRPr lang="en-US" sz="1350" b="1" dirty="0">
              <a:solidFill>
                <a:prstClr val="black">
                  <a:lumMod val="75000"/>
                  <a:lumOff val="25000"/>
                </a:prstClr>
              </a:solidFill>
              <a:cs typeface="Segoe UI"/>
            </a:endParaRPr>
          </a:p>
        </p:txBody>
      </p:sp>
      <p:sp>
        <p:nvSpPr>
          <p:cNvPr id="3" name="TextBox 2">
            <a:extLst>
              <a:ext uri="{FF2B5EF4-FFF2-40B4-BE49-F238E27FC236}">
                <a16:creationId xmlns:a16="http://schemas.microsoft.com/office/drawing/2014/main" id="{22164CBB-B341-9EB8-6421-98F301F346DB}"/>
              </a:ext>
            </a:extLst>
          </p:cNvPr>
          <p:cNvSpPr txBox="1"/>
          <p:nvPr/>
        </p:nvSpPr>
        <p:spPr>
          <a:xfrm>
            <a:off x="489857" y="1360714"/>
            <a:ext cx="7806410" cy="5078313"/>
          </a:xfrm>
          <a:prstGeom prst="rect">
            <a:avLst/>
          </a:prstGeom>
          <a:noFill/>
        </p:spPr>
        <p:txBody>
          <a:bodyPr wrap="square" rtlCol="0">
            <a:spAutoFit/>
          </a:bodyPr>
          <a:lstStyle/>
          <a:p>
            <a:r>
              <a:rPr lang="en-US" dirty="0">
                <a:solidFill>
                  <a:srgbClr val="374151"/>
                </a:solidFill>
                <a:latin typeface="Söhne"/>
              </a:rPr>
              <a:t>apiVersion: v1</a:t>
            </a:r>
          </a:p>
          <a:p>
            <a:r>
              <a:rPr lang="en-US" dirty="0">
                <a:solidFill>
                  <a:srgbClr val="374151"/>
                </a:solidFill>
                <a:latin typeface="Söhne"/>
              </a:rPr>
              <a:t>k</a:t>
            </a:r>
            <a:r>
              <a:rPr lang="en-US" b="0" i="0" dirty="0">
                <a:solidFill>
                  <a:srgbClr val="374151"/>
                </a:solidFill>
                <a:effectLst/>
                <a:latin typeface="Söhne"/>
              </a:rPr>
              <a:t>ind: pod</a:t>
            </a:r>
          </a:p>
          <a:p>
            <a:r>
              <a:rPr lang="en-US" dirty="0">
                <a:solidFill>
                  <a:srgbClr val="374151"/>
                </a:solidFill>
                <a:latin typeface="Söhne"/>
              </a:rPr>
              <a:t>metadata:</a:t>
            </a:r>
          </a:p>
          <a:p>
            <a:r>
              <a:rPr lang="en-US" b="0" i="0" dirty="0">
                <a:solidFill>
                  <a:srgbClr val="374151"/>
                </a:solidFill>
                <a:effectLst/>
                <a:latin typeface="Söhne"/>
              </a:rPr>
              <a:t>     name: label-demo</a:t>
            </a:r>
          </a:p>
          <a:p>
            <a:r>
              <a:rPr lang="en-US" dirty="0">
                <a:solidFill>
                  <a:srgbClr val="374151"/>
                </a:solidFill>
                <a:latin typeface="Söhne"/>
              </a:rPr>
              <a:t>      labels:</a:t>
            </a:r>
          </a:p>
          <a:p>
            <a:r>
              <a:rPr lang="en-US" b="0" i="0" dirty="0">
                <a:solidFill>
                  <a:srgbClr val="374151"/>
                </a:solidFill>
                <a:effectLst/>
                <a:latin typeface="Söhne"/>
              </a:rPr>
              <a:t>        environment: </a:t>
            </a:r>
            <a:r>
              <a:rPr lang="en-US" dirty="0">
                <a:solidFill>
                  <a:srgbClr val="374151"/>
                </a:solidFill>
                <a:latin typeface="Söhne"/>
              </a:rPr>
              <a:t> production</a:t>
            </a:r>
          </a:p>
          <a:p>
            <a:r>
              <a:rPr lang="en-US" b="0" i="0" dirty="0">
                <a:solidFill>
                  <a:srgbClr val="374151"/>
                </a:solidFill>
                <a:effectLst/>
                <a:latin typeface="Söhne"/>
              </a:rPr>
              <a:t>        app: </a:t>
            </a:r>
            <a:r>
              <a:rPr lang="en-US" dirty="0">
                <a:solidFill>
                  <a:srgbClr val="374151"/>
                </a:solidFill>
                <a:latin typeface="Söhne"/>
              </a:rPr>
              <a:t> nginx</a:t>
            </a:r>
          </a:p>
          <a:p>
            <a:r>
              <a:rPr lang="en-US" dirty="0">
                <a:solidFill>
                  <a:srgbClr val="374151"/>
                </a:solidFill>
                <a:latin typeface="Söhne"/>
              </a:rPr>
              <a:t>s</a:t>
            </a:r>
            <a:r>
              <a:rPr lang="en-US" b="0" i="0" dirty="0">
                <a:solidFill>
                  <a:srgbClr val="374151"/>
                </a:solidFill>
                <a:effectLst/>
                <a:latin typeface="Söhne"/>
              </a:rPr>
              <a:t>pec:</a:t>
            </a:r>
          </a:p>
          <a:p>
            <a:r>
              <a:rPr lang="en-US" b="0" i="0" dirty="0">
                <a:solidFill>
                  <a:srgbClr val="374151"/>
                </a:solidFill>
                <a:effectLst/>
                <a:latin typeface="Söhne"/>
              </a:rPr>
              <a:t>   containers: </a:t>
            </a:r>
          </a:p>
          <a:p>
            <a:r>
              <a:rPr lang="en-US" dirty="0">
                <a:solidFill>
                  <a:srgbClr val="374151"/>
                </a:solidFill>
                <a:latin typeface="Söhne"/>
              </a:rPr>
              <a:t>       - name : ngnix</a:t>
            </a:r>
          </a:p>
          <a:p>
            <a:r>
              <a:rPr lang="en-US" b="0" i="0" dirty="0">
                <a:solidFill>
                  <a:srgbClr val="374151"/>
                </a:solidFill>
                <a:effectLst/>
                <a:latin typeface="Söhne"/>
              </a:rPr>
              <a:t>          image: nginx:1.14.2</a:t>
            </a:r>
          </a:p>
          <a:p>
            <a:r>
              <a:rPr lang="en-US" dirty="0">
                <a:solidFill>
                  <a:srgbClr val="374151"/>
                </a:solidFill>
                <a:latin typeface="Söhne"/>
              </a:rPr>
              <a:t>          ports: </a:t>
            </a:r>
          </a:p>
          <a:p>
            <a:r>
              <a:rPr lang="en-US" b="0" i="0" dirty="0">
                <a:solidFill>
                  <a:srgbClr val="374151"/>
                </a:solidFill>
                <a:effectLst/>
                <a:latin typeface="Söhne"/>
              </a:rPr>
              <a:t>          -   containerPort: 80</a:t>
            </a:r>
          </a:p>
          <a:p>
            <a:endParaRPr lang="en-IN" dirty="0"/>
          </a:p>
          <a:p>
            <a:endParaRPr lang="en-IN" dirty="0"/>
          </a:p>
          <a:p>
            <a:endParaRPr lang="en-IN" dirty="0"/>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290573505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475</TotalTime>
  <Words>1326</Words>
  <Application>Microsoft Office PowerPoint</Application>
  <PresentationFormat>On-screen Show (4:3)</PresentationFormat>
  <Paragraphs>203</Paragraphs>
  <Slides>17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Noto Sans JP</vt:lpstr>
      <vt:lpstr>Segoe UI</vt:lpstr>
      <vt:lpstr>Segoe UI Light</vt:lpstr>
      <vt:lpstr>Segoe UI Semibold</vt:lpstr>
      <vt:lpstr>SFMono-Regular</vt:lpstr>
      <vt:lpstr>Söhne</vt:lpstr>
      <vt:lpstr>Trebuchet MS</vt:lpstr>
      <vt:lpstr>Wingdings 3</vt:lpstr>
      <vt:lpstr>Facet</vt:lpstr>
      <vt:lpstr>PowerPoint Presentation</vt:lpstr>
      <vt:lpstr> Master Node and Worker node </vt:lpstr>
      <vt:lpstr>Kubernetes Control Plane </vt:lpstr>
      <vt:lpstr>Kube Scheduler</vt:lpstr>
      <vt:lpstr>Kube API Server</vt:lpstr>
      <vt:lpstr>Kubelet, Container Engine, Kube Proxy</vt:lpstr>
      <vt:lpstr>POD, Nodes, </vt:lpstr>
      <vt:lpstr>Labels Selectors </vt:lpstr>
      <vt:lpstr>Labels Selectors </vt:lpstr>
      <vt:lpstr>Kubernetes Commands</vt:lpstr>
      <vt:lpstr>Replication Controllers</vt:lpstr>
      <vt:lpstr>Replication Controllers example</vt:lpstr>
      <vt:lpstr>Setting up Morph</vt:lpstr>
      <vt:lpstr>Working together in real time</vt:lpstr>
      <vt:lpstr>You’re an expert with Tell Me</vt:lpstr>
      <vt:lpstr>Explore without leaving your slides</vt:lpstr>
      <vt:lpstr>More questions about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Goel, Ashish</dc:creator>
  <cp:keywords/>
  <cp:lastModifiedBy>Goel, Ashish</cp:lastModifiedBy>
  <cp:revision>2</cp:revision>
  <dcterms:created xsi:type="dcterms:W3CDTF">2023-02-16T05:44:32Z</dcterms:created>
  <dcterms:modified xsi:type="dcterms:W3CDTF">2023-02-16T13:39:48Z</dcterms:modified>
  <cp:version/>
</cp:coreProperties>
</file>