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 Thin"/>
      <p:regular r:id="rId41"/>
      <p:bold r:id="rId42"/>
      <p:italic r:id="rId43"/>
      <p:boldItalic r:id="rId44"/>
    </p:embeddedFont>
    <p:embeddedFont>
      <p:font typeface="Roboto Medium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958751-6D22-4EF9-8163-E4A9AC08FCF8}">
  <a:tblStyle styleId="{61958751-6D22-4EF9-8163-E4A9AC08F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obotoThin-bold.fntdata"/><Relationship Id="rId41" Type="http://schemas.openxmlformats.org/officeDocument/2006/relationships/font" Target="fonts/RobotoThin-regular.fntdata"/><Relationship Id="rId44" Type="http://schemas.openxmlformats.org/officeDocument/2006/relationships/font" Target="fonts/RobotoThin-boldItalic.fntdata"/><Relationship Id="rId43" Type="http://schemas.openxmlformats.org/officeDocument/2006/relationships/font" Target="fonts/RobotoThin-italic.fntdata"/><Relationship Id="rId46" Type="http://schemas.openxmlformats.org/officeDocument/2006/relationships/font" Target="fonts/RobotoMedium-bold.fntdata"/><Relationship Id="rId45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boldItalic.fntdata"/><Relationship Id="rId47" Type="http://schemas.openxmlformats.org/officeDocument/2006/relationships/font" Target="fonts/RobotoMedium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regular.fntdata"/><Relationship Id="rId36" Type="http://schemas.openxmlformats.org/officeDocument/2006/relationships/slide" Target="slides/slide30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45933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45933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832d19f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832d19f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53a5836a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53a5836a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c53a5836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c53a5836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53a5836a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53a5836a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53a5836a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53a5836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53a5836a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53a5836a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53a5836a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53a5836a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53a5836a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53a5836a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c53a5836a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c53a5836a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c53a5836a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c53a5836a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53a5836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53a5836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f19278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f19278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12689bd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12689bd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128731b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128731b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128731b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128731b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128731b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128731b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53a5836a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53a5836a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53a5836a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53a5836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c53a5836a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c53a5836a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37226b35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37226b35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34593351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34593351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53a5836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53a5836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34593351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34593351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53a5836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53a5836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53a5836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53a5836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53a5836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53a5836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53a5836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53a5836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c53a5836a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c53a5836a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53a5836a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53a5836a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1mg.com/drugs/augmentin-625-duo-tablet-1386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50150" y="532825"/>
            <a:ext cx="82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61">
                <a:solidFill>
                  <a:srgbClr val="000000"/>
                </a:solidFill>
              </a:rPr>
              <a:t>Medical Textual Question Answering System</a:t>
            </a:r>
            <a:endParaRPr sz="2761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29550" y="431215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Presented by: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Ashish Gour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(18CS30008)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3157175"/>
            <a:ext cx="90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Under the 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upervision of: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Prof. Pawan Goyal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9225" y="37268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Mentored by: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Ankan Mullick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01" y="1212625"/>
            <a:ext cx="1419099" cy="15882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-225" y="27555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Indian Institute of Technology Kharagpur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066750"/>
            <a:ext cx="69723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402100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</a:t>
            </a:r>
            <a:r>
              <a:rPr lang="en"/>
              <a:t>igure below shows the general architecture of Question-Answering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75" y="570700"/>
            <a:ext cx="6648276" cy="45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727650" y="128375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overall proposed framework is shown in figure below.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1358125"/>
            <a:ext cx="76887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annotated the first 3000 queries into the 6 defined classes. The distribution of queries into classes for first 3000 queries are as follows: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2234763" y="21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1832775"/>
                <a:gridCol w="2841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No. of queries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cold and cough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fever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88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diarrhea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acidity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vomit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2423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p25"/>
          <p:cNvGrpSpPr/>
          <p:nvPr/>
        </p:nvGrpSpPr>
        <p:grpSpPr>
          <a:xfrm>
            <a:off x="1780063" y="3524779"/>
            <a:ext cx="5957975" cy="643500"/>
            <a:chOff x="1593000" y="2322568"/>
            <a:chExt cx="5957975" cy="643500"/>
          </a:xfrm>
        </p:grpSpPr>
        <p:sp>
          <p:nvSpPr>
            <p:cNvPr id="178" name="Google Shape;178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Fine-tuning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Linear fine-tuning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K-shot fine-tuning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Full fine-tuning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Evaluation of different classification models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5"/>
          <p:cNvGrpSpPr/>
          <p:nvPr/>
        </p:nvGrpSpPr>
        <p:grpSpPr>
          <a:xfrm>
            <a:off x="1780063" y="2869661"/>
            <a:ext cx="5957975" cy="643500"/>
            <a:chOff x="1593000" y="2322568"/>
            <a:chExt cx="5957975" cy="643500"/>
          </a:xfrm>
        </p:grpSpPr>
        <p:sp>
          <p:nvSpPr>
            <p:cNvPr id="186" name="Google Shape;186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Answer retrieval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Retrieval of top k relevant answers for a new query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omparison between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Annotated rank vs Retrieved rank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Example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25"/>
          <p:cNvGrpSpPr/>
          <p:nvPr/>
        </p:nvGrpSpPr>
        <p:grpSpPr>
          <a:xfrm>
            <a:off x="1780063" y="2214534"/>
            <a:ext cx="5957975" cy="643500"/>
            <a:chOff x="1593000" y="2322568"/>
            <a:chExt cx="5957975" cy="643500"/>
          </a:xfrm>
        </p:grpSpPr>
        <p:sp>
          <p:nvSpPr>
            <p:cNvPr id="194" name="Google Shape;194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Classification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Compare the macro F1 scores and accuracies of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classification models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Selected 30 queries from each class, annotate them to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calculate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class-wise accuracies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1780063" y="4179904"/>
            <a:ext cx="5957975" cy="643500"/>
            <a:chOff x="1593000" y="2322568"/>
            <a:chExt cx="5957975" cy="643500"/>
          </a:xfrm>
        </p:grpSpPr>
        <p:sp>
          <p:nvSpPr>
            <p:cNvPr id="202" name="Google Shape;202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NER detection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Compare the accuracies of different NER models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Example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727650" y="1883825"/>
            <a:ext cx="76887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implemented and trained different models, below table shows the comparison between the macro f1-scores and accuracies of different classification models.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6" name="Google Shape;216;p26"/>
          <p:cNvGraphicFramePr/>
          <p:nvPr/>
        </p:nvGraphicFramePr>
        <p:xfrm>
          <a:off x="1721838" y="25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2331825"/>
                <a:gridCol w="1471150"/>
                <a:gridCol w="1897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Model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Macro F1 score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RoBERTa large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0.82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BART large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0.89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729450" y="1318650"/>
            <a:ext cx="76887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apply the classification model to the rest of the queries and selected 30 queries from every five classes (except the “other” class) randomly, giving us a total of 150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manually annotate their class to calculate the accuracy for each class, Table 4.2 below illustrates the class-wise accuracies for these 150 queries: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2236550" y="25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1832775"/>
                <a:gridCol w="2841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cold and cough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90.0%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fever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90.0%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diarrhea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66.6%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acidity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46.6%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vomit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90.0%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</a:t>
            </a:r>
            <a:r>
              <a:rPr lang="en"/>
              <a:t>retrieval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first 1000 queries as our corpus for retrieving answers to these 150 queries, and retrieved the best k=3 answers from their respective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annotate ranks for the answers retrieved based on how significant the answer is for the query and compared them with the retrieved ranks.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also retrieved the answers from the “other” class.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729450" y="1358500"/>
            <a:ext cx="76887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150 queries: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20 queries, the answers were unsatisfactory*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24 queries, the answers retrieved from the “other” class were better than the answers retrieved from its own class and categories*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rest of the 106 queries, the answers retrieved were significant and satisfactory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*(34 out of these 44 queries were false positives in their respective classes)</a:t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729450" y="1405625"/>
            <a:ext cx="7688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below shows the comparison between the Retrieved rank(rank output from the model) vs Annotated rank(manual rank) of top k=3 answers for the 106 queries with satisfactory answers:</a:t>
            </a:r>
            <a:endParaRPr/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213" y="2073125"/>
            <a:ext cx="4583165" cy="28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729450" y="1421325"/>
            <a:ext cx="76887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“Medicine for throat pain and cold”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got </a:t>
            </a:r>
            <a:r>
              <a:rPr lang="en"/>
              <a:t>classified into the “cold and cough” class and into the “medication”, “throat pain” and “cough”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retrieved top k=3 answers to the query in the given categories, following are the answers we got: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 zerodol P / BPBetadine gargles for throat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 Dolo 650 mg twice daily / Alex cough syp twice daily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dolo 650 mg three times a day for two days, tab alaspan am once a day for five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Annotated rank order for retrieved answers is 1-2-3, which is the same as their Retrieved ranks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Challenges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29450" y="2078875"/>
            <a:ext cx="46740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 recent years, there has been increase in the popularity of online platforms. People are using the internet for doing various daily activities. </a:t>
            </a:r>
            <a:r>
              <a:rPr lang="en">
                <a:highlight>
                  <a:schemeClr val="lt1"/>
                </a:highlight>
              </a:rPr>
              <a:t>Online medical consulting is also on rise.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chemeClr val="lt1"/>
                </a:highlight>
              </a:rPr>
              <a:t>In rural areas, finding a doctor in an emergency consulting is next to impossible. People need to travel miles for a basic consultation.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2158325"/>
            <a:ext cx="3686675" cy="21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729450" y="1905663"/>
            <a:ext cx="4919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fine-tuning BERT model to </a:t>
            </a:r>
            <a:r>
              <a:rPr lang="en"/>
              <a:t>achieve</a:t>
            </a:r>
            <a:r>
              <a:rPr lang="en"/>
              <a:t> better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Linear fine-tuning</a:t>
            </a:r>
            <a:endParaRPr b="1"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7" name="Google Shape;257;p32"/>
          <p:cNvGraphicFramePr/>
          <p:nvPr/>
        </p:nvGraphicFramePr>
        <p:xfrm>
          <a:off x="829700" y="268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3305500"/>
                <a:gridCol w="139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Linear fine-tuning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Macro f1 score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layer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last 2 transformers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layers 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and linear layer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ast 3 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transformers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layers and linear layer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ast 4 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transformers 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layers and linear layer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149" y="2078875"/>
            <a:ext cx="3354075" cy="1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729450" y="1394225"/>
            <a:ext cx="7688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K-shot fine-tuning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Following table shows the macro F1 score for different k values and weight_decay:</a:t>
            </a:r>
            <a:endParaRPr/>
          </a:p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5" name="Google Shape;265;p33"/>
          <p:cNvGraphicFramePr/>
          <p:nvPr/>
        </p:nvGraphicFramePr>
        <p:xfrm>
          <a:off x="779100" y="2297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940525"/>
                <a:gridCol w="1713500"/>
                <a:gridCol w="2016900"/>
              </a:tblGrid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 values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weight_decay=0.01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weight_decay=0.001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k=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k=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0.12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k=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0.16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k=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0.29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k=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0.34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k=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0.39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600" y="2297975"/>
            <a:ext cx="3354075" cy="17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729450" y="1394225"/>
            <a:ext cx="80259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fine-tuning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Following table shows the macro F1 score for different learning_rate and weight_decay: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</a:t>
            </a:r>
            <a:r>
              <a:rPr lang="en"/>
              <a:t>w</a:t>
            </a:r>
            <a:r>
              <a:rPr lang="en"/>
              <a:t>eight_decay = 0.001 and learning rate = 1e-5 gives best </a:t>
            </a:r>
            <a:r>
              <a:rPr lang="en"/>
              <a:t>performance</a:t>
            </a:r>
            <a:r>
              <a:rPr lang="en"/>
              <a:t>.</a:t>
            </a:r>
            <a:endParaRPr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3" name="Google Shape;273;p34"/>
          <p:cNvGraphicFramePr/>
          <p:nvPr/>
        </p:nvGraphicFramePr>
        <p:xfrm>
          <a:off x="848075" y="2261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1858000"/>
                <a:gridCol w="1337825"/>
                <a:gridCol w="1316150"/>
              </a:tblGrid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Learning rate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weight_decay=0.01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weight_decay=0.001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learning_rate = 1e-6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0.28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learning_rate = 1e-5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learning_rate = 1e-4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learning_rate = 1e-3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50" y="2221787"/>
            <a:ext cx="3354075" cy="170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729450" y="1452025"/>
            <a:ext cx="76887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Other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class_weights to the BERT model: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 F1 score = 0.78, Accuracy = 94%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Similarly</a:t>
            </a:r>
            <a:r>
              <a:rPr lang="en"/>
              <a:t> full fine-tuned BART and RoBERTa models: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 F1 score = 0.80, Accuracy = 94%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RoBERTa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Macro F1 score = 0.77, Accuracy = 94%</a:t>
            </a:r>
            <a:endParaRPr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727650" y="670175"/>
            <a:ext cx="76887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Evaluation of different classification models: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5176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detection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implemented two models for NER detection to</a:t>
            </a:r>
            <a:r>
              <a:rPr lang="en"/>
              <a:t> detect entities into two categories: drugs and diseases/symptoms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d4data/biomedical-ner-all: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fine-tuned </a:t>
            </a:r>
            <a:r>
              <a:rPr lang="en"/>
              <a:t>DistilBERT </a:t>
            </a:r>
            <a:r>
              <a:rPr lang="en"/>
              <a:t>Transformer model with change in the last layer of the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detects entities as ‘Medication’ and ‘Sign_symptom’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en_ner_bc5cdr_md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NER model which was derived from scispaCy, </a:t>
            </a:r>
            <a:r>
              <a:rPr lang="en" sz="1050">
                <a:solidFill>
                  <a:srgbClr val="72727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trained on the BC5CDR corpus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detects entities as ‘CHEMICAL’ and ‘DISEASE’</a:t>
            </a:r>
            <a:endParaRPr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729450" y="1424575"/>
            <a:ext cx="76887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annotated </a:t>
            </a:r>
            <a:r>
              <a:rPr lang="en"/>
              <a:t>first 100 queries </a:t>
            </a:r>
            <a:r>
              <a:rPr lang="en"/>
              <a:t>applied both models and calculate class-wise accuracies.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 below compares the class-wise accuracies of the NER results of the two models</a:t>
            </a:r>
            <a:endParaRPr/>
          </a:p>
        </p:txBody>
      </p:sp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1" name="Google Shape;301;p38"/>
          <p:cNvGraphicFramePr/>
          <p:nvPr/>
        </p:nvGraphicFramePr>
        <p:xfrm>
          <a:off x="1605613" y="22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1694500"/>
                <a:gridCol w="2340900"/>
                <a:gridCol w="1897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d4data/biomedical-ner-all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en_ner_bc5cdr_md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cold and cough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fever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vomit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diarrhea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acidity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0.29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729450" y="1421325"/>
            <a:ext cx="76887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“</a:t>
            </a:r>
            <a:r>
              <a:rPr lang="en"/>
              <a:t>Can we give ambrodil-s and polymol kid for 6 months baby at a time for fever and cough?</a:t>
            </a:r>
            <a:r>
              <a:rPr lang="en"/>
              <a:t>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 below shows the NER detection for the above query using two models.</a:t>
            </a:r>
            <a:endParaRPr/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8" name="Google Shape;308;p39"/>
          <p:cNvGraphicFramePr/>
          <p:nvPr/>
        </p:nvGraphicFramePr>
        <p:xfrm>
          <a:off x="1605613" y="27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1679525"/>
                <a:gridCol w="2355875"/>
                <a:gridCol w="1897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d4data/biomedical-ner-all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en_ner_bc5cdr_md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ambrodil-s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Medication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polymol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Medication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fever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Sign_symptom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DISEASE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cough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Sign_symptom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DISEASE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5"/>
              <a:buChar char="●"/>
            </a:pPr>
            <a:r>
              <a:rPr lang="en" sz="1305">
                <a:solidFill>
                  <a:srgbClr val="666666"/>
                </a:solidFill>
              </a:rPr>
              <a:t>We worked with various classification models, compare macro F1 score and accuracies.</a:t>
            </a:r>
            <a:endParaRPr sz="1305">
              <a:solidFill>
                <a:srgbClr val="666666"/>
              </a:solidFill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5"/>
              <a:buChar char="●"/>
            </a:pPr>
            <a:r>
              <a:rPr lang="en" sz="1305">
                <a:solidFill>
                  <a:srgbClr val="666666"/>
                </a:solidFill>
              </a:rPr>
              <a:t>Full fine-tuned BERT model performs best in classifying medical queries.</a:t>
            </a:r>
            <a:endParaRPr sz="1305">
              <a:solidFill>
                <a:srgbClr val="666666"/>
              </a:solidFill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5"/>
              <a:buChar char="●"/>
            </a:pPr>
            <a:r>
              <a:rPr lang="en" sz="1305">
                <a:solidFill>
                  <a:srgbClr val="666666"/>
                </a:solidFill>
              </a:rPr>
              <a:t>We are able to accomplish Macro F1 score of 0.87 with 95% accuracy.</a:t>
            </a:r>
            <a:endParaRPr sz="1305">
              <a:solidFill>
                <a:srgbClr val="666666"/>
              </a:solidFill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5"/>
              <a:buChar char="●"/>
            </a:pPr>
            <a:r>
              <a:rPr lang="en" sz="1305">
                <a:solidFill>
                  <a:srgbClr val="666666"/>
                </a:solidFill>
              </a:rPr>
              <a:t>Adding class_weights to pre-trained model results in relatively poor performance.</a:t>
            </a:r>
            <a:endParaRPr sz="1305">
              <a:solidFill>
                <a:srgbClr val="666666"/>
              </a:solidFill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5"/>
              <a:buChar char="●"/>
            </a:pPr>
            <a:r>
              <a:rPr lang="en" sz="1305">
                <a:solidFill>
                  <a:srgbClr val="666666"/>
                </a:solidFill>
              </a:rPr>
              <a:t>On basis of results, we concluded that fine-tuned BERT model works better than other models for imbalanced datasets.</a:t>
            </a:r>
            <a:endParaRPr sz="1305">
              <a:solidFill>
                <a:srgbClr val="666666"/>
              </a:solidFill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5"/>
              <a:buChar char="●"/>
            </a:pPr>
            <a:r>
              <a:rPr lang="en" sz="1305">
                <a:solidFill>
                  <a:srgbClr val="666666"/>
                </a:solidFill>
              </a:rPr>
              <a:t>Retrieved most relevant k answers to new queries. The answers were significant if the query is classified accurately.</a:t>
            </a:r>
            <a:endParaRPr sz="1305">
              <a:solidFill>
                <a:srgbClr val="666666"/>
              </a:solidFill>
            </a:endParaRPr>
          </a:p>
        </p:txBody>
      </p:sp>
      <p:sp>
        <p:nvSpPr>
          <p:cNvPr id="315" name="Google Shape;315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729450" y="2078875"/>
            <a:ext cx="76887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the NER models to get more accurate detection of drugs and diseases/symptoms.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model performance on other imbalanced medical datasets.</a:t>
            </a:r>
            <a:endParaRPr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7650" y="1295400"/>
            <a:ext cx="76887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chemeClr val="lt1"/>
                </a:highlight>
              </a:rPr>
              <a:t>Consulting a doctor online can take a long time, and solving patient queries on time is critical for several reasons.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credible and reliable answers to health-related queries remains a significant challenge.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times patients queries are similar to previously asked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Considering the criticality, answering medical queries incorrectly can sometimes result in life-threatening situations and therefore the risk should be minimized.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NLP models can be trained to provide fast and accurate solutions and reduce the burden on healthcare infrastructure.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ctrTitle"/>
          </p:nvPr>
        </p:nvSpPr>
        <p:spPr>
          <a:xfrm>
            <a:off x="729450" y="1322450"/>
            <a:ext cx="76881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 sz="3000"/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4609525" y="3353100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55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the accuracy of the c</a:t>
            </a:r>
            <a:r>
              <a:rPr lang="en"/>
              <a:t>lassification model to classify the disease class of medical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Retrieval of the top k significant and credible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Detection of entities into two categories: drugs and diseases/symptoms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938" y="240932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54114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is collected from TATA’s 1mg website, which is an online healthcare platform providing services like e-pharmacy, e-consultation, and health content.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Collected a list of 2,77,646 drugs and collected a total of 5,94,324 queries.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real queries asked by patients and their answers by specialized doctors on the platform.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collected data consists of many repetitions of many queries. After eliminating repeating queries, the final dataset consists of 12,125 unique queries.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75" y="2006250"/>
            <a:ext cx="2591200" cy="2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394850"/>
            <a:ext cx="76887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row in dataset consists of the following attributes: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question: query asked by the patient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answer: answer of query by a specialized doctor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drug: link to drug’s page on 1mg website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doctor: name of the doctor who answers the query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specialty: specialization of the doctor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961525" y="309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2463125"/>
                <a:gridCol w="1272900"/>
                <a:gridCol w="1538700"/>
                <a:gridCol w="977100"/>
                <a:gridCol w="969125"/>
              </a:tblGrid>
              <a:tr h="33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question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answer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drug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doctor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speciality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I am getting cough from last 4 days. Pls prescribe any antibiotic. Getting coughing regularly.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Augmentin duo 625 twice daily for 5 days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3"/>
                        </a:rPr>
                        <a:t>https://1mg.com/drugs/augmentin-625-duo-tablet-138629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Dr. Pushkar Mani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Physician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defined six classes for classification models: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cold and cough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</a:t>
            </a:r>
            <a:r>
              <a:rPr lang="en"/>
              <a:t>ever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</a:t>
            </a:r>
            <a:r>
              <a:rPr lang="en"/>
              <a:t>omit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cidity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iarrhea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</a:t>
            </a:r>
            <a:r>
              <a:rPr lang="en"/>
              <a:t>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are some of the most common diseases or symptoms in India. The “other” class includes any queries regarding disease or symptoms falling outside the rest of the five classes.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350875"/>
            <a:ext cx="7688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categorized each class further, where each category represents a different cause, symptom, or behavior of the class, The classes and categories are as follows: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961525" y="20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{61958751-6D22-4EF9-8163-E4A9AC08FCF8}</a:tableStyleId>
              </a:tblPr>
              <a:tblGrid>
                <a:gridCol w="1443275"/>
                <a:gridCol w="5777675"/>
              </a:tblGrid>
              <a:tr h="33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Categories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rgbClr val="EEEEEE">
                        <a:alpha val="87450"/>
                      </a:srgbClr>
                    </a:solidFill>
                  </a:tcPr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cold and cough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hroat pain, blocked nose, runny nose, cold, cough, medication, children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fever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digestion, headache, chest burn, nausea, medication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diarrhea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typhoid, pain, chicken pox, dengue, medication, children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acidity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digestion, abdominal pain, medication, children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vomit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digestion, headache, pregnancy, medication, children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394225"/>
            <a:ext cx="76887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getting the best results, the system first needs to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the query to the most relevant disease class and the class’s relevant categories.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retrieve the top k answers for the new query from previously answered queries in these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a patient’s query is “Allergic severe cough in every winter”.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classified into the “cold and cough” class and into “cough”, “throat pain”, and “cold”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already answered queries of these categories, model will retrieve the most relevant k answers. 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