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56" r:id="rId2"/>
    <p:sldId id="257" r:id="rId3"/>
    <p:sldId id="258" r:id="rId4"/>
    <p:sldId id="259" r:id="rId5"/>
    <p:sldId id="260" r:id="rId6"/>
    <p:sldId id="284" r:id="rId7"/>
    <p:sldId id="261" r:id="rId8"/>
    <p:sldId id="262" r:id="rId9"/>
    <p:sldId id="264" r:id="rId10"/>
    <p:sldId id="265" r:id="rId11"/>
    <p:sldId id="269" r:id="rId12"/>
    <p:sldId id="266" r:id="rId13"/>
    <p:sldId id="268" r:id="rId14"/>
    <p:sldId id="267" r:id="rId15"/>
    <p:sldId id="270" r:id="rId16"/>
    <p:sldId id="271" r:id="rId17"/>
    <p:sldId id="272" r:id="rId18"/>
    <p:sldId id="277" r:id="rId19"/>
    <p:sldId id="274" r:id="rId20"/>
    <p:sldId id="278" r:id="rId21"/>
    <p:sldId id="273" r:id="rId22"/>
    <p:sldId id="275" r:id="rId23"/>
    <p:sldId id="276" r:id="rId24"/>
    <p:sldId id="279" r:id="rId25"/>
    <p:sldId id="280" r:id="rId26"/>
    <p:sldId id="281" r:id="rId27"/>
    <p:sldId id="282" r:id="rId28"/>
    <p:sldId id="263"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8BEC2-CE92-4D4E-97B3-0856C9BA8ACB}" type="datetimeFigureOut">
              <a:rPr lang="en-IN" smtClean="0"/>
              <a:t>19-12-2020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49D1-E6EC-46F7-9033-F6D332453CDF}" type="slidenum">
              <a:rPr lang="en-IN" smtClean="0"/>
              <a:t>‹#›</a:t>
            </a:fld>
            <a:endParaRPr lang="en-IN"/>
          </a:p>
        </p:txBody>
      </p:sp>
    </p:spTree>
    <p:extLst>
      <p:ext uri="{BB962C8B-B14F-4D97-AF65-F5344CB8AC3E}">
        <p14:creationId xmlns:p14="http://schemas.microsoft.com/office/powerpoint/2010/main" val="399702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0A385-BD5E-4C2F-8059-3798AE48715B}"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34615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7A38D-15EC-4BF4-97E8-3AFFE03A3A81}" type="datetime1">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328479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F9A5CC-957A-4DED-8913-C78A4236E6CB}"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2126719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257B0E-0903-41DA-B265-2BBB9025D9BA}"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650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B06E7-ED3B-4CB4-83EE-1AF5E968FDE8}"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1120984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729C68-2572-4618-9614-40F8DB37B23B}" type="datetime1">
              <a:rPr lang="en-IN" smtClean="0"/>
              <a:t>19-12-2020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68132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B80DF-D583-4222-8813-3F2BA7597FC1}" type="datetime1">
              <a:rPr lang="en-IN" smtClean="0"/>
              <a:t>19-12-2020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484124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7C661-60CC-41C3-83E7-C10159448D18}"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3311824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2231F-5019-46E2-B6E1-D2DE631D9602}"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57704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E2B46-D018-40F3-A9B6-7D94715B9FC5}"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369209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2EC4-4361-40E1-A618-2E0E680D3413}" type="datetime1">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87529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7A1D3-6F83-4F57-8B5C-501A061312DE}" type="datetime1">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207140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404D4A-460E-491D-A5B3-2F96BBDDBF44}" type="datetime1">
              <a:rPr lang="en-IN" smtClean="0"/>
              <a:t>19-12-2020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25353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6D6A4E-4D21-4413-95C5-E09176F4EA38}" type="datetime1">
              <a:rPr lang="en-IN" smtClean="0"/>
              <a:t>19-12-2020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400301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61F20-70D9-4769-8608-8288B3A83A4D}" type="datetime1">
              <a:rPr lang="en-IN" smtClean="0"/>
              <a:t>19-12-2020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358690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01B5A8-746F-454F-9877-A2B11212FD9C}" type="datetime1">
              <a:rPr lang="en-IN" smtClean="0"/>
              <a:t>19-12-2020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194987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721CD-3421-44D9-B44C-30D07FF9CAEE}" type="datetime1">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4DB510-97E3-42F1-9909-E462B2A2AFF0}" type="slidenum">
              <a:rPr lang="en-IN" smtClean="0"/>
              <a:t>‹#›</a:t>
            </a:fld>
            <a:endParaRPr lang="en-IN"/>
          </a:p>
        </p:txBody>
      </p:sp>
    </p:spTree>
    <p:extLst>
      <p:ext uri="{BB962C8B-B14F-4D97-AF65-F5344CB8AC3E}">
        <p14:creationId xmlns:p14="http://schemas.microsoft.com/office/powerpoint/2010/main" val="50682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AFB496-3ACC-4DCB-94C7-301112AA8038}" type="datetime1">
              <a:rPr lang="en-IN" smtClean="0"/>
              <a:t>19-12-2020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4DB510-97E3-42F1-9909-E462B2A2AFF0}" type="slidenum">
              <a:rPr lang="en-IN" smtClean="0"/>
              <a:t>‹#›</a:t>
            </a:fld>
            <a:endParaRPr lang="en-IN"/>
          </a:p>
        </p:txBody>
      </p:sp>
    </p:spTree>
    <p:extLst>
      <p:ext uri="{BB962C8B-B14F-4D97-AF65-F5344CB8AC3E}">
        <p14:creationId xmlns:p14="http://schemas.microsoft.com/office/powerpoint/2010/main" val="71698604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E1CAA9-8C37-41A3-B33E-943D4F39F3C5}"/>
              </a:ext>
            </a:extLst>
          </p:cNvPr>
          <p:cNvSpPr/>
          <p:nvPr/>
        </p:nvSpPr>
        <p:spPr>
          <a:xfrm>
            <a:off x="1184238" y="2141712"/>
            <a:ext cx="9823523" cy="1569660"/>
          </a:xfrm>
          <a:prstGeom prst="rect">
            <a:avLst/>
          </a:prstGeom>
          <a:noFill/>
        </p:spPr>
        <p:txBody>
          <a:bodyPr wrap="none" lIns="91440" tIns="45720" rIns="91440" bIns="45720">
            <a:spAutoFit/>
          </a:bodyPr>
          <a:lstStyle/>
          <a:p>
            <a:pPr algn="ctr"/>
            <a:r>
              <a:rPr lang="en-IN"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 confectionery</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523E6ABB-E099-4B93-81C9-9B1EE640D4DA}"/>
              </a:ext>
            </a:extLst>
          </p:cNvPr>
          <p:cNvSpPr txBox="1"/>
          <p:nvPr/>
        </p:nvSpPr>
        <p:spPr>
          <a:xfrm>
            <a:off x="6303146" y="3950563"/>
            <a:ext cx="4980373" cy="369332"/>
          </a:xfrm>
          <a:prstGeom prst="rect">
            <a:avLst/>
          </a:prstGeom>
          <a:noFill/>
        </p:spPr>
        <p:txBody>
          <a:bodyPr wrap="square" rtlCol="0">
            <a:spAutoFit/>
          </a:bodyPr>
          <a:lstStyle/>
          <a:p>
            <a:r>
              <a:rPr lang="en-IN" dirty="0"/>
              <a:t>- A Design Pattern Project</a:t>
            </a:r>
          </a:p>
        </p:txBody>
      </p:sp>
      <p:sp>
        <p:nvSpPr>
          <p:cNvPr id="4" name="Slide Number Placeholder 3">
            <a:extLst>
              <a:ext uri="{FF2B5EF4-FFF2-40B4-BE49-F238E27FC236}">
                <a16:creationId xmlns:a16="http://schemas.microsoft.com/office/drawing/2014/main" id="{8C9D650D-1DFC-40F7-9897-60FACBC1CB3A}"/>
              </a:ext>
            </a:extLst>
          </p:cNvPr>
          <p:cNvSpPr>
            <a:spLocks noGrp="1"/>
          </p:cNvSpPr>
          <p:nvPr>
            <p:ph type="sldNum" sz="quarter" idx="12"/>
          </p:nvPr>
        </p:nvSpPr>
        <p:spPr/>
        <p:txBody>
          <a:bodyPr/>
          <a:lstStyle/>
          <a:p>
            <a:fld id="{C34DB510-97E3-42F1-9909-E462B2A2AFF0}" type="slidenum">
              <a:rPr lang="en-IN" smtClean="0"/>
              <a:t>1</a:t>
            </a:fld>
            <a:endParaRPr lang="en-IN"/>
          </a:p>
        </p:txBody>
      </p:sp>
    </p:spTree>
    <p:extLst>
      <p:ext uri="{BB962C8B-B14F-4D97-AF65-F5344CB8AC3E}">
        <p14:creationId xmlns:p14="http://schemas.microsoft.com/office/powerpoint/2010/main" val="2431370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1626C-AB0B-42E4-B753-AEF05CD553A7}"/>
              </a:ext>
            </a:extLst>
          </p:cNvPr>
          <p:cNvSpPr txBox="1"/>
          <p:nvPr/>
        </p:nvSpPr>
        <p:spPr>
          <a:xfrm>
            <a:off x="896646" y="142042"/>
            <a:ext cx="5805996" cy="6954981"/>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Chocolate.java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Chocolate extends Decorator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Chocolate(Offering offering){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this.offering</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String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getName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offering.getName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with Chocolate";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getPrice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offering.getPrice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94220253-6F59-4BB5-829E-263793DCD61D}"/>
              </a:ext>
            </a:extLst>
          </p:cNvPr>
          <p:cNvSpPr>
            <a:spLocks noGrp="1"/>
          </p:cNvSpPr>
          <p:nvPr>
            <p:ph type="sldNum" sz="quarter" idx="12"/>
          </p:nvPr>
        </p:nvSpPr>
        <p:spPr/>
        <p:txBody>
          <a:bodyPr/>
          <a:lstStyle/>
          <a:p>
            <a:fld id="{C34DB510-97E3-42F1-9909-E462B2A2AFF0}" type="slidenum">
              <a:rPr lang="en-IN" smtClean="0"/>
              <a:t>10</a:t>
            </a:fld>
            <a:endParaRPr lang="en-IN"/>
          </a:p>
        </p:txBody>
      </p:sp>
    </p:spTree>
    <p:extLst>
      <p:ext uri="{BB962C8B-B14F-4D97-AF65-F5344CB8AC3E}">
        <p14:creationId xmlns:p14="http://schemas.microsoft.com/office/powerpoint/2010/main" val="64479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00C9C-5684-49C2-BC0B-01C544B0823E}"/>
              </a:ext>
            </a:extLst>
          </p:cNvPr>
          <p:cNvSpPr txBox="1"/>
          <p:nvPr/>
        </p:nvSpPr>
        <p:spPr>
          <a:xfrm>
            <a:off x="781235" y="903308"/>
            <a:ext cx="3169328" cy="5051383"/>
          </a:xfrm>
          <a:prstGeom prst="rect">
            <a:avLst/>
          </a:prstGeom>
          <a:noFill/>
        </p:spPr>
        <p:txBody>
          <a:bodyPr wrap="square" rtlCol="0">
            <a:spAutoFit/>
          </a:bodyPr>
          <a:lstStyle/>
          <a:p>
            <a:pPr>
              <a:lnSpc>
                <a:spcPct val="107000"/>
              </a:lnSpc>
              <a:spcBef>
                <a:spcPts val="600"/>
              </a:spcBef>
              <a:spcAft>
                <a:spcPts val="800"/>
              </a:spcAft>
            </a:pPr>
            <a:r>
              <a:rPr lang="en-GB" sz="1800"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Vanilla.java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Vanilla extends Offering{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String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getName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"Vanilla";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getPrice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39;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C906FE74-A85A-4FEB-852D-A6F429877E41}"/>
              </a:ext>
            </a:extLst>
          </p:cNvPr>
          <p:cNvSpPr>
            <a:spLocks noGrp="1"/>
          </p:cNvSpPr>
          <p:nvPr>
            <p:ph type="sldNum" sz="quarter" idx="12"/>
          </p:nvPr>
        </p:nvSpPr>
        <p:spPr/>
        <p:txBody>
          <a:bodyPr/>
          <a:lstStyle/>
          <a:p>
            <a:fld id="{C34DB510-97E3-42F1-9909-E462B2A2AFF0}" type="slidenum">
              <a:rPr lang="en-IN" smtClean="0"/>
              <a:t>11</a:t>
            </a:fld>
            <a:endParaRPr lang="en-IN"/>
          </a:p>
        </p:txBody>
      </p:sp>
    </p:spTree>
    <p:extLst>
      <p:ext uri="{BB962C8B-B14F-4D97-AF65-F5344CB8AC3E}">
        <p14:creationId xmlns:p14="http://schemas.microsoft.com/office/powerpoint/2010/main" val="192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4D99D-A838-4233-89A1-6120979E8EEA}"/>
              </a:ext>
            </a:extLst>
          </p:cNvPr>
          <p:cNvSpPr txBox="1"/>
          <p:nvPr/>
        </p:nvSpPr>
        <p:spPr>
          <a:xfrm>
            <a:off x="825622" y="260480"/>
            <a:ext cx="5193437" cy="6479081"/>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Custard.java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Custard extends Decorator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Custard (Offering offering)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this.offering</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String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getName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offering.getName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with Custard";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getPrice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offering.getPrice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046BF8A2-00AE-4842-AD7F-96C7997E717D}"/>
              </a:ext>
            </a:extLst>
          </p:cNvPr>
          <p:cNvSpPr>
            <a:spLocks noGrp="1"/>
          </p:cNvSpPr>
          <p:nvPr>
            <p:ph type="sldNum" sz="quarter" idx="12"/>
          </p:nvPr>
        </p:nvSpPr>
        <p:spPr/>
        <p:txBody>
          <a:bodyPr/>
          <a:lstStyle/>
          <a:p>
            <a:fld id="{C34DB510-97E3-42F1-9909-E462B2A2AFF0}" type="slidenum">
              <a:rPr lang="en-IN" smtClean="0"/>
              <a:t>12</a:t>
            </a:fld>
            <a:endParaRPr lang="en-IN"/>
          </a:p>
        </p:txBody>
      </p:sp>
    </p:spTree>
    <p:extLst>
      <p:ext uri="{BB962C8B-B14F-4D97-AF65-F5344CB8AC3E}">
        <p14:creationId xmlns:p14="http://schemas.microsoft.com/office/powerpoint/2010/main" val="266152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C2EE0-2E1C-40C0-8136-0D9448ECDE5C}"/>
              </a:ext>
            </a:extLst>
          </p:cNvPr>
          <p:cNvSpPr txBox="1"/>
          <p:nvPr/>
        </p:nvSpPr>
        <p:spPr>
          <a:xfrm>
            <a:off x="861135" y="2636668"/>
            <a:ext cx="7199790" cy="1200329"/>
          </a:xfrm>
          <a:prstGeom prst="rect">
            <a:avLst/>
          </a:prstGeom>
          <a:noFill/>
        </p:spPr>
        <p:txBody>
          <a:bodyPr wrap="square" rtlCol="0">
            <a:spAutoFit/>
          </a:bodyPr>
          <a:lstStyle/>
          <a:p>
            <a:r>
              <a:rPr lang="en-IN" sz="3600" dirty="0"/>
              <a:t>The abstract class offering is also shown below :</a:t>
            </a:r>
          </a:p>
        </p:txBody>
      </p:sp>
      <p:sp>
        <p:nvSpPr>
          <p:cNvPr id="3" name="Slide Number Placeholder 2">
            <a:extLst>
              <a:ext uri="{FF2B5EF4-FFF2-40B4-BE49-F238E27FC236}">
                <a16:creationId xmlns:a16="http://schemas.microsoft.com/office/drawing/2014/main" id="{F297CFB1-EC80-4AB8-BED4-EB291484BDE3}"/>
              </a:ext>
            </a:extLst>
          </p:cNvPr>
          <p:cNvSpPr>
            <a:spLocks noGrp="1"/>
          </p:cNvSpPr>
          <p:nvPr>
            <p:ph type="sldNum" sz="quarter" idx="12"/>
          </p:nvPr>
        </p:nvSpPr>
        <p:spPr/>
        <p:txBody>
          <a:bodyPr/>
          <a:lstStyle/>
          <a:p>
            <a:fld id="{C34DB510-97E3-42F1-9909-E462B2A2AFF0}" type="slidenum">
              <a:rPr lang="en-IN" smtClean="0"/>
              <a:t>13</a:t>
            </a:fld>
            <a:endParaRPr lang="en-IN"/>
          </a:p>
        </p:txBody>
      </p:sp>
    </p:spTree>
    <p:extLst>
      <p:ext uri="{BB962C8B-B14F-4D97-AF65-F5344CB8AC3E}">
        <p14:creationId xmlns:p14="http://schemas.microsoft.com/office/powerpoint/2010/main" val="185970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287FD-02F2-42F1-B8A3-E34BEDED6202}"/>
              </a:ext>
            </a:extLst>
          </p:cNvPr>
          <p:cNvSpPr txBox="1"/>
          <p:nvPr/>
        </p:nvSpPr>
        <p:spPr>
          <a:xfrm>
            <a:off x="1029811" y="1988598"/>
            <a:ext cx="3169328" cy="2195986"/>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Offering.java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abstract class Offering{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abstract int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getPrice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abstract String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getName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Calibri" panose="020F0502020204030204" pitchFamily="34" charset="0"/>
                <a:ea typeface="Calibri" panose="020F0502020204030204" pitchFamily="34" charset="0"/>
              </a:rPr>
              <a:t>} </a:t>
            </a:r>
            <a:endParaRPr lang="en-IN" dirty="0"/>
          </a:p>
        </p:txBody>
      </p:sp>
      <p:sp>
        <p:nvSpPr>
          <p:cNvPr id="3" name="Slide Number Placeholder 2">
            <a:extLst>
              <a:ext uri="{FF2B5EF4-FFF2-40B4-BE49-F238E27FC236}">
                <a16:creationId xmlns:a16="http://schemas.microsoft.com/office/drawing/2014/main" id="{FB430BAC-7827-444D-90AB-38EF1E5BAE9E}"/>
              </a:ext>
            </a:extLst>
          </p:cNvPr>
          <p:cNvSpPr>
            <a:spLocks noGrp="1"/>
          </p:cNvSpPr>
          <p:nvPr>
            <p:ph type="sldNum" sz="quarter" idx="12"/>
          </p:nvPr>
        </p:nvSpPr>
        <p:spPr/>
        <p:txBody>
          <a:bodyPr/>
          <a:lstStyle/>
          <a:p>
            <a:fld id="{C34DB510-97E3-42F1-9909-E462B2A2AFF0}" type="slidenum">
              <a:rPr lang="en-IN" smtClean="0"/>
              <a:t>14</a:t>
            </a:fld>
            <a:endParaRPr lang="en-IN"/>
          </a:p>
        </p:txBody>
      </p:sp>
    </p:spTree>
    <p:extLst>
      <p:ext uri="{BB962C8B-B14F-4D97-AF65-F5344CB8AC3E}">
        <p14:creationId xmlns:p14="http://schemas.microsoft.com/office/powerpoint/2010/main" val="141949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547BA-61C0-4A0F-B740-18154C3D6331}"/>
              </a:ext>
            </a:extLst>
          </p:cNvPr>
          <p:cNvSpPr txBox="1"/>
          <p:nvPr/>
        </p:nvSpPr>
        <p:spPr>
          <a:xfrm>
            <a:off x="710214" y="2086252"/>
            <a:ext cx="10502283" cy="2308324"/>
          </a:xfrm>
          <a:prstGeom prst="rect">
            <a:avLst/>
          </a:prstGeom>
          <a:noFill/>
        </p:spPr>
        <p:txBody>
          <a:bodyPr wrap="square" rtlCol="0">
            <a:spAutoFit/>
          </a:bodyPr>
          <a:lstStyle/>
          <a:p>
            <a:r>
              <a:rPr lang="en-IN" sz="3600" dirty="0"/>
              <a:t>Now the decorator class is the main game changer as it enable one to add new classes in the future without affecting the behaviour of the previously created classes.</a:t>
            </a:r>
          </a:p>
        </p:txBody>
      </p:sp>
      <p:sp>
        <p:nvSpPr>
          <p:cNvPr id="3" name="Slide Number Placeholder 2">
            <a:extLst>
              <a:ext uri="{FF2B5EF4-FFF2-40B4-BE49-F238E27FC236}">
                <a16:creationId xmlns:a16="http://schemas.microsoft.com/office/drawing/2014/main" id="{2850123A-2BAF-46EA-9E7A-C205D65EC8CD}"/>
              </a:ext>
            </a:extLst>
          </p:cNvPr>
          <p:cNvSpPr>
            <a:spLocks noGrp="1"/>
          </p:cNvSpPr>
          <p:nvPr>
            <p:ph type="sldNum" sz="quarter" idx="12"/>
          </p:nvPr>
        </p:nvSpPr>
        <p:spPr/>
        <p:txBody>
          <a:bodyPr/>
          <a:lstStyle/>
          <a:p>
            <a:fld id="{C34DB510-97E3-42F1-9909-E462B2A2AFF0}" type="slidenum">
              <a:rPr lang="en-IN" smtClean="0"/>
              <a:t>15</a:t>
            </a:fld>
            <a:endParaRPr lang="en-IN"/>
          </a:p>
        </p:txBody>
      </p:sp>
    </p:spTree>
    <p:extLst>
      <p:ext uri="{BB962C8B-B14F-4D97-AF65-F5344CB8AC3E}">
        <p14:creationId xmlns:p14="http://schemas.microsoft.com/office/powerpoint/2010/main" val="203169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2A721-5629-409E-A9C0-35C63079F7DF}"/>
              </a:ext>
            </a:extLst>
          </p:cNvPr>
          <p:cNvSpPr txBox="1"/>
          <p:nvPr/>
        </p:nvSpPr>
        <p:spPr>
          <a:xfrm>
            <a:off x="1127464" y="2175029"/>
            <a:ext cx="4891596" cy="1477328"/>
          </a:xfrm>
          <a:prstGeom prst="rect">
            <a:avLst/>
          </a:prstGeom>
          <a:noFill/>
        </p:spPr>
        <p:txBody>
          <a:bodyPr wrap="square" rtlCol="0">
            <a:spAutoFit/>
          </a:bodyPr>
          <a:lstStyle/>
          <a:p>
            <a:r>
              <a:rPr lang="en-GB" b="1" dirty="0">
                <a:solidFill>
                  <a:srgbClr val="000000"/>
                </a:solidFill>
                <a:highlight>
                  <a:srgbClr val="A9A9A9"/>
                </a:highlight>
                <a:latin typeface="Calibri" panose="020F0502020204030204" pitchFamily="34" charset="0"/>
                <a:ea typeface="Calibri" panose="020F0502020204030204" pitchFamily="34" charset="0"/>
                <a:cs typeface="Calibri" panose="020F0502020204030204" pitchFamily="34" charset="0"/>
              </a:rPr>
              <a:t>Decorator</a:t>
            </a: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abstract class Decorator extends Offering{</a:t>
            </a:r>
          </a:p>
          <a:p>
            <a:r>
              <a:rPr lang="en-US" dirty="0"/>
              <a:t>    Offering </a:t>
            </a:r>
            <a:r>
              <a:rPr lang="en-US" dirty="0" err="1"/>
              <a:t>offering</a:t>
            </a:r>
            <a:r>
              <a:rPr lang="en-US" dirty="0"/>
              <a:t>;</a:t>
            </a:r>
          </a:p>
          <a:p>
            <a:r>
              <a:rPr lang="en-US" dirty="0"/>
              <a:t>}</a:t>
            </a:r>
            <a:endParaRPr lang="en-IN" dirty="0"/>
          </a:p>
        </p:txBody>
      </p:sp>
      <p:sp>
        <p:nvSpPr>
          <p:cNvPr id="3" name="Slide Number Placeholder 2">
            <a:extLst>
              <a:ext uri="{FF2B5EF4-FFF2-40B4-BE49-F238E27FC236}">
                <a16:creationId xmlns:a16="http://schemas.microsoft.com/office/drawing/2014/main" id="{225A11BB-221C-47E6-B305-05A9225025E1}"/>
              </a:ext>
            </a:extLst>
          </p:cNvPr>
          <p:cNvSpPr>
            <a:spLocks noGrp="1"/>
          </p:cNvSpPr>
          <p:nvPr>
            <p:ph type="sldNum" sz="quarter" idx="12"/>
          </p:nvPr>
        </p:nvSpPr>
        <p:spPr/>
        <p:txBody>
          <a:bodyPr/>
          <a:lstStyle/>
          <a:p>
            <a:fld id="{C34DB510-97E3-42F1-9909-E462B2A2AFF0}" type="slidenum">
              <a:rPr lang="en-IN" smtClean="0"/>
              <a:t>16</a:t>
            </a:fld>
            <a:endParaRPr lang="en-IN"/>
          </a:p>
        </p:txBody>
      </p:sp>
    </p:spTree>
    <p:extLst>
      <p:ext uri="{BB962C8B-B14F-4D97-AF65-F5344CB8AC3E}">
        <p14:creationId xmlns:p14="http://schemas.microsoft.com/office/powerpoint/2010/main" val="384910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C33A4-498B-49BD-A313-E4070093DB18}"/>
              </a:ext>
            </a:extLst>
          </p:cNvPr>
          <p:cNvSpPr txBox="1"/>
          <p:nvPr/>
        </p:nvSpPr>
        <p:spPr>
          <a:xfrm>
            <a:off x="612560" y="2104008"/>
            <a:ext cx="9197266" cy="2308324"/>
          </a:xfrm>
          <a:prstGeom prst="rect">
            <a:avLst/>
          </a:prstGeom>
          <a:noFill/>
        </p:spPr>
        <p:txBody>
          <a:bodyPr wrap="square" rtlCol="0">
            <a:spAutoFit/>
          </a:bodyPr>
          <a:lstStyle/>
          <a:p>
            <a:r>
              <a:rPr lang="en-IN" sz="3600" dirty="0"/>
              <a:t>Now for the second part the classes Pineapple_1,Chocolate_1,Strawberry_1, Apple_1,Vanilla_1,Custard_1,Orange_1 are shown below :</a:t>
            </a:r>
          </a:p>
        </p:txBody>
      </p:sp>
      <p:sp>
        <p:nvSpPr>
          <p:cNvPr id="3" name="Slide Number Placeholder 2">
            <a:extLst>
              <a:ext uri="{FF2B5EF4-FFF2-40B4-BE49-F238E27FC236}">
                <a16:creationId xmlns:a16="http://schemas.microsoft.com/office/drawing/2014/main" id="{4EFFAA36-C252-49FB-BE30-B0C432408164}"/>
              </a:ext>
            </a:extLst>
          </p:cNvPr>
          <p:cNvSpPr>
            <a:spLocks noGrp="1"/>
          </p:cNvSpPr>
          <p:nvPr>
            <p:ph type="sldNum" sz="quarter" idx="12"/>
          </p:nvPr>
        </p:nvSpPr>
        <p:spPr/>
        <p:txBody>
          <a:bodyPr/>
          <a:lstStyle/>
          <a:p>
            <a:fld id="{C34DB510-97E3-42F1-9909-E462B2A2AFF0}" type="slidenum">
              <a:rPr lang="en-IN" smtClean="0"/>
              <a:t>17</a:t>
            </a:fld>
            <a:endParaRPr lang="en-IN"/>
          </a:p>
        </p:txBody>
      </p:sp>
    </p:spTree>
    <p:extLst>
      <p:ext uri="{BB962C8B-B14F-4D97-AF65-F5344CB8AC3E}">
        <p14:creationId xmlns:p14="http://schemas.microsoft.com/office/powerpoint/2010/main" val="208941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75D5B-80D2-42E8-B789-B1E1BB7D78EC}"/>
              </a:ext>
            </a:extLst>
          </p:cNvPr>
          <p:cNvSpPr txBox="1"/>
          <p:nvPr/>
        </p:nvSpPr>
        <p:spPr>
          <a:xfrm>
            <a:off x="603681" y="1233996"/>
            <a:ext cx="5406501" cy="4575483"/>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Pineapple_1.java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class Pineapple_1 extends Pastry{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addCondiments</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Corn Starch Please");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mix(){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("Mix for about 10 minutes");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BF25B4EF-00BA-49D1-97A2-9E1E71001345}"/>
              </a:ext>
            </a:extLst>
          </p:cNvPr>
          <p:cNvSpPr>
            <a:spLocks noGrp="1"/>
          </p:cNvSpPr>
          <p:nvPr>
            <p:ph type="sldNum" sz="quarter" idx="12"/>
          </p:nvPr>
        </p:nvSpPr>
        <p:spPr/>
        <p:txBody>
          <a:bodyPr/>
          <a:lstStyle/>
          <a:p>
            <a:fld id="{C34DB510-97E3-42F1-9909-E462B2A2AFF0}" type="slidenum">
              <a:rPr lang="en-IN" smtClean="0"/>
              <a:t>18</a:t>
            </a:fld>
            <a:endParaRPr lang="en-IN"/>
          </a:p>
        </p:txBody>
      </p:sp>
    </p:spTree>
    <p:extLst>
      <p:ext uri="{BB962C8B-B14F-4D97-AF65-F5344CB8AC3E}">
        <p14:creationId xmlns:p14="http://schemas.microsoft.com/office/powerpoint/2010/main" val="80306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C8616-9151-4E2A-94C7-77162165C2F9}"/>
              </a:ext>
            </a:extLst>
          </p:cNvPr>
          <p:cNvSpPr txBox="1"/>
          <p:nvPr/>
        </p:nvSpPr>
        <p:spPr>
          <a:xfrm>
            <a:off x="798991" y="1109709"/>
            <a:ext cx="5672830" cy="4575483"/>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Chocolate_1.java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class Chocolate_1 extends Pastry{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addCondiments</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Chocolate Powder Please");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mix(){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("Mix for about 7 minutes");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E052BF02-0ED1-48E9-B53E-9606F82088E5}"/>
              </a:ext>
            </a:extLst>
          </p:cNvPr>
          <p:cNvSpPr>
            <a:spLocks noGrp="1"/>
          </p:cNvSpPr>
          <p:nvPr>
            <p:ph type="sldNum" sz="quarter" idx="12"/>
          </p:nvPr>
        </p:nvSpPr>
        <p:spPr/>
        <p:txBody>
          <a:bodyPr/>
          <a:lstStyle/>
          <a:p>
            <a:fld id="{C34DB510-97E3-42F1-9909-E462B2A2AFF0}" type="slidenum">
              <a:rPr lang="en-IN" smtClean="0"/>
              <a:t>19</a:t>
            </a:fld>
            <a:endParaRPr lang="en-IN"/>
          </a:p>
        </p:txBody>
      </p:sp>
    </p:spTree>
    <p:extLst>
      <p:ext uri="{BB962C8B-B14F-4D97-AF65-F5344CB8AC3E}">
        <p14:creationId xmlns:p14="http://schemas.microsoft.com/office/powerpoint/2010/main" val="209657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B74F0B-F828-471E-82AC-7854433BCF58}"/>
              </a:ext>
            </a:extLst>
          </p:cNvPr>
          <p:cNvSpPr/>
          <p:nvPr/>
        </p:nvSpPr>
        <p:spPr>
          <a:xfrm>
            <a:off x="226003" y="366178"/>
            <a:ext cx="9982220" cy="769441"/>
          </a:xfrm>
          <a:prstGeom prst="rect">
            <a:avLst/>
          </a:prstGeom>
          <a:noFill/>
        </p:spPr>
        <p:txBody>
          <a:bodyPr wrap="non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Team Members &amp; Guidance faculty</a:t>
            </a:r>
            <a:endPar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a:extLst>
              <a:ext uri="{FF2B5EF4-FFF2-40B4-BE49-F238E27FC236}">
                <a16:creationId xmlns:a16="http://schemas.microsoft.com/office/drawing/2014/main" id="{B996569D-1F0E-41A1-AF20-AF6B9DEAE5F4}"/>
              </a:ext>
            </a:extLst>
          </p:cNvPr>
          <p:cNvSpPr txBox="1"/>
          <p:nvPr/>
        </p:nvSpPr>
        <p:spPr>
          <a:xfrm>
            <a:off x="523783" y="1669002"/>
            <a:ext cx="3755254" cy="2308324"/>
          </a:xfrm>
          <a:prstGeom prst="rect">
            <a:avLst/>
          </a:prstGeom>
          <a:noFill/>
        </p:spPr>
        <p:txBody>
          <a:bodyPr wrap="square" rtlCol="0">
            <a:spAutoFit/>
          </a:bodyPr>
          <a:lstStyle/>
          <a:p>
            <a:pPr marL="285750" indent="-285750">
              <a:buFontTx/>
              <a:buChar char="-"/>
            </a:pPr>
            <a:r>
              <a:rPr lang="en-IN" sz="2400" dirty="0"/>
              <a:t>Aniket Shrivastava 181B033</a:t>
            </a:r>
          </a:p>
          <a:p>
            <a:pPr marL="285750" indent="-285750">
              <a:buFontTx/>
              <a:buChar char="-"/>
            </a:pPr>
            <a:r>
              <a:rPr lang="en-IN" sz="2400" dirty="0"/>
              <a:t>Animesh Gautam 181B034</a:t>
            </a:r>
          </a:p>
          <a:p>
            <a:pPr marL="285750" indent="-285750">
              <a:buFontTx/>
              <a:buChar char="-"/>
            </a:pPr>
            <a:r>
              <a:rPr lang="en-IN" sz="2400" dirty="0"/>
              <a:t>Ashish Kumar Gupta 181B054</a:t>
            </a:r>
          </a:p>
        </p:txBody>
      </p:sp>
      <p:sp>
        <p:nvSpPr>
          <p:cNvPr id="9" name="TextBox 8">
            <a:extLst>
              <a:ext uri="{FF2B5EF4-FFF2-40B4-BE49-F238E27FC236}">
                <a16:creationId xmlns:a16="http://schemas.microsoft.com/office/drawing/2014/main" id="{E930D705-F25C-4A60-A69F-E9D1B080F47E}"/>
              </a:ext>
            </a:extLst>
          </p:cNvPr>
          <p:cNvSpPr txBox="1"/>
          <p:nvPr/>
        </p:nvSpPr>
        <p:spPr>
          <a:xfrm>
            <a:off x="5786763" y="1669002"/>
            <a:ext cx="4252404" cy="830997"/>
          </a:xfrm>
          <a:prstGeom prst="rect">
            <a:avLst/>
          </a:prstGeom>
          <a:noFill/>
        </p:spPr>
        <p:txBody>
          <a:bodyPr wrap="square" rtlCol="0">
            <a:spAutoFit/>
          </a:bodyPr>
          <a:lstStyle/>
          <a:p>
            <a:r>
              <a:rPr lang="en-IN" sz="2400" dirty="0"/>
              <a:t>- Dr . Prateek Pandey</a:t>
            </a:r>
          </a:p>
          <a:p>
            <a:r>
              <a:rPr lang="en-IN" sz="2400" dirty="0"/>
              <a:t>- Dr . Dinesh Kumar Verma</a:t>
            </a:r>
          </a:p>
        </p:txBody>
      </p:sp>
      <p:sp>
        <p:nvSpPr>
          <p:cNvPr id="2" name="Slide Number Placeholder 1">
            <a:extLst>
              <a:ext uri="{FF2B5EF4-FFF2-40B4-BE49-F238E27FC236}">
                <a16:creationId xmlns:a16="http://schemas.microsoft.com/office/drawing/2014/main" id="{28EC3586-2FEE-4D09-A492-64BE09C73537}"/>
              </a:ext>
            </a:extLst>
          </p:cNvPr>
          <p:cNvSpPr>
            <a:spLocks noGrp="1"/>
          </p:cNvSpPr>
          <p:nvPr>
            <p:ph type="sldNum" sz="quarter" idx="12"/>
          </p:nvPr>
        </p:nvSpPr>
        <p:spPr/>
        <p:txBody>
          <a:bodyPr/>
          <a:lstStyle/>
          <a:p>
            <a:fld id="{C34DB510-97E3-42F1-9909-E462B2A2AFF0}" type="slidenum">
              <a:rPr lang="en-IN" smtClean="0"/>
              <a:t>2</a:t>
            </a:fld>
            <a:endParaRPr lang="en-IN"/>
          </a:p>
        </p:txBody>
      </p:sp>
    </p:spTree>
    <p:extLst>
      <p:ext uri="{BB962C8B-B14F-4D97-AF65-F5344CB8AC3E}">
        <p14:creationId xmlns:p14="http://schemas.microsoft.com/office/powerpoint/2010/main" val="2491042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D30100-03E8-4876-B938-D863A23FA403}"/>
              </a:ext>
            </a:extLst>
          </p:cNvPr>
          <p:cNvSpPr txBox="1"/>
          <p:nvPr/>
        </p:nvSpPr>
        <p:spPr>
          <a:xfrm>
            <a:off x="701335" y="1100831"/>
            <a:ext cx="5823752" cy="4575483"/>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Strawbarry_1.java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class Strawberry_1 extends Pastry{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addCondiments</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Brown Flour Please");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mix(){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("Mix for about 6 minutes");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02E3A1AA-ED54-45EC-80A4-15BCCC21FC1E}"/>
              </a:ext>
            </a:extLst>
          </p:cNvPr>
          <p:cNvSpPr>
            <a:spLocks noGrp="1"/>
          </p:cNvSpPr>
          <p:nvPr>
            <p:ph type="sldNum" sz="quarter" idx="12"/>
          </p:nvPr>
        </p:nvSpPr>
        <p:spPr/>
        <p:txBody>
          <a:bodyPr/>
          <a:lstStyle/>
          <a:p>
            <a:fld id="{C34DB510-97E3-42F1-9909-E462B2A2AFF0}" type="slidenum">
              <a:rPr lang="en-IN" smtClean="0"/>
              <a:t>20</a:t>
            </a:fld>
            <a:endParaRPr lang="en-IN"/>
          </a:p>
        </p:txBody>
      </p:sp>
    </p:spTree>
    <p:extLst>
      <p:ext uri="{BB962C8B-B14F-4D97-AF65-F5344CB8AC3E}">
        <p14:creationId xmlns:p14="http://schemas.microsoft.com/office/powerpoint/2010/main" val="385540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F2E3CC-B64E-458B-A579-1016A0679D7C}"/>
              </a:ext>
            </a:extLst>
          </p:cNvPr>
          <p:cNvSpPr txBox="1"/>
          <p:nvPr/>
        </p:nvSpPr>
        <p:spPr>
          <a:xfrm>
            <a:off x="834501" y="1125019"/>
            <a:ext cx="5974672" cy="4575483"/>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Apple_1.java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class Apple_1 extends Pastry{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addCondiments</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Apple Pie Please");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mix(){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("Mix for about 11 minutes");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EA8D47ED-4A43-4FF9-861A-1269CEF56FD4}"/>
              </a:ext>
            </a:extLst>
          </p:cNvPr>
          <p:cNvSpPr>
            <a:spLocks noGrp="1"/>
          </p:cNvSpPr>
          <p:nvPr>
            <p:ph type="sldNum" sz="quarter" idx="12"/>
          </p:nvPr>
        </p:nvSpPr>
        <p:spPr/>
        <p:txBody>
          <a:bodyPr/>
          <a:lstStyle/>
          <a:p>
            <a:fld id="{C34DB510-97E3-42F1-9909-E462B2A2AFF0}" type="slidenum">
              <a:rPr lang="en-IN" smtClean="0"/>
              <a:t>21</a:t>
            </a:fld>
            <a:endParaRPr lang="en-IN"/>
          </a:p>
        </p:txBody>
      </p:sp>
    </p:spTree>
    <p:extLst>
      <p:ext uri="{BB962C8B-B14F-4D97-AF65-F5344CB8AC3E}">
        <p14:creationId xmlns:p14="http://schemas.microsoft.com/office/powerpoint/2010/main" val="3005212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69C1E-AB74-4E18-9B3A-0113DCF6D1C2}"/>
              </a:ext>
            </a:extLst>
          </p:cNvPr>
          <p:cNvSpPr txBox="1"/>
          <p:nvPr/>
        </p:nvSpPr>
        <p:spPr>
          <a:xfrm>
            <a:off x="781235" y="967665"/>
            <a:ext cx="6498454" cy="4575483"/>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Custard_1.java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class Custard_1 extends Pastry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addCondiments</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Corn Flour Please");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mix(){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("Mix for about 5 minutes");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66DEDA3D-E987-4C5F-9126-BF5C5B0A45CC}"/>
              </a:ext>
            </a:extLst>
          </p:cNvPr>
          <p:cNvSpPr>
            <a:spLocks noGrp="1"/>
          </p:cNvSpPr>
          <p:nvPr>
            <p:ph type="sldNum" sz="quarter" idx="12"/>
          </p:nvPr>
        </p:nvSpPr>
        <p:spPr/>
        <p:txBody>
          <a:bodyPr/>
          <a:lstStyle/>
          <a:p>
            <a:fld id="{C34DB510-97E3-42F1-9909-E462B2A2AFF0}" type="slidenum">
              <a:rPr lang="en-IN" smtClean="0"/>
              <a:t>22</a:t>
            </a:fld>
            <a:endParaRPr lang="en-IN"/>
          </a:p>
        </p:txBody>
      </p:sp>
    </p:spTree>
    <p:extLst>
      <p:ext uri="{BB962C8B-B14F-4D97-AF65-F5344CB8AC3E}">
        <p14:creationId xmlns:p14="http://schemas.microsoft.com/office/powerpoint/2010/main" val="97519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89F10-9C01-4EDA-81B2-7D7723E27879}"/>
              </a:ext>
            </a:extLst>
          </p:cNvPr>
          <p:cNvSpPr txBox="1"/>
          <p:nvPr/>
        </p:nvSpPr>
        <p:spPr>
          <a:xfrm>
            <a:off x="887768" y="1127464"/>
            <a:ext cx="5992426" cy="4575483"/>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Orange_1.java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class Orange_1 extends Pastry{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addCondiments</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Orange Extracts Please");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void mix(){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("Mix for about 8 minutes");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71713D9E-020D-40A5-A806-AD5516B11376}"/>
              </a:ext>
            </a:extLst>
          </p:cNvPr>
          <p:cNvSpPr>
            <a:spLocks noGrp="1"/>
          </p:cNvSpPr>
          <p:nvPr>
            <p:ph type="sldNum" sz="quarter" idx="12"/>
          </p:nvPr>
        </p:nvSpPr>
        <p:spPr/>
        <p:txBody>
          <a:bodyPr/>
          <a:lstStyle/>
          <a:p>
            <a:fld id="{C34DB510-97E3-42F1-9909-E462B2A2AFF0}" type="slidenum">
              <a:rPr lang="en-IN" smtClean="0"/>
              <a:t>23</a:t>
            </a:fld>
            <a:endParaRPr lang="en-IN"/>
          </a:p>
        </p:txBody>
      </p:sp>
    </p:spTree>
    <p:extLst>
      <p:ext uri="{BB962C8B-B14F-4D97-AF65-F5344CB8AC3E}">
        <p14:creationId xmlns:p14="http://schemas.microsoft.com/office/powerpoint/2010/main" val="1942703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C90B2A-783D-473F-B6CF-B1885ED747C0}"/>
              </a:ext>
            </a:extLst>
          </p:cNvPr>
          <p:cNvSpPr txBox="1"/>
          <p:nvPr/>
        </p:nvSpPr>
        <p:spPr>
          <a:xfrm>
            <a:off x="674702" y="2274838"/>
            <a:ext cx="10147177" cy="2308324"/>
          </a:xfrm>
          <a:prstGeom prst="rect">
            <a:avLst/>
          </a:prstGeom>
          <a:noFill/>
        </p:spPr>
        <p:txBody>
          <a:bodyPr wrap="square" rtlCol="0">
            <a:spAutoFit/>
          </a:bodyPr>
          <a:lstStyle/>
          <a:p>
            <a:r>
              <a:rPr lang="en-IN" sz="3600" dirty="0"/>
              <a:t>Now the Commonality between the above classes is abstracted in the class Pastry which therefore act as a template for addition of new classes :</a:t>
            </a:r>
          </a:p>
        </p:txBody>
      </p:sp>
      <p:sp>
        <p:nvSpPr>
          <p:cNvPr id="3" name="Slide Number Placeholder 2">
            <a:extLst>
              <a:ext uri="{FF2B5EF4-FFF2-40B4-BE49-F238E27FC236}">
                <a16:creationId xmlns:a16="http://schemas.microsoft.com/office/drawing/2014/main" id="{96ABBFDE-B41D-4C60-B55C-0555A585F7A3}"/>
              </a:ext>
            </a:extLst>
          </p:cNvPr>
          <p:cNvSpPr>
            <a:spLocks noGrp="1"/>
          </p:cNvSpPr>
          <p:nvPr>
            <p:ph type="sldNum" sz="quarter" idx="12"/>
          </p:nvPr>
        </p:nvSpPr>
        <p:spPr/>
        <p:txBody>
          <a:bodyPr/>
          <a:lstStyle/>
          <a:p>
            <a:fld id="{C34DB510-97E3-42F1-9909-E462B2A2AFF0}" type="slidenum">
              <a:rPr lang="en-IN" smtClean="0"/>
              <a:t>24</a:t>
            </a:fld>
            <a:endParaRPr lang="en-IN"/>
          </a:p>
        </p:txBody>
      </p:sp>
    </p:spTree>
    <p:extLst>
      <p:ext uri="{BB962C8B-B14F-4D97-AF65-F5344CB8AC3E}">
        <p14:creationId xmlns:p14="http://schemas.microsoft.com/office/powerpoint/2010/main" val="2288086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AD8BAE-AD9A-40F3-885E-9D7856225F43}"/>
              </a:ext>
            </a:extLst>
          </p:cNvPr>
          <p:cNvSpPr>
            <a:spLocks noGrp="1"/>
          </p:cNvSpPr>
          <p:nvPr>
            <p:ph type="sldNum" sz="quarter" idx="12"/>
          </p:nvPr>
        </p:nvSpPr>
        <p:spPr/>
        <p:txBody>
          <a:bodyPr/>
          <a:lstStyle/>
          <a:p>
            <a:fld id="{C34DB510-97E3-42F1-9909-E462B2A2AFF0}" type="slidenum">
              <a:rPr lang="en-IN" smtClean="0"/>
              <a:t>25</a:t>
            </a:fld>
            <a:endParaRPr lang="en-IN"/>
          </a:p>
        </p:txBody>
      </p:sp>
      <p:pic>
        <p:nvPicPr>
          <p:cNvPr id="8" name="Picture 7">
            <a:extLst>
              <a:ext uri="{FF2B5EF4-FFF2-40B4-BE49-F238E27FC236}">
                <a16:creationId xmlns:a16="http://schemas.microsoft.com/office/drawing/2014/main" id="{4C58DE6A-90D4-482E-B930-74B79EBFFEDD}"/>
              </a:ext>
            </a:extLst>
          </p:cNvPr>
          <p:cNvPicPr>
            <a:picLocks noChangeAspect="1"/>
          </p:cNvPicPr>
          <p:nvPr/>
        </p:nvPicPr>
        <p:blipFill>
          <a:blip r:embed="rId2"/>
          <a:stretch>
            <a:fillRect/>
          </a:stretch>
        </p:blipFill>
        <p:spPr>
          <a:xfrm>
            <a:off x="816055" y="1171260"/>
            <a:ext cx="6582694" cy="4515480"/>
          </a:xfrm>
          <a:prstGeom prst="rect">
            <a:avLst/>
          </a:prstGeom>
        </p:spPr>
      </p:pic>
      <p:sp>
        <p:nvSpPr>
          <p:cNvPr id="9" name="TextBox 8">
            <a:extLst>
              <a:ext uri="{FF2B5EF4-FFF2-40B4-BE49-F238E27FC236}">
                <a16:creationId xmlns:a16="http://schemas.microsoft.com/office/drawing/2014/main" id="{4159413C-B1D9-4FC3-8B05-492C0F509B78}"/>
              </a:ext>
            </a:extLst>
          </p:cNvPr>
          <p:cNvSpPr txBox="1"/>
          <p:nvPr/>
        </p:nvSpPr>
        <p:spPr>
          <a:xfrm>
            <a:off x="719091" y="629072"/>
            <a:ext cx="1287262" cy="646331"/>
          </a:xfrm>
          <a:prstGeom prst="rect">
            <a:avLst/>
          </a:prstGeom>
          <a:noFill/>
        </p:spPr>
        <p:txBody>
          <a:bodyPr wrap="square" rtlCol="0">
            <a:spAutoFit/>
          </a:bodyPr>
          <a:lstStyle/>
          <a:p>
            <a:r>
              <a:rPr lang="en-GB" b="1" dirty="0">
                <a:solidFill>
                  <a:srgbClr val="000000"/>
                </a:solidFill>
                <a:highlight>
                  <a:srgbClr val="A9A9A9"/>
                </a:highlight>
                <a:latin typeface="Calibri" panose="020F0502020204030204" pitchFamily="34" charset="0"/>
                <a:ea typeface="Calibri" panose="020F0502020204030204" pitchFamily="34" charset="0"/>
                <a:cs typeface="Calibri" panose="020F0502020204030204" pitchFamily="34" charset="0"/>
              </a:rPr>
              <a:t>Pastry</a:t>
            </a: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078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0402E1-4844-43DF-8E00-BB7794DA00F5}"/>
              </a:ext>
            </a:extLst>
          </p:cNvPr>
          <p:cNvSpPr txBox="1"/>
          <p:nvPr/>
        </p:nvSpPr>
        <p:spPr>
          <a:xfrm>
            <a:off x="852257" y="2299316"/>
            <a:ext cx="8229600" cy="1754326"/>
          </a:xfrm>
          <a:prstGeom prst="rect">
            <a:avLst/>
          </a:prstGeom>
          <a:noFill/>
        </p:spPr>
        <p:txBody>
          <a:bodyPr wrap="square" rtlCol="0">
            <a:spAutoFit/>
          </a:bodyPr>
          <a:lstStyle/>
          <a:p>
            <a:r>
              <a:rPr lang="en-IN" sz="3600" dirty="0"/>
              <a:t>Now the </a:t>
            </a:r>
            <a:r>
              <a:rPr lang="en-IN" sz="3600" dirty="0" err="1"/>
              <a:t>microwaveOven</a:t>
            </a:r>
            <a:r>
              <a:rPr lang="en-IN" sz="3600" dirty="0"/>
              <a:t> class is created in order to get a unique instance (Singleton Pattern).</a:t>
            </a:r>
          </a:p>
        </p:txBody>
      </p:sp>
      <p:sp>
        <p:nvSpPr>
          <p:cNvPr id="4" name="Slide Number Placeholder 3">
            <a:extLst>
              <a:ext uri="{FF2B5EF4-FFF2-40B4-BE49-F238E27FC236}">
                <a16:creationId xmlns:a16="http://schemas.microsoft.com/office/drawing/2014/main" id="{6507B260-6290-47CE-8A27-B1C5F255C52F}"/>
              </a:ext>
            </a:extLst>
          </p:cNvPr>
          <p:cNvSpPr>
            <a:spLocks noGrp="1"/>
          </p:cNvSpPr>
          <p:nvPr>
            <p:ph type="sldNum" sz="quarter" idx="12"/>
          </p:nvPr>
        </p:nvSpPr>
        <p:spPr/>
        <p:txBody>
          <a:bodyPr/>
          <a:lstStyle/>
          <a:p>
            <a:fld id="{C34DB510-97E3-42F1-9909-E462B2A2AFF0}" type="slidenum">
              <a:rPr lang="en-IN" smtClean="0"/>
              <a:t>26</a:t>
            </a:fld>
            <a:endParaRPr lang="en-IN"/>
          </a:p>
        </p:txBody>
      </p:sp>
    </p:spTree>
    <p:extLst>
      <p:ext uri="{BB962C8B-B14F-4D97-AF65-F5344CB8AC3E}">
        <p14:creationId xmlns:p14="http://schemas.microsoft.com/office/powerpoint/2010/main" val="240201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D4652-E10D-4829-8128-7A24C9021802}"/>
              </a:ext>
            </a:extLst>
          </p:cNvPr>
          <p:cNvSpPr txBox="1"/>
          <p:nvPr/>
        </p:nvSpPr>
        <p:spPr>
          <a:xfrm>
            <a:off x="763479" y="1063416"/>
            <a:ext cx="9589061" cy="4575483"/>
          </a:xfrm>
          <a:prstGeom prst="rect">
            <a:avLst/>
          </a:prstGeom>
          <a:noFill/>
        </p:spPr>
        <p:txBody>
          <a:bodyPr wrap="square" rtlCol="0">
            <a:spAutoFit/>
          </a:bodyPr>
          <a:lstStyle/>
          <a:p>
            <a:pPr>
              <a:lnSpc>
                <a:spcPct val="107000"/>
              </a:lnSpc>
              <a:spcBef>
                <a:spcPts val="600"/>
              </a:spcBef>
              <a:spcAft>
                <a:spcPts val="800"/>
              </a:spcAft>
            </a:pPr>
            <a:r>
              <a:rPr lang="en-GB" b="1" dirty="0">
                <a:solidFill>
                  <a:srgbClr val="000000"/>
                </a:solidFill>
                <a:highlight>
                  <a:srgbClr val="A9A9A9"/>
                </a:highlight>
                <a:latin typeface="Calibri" panose="020F0502020204030204" pitchFamily="34" charset="0"/>
                <a:ea typeface="Calibri" panose="020F0502020204030204" pitchFamily="34" charset="0"/>
                <a:cs typeface="Calibri" panose="020F0502020204030204" pitchFamily="34" charset="0"/>
              </a:rPr>
              <a:t>m</a:t>
            </a: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icrowaveOven.java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class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microwaveOven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private static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microwaveOven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uniqueInstance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microwaveOven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private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microwaveOven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public static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microwaveOven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getInstance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System.out.println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("Baking in the oven");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uniqueInstance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D4DE3292-94B9-4425-B829-A2A5F6B9F526}"/>
              </a:ext>
            </a:extLst>
          </p:cNvPr>
          <p:cNvSpPr>
            <a:spLocks noGrp="1"/>
          </p:cNvSpPr>
          <p:nvPr>
            <p:ph type="sldNum" sz="quarter" idx="12"/>
          </p:nvPr>
        </p:nvSpPr>
        <p:spPr/>
        <p:txBody>
          <a:bodyPr/>
          <a:lstStyle/>
          <a:p>
            <a:fld id="{C34DB510-97E3-42F1-9909-E462B2A2AFF0}" type="slidenum">
              <a:rPr lang="en-IN" smtClean="0"/>
              <a:t>27</a:t>
            </a:fld>
            <a:endParaRPr lang="en-IN"/>
          </a:p>
        </p:txBody>
      </p:sp>
    </p:spTree>
    <p:extLst>
      <p:ext uri="{BB962C8B-B14F-4D97-AF65-F5344CB8AC3E}">
        <p14:creationId xmlns:p14="http://schemas.microsoft.com/office/powerpoint/2010/main" val="252049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DA671-F313-4414-A734-77CEC2BA114A}"/>
              </a:ext>
            </a:extLst>
          </p:cNvPr>
          <p:cNvSpPr/>
          <p:nvPr/>
        </p:nvSpPr>
        <p:spPr>
          <a:xfrm>
            <a:off x="798326" y="348422"/>
            <a:ext cx="256993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Output</a:t>
            </a:r>
          </a:p>
        </p:txBody>
      </p:sp>
      <p:pic>
        <p:nvPicPr>
          <p:cNvPr id="4" name="Picture 3">
            <a:extLst>
              <a:ext uri="{FF2B5EF4-FFF2-40B4-BE49-F238E27FC236}">
                <a16:creationId xmlns:a16="http://schemas.microsoft.com/office/drawing/2014/main" id="{057E804C-BE44-43F6-98A3-C8F0E0E59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90" y="1511821"/>
            <a:ext cx="7938758" cy="4880102"/>
          </a:xfrm>
          <a:prstGeom prst="rect">
            <a:avLst/>
          </a:prstGeom>
        </p:spPr>
      </p:pic>
      <p:sp>
        <p:nvSpPr>
          <p:cNvPr id="3" name="Slide Number Placeholder 2">
            <a:extLst>
              <a:ext uri="{FF2B5EF4-FFF2-40B4-BE49-F238E27FC236}">
                <a16:creationId xmlns:a16="http://schemas.microsoft.com/office/drawing/2014/main" id="{C5C87129-53D3-4CFD-BE16-FC26836ED75F}"/>
              </a:ext>
            </a:extLst>
          </p:cNvPr>
          <p:cNvSpPr>
            <a:spLocks noGrp="1"/>
          </p:cNvSpPr>
          <p:nvPr>
            <p:ph type="sldNum" sz="quarter" idx="12"/>
          </p:nvPr>
        </p:nvSpPr>
        <p:spPr/>
        <p:txBody>
          <a:bodyPr/>
          <a:lstStyle/>
          <a:p>
            <a:fld id="{C34DB510-97E3-42F1-9909-E462B2A2AFF0}" type="slidenum">
              <a:rPr lang="en-IN" smtClean="0"/>
              <a:t>28</a:t>
            </a:fld>
            <a:endParaRPr lang="en-IN"/>
          </a:p>
        </p:txBody>
      </p:sp>
    </p:spTree>
    <p:extLst>
      <p:ext uri="{BB962C8B-B14F-4D97-AF65-F5344CB8AC3E}">
        <p14:creationId xmlns:p14="http://schemas.microsoft.com/office/powerpoint/2010/main" val="43115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B79137-F360-4D43-90C6-F8D1185D1AF7}"/>
              </a:ext>
            </a:extLst>
          </p:cNvPr>
          <p:cNvSpPr/>
          <p:nvPr/>
        </p:nvSpPr>
        <p:spPr>
          <a:xfrm>
            <a:off x="3548384" y="2221611"/>
            <a:ext cx="4314001" cy="1569660"/>
          </a:xfrm>
          <a:prstGeom prst="rect">
            <a:avLst/>
          </a:prstGeom>
          <a:noFill/>
        </p:spPr>
        <p:txBody>
          <a:bodyPr wrap="non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pitchFamily="82" charset="0"/>
              </a:rPr>
              <a:t>Thank You</a:t>
            </a:r>
          </a:p>
        </p:txBody>
      </p:sp>
      <p:sp>
        <p:nvSpPr>
          <p:cNvPr id="3" name="Slide Number Placeholder 2">
            <a:extLst>
              <a:ext uri="{FF2B5EF4-FFF2-40B4-BE49-F238E27FC236}">
                <a16:creationId xmlns:a16="http://schemas.microsoft.com/office/drawing/2014/main" id="{921825E4-4FF6-419E-866E-FFE21E192109}"/>
              </a:ext>
            </a:extLst>
          </p:cNvPr>
          <p:cNvSpPr>
            <a:spLocks noGrp="1"/>
          </p:cNvSpPr>
          <p:nvPr>
            <p:ph type="sldNum" sz="quarter" idx="12"/>
          </p:nvPr>
        </p:nvSpPr>
        <p:spPr/>
        <p:txBody>
          <a:bodyPr/>
          <a:lstStyle/>
          <a:p>
            <a:fld id="{C34DB510-97E3-42F1-9909-E462B2A2AFF0}" type="slidenum">
              <a:rPr lang="en-IN" smtClean="0"/>
              <a:t>29</a:t>
            </a:fld>
            <a:endParaRPr lang="en-IN"/>
          </a:p>
        </p:txBody>
      </p:sp>
    </p:spTree>
    <p:extLst>
      <p:ext uri="{BB962C8B-B14F-4D97-AF65-F5344CB8AC3E}">
        <p14:creationId xmlns:p14="http://schemas.microsoft.com/office/powerpoint/2010/main" val="9641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1675EE-6AF2-494D-BA17-4BC0566BAFAF}"/>
              </a:ext>
            </a:extLst>
          </p:cNvPr>
          <p:cNvSpPr/>
          <p:nvPr/>
        </p:nvSpPr>
        <p:spPr>
          <a:xfrm>
            <a:off x="653425" y="366177"/>
            <a:ext cx="337464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TextBox 2">
            <a:extLst>
              <a:ext uri="{FF2B5EF4-FFF2-40B4-BE49-F238E27FC236}">
                <a16:creationId xmlns:a16="http://schemas.microsoft.com/office/drawing/2014/main" id="{D6F092CF-A93A-42F9-88AC-610CFB690144}"/>
              </a:ext>
            </a:extLst>
          </p:cNvPr>
          <p:cNvSpPr txBox="1"/>
          <p:nvPr/>
        </p:nvSpPr>
        <p:spPr>
          <a:xfrm>
            <a:off x="754602" y="2151727"/>
            <a:ext cx="4270160" cy="2554545"/>
          </a:xfrm>
          <a:prstGeom prst="rect">
            <a:avLst/>
          </a:prstGeom>
          <a:noFill/>
        </p:spPr>
        <p:txBody>
          <a:bodyPr wrap="square" rtlCol="0">
            <a:spAutoFit/>
          </a:bodyPr>
          <a:lstStyle/>
          <a:p>
            <a:pPr marL="285750" indent="-285750">
              <a:buFontTx/>
              <a:buChar char="-"/>
            </a:pPr>
            <a:r>
              <a:rPr lang="en-IN" sz="3200" dirty="0">
                <a:latin typeface="Georgia" panose="02040502050405020303" pitchFamily="18" charset="0"/>
              </a:rPr>
              <a:t>Introduction</a:t>
            </a:r>
          </a:p>
          <a:p>
            <a:pPr marL="285750" indent="-285750">
              <a:buFontTx/>
              <a:buChar char="-"/>
            </a:pPr>
            <a:r>
              <a:rPr lang="en-IN" sz="3200" dirty="0">
                <a:latin typeface="Georgia" panose="02040502050405020303" pitchFamily="18" charset="0"/>
              </a:rPr>
              <a:t>Problem Statement</a:t>
            </a:r>
          </a:p>
          <a:p>
            <a:pPr marL="285750" indent="-285750">
              <a:buFontTx/>
              <a:buChar char="-"/>
            </a:pPr>
            <a:r>
              <a:rPr lang="en-IN" sz="3200" dirty="0">
                <a:latin typeface="Georgia" panose="02040502050405020303" pitchFamily="18" charset="0"/>
              </a:rPr>
              <a:t>Class Diagram</a:t>
            </a:r>
          </a:p>
          <a:p>
            <a:pPr marL="285750" indent="-285750">
              <a:buFontTx/>
              <a:buChar char="-"/>
            </a:pPr>
            <a:r>
              <a:rPr lang="en-IN" sz="3200" dirty="0">
                <a:latin typeface="Georgia" panose="02040502050405020303" pitchFamily="18" charset="0"/>
              </a:rPr>
              <a:t>Implementation</a:t>
            </a:r>
          </a:p>
          <a:p>
            <a:pPr marL="285750" indent="-285750">
              <a:buFontTx/>
              <a:buChar char="-"/>
            </a:pPr>
            <a:r>
              <a:rPr lang="en-IN" sz="3200" dirty="0">
                <a:latin typeface="Georgia" panose="02040502050405020303" pitchFamily="18" charset="0"/>
              </a:rPr>
              <a:t>Output</a:t>
            </a:r>
          </a:p>
        </p:txBody>
      </p:sp>
      <p:sp>
        <p:nvSpPr>
          <p:cNvPr id="4" name="Slide Number Placeholder 3">
            <a:extLst>
              <a:ext uri="{FF2B5EF4-FFF2-40B4-BE49-F238E27FC236}">
                <a16:creationId xmlns:a16="http://schemas.microsoft.com/office/drawing/2014/main" id="{7FFE342C-C7BE-4F8A-A984-268B12166E97}"/>
              </a:ext>
            </a:extLst>
          </p:cNvPr>
          <p:cNvSpPr>
            <a:spLocks noGrp="1"/>
          </p:cNvSpPr>
          <p:nvPr>
            <p:ph type="sldNum" sz="quarter" idx="12"/>
          </p:nvPr>
        </p:nvSpPr>
        <p:spPr/>
        <p:txBody>
          <a:bodyPr/>
          <a:lstStyle/>
          <a:p>
            <a:fld id="{C34DB510-97E3-42F1-9909-E462B2A2AFF0}" type="slidenum">
              <a:rPr lang="en-IN" smtClean="0"/>
              <a:t>3</a:t>
            </a:fld>
            <a:endParaRPr lang="en-IN"/>
          </a:p>
        </p:txBody>
      </p:sp>
    </p:spTree>
    <p:extLst>
      <p:ext uri="{BB962C8B-B14F-4D97-AF65-F5344CB8AC3E}">
        <p14:creationId xmlns:p14="http://schemas.microsoft.com/office/powerpoint/2010/main" val="263418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7828A3-05D7-445A-8DCF-B7ACA3470E95}"/>
              </a:ext>
            </a:extLst>
          </p:cNvPr>
          <p:cNvSpPr/>
          <p:nvPr/>
        </p:nvSpPr>
        <p:spPr>
          <a:xfrm>
            <a:off x="659692" y="357300"/>
            <a:ext cx="424988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p>
        </p:txBody>
      </p:sp>
      <p:sp>
        <p:nvSpPr>
          <p:cNvPr id="3" name="TextBox 2">
            <a:extLst>
              <a:ext uri="{FF2B5EF4-FFF2-40B4-BE49-F238E27FC236}">
                <a16:creationId xmlns:a16="http://schemas.microsoft.com/office/drawing/2014/main" id="{0D15DE0C-5EBB-42B9-AEE3-CB0544D4855A}"/>
              </a:ext>
            </a:extLst>
          </p:cNvPr>
          <p:cNvSpPr txBox="1"/>
          <p:nvPr/>
        </p:nvSpPr>
        <p:spPr>
          <a:xfrm>
            <a:off x="585927" y="1722269"/>
            <a:ext cx="8238478" cy="3693319"/>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project helps a c</a:t>
            </a:r>
            <a:r>
              <a:rPr lang="en-US" sz="2400" dirty="0">
                <a:effectLst/>
                <a:latin typeface="Calibri" panose="020F0502020204030204" pitchFamily="34" charset="0"/>
                <a:ea typeface="Calibri" panose="020F0502020204030204" pitchFamily="34" charset="0"/>
                <a:cs typeface="Calibri" panose="020F0502020204030204" pitchFamily="34" charset="0"/>
              </a:rPr>
              <a:t>onfectioner generate a bill. After the customer decides upon the choice of flavors he wishes to order. The program uses the </a:t>
            </a:r>
            <a:r>
              <a:rPr lang="en-US" sz="2400" b="1" u="sng" dirty="0">
                <a:effectLst/>
                <a:latin typeface="Calibri" panose="020F0502020204030204" pitchFamily="34" charset="0"/>
                <a:ea typeface="Calibri" panose="020F0502020204030204" pitchFamily="34" charset="0"/>
                <a:cs typeface="Calibri" panose="020F0502020204030204" pitchFamily="34" charset="0"/>
              </a:rPr>
              <a:t>Decorator Pattern</a:t>
            </a:r>
            <a:r>
              <a:rPr lang="en-US" sz="2400" dirty="0">
                <a:effectLst/>
                <a:latin typeface="Calibri" panose="020F0502020204030204" pitchFamily="34" charset="0"/>
                <a:ea typeface="Calibri" panose="020F0502020204030204" pitchFamily="34" charset="0"/>
                <a:cs typeface="Calibri" panose="020F0502020204030204" pitchFamily="34" charset="0"/>
              </a:rPr>
              <a:t> to calculate the bill. Now the confectioner realizes that the combination he served were not working out and instead changes the menu so that the customer decides to serve only a single flavored ice – cream and that too following a </a:t>
            </a:r>
            <a:r>
              <a:rPr lang="en-US" sz="2400" b="1" u="sng" dirty="0">
                <a:effectLst/>
                <a:latin typeface="Calibri" panose="020F0502020204030204" pitchFamily="34" charset="0"/>
                <a:ea typeface="Calibri" panose="020F0502020204030204" pitchFamily="34" charset="0"/>
                <a:cs typeface="Calibri" panose="020F0502020204030204" pitchFamily="34" charset="0"/>
              </a:rPr>
              <a:t>very rigid procedure</a:t>
            </a:r>
            <a:r>
              <a:rPr lang="en-US" sz="2400" dirty="0">
                <a:effectLst/>
                <a:latin typeface="Calibri" panose="020F0502020204030204" pitchFamily="34" charset="0"/>
                <a:ea typeface="Calibri" panose="020F0502020204030204" pitchFamily="34" charset="0"/>
                <a:cs typeface="Calibri" panose="020F0502020204030204" pitchFamily="34" charset="0"/>
              </a:rPr>
              <a:t>. The design also incorporates the use of the </a:t>
            </a:r>
            <a:r>
              <a:rPr lang="en-US" sz="2400" b="1" u="sng" dirty="0">
                <a:effectLst/>
                <a:latin typeface="Calibri" panose="020F0502020204030204" pitchFamily="34" charset="0"/>
                <a:ea typeface="Calibri" panose="020F0502020204030204" pitchFamily="34" charset="0"/>
                <a:cs typeface="Calibri" panose="020F0502020204030204" pitchFamily="34" charset="0"/>
              </a:rPr>
              <a:t>Singleton Pattern</a:t>
            </a:r>
            <a:r>
              <a:rPr lang="en-US" sz="2400" dirty="0">
                <a:effectLst/>
                <a:latin typeface="Calibri" panose="020F0502020204030204" pitchFamily="34" charset="0"/>
                <a:ea typeface="Calibri" panose="020F0502020204030204" pitchFamily="34" charset="0"/>
                <a:cs typeface="Calibri" panose="020F0502020204030204" pitchFamily="34" charset="0"/>
              </a:rPr>
              <a:t> in baking the pastry using singleton class microwave oven.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B8A4237-B197-4BA4-A635-7AF4C5E603B5}"/>
              </a:ext>
            </a:extLst>
          </p:cNvPr>
          <p:cNvSpPr>
            <a:spLocks noGrp="1"/>
          </p:cNvSpPr>
          <p:nvPr>
            <p:ph type="sldNum" sz="quarter" idx="12"/>
          </p:nvPr>
        </p:nvSpPr>
        <p:spPr/>
        <p:txBody>
          <a:bodyPr/>
          <a:lstStyle/>
          <a:p>
            <a:fld id="{C34DB510-97E3-42F1-9909-E462B2A2AFF0}" type="slidenum">
              <a:rPr lang="en-IN" smtClean="0"/>
              <a:t>4</a:t>
            </a:fld>
            <a:endParaRPr lang="en-IN"/>
          </a:p>
        </p:txBody>
      </p:sp>
    </p:spTree>
    <p:extLst>
      <p:ext uri="{BB962C8B-B14F-4D97-AF65-F5344CB8AC3E}">
        <p14:creationId xmlns:p14="http://schemas.microsoft.com/office/powerpoint/2010/main" val="409089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88DC1-1E97-4190-92F4-B6914BA7DB65}"/>
              </a:ext>
            </a:extLst>
          </p:cNvPr>
          <p:cNvSpPr/>
          <p:nvPr/>
        </p:nvSpPr>
        <p:spPr>
          <a:xfrm>
            <a:off x="622015" y="357300"/>
            <a:ext cx="665118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p>
        </p:txBody>
      </p:sp>
      <p:sp>
        <p:nvSpPr>
          <p:cNvPr id="3" name="TextBox 2">
            <a:extLst>
              <a:ext uri="{FF2B5EF4-FFF2-40B4-BE49-F238E27FC236}">
                <a16:creationId xmlns:a16="http://schemas.microsoft.com/office/drawing/2014/main" id="{15A69913-D1EC-4A1A-A196-0336BE3F0534}"/>
              </a:ext>
            </a:extLst>
          </p:cNvPr>
          <p:cNvSpPr txBox="1"/>
          <p:nvPr/>
        </p:nvSpPr>
        <p:spPr>
          <a:xfrm>
            <a:off x="494190" y="1402672"/>
            <a:ext cx="11135558" cy="4584525"/>
          </a:xfrm>
          <a:prstGeom prst="rect">
            <a:avLst/>
          </a:prstGeom>
          <a:noFill/>
        </p:spPr>
        <p:txBody>
          <a:bodyPr wrap="square" rtlCol="0">
            <a:spAutoFit/>
          </a:bodyPr>
          <a:lstStyle/>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start your Pastry Shop that offer different types of Pastries Pineapple with chocolate, Strawberry with apple, Vanilla ‘O’ custard, Orange ‘E’ chocolate and many more No doubt about that in the future more such delicious are expected. You also need to generate a bill to the customer this way.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buFont typeface="+mj-lt"/>
              <a:buAutoNum type="arabicPeriod"/>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Pineapple = 44 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buFont typeface="+mj-lt"/>
              <a:buAutoNum type="arabicPeriod"/>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Chocolate = 24 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Font typeface="+mj-lt"/>
              <a:buAutoNum type="arabicPeriod"/>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Pineapple with Chocolate with Chocolate = 44 + 24 + 24 = 92 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Cost of Custard = 64 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buFont typeface="+mj-lt"/>
              <a:buAutoNum type="arabicPeriod"/>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Strawberry = 34 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Font typeface="+mj-lt"/>
              <a:buAutoNum type="arabicPeriod"/>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Vanilla = 39 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Write a program that can take care of present offerings and future offerings for billing. After some time, the Pastry Shop owner realised that the customer cherished single Pastry flavours more than the combination of two pastry flavours. Therefore, he came up with new menu that followed pastry rigid procedure.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45AF7E-48FE-4760-810B-21EBFBAC34D8}"/>
              </a:ext>
            </a:extLst>
          </p:cNvPr>
          <p:cNvSpPr>
            <a:spLocks noGrp="1"/>
          </p:cNvSpPr>
          <p:nvPr>
            <p:ph type="sldNum" sz="quarter" idx="12"/>
          </p:nvPr>
        </p:nvSpPr>
        <p:spPr/>
        <p:txBody>
          <a:bodyPr/>
          <a:lstStyle/>
          <a:p>
            <a:fld id="{C34DB510-97E3-42F1-9909-E462B2A2AFF0}" type="slidenum">
              <a:rPr lang="en-IN" smtClean="0"/>
              <a:t>5</a:t>
            </a:fld>
            <a:endParaRPr lang="en-IN"/>
          </a:p>
        </p:txBody>
      </p:sp>
    </p:spTree>
    <p:extLst>
      <p:ext uri="{BB962C8B-B14F-4D97-AF65-F5344CB8AC3E}">
        <p14:creationId xmlns:p14="http://schemas.microsoft.com/office/powerpoint/2010/main" val="117672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BA9FD-3CE5-4D93-AE5A-46D8E3E4DB45}"/>
              </a:ext>
            </a:extLst>
          </p:cNvPr>
          <p:cNvSpPr>
            <a:spLocks noGrp="1"/>
          </p:cNvSpPr>
          <p:nvPr>
            <p:ph type="sldNum" sz="quarter" idx="12"/>
          </p:nvPr>
        </p:nvSpPr>
        <p:spPr/>
        <p:txBody>
          <a:bodyPr/>
          <a:lstStyle/>
          <a:p>
            <a:fld id="{C34DB510-97E3-42F1-9909-E462B2A2AFF0}" type="slidenum">
              <a:rPr lang="en-IN" smtClean="0"/>
              <a:t>6</a:t>
            </a:fld>
            <a:endParaRPr lang="en-IN"/>
          </a:p>
        </p:txBody>
      </p:sp>
      <p:sp>
        <p:nvSpPr>
          <p:cNvPr id="3" name="TextBox 2">
            <a:extLst>
              <a:ext uri="{FF2B5EF4-FFF2-40B4-BE49-F238E27FC236}">
                <a16:creationId xmlns:a16="http://schemas.microsoft.com/office/drawing/2014/main" id="{D15EC522-4666-437E-AF4E-FE0CB7F6E01A}"/>
              </a:ext>
            </a:extLst>
          </p:cNvPr>
          <p:cNvSpPr txBox="1"/>
          <p:nvPr/>
        </p:nvSpPr>
        <p:spPr>
          <a:xfrm>
            <a:off x="550416" y="797086"/>
            <a:ext cx="10425344" cy="6174126"/>
          </a:xfrm>
          <a:prstGeom prst="rect">
            <a:avLst/>
          </a:prstGeom>
          <a:noFill/>
        </p:spPr>
        <p:txBody>
          <a:bodyPr wrap="square" rtlCol="0">
            <a:spAutoFit/>
          </a:bodyPr>
          <a:lstStyle/>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Example: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order to prepare the Pineapple pastry, one needs to add 7ML of pineapple essence add corn starch min for about 10 min and the pastry is served by the waiter.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Chocolate Pastry one needs to add 1ML of chocolate, add chocolate powder min for about 7 min and the pastry is served by the waiter.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Strawberry one need to add 27 grams of strawberries add brown flavour min for about 6 min and then the pastry is served by the waiter.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Apple Pastry one needs to add 13 ML of apple widen vinegar add apple minutes for about 12 minutes and then the pastry is served by the waiter.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Vanilla Pastry one needs to add 5ML of vanilla essence add wheat flavour, minutes for about 2 minutes and the pastry served by the waiter.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Custard Pastry one needs to add 12 grams of custard powder add corn flavour, min for about 5 minutes and then the pastry is served by the waiter.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Orange Pastry one needs to add 17 grams of orange extracts add min for about 8 minutes and the pastry is served by the waiter.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237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660D2-969D-4D2C-8867-8D1EC9E31AEA}"/>
              </a:ext>
            </a:extLst>
          </p:cNvPr>
          <p:cNvSpPr/>
          <p:nvPr/>
        </p:nvSpPr>
        <p:spPr>
          <a:xfrm>
            <a:off x="713983" y="392810"/>
            <a:ext cx="501130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Class Diagram</a:t>
            </a:r>
          </a:p>
        </p:txBody>
      </p:sp>
      <p:pic>
        <p:nvPicPr>
          <p:cNvPr id="8" name="Picture 7">
            <a:extLst>
              <a:ext uri="{FF2B5EF4-FFF2-40B4-BE49-F238E27FC236}">
                <a16:creationId xmlns:a16="http://schemas.microsoft.com/office/drawing/2014/main" id="{E6CA6939-60B3-4E72-8AF4-475C0F987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18" y="1585155"/>
            <a:ext cx="9960746" cy="4706446"/>
          </a:xfrm>
          <a:prstGeom prst="rect">
            <a:avLst/>
          </a:prstGeom>
        </p:spPr>
      </p:pic>
      <p:sp>
        <p:nvSpPr>
          <p:cNvPr id="9" name="Slide Number Placeholder 8">
            <a:extLst>
              <a:ext uri="{FF2B5EF4-FFF2-40B4-BE49-F238E27FC236}">
                <a16:creationId xmlns:a16="http://schemas.microsoft.com/office/drawing/2014/main" id="{0A76B4EC-4275-412B-957A-DA2363889B88}"/>
              </a:ext>
            </a:extLst>
          </p:cNvPr>
          <p:cNvSpPr>
            <a:spLocks noGrp="1"/>
          </p:cNvSpPr>
          <p:nvPr>
            <p:ph type="sldNum" sz="quarter" idx="12"/>
          </p:nvPr>
        </p:nvSpPr>
        <p:spPr/>
        <p:txBody>
          <a:bodyPr/>
          <a:lstStyle/>
          <a:p>
            <a:fld id="{C34DB510-97E3-42F1-9909-E462B2A2AFF0}" type="slidenum">
              <a:rPr lang="en-IN" smtClean="0"/>
              <a:t>7</a:t>
            </a:fld>
            <a:endParaRPr lang="en-IN"/>
          </a:p>
        </p:txBody>
      </p:sp>
    </p:spTree>
    <p:extLst>
      <p:ext uri="{BB962C8B-B14F-4D97-AF65-F5344CB8AC3E}">
        <p14:creationId xmlns:p14="http://schemas.microsoft.com/office/powerpoint/2010/main" val="291957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99559-8D8B-4445-AAAE-43864BB18B73}"/>
              </a:ext>
            </a:extLst>
          </p:cNvPr>
          <p:cNvSpPr/>
          <p:nvPr/>
        </p:nvSpPr>
        <p:spPr>
          <a:xfrm>
            <a:off x="704475" y="339544"/>
            <a:ext cx="552747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Implementation</a:t>
            </a:r>
          </a:p>
        </p:txBody>
      </p:sp>
      <p:sp>
        <p:nvSpPr>
          <p:cNvPr id="3" name="TextBox 2">
            <a:extLst>
              <a:ext uri="{FF2B5EF4-FFF2-40B4-BE49-F238E27FC236}">
                <a16:creationId xmlns:a16="http://schemas.microsoft.com/office/drawing/2014/main" id="{FF552625-F9D8-4F69-9F11-C6CD74E3D974}"/>
              </a:ext>
            </a:extLst>
          </p:cNvPr>
          <p:cNvSpPr txBox="1"/>
          <p:nvPr/>
        </p:nvSpPr>
        <p:spPr>
          <a:xfrm>
            <a:off x="704475" y="2707690"/>
            <a:ext cx="10232814" cy="1754326"/>
          </a:xfrm>
          <a:prstGeom prst="rect">
            <a:avLst/>
          </a:prstGeom>
          <a:noFill/>
        </p:spPr>
        <p:txBody>
          <a:bodyPr wrap="square" rtlCol="0">
            <a:spAutoFit/>
          </a:bodyPr>
          <a:lstStyle/>
          <a:p>
            <a:r>
              <a:rPr lang="en-IN" sz="3600" dirty="0"/>
              <a:t>The four classes namely Pineapple, chocolate, vanilla and custard are shown below :</a:t>
            </a:r>
          </a:p>
        </p:txBody>
      </p:sp>
      <p:sp>
        <p:nvSpPr>
          <p:cNvPr id="4" name="Slide Number Placeholder 3">
            <a:extLst>
              <a:ext uri="{FF2B5EF4-FFF2-40B4-BE49-F238E27FC236}">
                <a16:creationId xmlns:a16="http://schemas.microsoft.com/office/drawing/2014/main" id="{3808459E-A289-4060-97D1-E1B002B8B2DD}"/>
              </a:ext>
            </a:extLst>
          </p:cNvPr>
          <p:cNvSpPr>
            <a:spLocks noGrp="1"/>
          </p:cNvSpPr>
          <p:nvPr>
            <p:ph type="sldNum" sz="quarter" idx="12"/>
          </p:nvPr>
        </p:nvSpPr>
        <p:spPr/>
        <p:txBody>
          <a:bodyPr/>
          <a:lstStyle/>
          <a:p>
            <a:fld id="{C34DB510-97E3-42F1-9909-E462B2A2AFF0}" type="slidenum">
              <a:rPr lang="en-IN" smtClean="0"/>
              <a:t>8</a:t>
            </a:fld>
            <a:endParaRPr lang="en-IN"/>
          </a:p>
        </p:txBody>
      </p:sp>
    </p:spTree>
    <p:extLst>
      <p:ext uri="{BB962C8B-B14F-4D97-AF65-F5344CB8AC3E}">
        <p14:creationId xmlns:p14="http://schemas.microsoft.com/office/powerpoint/2010/main" val="93307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7E358B-0556-4FAF-8F89-D22658514411}"/>
              </a:ext>
            </a:extLst>
          </p:cNvPr>
          <p:cNvSpPr txBox="1"/>
          <p:nvPr/>
        </p:nvSpPr>
        <p:spPr>
          <a:xfrm>
            <a:off x="976545" y="941033"/>
            <a:ext cx="4793941" cy="4575483"/>
          </a:xfrm>
          <a:prstGeom prst="rect">
            <a:avLst/>
          </a:prstGeom>
          <a:noFill/>
        </p:spPr>
        <p:txBody>
          <a:bodyPr wrap="square" rtlCol="0">
            <a:spAutoFit/>
          </a:bodyPr>
          <a:lstStyle/>
          <a:p>
            <a:pPr>
              <a:lnSpc>
                <a:spcPct val="107000"/>
              </a:lnSpc>
              <a:spcBef>
                <a:spcPts val="600"/>
              </a:spcBef>
              <a:spcAft>
                <a:spcPts val="800"/>
              </a:spcAft>
            </a:pPr>
            <a:r>
              <a:rPr lang="en-GB" sz="1800" b="1" dirty="0">
                <a:solidFill>
                  <a:srgbClr val="000000"/>
                </a:solidFill>
                <a:effectLst/>
                <a:highlight>
                  <a:srgbClr val="A9A9A9"/>
                </a:highlight>
                <a:latin typeface="Calibri" panose="020F0502020204030204" pitchFamily="34" charset="0"/>
                <a:ea typeface="Calibri" panose="020F0502020204030204" pitchFamily="34" charset="0"/>
                <a:cs typeface="Calibri" panose="020F0502020204030204" pitchFamily="34" charset="0"/>
              </a:rPr>
              <a:t>Pineapple.java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 Pineapple extends Offering{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String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getName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"Pineapple";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getPrice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 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E238AC8C-3AE5-4C5D-A702-8BE7BD9D5BE1}"/>
              </a:ext>
            </a:extLst>
          </p:cNvPr>
          <p:cNvSpPr>
            <a:spLocks noGrp="1"/>
          </p:cNvSpPr>
          <p:nvPr>
            <p:ph type="sldNum" sz="quarter" idx="12"/>
          </p:nvPr>
        </p:nvSpPr>
        <p:spPr/>
        <p:txBody>
          <a:bodyPr/>
          <a:lstStyle/>
          <a:p>
            <a:fld id="{C34DB510-97E3-42F1-9909-E462B2A2AFF0}" type="slidenum">
              <a:rPr lang="en-IN" smtClean="0"/>
              <a:t>9</a:t>
            </a:fld>
            <a:endParaRPr lang="en-IN"/>
          </a:p>
        </p:txBody>
      </p:sp>
    </p:spTree>
    <p:extLst>
      <p:ext uri="{BB962C8B-B14F-4D97-AF65-F5344CB8AC3E}">
        <p14:creationId xmlns:p14="http://schemas.microsoft.com/office/powerpoint/2010/main" val="78681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TotalTime>
  <Words>1238</Words>
  <Application>Microsoft Office PowerPoint</Application>
  <PresentationFormat>Widescreen</PresentationFormat>
  <Paragraphs>192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Gabriola</vt:lpstr>
      <vt:lpstr>Georgia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Animesh Gautam</dc:creator>
  <cp:lastModifiedBy>Animesh Gautam</cp:lastModifiedBy>
  <cp:revision>16</cp:revision>
  <dcterms:created xsi:type="dcterms:W3CDTF">2020-12-18T07:49:30Z</dcterms:created>
  <dcterms:modified xsi:type="dcterms:W3CDTF">2020-12-18T19:17:14Z</dcterms:modified>
</cp:coreProperties>
</file>