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3.png" ContentType="image/png"/>
  <Override PartName="/ppt/media/image22.png" ContentType="image/png"/>
  <Override PartName="/ppt/media/image21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4"/>
          <p:cNvSpPr/>
          <p:nvPr/>
        </p:nvSpPr>
        <p:spPr>
          <a:xfrm>
            <a:off x="75960" y="990360"/>
            <a:ext cx="8458200" cy="360"/>
          </a:xfrm>
          <a:prstGeom prst="line">
            <a:avLst/>
          </a:prstGeom>
          <a:ln w="762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Text Box 5" hidden="1"/>
          <p:cNvSpPr/>
          <p:nvPr/>
        </p:nvSpPr>
        <p:spPr>
          <a:xfrm>
            <a:off x="519120" y="6137280"/>
            <a:ext cx="1385280" cy="456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Text Box 6" hidden="1"/>
          <p:cNvSpPr/>
          <p:nvPr/>
        </p:nvSpPr>
        <p:spPr>
          <a:xfrm>
            <a:off x="4495680" y="6248520"/>
            <a:ext cx="180360" cy="456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Text Box 9" hidden="1"/>
          <p:cNvSpPr/>
          <p:nvPr/>
        </p:nvSpPr>
        <p:spPr>
          <a:xfrm>
            <a:off x="519120" y="6137280"/>
            <a:ext cx="1385280" cy="456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Text Box 10" hidden="1"/>
          <p:cNvSpPr/>
          <p:nvPr/>
        </p:nvSpPr>
        <p:spPr>
          <a:xfrm>
            <a:off x="4495680" y="6248520"/>
            <a:ext cx="180360" cy="456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Picture 4" descr=""/>
          <p:cNvPicPr/>
          <p:nvPr/>
        </p:nvPicPr>
        <p:blipFill>
          <a:blip r:embed="rId2"/>
          <a:stretch/>
        </p:blipFill>
        <p:spPr>
          <a:xfrm>
            <a:off x="8153280" y="0"/>
            <a:ext cx="931320" cy="929880"/>
          </a:xfrm>
          <a:prstGeom prst="rect">
            <a:avLst/>
          </a:prstGeom>
          <a:ln w="0">
            <a:noFill/>
          </a:ln>
        </p:spPr>
      </p:pic>
      <p:sp>
        <p:nvSpPr>
          <p:cNvPr id="6" name="Rectangle 6"/>
          <p:cNvSpPr/>
          <p:nvPr/>
        </p:nvSpPr>
        <p:spPr>
          <a:xfrm>
            <a:off x="128880" y="6626880"/>
            <a:ext cx="8269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fld id="{A07BF908-D94E-4CFC-A7BC-95B5A1D855DA}" type="datetime3"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June 28, 2023</a:t>
            </a:fld>
            <a:endParaRPr b="0" lang="en-IN" sz="800" spc="-1" strike="noStrike">
              <a:latin typeface="Arial"/>
            </a:endParaRPr>
          </a:p>
        </p:txBody>
      </p:sp>
      <p:sp>
        <p:nvSpPr>
          <p:cNvPr id="7" name="TextBox 7"/>
          <p:cNvSpPr/>
          <p:nvPr/>
        </p:nvSpPr>
        <p:spPr>
          <a:xfrm>
            <a:off x="4191120" y="6642720"/>
            <a:ext cx="3801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fld id="{37EB7FC1-159E-4EBE-A84E-5B282285DE3A}" type="slidenum">
              <a:rPr b="0" lang="en-IN" sz="8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IN" sz="800" spc="-1" strike="noStrike">
              <a:latin typeface="Arial"/>
            </a:endParaRPr>
          </a:p>
        </p:txBody>
      </p:sp>
      <p:sp>
        <p:nvSpPr>
          <p:cNvPr id="8" name="TextBox 8"/>
          <p:cNvSpPr/>
          <p:nvPr/>
        </p:nvSpPr>
        <p:spPr>
          <a:xfrm>
            <a:off x="7553160" y="6648480"/>
            <a:ext cx="15901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IS ZC415 (Data Mining) 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160" cy="83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P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r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e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d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i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c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t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i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o</a:t>
            </a: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8533800" cy="4342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Predict a continuous value, rather than a categorical label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ff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Predict the salary of college graduates with 10 years of work experience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ff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Potential sales of a new product given its price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ff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Regression is most widely used approach for such numeric prediction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3"/>
          <p:cNvSpPr/>
          <p:nvPr/>
        </p:nvSpPr>
        <p:spPr>
          <a:xfrm>
            <a:off x="2837880" y="2895480"/>
            <a:ext cx="32565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  <a:scene3d>
              <a:camera prst="orthographicFront"/>
              <a:lightRig dir="tl" rig="glow">
                <a:rot lat="0" lon="0" rev="5400000"/>
              </a:lightRig>
            </a:scene3d>
            <a:sp3d contourW="12700">
              <a:bevelT w="25400" h="25400"/>
              <a:contourClr>
                <a:schemeClr val="accent6"/>
              </a:contourClr>
            </a:sp3d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002060"/>
                </a:solidFill>
                <a:latin typeface="Times New Roman"/>
                <a:ea typeface="DejaVu Sans"/>
              </a:rPr>
              <a:t>Thank You!</a:t>
            </a:r>
            <a:endParaRPr b="0" lang="en-IN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160" cy="83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Prediction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8533800" cy="1294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ff0000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Regression is most widely used approach for such numeric prediction</a:t>
            </a:r>
            <a:endParaRPr b="0" lang="en-IN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ff0000"/>
              </a:buClr>
              <a:buFont typeface="StarSymbo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Relationship between independent/predictor variable and dependent/response variable</a:t>
            </a:r>
            <a:endParaRPr b="0" lang="en-IN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ff0000"/>
              </a:buClr>
              <a:buFont typeface="StarSymbo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A Linear regression example: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51" name="Picture 2" descr=""/>
          <p:cNvPicPr/>
          <p:nvPr/>
        </p:nvPicPr>
        <p:blipFill>
          <a:blip r:embed="rId1"/>
          <a:stretch/>
        </p:blipFill>
        <p:spPr>
          <a:xfrm>
            <a:off x="2895480" y="2362320"/>
            <a:ext cx="1189800" cy="323280"/>
          </a:xfrm>
          <a:prstGeom prst="rect">
            <a:avLst/>
          </a:prstGeom>
          <a:ln w="0">
            <a:noFill/>
          </a:ln>
        </p:spPr>
      </p:pic>
      <p:pic>
        <p:nvPicPr>
          <p:cNvPr id="52" name="Picture 3" descr=""/>
          <p:cNvPicPr/>
          <p:nvPr/>
        </p:nvPicPr>
        <p:blipFill>
          <a:blip r:embed="rId2"/>
          <a:stretch/>
        </p:blipFill>
        <p:spPr>
          <a:xfrm>
            <a:off x="2971800" y="3518640"/>
            <a:ext cx="1218600" cy="191880"/>
          </a:xfrm>
          <a:prstGeom prst="rect">
            <a:avLst/>
          </a:prstGeom>
          <a:ln w="0">
            <a:noFill/>
          </a:ln>
        </p:spPr>
      </p:pic>
      <p:sp>
        <p:nvSpPr>
          <p:cNvPr id="53" name="Content Placeholder 2"/>
          <p:cNvSpPr/>
          <p:nvPr/>
        </p:nvSpPr>
        <p:spPr>
          <a:xfrm>
            <a:off x="380880" y="2895480"/>
            <a:ext cx="7923960" cy="532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DejaVu Sans"/>
              </a:rPr>
              <a:t>Or, Equivalently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54" name="Picture 4" descr=""/>
          <p:cNvPicPr/>
          <p:nvPr/>
        </p:nvPicPr>
        <p:blipFill>
          <a:blip r:embed="rId3"/>
          <a:stretch/>
        </p:blipFill>
        <p:spPr>
          <a:xfrm>
            <a:off x="990720" y="4191120"/>
            <a:ext cx="5809680" cy="29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160" cy="83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Prediction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8533800" cy="1065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ff0000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Regression is most widely used approach for such numeric prediction</a:t>
            </a:r>
            <a:endParaRPr b="0" lang="en-IN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ff0000"/>
              </a:buClr>
              <a:buFont typeface="StarSymbo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Relationship between independent/predictor variable and dependent/response variable</a:t>
            </a:r>
            <a:endParaRPr b="0" lang="en-IN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ff0000"/>
              </a:buClr>
              <a:buFont typeface="StarSymbo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A Linear regression example: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57" name="Picture 2" descr=""/>
          <p:cNvPicPr/>
          <p:nvPr/>
        </p:nvPicPr>
        <p:blipFill>
          <a:blip r:embed="rId1"/>
          <a:stretch/>
        </p:blipFill>
        <p:spPr>
          <a:xfrm>
            <a:off x="2895480" y="2362320"/>
            <a:ext cx="1189800" cy="323280"/>
          </a:xfrm>
          <a:prstGeom prst="rect">
            <a:avLst/>
          </a:prstGeom>
          <a:ln w="0">
            <a:noFill/>
          </a:ln>
        </p:spPr>
      </p:pic>
      <p:pic>
        <p:nvPicPr>
          <p:cNvPr id="58" name="Picture 3" descr=""/>
          <p:cNvPicPr/>
          <p:nvPr/>
        </p:nvPicPr>
        <p:blipFill>
          <a:blip r:embed="rId2"/>
          <a:stretch/>
        </p:blipFill>
        <p:spPr>
          <a:xfrm>
            <a:off x="2971800" y="3518640"/>
            <a:ext cx="1218600" cy="191880"/>
          </a:xfrm>
          <a:prstGeom prst="rect">
            <a:avLst/>
          </a:prstGeom>
          <a:ln w="0">
            <a:noFill/>
          </a:ln>
        </p:spPr>
      </p:pic>
      <p:sp>
        <p:nvSpPr>
          <p:cNvPr id="59" name="Content Placeholder 2"/>
          <p:cNvSpPr/>
          <p:nvPr/>
        </p:nvSpPr>
        <p:spPr>
          <a:xfrm>
            <a:off x="380880" y="2895480"/>
            <a:ext cx="7923960" cy="532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DejaVu Sans"/>
              </a:rPr>
              <a:t>Or, Equivalently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60" name="Picture 4" descr=""/>
          <p:cNvPicPr/>
          <p:nvPr/>
        </p:nvPicPr>
        <p:blipFill>
          <a:blip r:embed="rId3"/>
          <a:stretch/>
        </p:blipFill>
        <p:spPr>
          <a:xfrm>
            <a:off x="900000" y="3845520"/>
            <a:ext cx="5809680" cy="294480"/>
          </a:xfrm>
          <a:prstGeom prst="rect">
            <a:avLst/>
          </a:prstGeom>
          <a:ln w="0">
            <a:noFill/>
          </a:ln>
        </p:spPr>
      </p:pic>
      <p:pic>
        <p:nvPicPr>
          <p:cNvPr id="61" name="Picture 2" descr=""/>
          <p:cNvPicPr/>
          <p:nvPr/>
        </p:nvPicPr>
        <p:blipFill>
          <a:blip r:embed="rId4"/>
          <a:stretch/>
        </p:blipFill>
        <p:spPr>
          <a:xfrm>
            <a:off x="184320" y="4347360"/>
            <a:ext cx="7195680" cy="2132640"/>
          </a:xfrm>
          <a:prstGeom prst="rect">
            <a:avLst/>
          </a:prstGeom>
          <a:ln w="0">
            <a:noFill/>
          </a:ln>
        </p:spPr>
      </p:pic>
      <p:pic>
        <p:nvPicPr>
          <p:cNvPr id="62" name="Picture 3" descr=""/>
          <p:cNvPicPr/>
          <p:nvPr/>
        </p:nvPicPr>
        <p:blipFill>
          <a:blip r:embed="rId5"/>
          <a:stretch/>
        </p:blipFill>
        <p:spPr>
          <a:xfrm>
            <a:off x="5763240" y="5541480"/>
            <a:ext cx="1256760" cy="21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160" cy="83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Regression Example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64" name="Picture 2" descr=""/>
          <p:cNvPicPr/>
          <p:nvPr/>
        </p:nvPicPr>
        <p:blipFill>
          <a:blip r:embed="rId1"/>
          <a:stretch/>
        </p:blipFill>
        <p:spPr>
          <a:xfrm>
            <a:off x="609480" y="1143000"/>
            <a:ext cx="3513960" cy="34664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160" cy="83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Regression Example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66" name="Picture 2" descr=""/>
          <p:cNvPicPr/>
          <p:nvPr/>
        </p:nvPicPr>
        <p:blipFill>
          <a:blip r:embed="rId1"/>
          <a:stretch/>
        </p:blipFill>
        <p:spPr>
          <a:xfrm>
            <a:off x="609480" y="1143000"/>
            <a:ext cx="3513960" cy="3466440"/>
          </a:xfrm>
          <a:prstGeom prst="rect">
            <a:avLst/>
          </a:prstGeom>
          <a:ln w="9525">
            <a:noFill/>
          </a:ln>
        </p:spPr>
      </p:pic>
      <p:pic>
        <p:nvPicPr>
          <p:cNvPr id="67" name="Picture 2" descr=""/>
          <p:cNvPicPr/>
          <p:nvPr/>
        </p:nvPicPr>
        <p:blipFill>
          <a:blip r:embed="rId2"/>
          <a:stretch/>
        </p:blipFill>
        <p:spPr>
          <a:xfrm>
            <a:off x="4724280" y="1295280"/>
            <a:ext cx="4053600" cy="351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160" cy="83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Regression Example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69" name="Picture 2" descr=""/>
          <p:cNvPicPr/>
          <p:nvPr/>
        </p:nvPicPr>
        <p:blipFill>
          <a:blip r:embed="rId1"/>
          <a:stretch/>
        </p:blipFill>
        <p:spPr>
          <a:xfrm>
            <a:off x="609480" y="1143000"/>
            <a:ext cx="3513960" cy="3466440"/>
          </a:xfrm>
          <a:prstGeom prst="rect">
            <a:avLst/>
          </a:prstGeom>
          <a:ln w="9525">
            <a:noFill/>
          </a:ln>
        </p:spPr>
      </p:pic>
      <p:pic>
        <p:nvPicPr>
          <p:cNvPr id="70" name="Picture 2" descr=""/>
          <p:cNvPicPr/>
          <p:nvPr/>
        </p:nvPicPr>
        <p:blipFill>
          <a:blip r:embed="rId2"/>
          <a:stretch/>
        </p:blipFill>
        <p:spPr>
          <a:xfrm>
            <a:off x="4724280" y="1295280"/>
            <a:ext cx="4053600" cy="3513960"/>
          </a:xfrm>
          <a:prstGeom prst="rect">
            <a:avLst/>
          </a:prstGeom>
          <a:ln w="0">
            <a:noFill/>
          </a:ln>
        </p:spPr>
      </p:pic>
      <p:sp>
        <p:nvSpPr>
          <p:cNvPr id="71" name="TextBox 2"/>
          <p:cNvSpPr/>
          <p:nvPr/>
        </p:nvSpPr>
        <p:spPr>
          <a:xfrm>
            <a:off x="1066680" y="4648320"/>
            <a:ext cx="487620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What would be a salary of a person with 10 yrs experience?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Solve the equation: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72" name="Picture 3" descr=""/>
          <p:cNvPicPr/>
          <p:nvPr/>
        </p:nvPicPr>
        <p:blipFill>
          <a:blip r:embed="rId3"/>
          <a:stretch/>
        </p:blipFill>
        <p:spPr>
          <a:xfrm>
            <a:off x="1121400" y="5748120"/>
            <a:ext cx="1218600" cy="191880"/>
          </a:xfrm>
          <a:prstGeom prst="rect">
            <a:avLst/>
          </a:prstGeom>
          <a:ln w="0">
            <a:noFill/>
          </a:ln>
        </p:spPr>
      </p:pic>
      <p:pic>
        <p:nvPicPr>
          <p:cNvPr id="73" name="Picture 2" descr=""/>
          <p:cNvPicPr/>
          <p:nvPr/>
        </p:nvPicPr>
        <p:blipFill>
          <a:blip r:embed="rId4"/>
          <a:stretch/>
        </p:blipFill>
        <p:spPr>
          <a:xfrm>
            <a:off x="6896160" y="5715000"/>
            <a:ext cx="1256760" cy="218520"/>
          </a:xfrm>
          <a:prstGeom prst="rect">
            <a:avLst/>
          </a:prstGeom>
          <a:ln w="0">
            <a:noFill/>
          </a:ln>
        </p:spPr>
      </p:pic>
      <p:pic>
        <p:nvPicPr>
          <p:cNvPr id="74" name="Picture 3" descr=""/>
          <p:cNvPicPr/>
          <p:nvPr/>
        </p:nvPicPr>
        <p:blipFill>
          <a:blip r:embed="rId5"/>
          <a:stretch/>
        </p:blipFill>
        <p:spPr>
          <a:xfrm>
            <a:off x="3862440" y="5181480"/>
            <a:ext cx="2294640" cy="1351800"/>
          </a:xfrm>
          <a:prstGeom prst="rect">
            <a:avLst/>
          </a:prstGeom>
          <a:ln w="0">
            <a:noFill/>
          </a:ln>
        </p:spPr>
      </p:pic>
      <p:sp>
        <p:nvSpPr>
          <p:cNvPr id="75" name="TextBox 8"/>
          <p:cNvSpPr/>
          <p:nvPr/>
        </p:nvSpPr>
        <p:spPr>
          <a:xfrm>
            <a:off x="2743200" y="5410080"/>
            <a:ext cx="1142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Using: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160" cy="83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Regression Example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77" name="Picture 2" descr=""/>
          <p:cNvPicPr/>
          <p:nvPr/>
        </p:nvPicPr>
        <p:blipFill>
          <a:blip r:embed="rId1"/>
          <a:stretch/>
        </p:blipFill>
        <p:spPr>
          <a:xfrm>
            <a:off x="609480" y="1143000"/>
            <a:ext cx="3513960" cy="3466440"/>
          </a:xfrm>
          <a:prstGeom prst="rect">
            <a:avLst/>
          </a:prstGeom>
          <a:ln w="9525">
            <a:noFill/>
          </a:ln>
        </p:spPr>
      </p:pic>
      <p:pic>
        <p:nvPicPr>
          <p:cNvPr id="78" name="Picture 2" descr=""/>
          <p:cNvPicPr/>
          <p:nvPr/>
        </p:nvPicPr>
        <p:blipFill>
          <a:blip r:embed="rId2"/>
          <a:stretch/>
        </p:blipFill>
        <p:spPr>
          <a:xfrm>
            <a:off x="4724280" y="1295280"/>
            <a:ext cx="4053600" cy="3513960"/>
          </a:xfrm>
          <a:prstGeom prst="rect">
            <a:avLst/>
          </a:prstGeom>
          <a:ln w="0">
            <a:noFill/>
          </a:ln>
        </p:spPr>
      </p:pic>
      <p:sp>
        <p:nvSpPr>
          <p:cNvPr id="79" name="TextBox 2"/>
          <p:cNvSpPr/>
          <p:nvPr/>
        </p:nvSpPr>
        <p:spPr>
          <a:xfrm>
            <a:off x="1066680" y="4648320"/>
            <a:ext cx="487620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What would be a salary of a person with 10 yrs experience?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Solve the equation: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80" name="Picture 3" descr=""/>
          <p:cNvPicPr/>
          <p:nvPr/>
        </p:nvPicPr>
        <p:blipFill>
          <a:blip r:embed="rId3"/>
          <a:stretch/>
        </p:blipFill>
        <p:spPr>
          <a:xfrm>
            <a:off x="1121400" y="5760000"/>
            <a:ext cx="1218600" cy="191880"/>
          </a:xfrm>
          <a:prstGeom prst="rect">
            <a:avLst/>
          </a:prstGeom>
          <a:ln w="0">
            <a:noFill/>
          </a:ln>
        </p:spPr>
      </p:pic>
      <p:pic>
        <p:nvPicPr>
          <p:cNvPr id="81" name="Picture 2" descr=""/>
          <p:cNvPicPr/>
          <p:nvPr/>
        </p:nvPicPr>
        <p:blipFill>
          <a:blip r:embed="rId4"/>
          <a:stretch/>
        </p:blipFill>
        <p:spPr>
          <a:xfrm>
            <a:off x="6896160" y="5715000"/>
            <a:ext cx="1256760" cy="218520"/>
          </a:xfrm>
          <a:prstGeom prst="rect">
            <a:avLst/>
          </a:prstGeom>
          <a:ln w="0">
            <a:noFill/>
          </a:ln>
        </p:spPr>
      </p:pic>
      <p:pic>
        <p:nvPicPr>
          <p:cNvPr id="82" name="Picture 3" descr=""/>
          <p:cNvPicPr/>
          <p:nvPr/>
        </p:nvPicPr>
        <p:blipFill>
          <a:blip r:embed="rId5"/>
          <a:stretch/>
        </p:blipFill>
        <p:spPr>
          <a:xfrm>
            <a:off x="3862440" y="5181480"/>
            <a:ext cx="2294640" cy="1351800"/>
          </a:xfrm>
          <a:prstGeom prst="rect">
            <a:avLst/>
          </a:prstGeom>
          <a:ln w="0">
            <a:noFill/>
          </a:ln>
        </p:spPr>
      </p:pic>
      <p:sp>
        <p:nvSpPr>
          <p:cNvPr id="83" name="TextBox 8"/>
          <p:cNvSpPr/>
          <p:nvPr/>
        </p:nvSpPr>
        <p:spPr>
          <a:xfrm>
            <a:off x="2743200" y="5410080"/>
            <a:ext cx="1142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Using: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84" name="Picture 2" descr=""/>
          <p:cNvPicPr/>
          <p:nvPr/>
        </p:nvPicPr>
        <p:blipFill>
          <a:blip r:embed="rId6"/>
          <a:stretch/>
        </p:blipFill>
        <p:spPr>
          <a:xfrm>
            <a:off x="1143000" y="6095880"/>
            <a:ext cx="704160" cy="294480"/>
          </a:xfrm>
          <a:prstGeom prst="rect">
            <a:avLst/>
          </a:prstGeom>
          <a:ln w="0">
            <a:noFill/>
          </a:ln>
        </p:spPr>
      </p:pic>
      <p:pic>
        <p:nvPicPr>
          <p:cNvPr id="85" name="Picture 4" descr=""/>
          <p:cNvPicPr/>
          <p:nvPr/>
        </p:nvPicPr>
        <p:blipFill>
          <a:blip r:embed="rId7"/>
          <a:stretch/>
        </p:blipFill>
        <p:spPr>
          <a:xfrm>
            <a:off x="2209680" y="6095880"/>
            <a:ext cx="837360" cy="294480"/>
          </a:xfrm>
          <a:prstGeom prst="rect">
            <a:avLst/>
          </a:prstGeom>
          <a:ln w="0">
            <a:noFill/>
          </a:ln>
        </p:spPr>
      </p:pic>
      <p:sp>
        <p:nvSpPr>
          <p:cNvPr id="86" name="TextBox 3"/>
          <p:cNvSpPr/>
          <p:nvPr/>
        </p:nvSpPr>
        <p:spPr>
          <a:xfrm>
            <a:off x="5890320" y="6248520"/>
            <a:ext cx="96696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=3.5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160" cy="83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Regression Example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88" name="Picture 2" descr=""/>
          <p:cNvPicPr/>
          <p:nvPr/>
        </p:nvPicPr>
        <p:blipFill>
          <a:blip r:embed="rId1"/>
          <a:stretch/>
        </p:blipFill>
        <p:spPr>
          <a:xfrm>
            <a:off x="609480" y="1143000"/>
            <a:ext cx="3513960" cy="3466440"/>
          </a:xfrm>
          <a:prstGeom prst="rect">
            <a:avLst/>
          </a:prstGeom>
          <a:ln w="9525">
            <a:noFill/>
          </a:ln>
        </p:spPr>
      </p:pic>
      <p:pic>
        <p:nvPicPr>
          <p:cNvPr id="89" name="Picture 2" descr=""/>
          <p:cNvPicPr/>
          <p:nvPr/>
        </p:nvPicPr>
        <p:blipFill>
          <a:blip r:embed="rId2"/>
          <a:stretch/>
        </p:blipFill>
        <p:spPr>
          <a:xfrm>
            <a:off x="4724280" y="1295280"/>
            <a:ext cx="4053600" cy="3513960"/>
          </a:xfrm>
          <a:prstGeom prst="rect">
            <a:avLst/>
          </a:prstGeom>
          <a:ln w="0">
            <a:noFill/>
          </a:ln>
        </p:spPr>
      </p:pic>
      <p:pic>
        <p:nvPicPr>
          <p:cNvPr id="90" name="Picture 4" descr=""/>
          <p:cNvPicPr/>
          <p:nvPr/>
        </p:nvPicPr>
        <p:blipFill>
          <a:blip r:embed="rId3"/>
          <a:stretch/>
        </p:blipFill>
        <p:spPr>
          <a:xfrm>
            <a:off x="267480" y="4860000"/>
            <a:ext cx="6032520" cy="1352160"/>
          </a:xfrm>
          <a:prstGeom prst="rect">
            <a:avLst/>
          </a:prstGeom>
          <a:ln w="0">
            <a:noFill/>
          </a:ln>
        </p:spPr>
      </p:pic>
      <p:pic>
        <p:nvPicPr>
          <p:cNvPr id="91" name="Picture 2" descr=""/>
          <p:cNvPicPr/>
          <p:nvPr/>
        </p:nvPicPr>
        <p:blipFill>
          <a:blip r:embed="rId4"/>
          <a:stretch/>
        </p:blipFill>
        <p:spPr>
          <a:xfrm>
            <a:off x="1314360" y="6410160"/>
            <a:ext cx="5590440" cy="21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160" cy="83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Regression Example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93" name="Picture 2" descr=""/>
          <p:cNvPicPr/>
          <p:nvPr/>
        </p:nvPicPr>
        <p:blipFill>
          <a:blip r:embed="rId1"/>
          <a:stretch/>
        </p:blipFill>
        <p:spPr>
          <a:xfrm>
            <a:off x="609480" y="1143000"/>
            <a:ext cx="3513960" cy="3466440"/>
          </a:xfrm>
          <a:prstGeom prst="rect">
            <a:avLst/>
          </a:prstGeom>
          <a:ln w="9525">
            <a:noFill/>
          </a:ln>
        </p:spPr>
      </p:pic>
      <p:pic>
        <p:nvPicPr>
          <p:cNvPr id="94" name="Picture 2" descr=""/>
          <p:cNvPicPr/>
          <p:nvPr/>
        </p:nvPicPr>
        <p:blipFill>
          <a:blip r:embed="rId2"/>
          <a:stretch/>
        </p:blipFill>
        <p:spPr>
          <a:xfrm>
            <a:off x="4724280" y="1295280"/>
            <a:ext cx="4053600" cy="3513960"/>
          </a:xfrm>
          <a:prstGeom prst="rect">
            <a:avLst/>
          </a:prstGeom>
          <a:ln w="0">
            <a:noFill/>
          </a:ln>
        </p:spPr>
      </p:pic>
      <p:sp>
        <p:nvSpPr>
          <p:cNvPr id="95" name="TextBox 2"/>
          <p:cNvSpPr/>
          <p:nvPr/>
        </p:nvSpPr>
        <p:spPr>
          <a:xfrm>
            <a:off x="1066680" y="4793760"/>
            <a:ext cx="4876200" cy="176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What would be a salary of a person with 10 yrs experience?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Put in the equation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The salary y =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400" spc="-1" strike="noStrike">
              <a:latin typeface="Arial"/>
            </a:endParaRPr>
          </a:p>
        </p:txBody>
      </p:sp>
      <p:pic>
        <p:nvPicPr>
          <p:cNvPr id="96" name="Picture 2" descr=""/>
          <p:cNvPicPr/>
          <p:nvPr/>
        </p:nvPicPr>
        <p:blipFill>
          <a:blip r:embed="rId3"/>
          <a:stretch/>
        </p:blipFill>
        <p:spPr>
          <a:xfrm>
            <a:off x="3124080" y="5562720"/>
            <a:ext cx="1370880" cy="236880"/>
          </a:xfrm>
          <a:prstGeom prst="rect">
            <a:avLst/>
          </a:prstGeom>
          <a:ln w="0">
            <a:noFill/>
          </a:ln>
        </p:spPr>
      </p:pic>
      <p:pic>
        <p:nvPicPr>
          <p:cNvPr id="97" name="Picture 2" descr=""/>
          <p:cNvPicPr/>
          <p:nvPr/>
        </p:nvPicPr>
        <p:blipFill>
          <a:blip r:embed="rId4"/>
          <a:stretch/>
        </p:blipFill>
        <p:spPr>
          <a:xfrm>
            <a:off x="2554920" y="6051240"/>
            <a:ext cx="568800" cy="27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7941</TotalTime>
  <Application>LibreOffice/7.3.7.2$Linux_X86_64 LibreOffice_project/30$Build-2</Application>
  <AppVersion>15.0000</AppVersion>
  <Words>219</Words>
  <Paragraphs>46</Paragraphs>
  <Company>NEWI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1998-09-03T13:41:33Z</dcterms:created>
  <dc:creator>SSS</dc:creator>
  <dc:description/>
  <dc:language>en-IN</dc:language>
  <cp:lastModifiedBy/>
  <dcterms:modified xsi:type="dcterms:W3CDTF">2023-06-28T11:13:50Z</dcterms:modified>
  <cp:revision>1305</cp:revision>
  <dc:subject/>
  <dc:title>Computer Organisation &amp; Architecture    IS C351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ckColor">
    <vt:i4>15132390</vt:i4>
  </property>
  <property fmtid="{D5CDD505-2E9C-101B-9397-08002B2CF9AE}" pid="3" name="ButtonType">
    <vt:i4>3</vt:i4>
  </property>
  <property fmtid="{D5CDD505-2E9C-101B-9397-08002B2CF9AE}" pid="4" name="Compression">
    <vt:i4>100</vt:i4>
  </property>
  <property fmtid="{D5CDD505-2E9C-101B-9397-08002B2CF9AE}" pid="5" name="DownloadIEButton">
    <vt:bool>0</vt:bool>
  </property>
  <property fmtid="{D5CDD505-2E9C-101B-9397-08002B2CF9AE}" pid="6" name="DownloadOriginal">
    <vt:bool>1</vt:bool>
  </property>
  <property fmtid="{D5CDD505-2E9C-101B-9397-08002B2CF9AE}" pid="7" name="GraphicType">
    <vt:i4>1</vt:i4>
  </property>
  <property fmtid="{D5CDD505-2E9C-101B-9397-08002B2CF9AE}" pid="8" name="HomePage">
    <vt:lpwstr>http://www.newi.ac.uk/pullina/default.htm</vt:lpwstr>
  </property>
  <property fmtid="{D5CDD505-2E9C-101B-9397-08002B2CF9AE}" pid="9" name="LinkColor">
    <vt:i4>16711782</vt:i4>
  </property>
  <property fmtid="{D5CDD505-2E9C-101B-9397-08002B2CF9AE}" pid="10" name="MSIP_Label_a0819fa7-4367-4500-ba88-dd630d977609_ActionId">
    <vt:lpwstr>aa6d8625-8353-43ff-92f5-5a5c522b7de7</vt:lpwstr>
  </property>
  <property fmtid="{D5CDD505-2E9C-101B-9397-08002B2CF9AE}" pid="11" name="MSIP_Label_a0819fa7-4367-4500-ba88-dd630d977609_ContentBits">
    <vt:lpwstr>0</vt:lpwstr>
  </property>
  <property fmtid="{D5CDD505-2E9C-101B-9397-08002B2CF9AE}" pid="12" name="MSIP_Label_a0819fa7-4367-4500-ba88-dd630d977609_Enabled">
    <vt:lpwstr>true</vt:lpwstr>
  </property>
  <property fmtid="{D5CDD505-2E9C-101B-9397-08002B2CF9AE}" pid="13" name="MSIP_Label_a0819fa7-4367-4500-ba88-dd630d977609_Method">
    <vt:lpwstr>Standard</vt:lpwstr>
  </property>
  <property fmtid="{D5CDD505-2E9C-101B-9397-08002B2CF9AE}" pid="14" name="MSIP_Label_a0819fa7-4367-4500-ba88-dd630d977609_Name">
    <vt:lpwstr>a0819fa7-4367-4500-ba88-dd630d977609</vt:lpwstr>
  </property>
  <property fmtid="{D5CDD505-2E9C-101B-9397-08002B2CF9AE}" pid="15" name="MSIP_Label_a0819fa7-4367-4500-ba88-dd630d977609_SetDate">
    <vt:lpwstr>2023-06-21T06:27:26Z</vt:lpwstr>
  </property>
  <property fmtid="{D5CDD505-2E9C-101B-9397-08002B2CF9AE}" pid="16" name="MSIP_Label_a0819fa7-4367-4500-ba88-dd630d977609_SiteId">
    <vt:lpwstr>63ce7d59-2f3e-42cd-a8cc-be764cff5eb6</vt:lpwstr>
  </property>
  <property fmtid="{D5CDD505-2E9C-101B-9397-08002B2CF9AE}" pid="17" name="MailAddress">
    <vt:lpwstr>a.j.pullin@newi.ac.uk</vt:lpwstr>
  </property>
  <property fmtid="{D5CDD505-2E9C-101B-9397-08002B2CF9AE}" pid="18" name="NavBtnPos">
    <vt:i4>3</vt:i4>
  </property>
  <property fmtid="{D5CDD505-2E9C-101B-9397-08002B2CF9AE}" pid="19" name="Other">
    <vt:lpwstr/>
  </property>
  <property fmtid="{D5CDD505-2E9C-101B-9397-08002B2CF9AE}" pid="20" name="OutputDir">
    <vt:lpwstr>H:\Data\Networks\Notes\HTML</vt:lpwstr>
  </property>
  <property fmtid="{D5CDD505-2E9C-101B-9397-08002B2CF9AE}" pid="21" name="PresentationFormat">
    <vt:lpwstr>On-screen Show (4:3)</vt:lpwstr>
  </property>
  <property fmtid="{D5CDD505-2E9C-101B-9397-08002B2CF9AE}" pid="22" name="ScreenSize">
    <vt:i4>2</vt:i4>
  </property>
  <property fmtid="{D5CDD505-2E9C-101B-9397-08002B2CF9AE}" pid="23" name="ScreenUsage">
    <vt:i4>1</vt:i4>
  </property>
  <property fmtid="{D5CDD505-2E9C-101B-9397-08002B2CF9AE}" pid="24" name="ShowNotes">
    <vt:bool>0</vt:bool>
  </property>
  <property fmtid="{D5CDD505-2E9C-101B-9397-08002B2CF9AE}" pid="25" name="Slides">
    <vt:i4>12</vt:i4>
  </property>
  <property fmtid="{D5CDD505-2E9C-101B-9397-08002B2CF9AE}" pid="26" name="TemplateType">
    <vt:i4>1</vt:i4>
  </property>
  <property fmtid="{D5CDD505-2E9C-101B-9397-08002B2CF9AE}" pid="27" name="TextColor">
    <vt:i4>0</vt:i4>
  </property>
  <property fmtid="{D5CDD505-2E9C-101B-9397-08002B2CF9AE}" pid="28" name="TransparentButton">
    <vt:i4>0</vt:i4>
  </property>
  <property fmtid="{D5CDD505-2E9C-101B-9397-08002B2CF9AE}" pid="29" name="UseBrowserColor">
    <vt:bool>1</vt:bool>
  </property>
  <property fmtid="{D5CDD505-2E9C-101B-9397-08002B2CF9AE}" pid="30" name="VisitedColor">
    <vt:i4>10040268</vt:i4>
  </property>
</Properties>
</file>