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8.jpeg" ContentType="image/jpeg"/>
  <Override PartName="/ppt/media/image28.png" ContentType="image/png"/>
  <Override PartName="/ppt/media/image12.wmf" ContentType="image/x-wmf"/>
  <Override PartName="/ppt/media/image4.png" ContentType="image/png"/>
  <Override PartName="/ppt/media/image9.wmf" ContentType="image/x-wmf"/>
  <Override PartName="/ppt/media/image11.wmf" ContentType="image/x-wmf"/>
  <Override PartName="/ppt/media/image3.png" ContentType="image/png"/>
  <Override PartName="/ppt/media/image26.png" ContentType="image/png"/>
  <Override PartName="/ppt/media/image7.png" ContentType="image/png"/>
  <Override PartName="/ppt/media/image15.wmf" ContentType="image/x-wmf"/>
  <Override PartName="/ppt/media/image10.wmf" ContentType="image/x-wmf"/>
  <Override PartName="/ppt/media/image2.png" ContentType="image/png"/>
  <Override PartName="/ppt/media/image6.png" ContentType="image/png"/>
  <Override PartName="/ppt/media/image14.wmf" ContentType="image/x-wmf"/>
  <Override PartName="/ppt/media/image29.wmf" ContentType="image/x-wmf"/>
  <Override PartName="/ppt/media/image18.png" ContentType="image/png"/>
  <Override PartName="/ppt/media/image17.wmf" ContentType="image/x-wmf"/>
  <Override PartName="/ppt/media/image27.wmf" ContentType="image/x-wmf"/>
  <Override PartName="/ppt/media/image25.wmf" ContentType="image/x-wmf"/>
  <Override PartName="/ppt/media/image23.png" ContentType="image/png"/>
  <Override PartName="/ppt/media/image22.png" ContentType="image/png"/>
  <Override PartName="/ppt/media/image21.png" ContentType="image/png"/>
  <Override PartName="/ppt/media/image20.wmf" ContentType="image/x-wmf"/>
  <Override PartName="/ppt/media/image19.wmf" ContentType="image/x-wmf"/>
  <Override PartName="/ppt/media/image16.wmf" ContentType="image/x-wmf"/>
  <Override PartName="/ppt/media/image24.png" ContentType="image/png"/>
  <Override PartName="/ppt/media/image1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embeddings/oleObject1.xls" ContentType="application/vnd.ms-excel"/>
  <Override PartName="/ppt/embeddings/oleObject2.xls" ContentType="application/vnd.ms-excel"/>
  <Override PartName="/ppt/embeddings/oleObject3.xls" ContentType="application/vnd.ms-excel"/>
  <Override PartName="/ppt/embeddings/oleObject4.xls" ContentType="application/vnd.ms-excel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99412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75964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2860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299412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75964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652752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299412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75964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22860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299412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575964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61179B-C4E1-43C2-B912-6D7A809BEB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8EF250-9714-4480-A45C-BD1DEAD39F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F7B4C-0C36-426F-B5F8-25FD5631B6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24F73-B663-4BD0-91BF-9AFDEF81D9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EF90D0-1100-4C02-BEEE-DD41DB9795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652752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A22F5B-DC6C-40E4-86EA-F35C0A13D3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41CCF6-C2C6-4C34-A3B4-62DCD3DF3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346A19-8A16-4FF6-8B00-EC93BDF086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866C08-3F0A-4C97-837F-226F4DCC9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72F1EC-387A-41C7-ADA3-61E0F7550F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1E6D1-25C8-4A1D-B09E-23939D3EBD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299412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75964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22860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299412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575964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C70D6-952A-4A50-BF48-92413DD64B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DB7A7B-FEC1-4F0F-89E8-67459975C4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03F04E-CD11-4649-9298-B5A5C015A5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EA7730-81AE-4CA0-93F7-D89A437402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0A19F4-28D1-4DB4-B062-7625F51772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A5DDA8-2955-4DAD-B143-D2D3BE257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652752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D3B1E6-42AA-4C0E-B82A-440D0C1D7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54F270-1B30-45A6-98FE-1EBFC51474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95965C-3500-40C7-ACF3-8C5C47935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768085-76EC-4FAC-877B-72938EE6A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0EA9D4-8388-4E11-9C93-F176B98B39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F02BA0-57A0-45B9-A9CC-D597DFFA3D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299412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75964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22860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299412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575964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5C2EBF-36C7-4476-A71E-2A778B1EE6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417A1A-0B9D-459C-819C-34968A9336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EC1064-48E1-4514-8EFE-D29E4D16C4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115E08-9ACE-4F56-8083-12B8420266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155246-EDA1-437B-8421-F4786AF813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CD7BBA-2C00-4413-A445-3D05C8532B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652752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096A1F-28A7-4841-9DC6-472F61E2F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77D554-0E6D-4314-8A6B-3B60DDE5C7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24885C-34E2-49B1-9156-45BE4E86CA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A50365-6B15-4A87-88F3-7DCA11419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0DD835-4395-439B-B633-8C0D2AFC8C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DAA814-2741-47DD-9C22-8CCB02538E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652752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299412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75964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22860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299412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575964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649A14-587B-4BF9-9955-D7685A4913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152280" y="152280"/>
            <a:ext cx="6527520" cy="38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299412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759640" y="106668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22860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299412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5759640" y="3972240"/>
            <a:ext cx="263340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55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419360" y="397224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419360" y="1066680"/>
            <a:ext cx="399096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28600" y="3972240"/>
            <a:ext cx="8178480" cy="26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4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5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0" descr="BITS_university_logo_whitevert.png"/>
          <p:cNvPicPr/>
          <p:nvPr/>
        </p:nvPicPr>
        <p:blipFill>
          <a:blip r:embed="rId2"/>
          <a:srcRect l="0" t="0" r="0" b="28589"/>
          <a:stretch/>
        </p:blipFill>
        <p:spPr>
          <a:xfrm>
            <a:off x="76320" y="3352680"/>
            <a:ext cx="2057040" cy="1979280"/>
          </a:xfrm>
          <a:prstGeom prst="rect">
            <a:avLst/>
          </a:prstGeom>
          <a:ln w="0">
            <a:noFill/>
          </a:ln>
        </p:spPr>
      </p:pic>
      <p:sp>
        <p:nvSpPr>
          <p:cNvPr id="5" name="TextBox 9"/>
          <p:cNvSpPr/>
          <p:nvPr/>
        </p:nvSpPr>
        <p:spPr>
          <a:xfrm>
            <a:off x="-76320" y="5257800"/>
            <a:ext cx="22093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900" spc="-151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900" spc="-151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6" name="TextBox 10"/>
          <p:cNvSpPr/>
          <p:nvPr/>
        </p:nvSpPr>
        <p:spPr>
          <a:xfrm>
            <a:off x="152280" y="5667480"/>
            <a:ext cx="1904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Hyderabad Campus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ts val="18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ts val="4000"/>
              </a:lnSpc>
              <a:buNone/>
            </a:pP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1" lang="en-US" sz="4400" spc="-151" strike="noStrike">
                <a:solidFill>
                  <a:srgbClr val="ffffff"/>
                </a:solid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 Box 5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Box 6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 Box 9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 Box 10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680" cy="93024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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Rectangle 6"/>
          <p:cNvSpPr/>
          <p:nvPr/>
        </p:nvSpPr>
        <p:spPr>
          <a:xfrm>
            <a:off x="147960" y="6626880"/>
            <a:ext cx="789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219967AE-478C-4293-8FFD-D873C41A13CF}" type="datetime3">
              <a:rPr b="0" lang="en-US" sz="800" spc="-1" strike="noStrike">
                <a:solidFill>
                  <a:srgbClr val="000000"/>
                </a:solidFill>
                <a:latin typeface="Arial"/>
              </a:rPr>
              <a:t>July 17, 2023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4191120" y="6642720"/>
            <a:ext cx="380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98F17B51-DB8A-459C-8FC3-CF8DFF52955E}" type="slidenum">
              <a:rPr b="0" lang="en-IN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55" name="TextBox 8"/>
          <p:cNvSpPr/>
          <p:nvPr/>
        </p:nvSpPr>
        <p:spPr>
          <a:xfrm>
            <a:off x="7553160" y="6648480"/>
            <a:ext cx="1590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IS ZC415 (Data Mining) </a:t>
            </a:r>
            <a:endParaRPr b="0" lang="en-IN" sz="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 Box 5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 Box 6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 Box 9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 Box 10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680" cy="9302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dt" idx="1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ftr" idx="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3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DF3619D1-D5AE-43AB-8917-6879CC06D55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 Box 5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 Box 6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 Box 9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 Box 10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680" cy="93024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38120" cy="4411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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48320" y="1719360"/>
            <a:ext cx="4038120" cy="2128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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2130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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dt" idx="4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ftr" idx="5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sldNum" idx="6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885CEBC3-07C4-4D7F-A931-7F17E686ED1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 Box 5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 Box 6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 Box 9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 Box 10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680" cy="93024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38120" cy="4411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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48320" y="1719360"/>
            <a:ext cx="4038120" cy="4411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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7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ftr" idx="8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sldNum" idx="9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41385C11-FAA6-4260-8FD4-35BEDE3932C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 Box 5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 Box 6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 Box 9" hidden="1"/>
          <p:cNvSpPr/>
          <p:nvPr/>
        </p:nvSpPr>
        <p:spPr>
          <a:xfrm>
            <a:off x="519120" y="6137280"/>
            <a:ext cx="13856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 Box 10" hidden="1"/>
          <p:cNvSpPr/>
          <p:nvPr/>
        </p:nvSpPr>
        <p:spPr>
          <a:xfrm>
            <a:off x="4495680" y="6248520"/>
            <a:ext cx="18072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680" cy="93024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645120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l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M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l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y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l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5.wmf"/><Relationship Id="rId3" Type="http://schemas.openxmlformats.org/officeDocument/2006/relationships/image" Target="../media/image26.png"/><Relationship Id="rId4" Type="http://schemas.openxmlformats.org/officeDocument/2006/relationships/image" Target="../media/image27.wmf"/><Relationship Id="rId5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9.wmf"/><Relationship Id="rId3" Type="http://schemas.openxmlformats.org/officeDocument/2006/relationships/oleObject" Target="../embeddings/oleObject2.xls"/><Relationship Id="rId4" Type="http://schemas.openxmlformats.org/officeDocument/2006/relationships/image" Target="../media/image10.wmf"/><Relationship Id="rId5" Type="http://schemas.openxmlformats.org/officeDocument/2006/relationships/oleObject" Target="../embeddings/oleObject3.xls"/><Relationship Id="rId6" Type="http://schemas.openxmlformats.org/officeDocument/2006/relationships/image" Target="../media/image11.wmf"/><Relationship Id="rId7" Type="http://schemas.openxmlformats.org/officeDocument/2006/relationships/oleObject" Target="../embeddings/oleObject4.xls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1" Type="http://schemas.openxmlformats.org/officeDocument/2006/relationships/image" Target="../media/image15.wmf"/><Relationship Id="rId12" Type="http://schemas.openxmlformats.org/officeDocument/2006/relationships/image" Target="../media/image16.wmf"/><Relationship Id="rId1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4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228600" y="3124080"/>
            <a:ext cx="817848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</a:rPr>
              <a:t>Cluster Analysis Using kMeans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/>
          </p:nvPr>
        </p:nvSpPr>
        <p:spPr>
          <a:xfrm>
            <a:off x="0" y="1108080"/>
            <a:ext cx="4495320" cy="59781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Now using these centroids we compute the Euclidean distance of each object, as shown in table.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Therefore, the new clusters are: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{1,2} and {</a:t>
            </a:r>
            <a:r>
              <a:rPr b="1" lang="en-US" sz="1800" spc="-1" strike="noStrike">
                <a:solidFill>
                  <a:srgbClr val="ff0000"/>
                </a:solidFill>
                <a:latin typeface="Verdana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,4,5,6,7} 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Next centroids are: m1=(1.25,1.5) and m2 = (3.9,5.1)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335" name="Picture 47"/>
          <p:cNvGraphicFramePr/>
          <p:nvPr/>
        </p:nvGraphicFramePr>
        <p:xfrm>
          <a:off x="4648320" y="1676520"/>
          <a:ext cx="4038120" cy="4409640"/>
        </p:xfrm>
        <a:graphic>
          <a:graphicData uri="http://schemas.openxmlformats.org/presentationml/2006/ole">
            <p:oleObj progId="MSGraph.Chart.8" r:id="rId1" spid="">
              <p:embed/>
              <p:pic>
                <p:nvPicPr>
                  <p:cNvPr id="336" name="Picture 4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1676520"/>
                    <a:ext cx="4038120" cy="4409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337" name="Picture 7" descr=""/>
          <p:cNvPicPr/>
          <p:nvPr/>
        </p:nvPicPr>
        <p:blipFill>
          <a:blip r:embed="rId3"/>
          <a:srcRect l="0" t="6564" r="0" b="0"/>
          <a:stretch/>
        </p:blipFill>
        <p:spPr>
          <a:xfrm>
            <a:off x="5943600" y="1600200"/>
            <a:ext cx="2666520" cy="205128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br>
              <a:rPr sz="3200"/>
            </a:b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example (K=2)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4"/>
          <a:stretch/>
        </p:blipFill>
        <p:spPr>
          <a:xfrm>
            <a:off x="4648320" y="1676520"/>
            <a:ext cx="4038480" cy="440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/>
          </p:nvPr>
        </p:nvSpPr>
        <p:spPr>
          <a:xfrm>
            <a:off x="76320" y="1074600"/>
            <a:ext cx="4495320" cy="5859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clusters obtained are: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{1,2} and {3,4,5,6,7}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Therefore, there is no change in the cluster. 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Thus, the algorithm comes to a halt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Star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Final result consist of 2 clusters {1,2} and {3,4,5,6,7}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41" name="Picture 7" descr=""/>
          <p:cNvPicPr/>
          <p:nvPr/>
        </p:nvPicPr>
        <p:blipFill>
          <a:blip r:embed="rId1"/>
          <a:srcRect l="5353" t="4231" r="3561" b="8463"/>
          <a:stretch/>
        </p:blipFill>
        <p:spPr>
          <a:xfrm>
            <a:off x="5943600" y="1752480"/>
            <a:ext cx="2819160" cy="1980720"/>
          </a:xfrm>
          <a:prstGeom prst="rect">
            <a:avLst/>
          </a:prstGeom>
          <a:ln w="9525">
            <a:noFill/>
          </a:ln>
        </p:spPr>
      </p:pic>
      <p:sp>
        <p:nvSpPr>
          <p:cNvPr id="342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br>
              <a:rPr sz="3200"/>
            </a:b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example (K=2)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6" descr=""/>
          <p:cNvPicPr/>
          <p:nvPr/>
        </p:nvPicPr>
        <p:blipFill>
          <a:blip r:embed="rId1"/>
          <a:srcRect l="4671" t="1762" r="20557" b="5262"/>
          <a:stretch/>
        </p:blipFill>
        <p:spPr>
          <a:xfrm>
            <a:off x="2209680" y="1981080"/>
            <a:ext cx="3495240" cy="2315520"/>
          </a:xfrm>
          <a:prstGeom prst="rect">
            <a:avLst/>
          </a:prstGeom>
          <a:ln w="0">
            <a:noFill/>
          </a:ln>
        </p:spPr>
      </p:pic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br>
              <a:rPr sz="3200"/>
            </a:b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example (K=2)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3"/>
          <p:cNvSpPr/>
          <p:nvPr/>
        </p:nvSpPr>
        <p:spPr>
          <a:xfrm>
            <a:off x="2836800" y="2895480"/>
            <a:ext cx="325944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</a:rPr>
              <a:t>Thank You!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Cluster Analysis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Divide data into similar groups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Goals of cluster analysis: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for understanding data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(Info. retrieval, climate, business)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as a utility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(summarization, compression, nearest neighbour search)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83" name="Picture 2" descr=""/>
          <p:cNvPicPr/>
          <p:nvPr/>
        </p:nvPicPr>
        <p:blipFill>
          <a:blip r:embed="rId1"/>
          <a:stretch/>
        </p:blipFill>
        <p:spPr>
          <a:xfrm>
            <a:off x="1523880" y="2819520"/>
            <a:ext cx="6188760" cy="3962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l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u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n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l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y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Divide data into similar groups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Goals of cluster analysis: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for understanding data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(Info. retrieval, climate, business)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as a utility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(summarization, compression, nearest neighbour search)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86" name="Picture 2" descr="Series of images illustrating color and position clustering."/>
          <p:cNvPicPr/>
          <p:nvPr/>
        </p:nvPicPr>
        <p:blipFill>
          <a:blip r:embed="rId1"/>
          <a:stretch/>
        </p:blipFill>
        <p:spPr>
          <a:xfrm>
            <a:off x="2209680" y="3352680"/>
            <a:ext cx="4000320" cy="19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480" cy="5562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6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Given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, the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</a:rPr>
              <a:t>k-means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algorithm consists of four steps: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Select initial centroids at random.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Assign each object to the cluster with the nearest centroid.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Compute each centroid as the mean of the objects assigned to it.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5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Repeat previous 2 steps until there is no change.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Num" idx="10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4F55A70B-7F5A-4255-BC2F-176C3CB3756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152920" cy="5028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80008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291" name="Group 1028"/>
          <p:cNvGrpSpPr/>
          <p:nvPr/>
        </p:nvGrpSpPr>
        <p:grpSpPr>
          <a:xfrm>
            <a:off x="1828800" y="2057400"/>
            <a:ext cx="2285640" cy="2057040"/>
            <a:chOff x="1828800" y="2057400"/>
            <a:chExt cx="2285640" cy="2057040"/>
          </a:xfrm>
        </p:grpSpPr>
        <p:graphicFrame>
          <p:nvGraphicFramePr>
            <p:cNvPr id="292" name="Picture 182"/>
            <p:cNvGraphicFramePr/>
            <p:nvPr/>
          </p:nvGraphicFramePr>
          <p:xfrm>
            <a:off x="1828800" y="2057400"/>
            <a:ext cx="2285640" cy="2057040"/>
          </p:xfrm>
          <a:graphic>
            <a:graphicData uri="http://schemas.openxmlformats.org/presentationml/2006/ole">
              <p:oleObj progId="Excel.Sheet.8" r:id="rId1" spid="">
                <p:embed/>
                <p:pic>
                  <p:nvPicPr>
                    <p:cNvPr id="293" name="Picture 182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1828800" y="2057400"/>
                      <a:ext cx="2285640" cy="2057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294" name="Freeform 1030"/>
            <p:cNvSpPr/>
            <p:nvPr/>
          </p:nvSpPr>
          <p:spPr>
            <a:xfrm>
              <a:off x="2341080" y="2405880"/>
              <a:ext cx="909000" cy="1384560"/>
            </a:xfrm>
            <a:custGeom>
              <a:avLst/>
              <a:gdLst/>
              <a:ahLst/>
              <a:rect l="l" t="t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Freeform 1031"/>
            <p:cNvSpPr/>
            <p:nvPr/>
          </p:nvSpPr>
          <p:spPr>
            <a:xfrm>
              <a:off x="2958840" y="2770560"/>
              <a:ext cx="819360" cy="691920"/>
            </a:xfrm>
            <a:custGeom>
              <a:avLst/>
              <a:gdLst/>
              <a:ahLst/>
              <a:rect l="l" t="t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6" name="Group 1032"/>
          <p:cNvGrpSpPr/>
          <p:nvPr/>
        </p:nvGrpSpPr>
        <p:grpSpPr>
          <a:xfrm>
            <a:off x="4267080" y="2057400"/>
            <a:ext cx="3200040" cy="2057040"/>
            <a:chOff x="4267080" y="2057400"/>
            <a:chExt cx="3200040" cy="2057040"/>
          </a:xfrm>
        </p:grpSpPr>
        <p:grpSp>
          <p:nvGrpSpPr>
            <p:cNvPr id="297" name="Group 1033"/>
            <p:cNvGrpSpPr/>
            <p:nvPr/>
          </p:nvGrpSpPr>
          <p:grpSpPr>
            <a:xfrm>
              <a:off x="5181480" y="2057400"/>
              <a:ext cx="2285640" cy="2057040"/>
              <a:chOff x="5181480" y="2057400"/>
              <a:chExt cx="2285640" cy="2057040"/>
            </a:xfrm>
          </p:grpSpPr>
          <p:graphicFrame>
            <p:nvGraphicFramePr>
              <p:cNvPr id="298" name="Picture 183"/>
              <p:cNvGraphicFramePr/>
              <p:nvPr/>
            </p:nvGraphicFramePr>
            <p:xfrm>
              <a:off x="5181480" y="2057400"/>
              <a:ext cx="2285640" cy="2057040"/>
            </p:xfrm>
            <a:graphic>
              <a:graphicData uri="http://schemas.openxmlformats.org/presentationml/2006/ole">
                <p:oleObj progId="Excel.Sheet.8" r:id="rId3" spid="">
                  <p:embed/>
                  <p:pic>
                    <p:nvPicPr>
                      <p:cNvPr id="299" name="Picture 183" descr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5181480" y="2057400"/>
                        <a:ext cx="2285640" cy="20570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sp>
            <p:nvSpPr>
              <p:cNvPr id="300" name="Freeform 1035"/>
              <p:cNvSpPr/>
              <p:nvPr/>
            </p:nvSpPr>
            <p:spPr>
              <a:xfrm>
                <a:off x="5655600" y="2373840"/>
                <a:ext cx="909000" cy="1384560"/>
              </a:xfrm>
              <a:custGeom>
                <a:avLst/>
                <a:gdLst/>
                <a:ahLst/>
                <a:rect l="l" t="t" r="r" b="b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Freeform 1036"/>
              <p:cNvSpPr/>
              <p:nvPr/>
            </p:nvSpPr>
            <p:spPr>
              <a:xfrm>
                <a:off x="6321240" y="2796120"/>
                <a:ext cx="819360" cy="691920"/>
              </a:xfrm>
              <a:custGeom>
                <a:avLst/>
                <a:gdLst/>
                <a:ahLst/>
                <a:rect l="l" t="t" r="r" b="b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2" name="Line 1037"/>
            <p:cNvSpPr/>
            <p:nvPr/>
          </p:nvSpPr>
          <p:spPr>
            <a:xfrm>
              <a:off x="4267080" y="3047760"/>
              <a:ext cx="685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3" name="Group 1038"/>
          <p:cNvGrpSpPr/>
          <p:nvPr/>
        </p:nvGrpSpPr>
        <p:grpSpPr>
          <a:xfrm>
            <a:off x="5257800" y="4190760"/>
            <a:ext cx="2285640" cy="2285640"/>
            <a:chOff x="5257800" y="4190760"/>
            <a:chExt cx="2285640" cy="2285640"/>
          </a:xfrm>
        </p:grpSpPr>
        <p:graphicFrame>
          <p:nvGraphicFramePr>
            <p:cNvPr id="304" name="Picture 184"/>
            <p:cNvGraphicFramePr/>
            <p:nvPr/>
          </p:nvGraphicFramePr>
          <p:xfrm>
            <a:off x="5257800" y="4495680"/>
            <a:ext cx="2285640" cy="1980720"/>
          </p:xfrm>
          <a:graphic>
            <a:graphicData uri="http://schemas.openxmlformats.org/presentationml/2006/ole">
              <p:oleObj progId="Excel.Sheet.8" r:id="rId5" spid="">
                <p:embed/>
                <p:pic>
                  <p:nvPicPr>
                    <p:cNvPr id="305" name="Picture 184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5257800" y="4495680"/>
                      <a:ext cx="2285640" cy="19807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06" name="Line 1040"/>
            <p:cNvSpPr/>
            <p:nvPr/>
          </p:nvSpPr>
          <p:spPr>
            <a:xfrm>
              <a:off x="6324480" y="4190760"/>
              <a:ext cx="36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7" name="Group 1041"/>
          <p:cNvGrpSpPr/>
          <p:nvPr/>
        </p:nvGrpSpPr>
        <p:grpSpPr>
          <a:xfrm>
            <a:off x="1905120" y="4495680"/>
            <a:ext cx="3200040" cy="1980720"/>
            <a:chOff x="1905120" y="4495680"/>
            <a:chExt cx="3200040" cy="1980720"/>
          </a:xfrm>
        </p:grpSpPr>
        <p:grpSp>
          <p:nvGrpSpPr>
            <p:cNvPr id="308" name="Group 1042"/>
            <p:cNvGrpSpPr/>
            <p:nvPr/>
          </p:nvGrpSpPr>
          <p:grpSpPr>
            <a:xfrm>
              <a:off x="1905120" y="4495680"/>
              <a:ext cx="2285640" cy="1980720"/>
              <a:chOff x="1905120" y="4495680"/>
              <a:chExt cx="2285640" cy="1980720"/>
            </a:xfrm>
          </p:grpSpPr>
          <p:graphicFrame>
            <p:nvGraphicFramePr>
              <p:cNvPr id="309" name="Picture 185"/>
              <p:cNvGraphicFramePr/>
              <p:nvPr/>
            </p:nvGraphicFramePr>
            <p:xfrm>
              <a:off x="1905120" y="4495680"/>
              <a:ext cx="2285640" cy="1980720"/>
            </p:xfrm>
            <a:graphic>
              <a:graphicData uri="http://schemas.openxmlformats.org/presentationml/2006/ole">
                <p:oleObj progId="Excel.Sheet.8" r:id="rId7" spid="">
                  <p:embed/>
                  <p:pic>
                    <p:nvPicPr>
                      <p:cNvPr id="310" name="Picture 185" descr="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>
                      <a:xfrm>
                        <a:off x="1905120" y="4495680"/>
                        <a:ext cx="2285640" cy="1980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sp>
            <p:nvSpPr>
              <p:cNvPr id="311" name="Freeform 1044"/>
              <p:cNvSpPr/>
              <p:nvPr/>
            </p:nvSpPr>
            <p:spPr>
              <a:xfrm>
                <a:off x="2468880" y="4829040"/>
                <a:ext cx="774360" cy="947880"/>
              </a:xfrm>
              <a:custGeom>
                <a:avLst/>
                <a:gdLst/>
                <a:ahLst/>
                <a:rect l="l" t="t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Freeform 1045"/>
              <p:cNvSpPr/>
              <p:nvPr/>
            </p:nvSpPr>
            <p:spPr>
              <a:xfrm>
                <a:off x="2950200" y="5213520"/>
                <a:ext cx="853200" cy="940320"/>
              </a:xfrm>
              <a:custGeom>
                <a:avLst/>
                <a:gdLst/>
                <a:ahLst/>
                <a:rect l="l" t="t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3" name="Line 1046"/>
            <p:cNvSpPr/>
            <p:nvPr/>
          </p:nvSpPr>
          <p:spPr>
            <a:xfrm flipH="1">
              <a:off x="4419360" y="5181480"/>
              <a:ext cx="685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4" name="PlaceHolder 3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Clustering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9"/>
          <a:stretch/>
        </p:blipFill>
        <p:spPr>
          <a:xfrm>
            <a:off x="1828800" y="2057400"/>
            <a:ext cx="2286000" cy="205740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10"/>
          <a:stretch/>
        </p:blipFill>
        <p:spPr>
          <a:xfrm>
            <a:off x="5181480" y="2057400"/>
            <a:ext cx="2286000" cy="2057400"/>
          </a:xfrm>
          <a:prstGeom prst="rect">
            <a:avLst/>
          </a:prstGeom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11"/>
          <a:stretch/>
        </p:blipFill>
        <p:spPr>
          <a:xfrm>
            <a:off x="5257800" y="4495680"/>
            <a:ext cx="2286000" cy="198108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12"/>
          <a:stretch/>
        </p:blipFill>
        <p:spPr>
          <a:xfrm>
            <a:off x="1905120" y="4495680"/>
            <a:ext cx="2286000" cy="1981080"/>
          </a:xfrm>
          <a:prstGeom prst="rect">
            <a:avLst/>
          </a:prstGeom>
          <a:ln w="0">
            <a:noFill/>
          </a:ln>
        </p:spPr>
      </p:pic>
    </p:spTree>
  </p:cSld>
  <p:transition>
    <p:cover dir="r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Picture 5" descr=""/>
          <p:cNvPicPr/>
          <p:nvPr/>
        </p:nvPicPr>
        <p:blipFill>
          <a:blip r:embed="rId1"/>
          <a:stretch/>
        </p:blipFill>
        <p:spPr>
          <a:xfrm>
            <a:off x="914400" y="1219320"/>
            <a:ext cx="6019560" cy="3176640"/>
          </a:xfrm>
          <a:prstGeom prst="rect">
            <a:avLst/>
          </a:prstGeom>
          <a:ln w="0">
            <a:noFill/>
          </a:ln>
        </p:spPr>
      </p:pic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br>
              <a:rPr sz="3200"/>
            </a:b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example (K=2)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6"/>
          <p:cNvSpPr/>
          <p:nvPr/>
        </p:nvSpPr>
        <p:spPr>
          <a:xfrm>
            <a:off x="457200" y="1229400"/>
            <a:ext cx="8076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</a:rPr>
              <a:t>Initialization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Randomly we choose following two centroids (k=2) for two clusters.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this case the 2 centroid are: m1=(1.0,1.0) and m2=(5.0,7.0).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3" name="Picture 7" descr=""/>
          <p:cNvPicPr/>
          <p:nvPr/>
        </p:nvPicPr>
        <p:blipFill>
          <a:blip r:embed="rId1"/>
          <a:stretch/>
        </p:blipFill>
        <p:spPr>
          <a:xfrm>
            <a:off x="1219320" y="2496240"/>
            <a:ext cx="4723920" cy="245628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8" descr=""/>
          <p:cNvPicPr/>
          <p:nvPr/>
        </p:nvPicPr>
        <p:blipFill>
          <a:blip r:embed="rId2"/>
          <a:stretch/>
        </p:blipFill>
        <p:spPr>
          <a:xfrm>
            <a:off x="1600200" y="5257800"/>
            <a:ext cx="4038120" cy="1153440"/>
          </a:xfrm>
          <a:prstGeom prst="rect">
            <a:avLst/>
          </a:prstGeom>
          <a:ln w="0">
            <a:noFill/>
          </a:ln>
        </p:spPr>
      </p:pic>
      <p:sp>
        <p:nvSpPr>
          <p:cNvPr id="325" name="Title 1"/>
          <p:cNvSpPr/>
          <p:nvPr/>
        </p:nvSpPr>
        <p:spPr>
          <a:xfrm>
            <a:off x="152280" y="-76320"/>
            <a:ext cx="652752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br>
              <a:rPr sz="3200"/>
            </a:b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example (K=2)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 txBox="1"/>
          <p:nvPr/>
        </p:nvSpPr>
        <p:spPr>
          <a:xfrm>
            <a:off x="900000" y="900000"/>
            <a:ext cx="70200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Arial"/>
              </a:rPr>
              <a:t>Centroid Calculation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Let us say we have following points: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(x1, y1)</a:t>
            </a:r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(x2, y2)</a:t>
            </a:r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(x3, y3)</a:t>
            </a:r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...</a:t>
            </a:r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(xn, yn)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What is the centroid?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Centroid:</a:t>
            </a:r>
            <a:endParaRPr b="1" lang="en-IN" sz="1800" spc="-1" strike="noStrike">
              <a:latin typeface="Arial"/>
            </a:endParaRPr>
          </a:p>
          <a:p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(x1 + x2 + x3 + ... + xn) / n </a:t>
            </a:r>
            <a:endParaRPr b="1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(y1 + y2 + y3 + ... + yn) / n</a:t>
            </a:r>
            <a:endParaRPr b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0" y="0"/>
            <a:ext cx="4800240" cy="6130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Thus, we obtain two clusters containing: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{1,2,3} and {4,5,6,7}.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Wingdings" charset="2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Their new centroids are: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</a:rPr>
              <a:t>                                                         </a:t>
            </a:r>
            <a:endParaRPr b="0" lang="en-US" sz="26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28" name="Picture 11" descr=""/>
          <p:cNvPicPr/>
          <p:nvPr/>
        </p:nvPicPr>
        <p:blipFill>
          <a:blip r:embed="rId1"/>
          <a:stretch/>
        </p:blipFill>
        <p:spPr>
          <a:xfrm>
            <a:off x="5791320" y="1455840"/>
            <a:ext cx="2819160" cy="1998360"/>
          </a:xfrm>
          <a:prstGeom prst="rect">
            <a:avLst/>
          </a:prstGeom>
          <a:ln w="9525">
            <a:noFill/>
          </a:ln>
        </p:spPr>
      </p:pic>
      <p:pic>
        <p:nvPicPr>
          <p:cNvPr id="329" name="Picture 12" descr=""/>
          <p:cNvPicPr/>
          <p:nvPr/>
        </p:nvPicPr>
        <p:blipFill>
          <a:blip r:embed="rId2"/>
          <a:stretch/>
        </p:blipFill>
        <p:spPr>
          <a:xfrm>
            <a:off x="5334120" y="3429000"/>
            <a:ext cx="3733560" cy="874800"/>
          </a:xfrm>
          <a:prstGeom prst="rect">
            <a:avLst/>
          </a:prstGeom>
          <a:ln w="9525">
            <a:noFill/>
          </a:ln>
        </p:spPr>
      </p:pic>
      <p:pic>
        <p:nvPicPr>
          <p:cNvPr id="330" name="Picture 13" descr=""/>
          <p:cNvPicPr/>
          <p:nvPr/>
        </p:nvPicPr>
        <p:blipFill>
          <a:blip r:embed="rId3"/>
          <a:stretch/>
        </p:blipFill>
        <p:spPr>
          <a:xfrm>
            <a:off x="0" y="2895480"/>
            <a:ext cx="5028840" cy="53316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14" descr=""/>
          <p:cNvPicPr/>
          <p:nvPr/>
        </p:nvPicPr>
        <p:blipFill>
          <a:blip r:embed="rId4"/>
          <a:stretch/>
        </p:blipFill>
        <p:spPr>
          <a:xfrm>
            <a:off x="0" y="3733920"/>
            <a:ext cx="5028840" cy="533160"/>
          </a:xfrm>
          <a:prstGeom prst="rect">
            <a:avLst/>
          </a:prstGeom>
          <a:ln w="0">
            <a:noFill/>
          </a:ln>
        </p:spPr>
      </p:pic>
      <p:pic>
        <p:nvPicPr>
          <p:cNvPr id="332" name="Picture 15" descr=""/>
          <p:cNvPicPr/>
          <p:nvPr/>
        </p:nvPicPr>
        <p:blipFill>
          <a:blip r:embed="rId5"/>
          <a:stretch/>
        </p:blipFill>
        <p:spPr>
          <a:xfrm>
            <a:off x="228600" y="4572000"/>
            <a:ext cx="1371240" cy="456840"/>
          </a:xfrm>
          <a:prstGeom prst="rect">
            <a:avLst/>
          </a:prstGeom>
          <a:ln w="0">
            <a:noFill/>
          </a:ln>
        </p:spPr>
      </p:pic>
      <p:sp>
        <p:nvSpPr>
          <p:cNvPr id="333" name="PlaceHolder 2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520" cy="837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br>
              <a:rPr sz="3200"/>
            </a:b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K-means example (K=2)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9987</TotalTime>
  <Application>LibreOffice/7.3.7.2$Linux_X86_64 LibreOffice_project/30$Build-2</Application>
  <AppVersion>15.0000</AppVersion>
  <Words>845</Words>
  <Paragraphs>326</Paragraphs>
  <Company>NEWI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SSS</dc:creator>
  <dc:description/>
  <dc:language>en-IN</dc:language>
  <cp:lastModifiedBy/>
  <dcterms:modified xsi:type="dcterms:W3CDTF">2023-07-17T19:49:42Z</dcterms:modified>
  <cp:revision>1647</cp:revision>
  <dc:subject/>
  <dc:title>Computer Organisation &amp; Architecture    IS C351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0</vt:bool>
  </property>
  <property fmtid="{D5CDD505-2E9C-101B-9397-08002B2CF9AE}" pid="6" name="DownloadOriginal">
    <vt:bool>1</vt:bool>
  </property>
  <property fmtid="{D5CDD505-2E9C-101B-9397-08002B2CF9AE}" pid="7" name="GraphicType">
    <vt:i4>1</vt:i4>
  </property>
  <property fmtid="{D5CDD505-2E9C-101B-9397-08002B2CF9AE}" pid="8" name="HomePage">
    <vt:lpwstr>http://www.newi.ac.uk/pullina/default.htm</vt:lpwstr>
  </property>
  <property fmtid="{D5CDD505-2E9C-101B-9397-08002B2CF9AE}" pid="9" name="LinkColor">
    <vt:i4>16711782</vt:i4>
  </property>
  <property fmtid="{D5CDD505-2E9C-101B-9397-08002B2CF9AE}" pid="10" name="MailAddress">
    <vt:lpwstr>a.j.pullin@newi.ac.uk</vt:lpwstr>
  </property>
  <property fmtid="{D5CDD505-2E9C-101B-9397-08002B2CF9AE}" pid="11" name="NavBtnPos">
    <vt:i4>3</vt:i4>
  </property>
  <property fmtid="{D5CDD505-2E9C-101B-9397-08002B2CF9AE}" pid="12" name="Other">
    <vt:lpwstr/>
  </property>
  <property fmtid="{D5CDD505-2E9C-101B-9397-08002B2CF9AE}" pid="13" name="OutputDir">
    <vt:lpwstr>H:\Data\Networks\Notes\HTML</vt:lpwstr>
  </property>
  <property fmtid="{D5CDD505-2E9C-101B-9397-08002B2CF9AE}" pid="14" name="PresentationFormat">
    <vt:lpwstr>On-screen Show (4:3)</vt:lpwstr>
  </property>
  <property fmtid="{D5CDD505-2E9C-101B-9397-08002B2CF9AE}" pid="15" name="ScreenSize">
    <vt:i4>2</vt:i4>
  </property>
  <property fmtid="{D5CDD505-2E9C-101B-9397-08002B2CF9AE}" pid="16" name="ScreenUsage">
    <vt:i4>1</vt:i4>
  </property>
  <property fmtid="{D5CDD505-2E9C-101B-9397-08002B2CF9AE}" pid="17" name="ShowNotes">
    <vt:bool>0</vt:bool>
  </property>
  <property fmtid="{D5CDD505-2E9C-101B-9397-08002B2CF9AE}" pid="18" name="Slides">
    <vt:i4>33</vt:i4>
  </property>
  <property fmtid="{D5CDD505-2E9C-101B-9397-08002B2CF9AE}" pid="19" name="TemplateType">
    <vt:i4>1</vt:i4>
  </property>
  <property fmtid="{D5CDD505-2E9C-101B-9397-08002B2CF9AE}" pid="20" name="TextColor">
    <vt:i4>0</vt:i4>
  </property>
  <property fmtid="{D5CDD505-2E9C-101B-9397-08002B2CF9AE}" pid="21" name="TransparentButton">
    <vt:i4>0</vt:i4>
  </property>
  <property fmtid="{D5CDD505-2E9C-101B-9397-08002B2CF9AE}" pid="22" name="UseBrowserColor">
    <vt:bool>1</vt:bool>
  </property>
  <property fmtid="{D5CDD505-2E9C-101B-9397-08002B2CF9AE}" pid="23" name="VisitedColor">
    <vt:i4>10040268</vt:i4>
  </property>
</Properties>
</file>