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wmf" ContentType="image/x-wmf"/>
  <Override PartName="/ppt/media/image13.wmf" ContentType="image/x-wmf"/>
  <Override PartName="/ppt/media/image8.wmf" ContentType="image/x-wmf"/>
  <Override PartName="/ppt/media/image12.wmf" ContentType="image/x-wmf"/>
  <Override PartName="/ppt/media/image7.wmf" ContentType="image/x-wmf"/>
  <Override PartName="/ppt/media/image11.wmf" ContentType="image/x-wmf"/>
  <Override PartName="/ppt/media/image3.png" ContentType="image/png"/>
  <Override PartName="/ppt/media/image26.png" ContentType="image/png"/>
  <Override PartName="/ppt/media/image6.wmf" ContentType="image/x-wmf"/>
  <Override PartName="/ppt/media/image10.wmf" ContentType="image/x-wmf"/>
  <Override PartName="/ppt/media/image4.jpeg" ContentType="image/jpeg"/>
  <Override PartName="/ppt/media/image2.png" ContentType="image/png"/>
  <Override PartName="/ppt/media/image25.png" ContentType="image/png"/>
  <Override PartName="/ppt/media/image23.png" ContentType="image/png"/>
  <Override PartName="/ppt/media/image5.wmf" ContentType="image/x-wmf"/>
  <Override PartName="/ppt/media/image22.png" ContentType="image/png"/>
  <Override PartName="/ppt/media/image21.png" ContentType="image/png"/>
  <Override PartName="/ppt/media/image20.png" ContentType="image/png"/>
  <Override PartName="/ppt/media/image19.wmf" ContentType="image/x-wmf"/>
  <Override PartName="/ppt/media/image18.wmf" ContentType="image/x-wmf"/>
  <Override PartName="/ppt/media/image17.wmf" ContentType="image/x-wmf"/>
  <Override PartName="/ppt/media/image16.wmf" ContentType="image/x-wmf"/>
  <Override PartName="/ppt/media/image15.wmf" ContentType="image/x-wmf"/>
  <Override PartName="/ppt/media/image14.wmf" ContentType="image/x-wmf"/>
  <Override PartName="/ppt/media/image1.png" ContentType="image/png"/>
  <Override PartName="/ppt/media/image2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embeddings/oleObject1.bin" ContentType="application/vnd.openxmlformats-officedocument.oleObject"/>
  <Override PartName="/ppt/embeddings/oleObject1.xls" ContentType="application/vnd.ms-exce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4"/>
          <p:cNvSpPr/>
          <p:nvPr/>
        </p:nvSpPr>
        <p:spPr>
          <a:xfrm>
            <a:off x="75960" y="990360"/>
            <a:ext cx="8458200" cy="360"/>
          </a:xfrm>
          <a:prstGeom prst="line">
            <a:avLst/>
          </a:prstGeom>
          <a:ln w="762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Text Box 5" hidden="1"/>
          <p:cNvSpPr/>
          <p:nvPr/>
        </p:nvSpPr>
        <p:spPr>
          <a:xfrm>
            <a:off x="519120" y="6137280"/>
            <a:ext cx="1385280" cy="45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Text Box 6" hidden="1"/>
          <p:cNvSpPr/>
          <p:nvPr/>
        </p:nvSpPr>
        <p:spPr>
          <a:xfrm>
            <a:off x="4495680" y="6248520"/>
            <a:ext cx="180360" cy="45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Text Box 9" hidden="1"/>
          <p:cNvSpPr/>
          <p:nvPr/>
        </p:nvSpPr>
        <p:spPr>
          <a:xfrm>
            <a:off x="519120" y="6137280"/>
            <a:ext cx="1385280" cy="45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Text Box 10" hidden="1"/>
          <p:cNvSpPr/>
          <p:nvPr/>
        </p:nvSpPr>
        <p:spPr>
          <a:xfrm>
            <a:off x="4495680" y="6248520"/>
            <a:ext cx="180360" cy="45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" name="Picture 4" descr=""/>
          <p:cNvPicPr/>
          <p:nvPr/>
        </p:nvPicPr>
        <p:blipFill>
          <a:blip r:embed="rId2"/>
          <a:stretch/>
        </p:blipFill>
        <p:spPr>
          <a:xfrm>
            <a:off x="8153280" y="0"/>
            <a:ext cx="931320" cy="929880"/>
          </a:xfrm>
          <a:prstGeom prst="rect">
            <a:avLst/>
          </a:prstGeom>
          <a:ln w="0">
            <a:noFill/>
          </a:ln>
        </p:spPr>
      </p:pic>
      <p:sp>
        <p:nvSpPr>
          <p:cNvPr id="6" name="Rectangle 6"/>
          <p:cNvSpPr/>
          <p:nvPr/>
        </p:nvSpPr>
        <p:spPr>
          <a:xfrm>
            <a:off x="147960" y="6626880"/>
            <a:ext cx="7887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fld id="{F01A3001-25C7-4BA2-81CA-DDE443CCFD1E}" type="datetime3"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July 17, 2023</a:t>
            </a:fld>
            <a:endParaRPr b="0" lang="en-IN" sz="800" spc="-1" strike="noStrike">
              <a:latin typeface="Arial"/>
            </a:endParaRPr>
          </a:p>
        </p:txBody>
      </p:sp>
      <p:sp>
        <p:nvSpPr>
          <p:cNvPr id="7" name="TextBox 7"/>
          <p:cNvSpPr/>
          <p:nvPr/>
        </p:nvSpPr>
        <p:spPr>
          <a:xfrm>
            <a:off x="4191120" y="6642720"/>
            <a:ext cx="380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fld id="{F81863DC-A5FD-4710-8484-FFBB87DB0E11}" type="slidenum">
              <a:rPr b="0" lang="en-IN" sz="800" spc="-1" strike="noStrike">
                <a:solidFill>
                  <a:srgbClr val="000000"/>
                </a:solidFill>
                <a:latin typeface="Arial"/>
                <a:ea typeface="DejaVu Sans"/>
              </a:rPr>
              <a:t>&lt;number&gt;</a:t>
            </a:fld>
            <a:endParaRPr b="0" lang="en-IN" sz="800" spc="-1" strike="noStrike">
              <a:latin typeface="Arial"/>
            </a:endParaRPr>
          </a:p>
        </p:txBody>
      </p:sp>
      <p:sp>
        <p:nvSpPr>
          <p:cNvPr id="8" name="TextBox 8"/>
          <p:cNvSpPr/>
          <p:nvPr/>
        </p:nvSpPr>
        <p:spPr>
          <a:xfrm>
            <a:off x="7553160" y="6648480"/>
            <a:ext cx="1590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  <a:ea typeface="DejaVu Sans"/>
              </a:rPr>
              <a:t>IS ZC415 (Data Mining) 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4"/>
          <p:cNvSpPr/>
          <p:nvPr/>
        </p:nvSpPr>
        <p:spPr>
          <a:xfrm>
            <a:off x="75960" y="990360"/>
            <a:ext cx="8458200" cy="360"/>
          </a:xfrm>
          <a:prstGeom prst="line">
            <a:avLst/>
          </a:prstGeom>
          <a:ln w="762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Text Box 5" hidden="1"/>
          <p:cNvSpPr/>
          <p:nvPr/>
        </p:nvSpPr>
        <p:spPr>
          <a:xfrm>
            <a:off x="519120" y="6137280"/>
            <a:ext cx="1385280" cy="45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Text Box 6" hidden="1"/>
          <p:cNvSpPr/>
          <p:nvPr/>
        </p:nvSpPr>
        <p:spPr>
          <a:xfrm>
            <a:off x="4495680" y="6248520"/>
            <a:ext cx="180360" cy="45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Text Box 9" hidden="1"/>
          <p:cNvSpPr/>
          <p:nvPr/>
        </p:nvSpPr>
        <p:spPr>
          <a:xfrm>
            <a:off x="519120" y="6137280"/>
            <a:ext cx="1385280" cy="45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Text Box 10" hidden="1"/>
          <p:cNvSpPr/>
          <p:nvPr/>
        </p:nvSpPr>
        <p:spPr>
          <a:xfrm>
            <a:off x="4495680" y="6248520"/>
            <a:ext cx="180360" cy="4564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2" name="Picture 4" descr=""/>
          <p:cNvPicPr/>
          <p:nvPr/>
        </p:nvPicPr>
        <p:blipFill>
          <a:blip r:embed="rId2"/>
          <a:stretch/>
        </p:blipFill>
        <p:spPr>
          <a:xfrm>
            <a:off x="8153280" y="0"/>
            <a:ext cx="931320" cy="92988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160" cy="837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4.wmf"/><Relationship Id="rId3" Type="http://schemas.openxmlformats.org/officeDocument/2006/relationships/image" Target="../media/image15.wmf"/><Relationship Id="rId4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oleObject" Target="../embeddings/oleObject1.xls"/><Relationship Id="rId2" Type="http://schemas.openxmlformats.org/officeDocument/2006/relationships/image" Target="../media/image16.wmf"/><Relationship Id="rId3" Type="http://schemas.openxmlformats.org/officeDocument/2006/relationships/image" Target="../media/image17.wmf"/><Relationship Id="rId4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oleObject" Target="../embeddings/oleObject1.xls"/><Relationship Id="rId2" Type="http://schemas.openxmlformats.org/officeDocument/2006/relationships/image" Target="../media/image18.wmf"/><Relationship Id="rId3" Type="http://schemas.openxmlformats.org/officeDocument/2006/relationships/image" Target="../media/image19.wmf"/><Relationship Id="rId4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8.wmf"/><Relationship Id="rId3" Type="http://schemas.openxmlformats.org/officeDocument/2006/relationships/image" Target="../media/image9.wmf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0.wmf"/><Relationship Id="rId3" Type="http://schemas.openxmlformats.org/officeDocument/2006/relationships/image" Target="../media/image11.wmf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2.wmf"/><Relationship Id="rId3" Type="http://schemas.openxmlformats.org/officeDocument/2006/relationships/image" Target="../media/image13.wmf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228600" y="3124080"/>
            <a:ext cx="8178120" cy="608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Verdana"/>
              </a:rPr>
              <a:t>Cluster Analysis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80280" y="44280"/>
            <a:ext cx="65271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After Merging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169200" y="922680"/>
            <a:ext cx="8178120" cy="5637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80008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The question is “How do we update the proximity matrix?” 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80008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For ex: we can compute proximity from cluster centroids.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236" name="Freeform 4"/>
          <p:cNvSpPr/>
          <p:nvPr/>
        </p:nvSpPr>
        <p:spPr>
          <a:xfrm>
            <a:off x="609480" y="3886200"/>
            <a:ext cx="545400" cy="77256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Freeform 5"/>
          <p:cNvSpPr/>
          <p:nvPr/>
        </p:nvSpPr>
        <p:spPr>
          <a:xfrm rot="16200000">
            <a:off x="1599840" y="2667600"/>
            <a:ext cx="761400" cy="91368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Freeform 6"/>
          <p:cNvSpPr/>
          <p:nvPr/>
        </p:nvSpPr>
        <p:spPr>
          <a:xfrm rot="10800000">
            <a:off x="3353400" y="3048480"/>
            <a:ext cx="685080" cy="76140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Freeform 7"/>
          <p:cNvSpPr/>
          <p:nvPr/>
        </p:nvSpPr>
        <p:spPr>
          <a:xfrm>
            <a:off x="1295280" y="4952880"/>
            <a:ext cx="2361600" cy="77256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Text Box 8"/>
          <p:cNvSpPr/>
          <p:nvPr/>
        </p:nvSpPr>
        <p:spPr>
          <a:xfrm>
            <a:off x="685800" y="4191120"/>
            <a:ext cx="456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1" name="Text Box 9"/>
          <p:cNvSpPr/>
          <p:nvPr/>
        </p:nvSpPr>
        <p:spPr>
          <a:xfrm>
            <a:off x="3429000" y="3352680"/>
            <a:ext cx="456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2" name="Text Box 10"/>
          <p:cNvSpPr/>
          <p:nvPr/>
        </p:nvSpPr>
        <p:spPr>
          <a:xfrm>
            <a:off x="1905120" y="5181480"/>
            <a:ext cx="990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C2 U C5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3" name="Text Box 11"/>
          <p:cNvSpPr/>
          <p:nvPr/>
        </p:nvSpPr>
        <p:spPr>
          <a:xfrm>
            <a:off x="1752480" y="2971800"/>
            <a:ext cx="456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4" name="Text Box 12"/>
          <p:cNvSpPr/>
          <p:nvPr/>
        </p:nvSpPr>
        <p:spPr>
          <a:xfrm>
            <a:off x="6172200" y="2743200"/>
            <a:ext cx="2133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?      ?     ?       ?  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5" name="Text Box 13"/>
          <p:cNvSpPr/>
          <p:nvPr/>
        </p:nvSpPr>
        <p:spPr>
          <a:xfrm>
            <a:off x="6651720" y="2362320"/>
            <a:ext cx="532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6" name="Text Box 14"/>
          <p:cNvSpPr/>
          <p:nvPr/>
        </p:nvSpPr>
        <p:spPr>
          <a:xfrm>
            <a:off x="6651720" y="3200400"/>
            <a:ext cx="532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7" name="Text Box 15"/>
          <p:cNvSpPr/>
          <p:nvPr/>
        </p:nvSpPr>
        <p:spPr>
          <a:xfrm>
            <a:off x="6651720" y="3581280"/>
            <a:ext cx="532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8" name="Text Box 16"/>
          <p:cNvSpPr/>
          <p:nvPr/>
        </p:nvSpPr>
        <p:spPr>
          <a:xfrm>
            <a:off x="6629400" y="1555920"/>
            <a:ext cx="53280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C2 U C5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49" name="Text Box 17"/>
          <p:cNvSpPr/>
          <p:nvPr/>
        </p:nvSpPr>
        <p:spPr>
          <a:xfrm>
            <a:off x="6095880" y="1981080"/>
            <a:ext cx="532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0" name="Line 18"/>
          <p:cNvSpPr/>
          <p:nvPr/>
        </p:nvSpPr>
        <p:spPr>
          <a:xfrm>
            <a:off x="6019560" y="1981080"/>
            <a:ext cx="360" cy="19051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19"/>
          <p:cNvSpPr/>
          <p:nvPr/>
        </p:nvSpPr>
        <p:spPr>
          <a:xfrm>
            <a:off x="5715000" y="2286000"/>
            <a:ext cx="236196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Text Box 20"/>
          <p:cNvSpPr/>
          <p:nvPr/>
        </p:nvSpPr>
        <p:spPr>
          <a:xfrm>
            <a:off x="5638680" y="2362320"/>
            <a:ext cx="532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3" name="Text Box 21"/>
          <p:cNvSpPr/>
          <p:nvPr/>
        </p:nvSpPr>
        <p:spPr>
          <a:xfrm>
            <a:off x="5638680" y="3200400"/>
            <a:ext cx="532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4" name="Text Box 22"/>
          <p:cNvSpPr/>
          <p:nvPr/>
        </p:nvSpPr>
        <p:spPr>
          <a:xfrm>
            <a:off x="5638680" y="3581280"/>
            <a:ext cx="532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5" name="Text Box 23"/>
          <p:cNvSpPr/>
          <p:nvPr/>
        </p:nvSpPr>
        <p:spPr>
          <a:xfrm>
            <a:off x="5105520" y="2819520"/>
            <a:ext cx="99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C2 U C5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56" name="Text Box 24"/>
          <p:cNvSpPr/>
          <p:nvPr/>
        </p:nvSpPr>
        <p:spPr>
          <a:xfrm>
            <a:off x="7086600" y="1981080"/>
            <a:ext cx="532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7" name="Text Box 25"/>
          <p:cNvSpPr/>
          <p:nvPr/>
        </p:nvSpPr>
        <p:spPr>
          <a:xfrm>
            <a:off x="7620120" y="1981080"/>
            <a:ext cx="532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8" name="Line 26"/>
          <p:cNvSpPr/>
          <p:nvPr/>
        </p:nvSpPr>
        <p:spPr>
          <a:xfrm>
            <a:off x="5715000" y="2666880"/>
            <a:ext cx="236196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Line 27"/>
          <p:cNvSpPr/>
          <p:nvPr/>
        </p:nvSpPr>
        <p:spPr>
          <a:xfrm>
            <a:off x="5715000" y="3504960"/>
            <a:ext cx="236196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28"/>
          <p:cNvSpPr/>
          <p:nvPr/>
        </p:nvSpPr>
        <p:spPr>
          <a:xfrm>
            <a:off x="5715000" y="3124080"/>
            <a:ext cx="236196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29"/>
          <p:cNvSpPr/>
          <p:nvPr/>
        </p:nvSpPr>
        <p:spPr>
          <a:xfrm>
            <a:off x="5715000" y="3886200"/>
            <a:ext cx="2361960" cy="36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30"/>
          <p:cNvSpPr/>
          <p:nvPr/>
        </p:nvSpPr>
        <p:spPr>
          <a:xfrm>
            <a:off x="6553080" y="1981080"/>
            <a:ext cx="360" cy="19051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Line 31"/>
          <p:cNvSpPr/>
          <p:nvPr/>
        </p:nvSpPr>
        <p:spPr>
          <a:xfrm>
            <a:off x="7010280" y="1981080"/>
            <a:ext cx="360" cy="19051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32"/>
          <p:cNvSpPr/>
          <p:nvPr/>
        </p:nvSpPr>
        <p:spPr>
          <a:xfrm>
            <a:off x="7543800" y="1981080"/>
            <a:ext cx="360" cy="19051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33"/>
          <p:cNvSpPr/>
          <p:nvPr/>
        </p:nvSpPr>
        <p:spPr>
          <a:xfrm>
            <a:off x="8076960" y="1981080"/>
            <a:ext cx="360" cy="1905120"/>
          </a:xfrm>
          <a:prstGeom prst="line">
            <a:avLst/>
          </a:prstGeom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Text Box 34"/>
          <p:cNvSpPr/>
          <p:nvPr/>
        </p:nvSpPr>
        <p:spPr>
          <a:xfrm>
            <a:off x="5791320" y="3962520"/>
            <a:ext cx="25138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Proximity Matrix</a:t>
            </a:r>
            <a:endParaRPr b="0" lang="en-IN" sz="2000" spc="-1" strike="noStrike">
              <a:latin typeface="Arial"/>
            </a:endParaRPr>
          </a:p>
        </p:txBody>
      </p:sp>
      <p:graphicFrame>
        <p:nvGraphicFramePr>
          <p:cNvPr id="267" name="Picture 2"/>
          <p:cNvGraphicFramePr/>
          <p:nvPr/>
        </p:nvGraphicFramePr>
        <p:xfrm>
          <a:off x="4648320" y="4435560"/>
          <a:ext cx="4082400" cy="196452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268" name="Picture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648320" y="4435560"/>
                    <a:ext cx="4082400" cy="1964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pic>
        <p:nvPicPr>
          <p:cNvPr id="269" name="" descr=""/>
          <p:cNvPicPr/>
          <p:nvPr/>
        </p:nvPicPr>
        <p:blipFill>
          <a:blip r:embed="rId3"/>
          <a:stretch/>
        </p:blipFill>
        <p:spPr>
          <a:xfrm>
            <a:off x="4648320" y="4432320"/>
            <a:ext cx="4076280" cy="195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79640" cy="551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</a:rPr>
              <a:t>How to Define Inter-Cluster Similarity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639720" y="2344680"/>
            <a:ext cx="4799880" cy="3303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990720" indent="-533520">
              <a:lnSpc>
                <a:spcPct val="9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000" spc="-1" strike="noStrike">
              <a:latin typeface="Arial"/>
            </a:endParaRPr>
          </a:p>
        </p:txBody>
      </p:sp>
      <p:grpSp>
        <p:nvGrpSpPr>
          <p:cNvPr id="272" name="Group 4"/>
          <p:cNvGrpSpPr/>
          <p:nvPr/>
        </p:nvGrpSpPr>
        <p:grpSpPr>
          <a:xfrm>
            <a:off x="5486400" y="1066680"/>
            <a:ext cx="3428280" cy="3461400"/>
            <a:chOff x="5486400" y="1066680"/>
            <a:chExt cx="3428280" cy="3461400"/>
          </a:xfrm>
        </p:grpSpPr>
        <p:sp>
          <p:nvSpPr>
            <p:cNvPr id="273" name="Line 5"/>
            <p:cNvSpPr/>
            <p:nvPr/>
          </p:nvSpPr>
          <p:spPr>
            <a:xfrm>
              <a:off x="5867280" y="1066680"/>
              <a:ext cx="360" cy="26668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Line 6"/>
            <p:cNvSpPr/>
            <p:nvPr/>
          </p:nvSpPr>
          <p:spPr>
            <a:xfrm>
              <a:off x="5562360" y="1371600"/>
              <a:ext cx="2971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Line 7"/>
            <p:cNvSpPr/>
            <p:nvPr/>
          </p:nvSpPr>
          <p:spPr>
            <a:xfrm>
              <a:off x="6368760" y="1066680"/>
              <a:ext cx="360" cy="26668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Line 8"/>
            <p:cNvSpPr/>
            <p:nvPr/>
          </p:nvSpPr>
          <p:spPr>
            <a:xfrm>
              <a:off x="6872040" y="1066680"/>
              <a:ext cx="360" cy="26668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Line 9"/>
            <p:cNvSpPr/>
            <p:nvPr/>
          </p:nvSpPr>
          <p:spPr>
            <a:xfrm>
              <a:off x="7375320" y="1066680"/>
              <a:ext cx="360" cy="26668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8" name="Line 10"/>
            <p:cNvSpPr/>
            <p:nvPr/>
          </p:nvSpPr>
          <p:spPr>
            <a:xfrm>
              <a:off x="7878600" y="1066680"/>
              <a:ext cx="360" cy="26668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Line 11"/>
            <p:cNvSpPr/>
            <p:nvPr/>
          </p:nvSpPr>
          <p:spPr>
            <a:xfrm>
              <a:off x="8381880" y="1066680"/>
              <a:ext cx="360" cy="26668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Line 12"/>
            <p:cNvSpPr/>
            <p:nvPr/>
          </p:nvSpPr>
          <p:spPr>
            <a:xfrm>
              <a:off x="5562360" y="1782720"/>
              <a:ext cx="2971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Line 13"/>
            <p:cNvSpPr/>
            <p:nvPr/>
          </p:nvSpPr>
          <p:spPr>
            <a:xfrm>
              <a:off x="5562360" y="2193840"/>
              <a:ext cx="2971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Line 14"/>
            <p:cNvSpPr/>
            <p:nvPr/>
          </p:nvSpPr>
          <p:spPr>
            <a:xfrm>
              <a:off x="5562360" y="2604960"/>
              <a:ext cx="2971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Line 15"/>
            <p:cNvSpPr/>
            <p:nvPr/>
          </p:nvSpPr>
          <p:spPr>
            <a:xfrm>
              <a:off x="5562360" y="3016080"/>
              <a:ext cx="2971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Line 16"/>
            <p:cNvSpPr/>
            <p:nvPr/>
          </p:nvSpPr>
          <p:spPr>
            <a:xfrm>
              <a:off x="5562360" y="3429000"/>
              <a:ext cx="2971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Text Box 17"/>
            <p:cNvSpPr/>
            <p:nvPr/>
          </p:nvSpPr>
          <p:spPr>
            <a:xfrm>
              <a:off x="5486400" y="144792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86" name="Text Box 18"/>
            <p:cNvSpPr/>
            <p:nvPr/>
          </p:nvSpPr>
          <p:spPr>
            <a:xfrm>
              <a:off x="5486400" y="228600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87" name="Text Box 19"/>
            <p:cNvSpPr/>
            <p:nvPr/>
          </p:nvSpPr>
          <p:spPr>
            <a:xfrm>
              <a:off x="5486400" y="312408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88" name="Text Box 20"/>
            <p:cNvSpPr/>
            <p:nvPr/>
          </p:nvSpPr>
          <p:spPr>
            <a:xfrm>
              <a:off x="5486400" y="274320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89" name="Text Box 21"/>
            <p:cNvSpPr/>
            <p:nvPr/>
          </p:nvSpPr>
          <p:spPr>
            <a:xfrm>
              <a:off x="5486400" y="190512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90" name="Text Box 22"/>
            <p:cNvSpPr/>
            <p:nvPr/>
          </p:nvSpPr>
          <p:spPr>
            <a:xfrm>
              <a:off x="5943600" y="106668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91" name="Text Box 23"/>
            <p:cNvSpPr/>
            <p:nvPr/>
          </p:nvSpPr>
          <p:spPr>
            <a:xfrm>
              <a:off x="6400800" y="106668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92" name="Text Box 24"/>
            <p:cNvSpPr/>
            <p:nvPr/>
          </p:nvSpPr>
          <p:spPr>
            <a:xfrm>
              <a:off x="6934320" y="106668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93" name="Text Box 25"/>
            <p:cNvSpPr/>
            <p:nvPr/>
          </p:nvSpPr>
          <p:spPr>
            <a:xfrm>
              <a:off x="7467480" y="106668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94" name="Text Box 26"/>
            <p:cNvSpPr/>
            <p:nvPr/>
          </p:nvSpPr>
          <p:spPr>
            <a:xfrm>
              <a:off x="7848720" y="106668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95" name="Text Box 27"/>
            <p:cNvSpPr/>
            <p:nvPr/>
          </p:nvSpPr>
          <p:spPr>
            <a:xfrm>
              <a:off x="8381880" y="1066680"/>
              <a:ext cx="5328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799"/>
                </a:spcBef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 . .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296" name="Text Box 28"/>
            <p:cNvSpPr/>
            <p:nvPr/>
          </p:nvSpPr>
          <p:spPr>
            <a:xfrm>
              <a:off x="5638680" y="3505320"/>
              <a:ext cx="532800" cy="102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799"/>
                </a:spcBef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endParaRPr b="0" lang="en-IN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99"/>
                </a:spcBef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endParaRPr b="0" lang="en-IN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99"/>
                </a:spcBef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297" name="Line 29"/>
          <p:cNvSpPr/>
          <p:nvPr/>
        </p:nvSpPr>
        <p:spPr>
          <a:xfrm>
            <a:off x="2209680" y="2057400"/>
            <a:ext cx="1066680" cy="360"/>
          </a:xfrm>
          <a:prstGeom prst="line">
            <a:avLst/>
          </a:prstGeom>
          <a:ln w="254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Text Box 30"/>
          <p:cNvSpPr/>
          <p:nvPr/>
        </p:nvSpPr>
        <p:spPr>
          <a:xfrm>
            <a:off x="2209680" y="1600200"/>
            <a:ext cx="14472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Similarity?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99" name="Rectangle 31"/>
          <p:cNvSpPr/>
          <p:nvPr/>
        </p:nvSpPr>
        <p:spPr>
          <a:xfrm>
            <a:off x="380880" y="3200400"/>
            <a:ext cx="5790600" cy="31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MIN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MAX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Group Average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Distance Between Centroids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00" name="Freeform 32"/>
          <p:cNvSpPr/>
          <p:nvPr/>
        </p:nvSpPr>
        <p:spPr>
          <a:xfrm rot="16200000">
            <a:off x="462600" y="1290240"/>
            <a:ext cx="1828080" cy="138204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Oval 33"/>
          <p:cNvSpPr/>
          <p:nvPr/>
        </p:nvSpPr>
        <p:spPr>
          <a:xfrm rot="16200000">
            <a:off x="1752480" y="221040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Oval 34"/>
          <p:cNvSpPr/>
          <p:nvPr/>
        </p:nvSpPr>
        <p:spPr>
          <a:xfrm rot="16200000">
            <a:off x="1676520" y="144828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Oval 35"/>
          <p:cNvSpPr/>
          <p:nvPr/>
        </p:nvSpPr>
        <p:spPr>
          <a:xfrm rot="16200000">
            <a:off x="838080" y="190548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Oval 36"/>
          <p:cNvSpPr/>
          <p:nvPr/>
        </p:nvSpPr>
        <p:spPr>
          <a:xfrm rot="16200000">
            <a:off x="1903320" y="175176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Freeform 37"/>
          <p:cNvSpPr/>
          <p:nvPr/>
        </p:nvSpPr>
        <p:spPr>
          <a:xfrm flipV="1" rot="5400000">
            <a:off x="3352680" y="1142640"/>
            <a:ext cx="1828080" cy="167580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Oval 38"/>
          <p:cNvSpPr/>
          <p:nvPr/>
        </p:nvSpPr>
        <p:spPr>
          <a:xfrm flipV="1" rot="5400000">
            <a:off x="4876920" y="160020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Oval 39"/>
          <p:cNvSpPr/>
          <p:nvPr/>
        </p:nvSpPr>
        <p:spPr>
          <a:xfrm flipV="1" rot="5400000">
            <a:off x="3516480" y="159840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Oval 40"/>
          <p:cNvSpPr/>
          <p:nvPr/>
        </p:nvSpPr>
        <p:spPr>
          <a:xfrm flipV="1" rot="5400000">
            <a:off x="4038480" y="220968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Oval 41"/>
          <p:cNvSpPr/>
          <p:nvPr/>
        </p:nvSpPr>
        <p:spPr>
          <a:xfrm flipV="1" rot="5400000">
            <a:off x="4038480" y="121896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Text Box 42"/>
          <p:cNvSpPr/>
          <p:nvPr/>
        </p:nvSpPr>
        <p:spPr>
          <a:xfrm>
            <a:off x="5943600" y="4343400"/>
            <a:ext cx="25138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Proximity Matrix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79640" cy="551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</a:rPr>
              <a:t>How to Define Inter-Cluster Similarity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639720" y="2344680"/>
            <a:ext cx="4799880" cy="3303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990720" indent="-533520">
              <a:lnSpc>
                <a:spcPct val="9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000" spc="-1" strike="noStrike">
              <a:latin typeface="Arial"/>
            </a:endParaRPr>
          </a:p>
        </p:txBody>
      </p:sp>
      <p:grpSp>
        <p:nvGrpSpPr>
          <p:cNvPr id="313" name="Group 4"/>
          <p:cNvGrpSpPr/>
          <p:nvPr/>
        </p:nvGrpSpPr>
        <p:grpSpPr>
          <a:xfrm>
            <a:off x="5486400" y="1066680"/>
            <a:ext cx="3428280" cy="3461400"/>
            <a:chOff x="5486400" y="1066680"/>
            <a:chExt cx="3428280" cy="3461400"/>
          </a:xfrm>
        </p:grpSpPr>
        <p:sp>
          <p:nvSpPr>
            <p:cNvPr id="314" name="Line 5"/>
            <p:cNvSpPr/>
            <p:nvPr/>
          </p:nvSpPr>
          <p:spPr>
            <a:xfrm>
              <a:off x="5867280" y="1066680"/>
              <a:ext cx="360" cy="26668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Line 6"/>
            <p:cNvSpPr/>
            <p:nvPr/>
          </p:nvSpPr>
          <p:spPr>
            <a:xfrm>
              <a:off x="5562360" y="1371600"/>
              <a:ext cx="2971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Line 7"/>
            <p:cNvSpPr/>
            <p:nvPr/>
          </p:nvSpPr>
          <p:spPr>
            <a:xfrm>
              <a:off x="6368760" y="1066680"/>
              <a:ext cx="360" cy="26668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Line 8"/>
            <p:cNvSpPr/>
            <p:nvPr/>
          </p:nvSpPr>
          <p:spPr>
            <a:xfrm>
              <a:off x="6872040" y="1066680"/>
              <a:ext cx="360" cy="26668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Line 9"/>
            <p:cNvSpPr/>
            <p:nvPr/>
          </p:nvSpPr>
          <p:spPr>
            <a:xfrm>
              <a:off x="7375320" y="1066680"/>
              <a:ext cx="360" cy="26668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Line 10"/>
            <p:cNvSpPr/>
            <p:nvPr/>
          </p:nvSpPr>
          <p:spPr>
            <a:xfrm>
              <a:off x="7878600" y="1066680"/>
              <a:ext cx="360" cy="26668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Line 11"/>
            <p:cNvSpPr/>
            <p:nvPr/>
          </p:nvSpPr>
          <p:spPr>
            <a:xfrm>
              <a:off x="8381880" y="1066680"/>
              <a:ext cx="360" cy="26668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Line 12"/>
            <p:cNvSpPr/>
            <p:nvPr/>
          </p:nvSpPr>
          <p:spPr>
            <a:xfrm>
              <a:off x="5562360" y="1782720"/>
              <a:ext cx="2971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Line 13"/>
            <p:cNvSpPr/>
            <p:nvPr/>
          </p:nvSpPr>
          <p:spPr>
            <a:xfrm>
              <a:off x="5562360" y="2193840"/>
              <a:ext cx="2971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Line 14"/>
            <p:cNvSpPr/>
            <p:nvPr/>
          </p:nvSpPr>
          <p:spPr>
            <a:xfrm>
              <a:off x="5562360" y="2604960"/>
              <a:ext cx="2971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Line 15"/>
            <p:cNvSpPr/>
            <p:nvPr/>
          </p:nvSpPr>
          <p:spPr>
            <a:xfrm>
              <a:off x="5562360" y="3016080"/>
              <a:ext cx="2971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Line 16"/>
            <p:cNvSpPr/>
            <p:nvPr/>
          </p:nvSpPr>
          <p:spPr>
            <a:xfrm>
              <a:off x="5562360" y="3429000"/>
              <a:ext cx="2971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Text Box 17"/>
            <p:cNvSpPr/>
            <p:nvPr/>
          </p:nvSpPr>
          <p:spPr>
            <a:xfrm>
              <a:off x="5486400" y="144792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27" name="Text Box 18"/>
            <p:cNvSpPr/>
            <p:nvPr/>
          </p:nvSpPr>
          <p:spPr>
            <a:xfrm>
              <a:off x="5486400" y="228600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28" name="Text Box 19"/>
            <p:cNvSpPr/>
            <p:nvPr/>
          </p:nvSpPr>
          <p:spPr>
            <a:xfrm>
              <a:off x="5486400" y="312408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29" name="Text Box 20"/>
            <p:cNvSpPr/>
            <p:nvPr/>
          </p:nvSpPr>
          <p:spPr>
            <a:xfrm>
              <a:off x="5486400" y="274320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30" name="Text Box 21"/>
            <p:cNvSpPr/>
            <p:nvPr/>
          </p:nvSpPr>
          <p:spPr>
            <a:xfrm>
              <a:off x="5486400" y="190512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31" name="Text Box 22"/>
            <p:cNvSpPr/>
            <p:nvPr/>
          </p:nvSpPr>
          <p:spPr>
            <a:xfrm>
              <a:off x="5943600" y="106668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32" name="Text Box 23"/>
            <p:cNvSpPr/>
            <p:nvPr/>
          </p:nvSpPr>
          <p:spPr>
            <a:xfrm>
              <a:off x="6400800" y="106668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33" name="Text Box 24"/>
            <p:cNvSpPr/>
            <p:nvPr/>
          </p:nvSpPr>
          <p:spPr>
            <a:xfrm>
              <a:off x="6934320" y="106668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34" name="Text Box 25"/>
            <p:cNvSpPr/>
            <p:nvPr/>
          </p:nvSpPr>
          <p:spPr>
            <a:xfrm>
              <a:off x="7467480" y="106668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35" name="Text Box 26"/>
            <p:cNvSpPr/>
            <p:nvPr/>
          </p:nvSpPr>
          <p:spPr>
            <a:xfrm>
              <a:off x="7848720" y="106668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36" name="Text Box 27"/>
            <p:cNvSpPr/>
            <p:nvPr/>
          </p:nvSpPr>
          <p:spPr>
            <a:xfrm>
              <a:off x="8381880" y="1066680"/>
              <a:ext cx="5328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799"/>
                </a:spcBef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 . .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337" name="Text Box 28"/>
            <p:cNvSpPr/>
            <p:nvPr/>
          </p:nvSpPr>
          <p:spPr>
            <a:xfrm>
              <a:off x="5638680" y="3505320"/>
              <a:ext cx="532800" cy="102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799"/>
                </a:spcBef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endParaRPr b="0" lang="en-IN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99"/>
                </a:spcBef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endParaRPr b="0" lang="en-IN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99"/>
                </a:spcBef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338" name="Freeform 29"/>
          <p:cNvSpPr/>
          <p:nvPr/>
        </p:nvSpPr>
        <p:spPr>
          <a:xfrm rot="16200000">
            <a:off x="462600" y="1290240"/>
            <a:ext cx="1828080" cy="138204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Oval 30"/>
          <p:cNvSpPr/>
          <p:nvPr/>
        </p:nvSpPr>
        <p:spPr>
          <a:xfrm rot="16200000">
            <a:off x="1752480" y="221040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Oval 31"/>
          <p:cNvSpPr/>
          <p:nvPr/>
        </p:nvSpPr>
        <p:spPr>
          <a:xfrm rot="16200000">
            <a:off x="1676520" y="144828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Oval 32"/>
          <p:cNvSpPr/>
          <p:nvPr/>
        </p:nvSpPr>
        <p:spPr>
          <a:xfrm rot="16200000">
            <a:off x="838080" y="190548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Oval 33"/>
          <p:cNvSpPr/>
          <p:nvPr/>
        </p:nvSpPr>
        <p:spPr>
          <a:xfrm rot="16200000">
            <a:off x="1903320" y="175176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Freeform 34"/>
          <p:cNvSpPr/>
          <p:nvPr/>
        </p:nvSpPr>
        <p:spPr>
          <a:xfrm flipV="1" rot="5400000">
            <a:off x="3352680" y="1142640"/>
            <a:ext cx="1828080" cy="167580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Oval 35"/>
          <p:cNvSpPr/>
          <p:nvPr/>
        </p:nvSpPr>
        <p:spPr>
          <a:xfrm flipV="1" rot="5400000">
            <a:off x="4876920" y="160020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Oval 36"/>
          <p:cNvSpPr/>
          <p:nvPr/>
        </p:nvSpPr>
        <p:spPr>
          <a:xfrm flipV="1" rot="5400000">
            <a:off x="3516480" y="159840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Oval 37"/>
          <p:cNvSpPr/>
          <p:nvPr/>
        </p:nvSpPr>
        <p:spPr>
          <a:xfrm flipV="1" rot="5400000">
            <a:off x="4038480" y="220968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Oval 38"/>
          <p:cNvSpPr/>
          <p:nvPr/>
        </p:nvSpPr>
        <p:spPr>
          <a:xfrm flipV="1" rot="5400000">
            <a:off x="4038480" y="121896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Line 39"/>
          <p:cNvSpPr/>
          <p:nvPr/>
        </p:nvSpPr>
        <p:spPr>
          <a:xfrm flipV="1">
            <a:off x="1981080" y="1600200"/>
            <a:ext cx="1523880" cy="152280"/>
          </a:xfrm>
          <a:prstGeom prst="line">
            <a:avLst/>
          </a:prstGeom>
          <a:ln w="25400">
            <a:solidFill>
              <a:srgbClr val="ffcc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Text Box 40"/>
          <p:cNvSpPr/>
          <p:nvPr/>
        </p:nvSpPr>
        <p:spPr>
          <a:xfrm>
            <a:off x="5943600" y="4343400"/>
            <a:ext cx="25138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Proximity Matrix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50" name="Rectangle 41"/>
          <p:cNvSpPr/>
          <p:nvPr/>
        </p:nvSpPr>
        <p:spPr>
          <a:xfrm>
            <a:off x="380880" y="3200400"/>
            <a:ext cx="5790600" cy="31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MIN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MAX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Group Average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Distance Between Centroids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79640" cy="551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</a:rPr>
              <a:t>How to Define Inter-Cluster Similarity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639720" y="2344680"/>
            <a:ext cx="4799880" cy="3303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990720" indent="-533520">
              <a:lnSpc>
                <a:spcPct val="9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000" spc="-1" strike="noStrike">
              <a:latin typeface="Arial"/>
            </a:endParaRPr>
          </a:p>
        </p:txBody>
      </p:sp>
      <p:grpSp>
        <p:nvGrpSpPr>
          <p:cNvPr id="353" name="Group 4"/>
          <p:cNvGrpSpPr/>
          <p:nvPr/>
        </p:nvGrpSpPr>
        <p:grpSpPr>
          <a:xfrm>
            <a:off x="5486400" y="1066680"/>
            <a:ext cx="3428280" cy="3461400"/>
            <a:chOff x="5486400" y="1066680"/>
            <a:chExt cx="3428280" cy="3461400"/>
          </a:xfrm>
        </p:grpSpPr>
        <p:sp>
          <p:nvSpPr>
            <p:cNvPr id="354" name="Line 5"/>
            <p:cNvSpPr/>
            <p:nvPr/>
          </p:nvSpPr>
          <p:spPr>
            <a:xfrm>
              <a:off x="5867280" y="1066680"/>
              <a:ext cx="360" cy="26668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5" name="Line 6"/>
            <p:cNvSpPr/>
            <p:nvPr/>
          </p:nvSpPr>
          <p:spPr>
            <a:xfrm>
              <a:off x="5562360" y="1371600"/>
              <a:ext cx="2971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6" name="Line 7"/>
            <p:cNvSpPr/>
            <p:nvPr/>
          </p:nvSpPr>
          <p:spPr>
            <a:xfrm>
              <a:off x="6368760" y="1066680"/>
              <a:ext cx="360" cy="26668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Line 8"/>
            <p:cNvSpPr/>
            <p:nvPr/>
          </p:nvSpPr>
          <p:spPr>
            <a:xfrm>
              <a:off x="6872040" y="1066680"/>
              <a:ext cx="360" cy="26668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Line 9"/>
            <p:cNvSpPr/>
            <p:nvPr/>
          </p:nvSpPr>
          <p:spPr>
            <a:xfrm>
              <a:off x="7375320" y="1066680"/>
              <a:ext cx="360" cy="26668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Line 10"/>
            <p:cNvSpPr/>
            <p:nvPr/>
          </p:nvSpPr>
          <p:spPr>
            <a:xfrm>
              <a:off x="7878600" y="1066680"/>
              <a:ext cx="360" cy="26668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Line 11"/>
            <p:cNvSpPr/>
            <p:nvPr/>
          </p:nvSpPr>
          <p:spPr>
            <a:xfrm>
              <a:off x="8381880" y="1066680"/>
              <a:ext cx="360" cy="26668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Line 12"/>
            <p:cNvSpPr/>
            <p:nvPr/>
          </p:nvSpPr>
          <p:spPr>
            <a:xfrm>
              <a:off x="5562360" y="1782720"/>
              <a:ext cx="2971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Line 13"/>
            <p:cNvSpPr/>
            <p:nvPr/>
          </p:nvSpPr>
          <p:spPr>
            <a:xfrm>
              <a:off x="5562360" y="2193840"/>
              <a:ext cx="2971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Line 14"/>
            <p:cNvSpPr/>
            <p:nvPr/>
          </p:nvSpPr>
          <p:spPr>
            <a:xfrm>
              <a:off x="5562360" y="2604960"/>
              <a:ext cx="2971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Line 15"/>
            <p:cNvSpPr/>
            <p:nvPr/>
          </p:nvSpPr>
          <p:spPr>
            <a:xfrm>
              <a:off x="5562360" y="3016080"/>
              <a:ext cx="2971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Line 16"/>
            <p:cNvSpPr/>
            <p:nvPr/>
          </p:nvSpPr>
          <p:spPr>
            <a:xfrm>
              <a:off x="5562360" y="3429000"/>
              <a:ext cx="2971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Text Box 17"/>
            <p:cNvSpPr/>
            <p:nvPr/>
          </p:nvSpPr>
          <p:spPr>
            <a:xfrm>
              <a:off x="5486400" y="144792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67" name="Text Box 18"/>
            <p:cNvSpPr/>
            <p:nvPr/>
          </p:nvSpPr>
          <p:spPr>
            <a:xfrm>
              <a:off x="5486400" y="228600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68" name="Text Box 19"/>
            <p:cNvSpPr/>
            <p:nvPr/>
          </p:nvSpPr>
          <p:spPr>
            <a:xfrm>
              <a:off x="5486400" y="312408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69" name="Text Box 20"/>
            <p:cNvSpPr/>
            <p:nvPr/>
          </p:nvSpPr>
          <p:spPr>
            <a:xfrm>
              <a:off x="5486400" y="274320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70" name="Text Box 21"/>
            <p:cNvSpPr/>
            <p:nvPr/>
          </p:nvSpPr>
          <p:spPr>
            <a:xfrm>
              <a:off x="5486400" y="190512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71" name="Text Box 22"/>
            <p:cNvSpPr/>
            <p:nvPr/>
          </p:nvSpPr>
          <p:spPr>
            <a:xfrm>
              <a:off x="5943600" y="106668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72" name="Text Box 23"/>
            <p:cNvSpPr/>
            <p:nvPr/>
          </p:nvSpPr>
          <p:spPr>
            <a:xfrm>
              <a:off x="6400800" y="106668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73" name="Text Box 24"/>
            <p:cNvSpPr/>
            <p:nvPr/>
          </p:nvSpPr>
          <p:spPr>
            <a:xfrm>
              <a:off x="6934320" y="106668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74" name="Text Box 25"/>
            <p:cNvSpPr/>
            <p:nvPr/>
          </p:nvSpPr>
          <p:spPr>
            <a:xfrm>
              <a:off x="7467480" y="106668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75" name="Text Box 26"/>
            <p:cNvSpPr/>
            <p:nvPr/>
          </p:nvSpPr>
          <p:spPr>
            <a:xfrm>
              <a:off x="7848720" y="106668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376" name="Text Box 27"/>
            <p:cNvSpPr/>
            <p:nvPr/>
          </p:nvSpPr>
          <p:spPr>
            <a:xfrm>
              <a:off x="8381880" y="1066680"/>
              <a:ext cx="5328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799"/>
                </a:spcBef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 . .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377" name="Text Box 28"/>
            <p:cNvSpPr/>
            <p:nvPr/>
          </p:nvSpPr>
          <p:spPr>
            <a:xfrm>
              <a:off x="5638680" y="3505320"/>
              <a:ext cx="532800" cy="102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799"/>
                </a:spcBef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endParaRPr b="0" lang="en-IN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99"/>
                </a:spcBef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endParaRPr b="0" lang="en-IN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99"/>
                </a:spcBef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378" name="Freeform 29"/>
          <p:cNvSpPr/>
          <p:nvPr/>
        </p:nvSpPr>
        <p:spPr>
          <a:xfrm rot="16200000">
            <a:off x="462600" y="1290240"/>
            <a:ext cx="1828080" cy="138204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Oval 30"/>
          <p:cNvSpPr/>
          <p:nvPr/>
        </p:nvSpPr>
        <p:spPr>
          <a:xfrm rot="16200000">
            <a:off x="1752480" y="221040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Oval 31"/>
          <p:cNvSpPr/>
          <p:nvPr/>
        </p:nvSpPr>
        <p:spPr>
          <a:xfrm rot="16200000">
            <a:off x="1676520" y="144828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Oval 32"/>
          <p:cNvSpPr/>
          <p:nvPr/>
        </p:nvSpPr>
        <p:spPr>
          <a:xfrm rot="16200000">
            <a:off x="838080" y="190548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Oval 33"/>
          <p:cNvSpPr/>
          <p:nvPr/>
        </p:nvSpPr>
        <p:spPr>
          <a:xfrm rot="16200000">
            <a:off x="1903320" y="175176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Freeform 34"/>
          <p:cNvSpPr/>
          <p:nvPr/>
        </p:nvSpPr>
        <p:spPr>
          <a:xfrm flipV="1" rot="5400000">
            <a:off x="3352680" y="1142640"/>
            <a:ext cx="1828080" cy="167580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Oval 35"/>
          <p:cNvSpPr/>
          <p:nvPr/>
        </p:nvSpPr>
        <p:spPr>
          <a:xfrm flipV="1" rot="5400000">
            <a:off x="4876920" y="160020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Oval 36"/>
          <p:cNvSpPr/>
          <p:nvPr/>
        </p:nvSpPr>
        <p:spPr>
          <a:xfrm flipV="1" rot="5400000">
            <a:off x="3516480" y="159840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Oval 37"/>
          <p:cNvSpPr/>
          <p:nvPr/>
        </p:nvSpPr>
        <p:spPr>
          <a:xfrm flipV="1" rot="5400000">
            <a:off x="4038480" y="220968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Oval 38"/>
          <p:cNvSpPr/>
          <p:nvPr/>
        </p:nvSpPr>
        <p:spPr>
          <a:xfrm flipV="1" rot="5400000">
            <a:off x="4038480" y="121896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Line 39"/>
          <p:cNvSpPr/>
          <p:nvPr/>
        </p:nvSpPr>
        <p:spPr>
          <a:xfrm flipV="1">
            <a:off x="914400" y="1676160"/>
            <a:ext cx="3962160" cy="228600"/>
          </a:xfrm>
          <a:prstGeom prst="line">
            <a:avLst/>
          </a:prstGeom>
          <a:ln w="25400">
            <a:solidFill>
              <a:srgbClr val="ffcc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Text Box 40"/>
          <p:cNvSpPr/>
          <p:nvPr/>
        </p:nvSpPr>
        <p:spPr>
          <a:xfrm>
            <a:off x="5943600" y="4343400"/>
            <a:ext cx="25138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Proximity Matrix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90" name="Rectangle 41"/>
          <p:cNvSpPr/>
          <p:nvPr/>
        </p:nvSpPr>
        <p:spPr>
          <a:xfrm>
            <a:off x="380880" y="3200400"/>
            <a:ext cx="5790600" cy="31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MIN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MAX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Group Average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Distance Between Centroids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79640" cy="551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</a:rPr>
              <a:t>How to Define Inter-Cluster Similarity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639720" y="2344680"/>
            <a:ext cx="4799880" cy="3303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990720" indent="-533520">
              <a:lnSpc>
                <a:spcPct val="9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000" spc="-1" strike="noStrike">
              <a:latin typeface="Arial"/>
            </a:endParaRPr>
          </a:p>
        </p:txBody>
      </p:sp>
      <p:grpSp>
        <p:nvGrpSpPr>
          <p:cNvPr id="393" name="Group 4"/>
          <p:cNvGrpSpPr/>
          <p:nvPr/>
        </p:nvGrpSpPr>
        <p:grpSpPr>
          <a:xfrm>
            <a:off x="5486400" y="1066680"/>
            <a:ext cx="3428280" cy="3461400"/>
            <a:chOff x="5486400" y="1066680"/>
            <a:chExt cx="3428280" cy="3461400"/>
          </a:xfrm>
        </p:grpSpPr>
        <p:sp>
          <p:nvSpPr>
            <p:cNvPr id="394" name="Line 5"/>
            <p:cNvSpPr/>
            <p:nvPr/>
          </p:nvSpPr>
          <p:spPr>
            <a:xfrm>
              <a:off x="5867280" y="1066680"/>
              <a:ext cx="360" cy="26668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Line 6"/>
            <p:cNvSpPr/>
            <p:nvPr/>
          </p:nvSpPr>
          <p:spPr>
            <a:xfrm>
              <a:off x="5562360" y="1371600"/>
              <a:ext cx="2971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Line 7"/>
            <p:cNvSpPr/>
            <p:nvPr/>
          </p:nvSpPr>
          <p:spPr>
            <a:xfrm>
              <a:off x="6368760" y="1066680"/>
              <a:ext cx="360" cy="26668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Line 8"/>
            <p:cNvSpPr/>
            <p:nvPr/>
          </p:nvSpPr>
          <p:spPr>
            <a:xfrm>
              <a:off x="6872040" y="1066680"/>
              <a:ext cx="360" cy="26668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Line 9"/>
            <p:cNvSpPr/>
            <p:nvPr/>
          </p:nvSpPr>
          <p:spPr>
            <a:xfrm>
              <a:off x="7375320" y="1066680"/>
              <a:ext cx="360" cy="26668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Line 10"/>
            <p:cNvSpPr/>
            <p:nvPr/>
          </p:nvSpPr>
          <p:spPr>
            <a:xfrm>
              <a:off x="7878600" y="1066680"/>
              <a:ext cx="360" cy="26668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Line 11"/>
            <p:cNvSpPr/>
            <p:nvPr/>
          </p:nvSpPr>
          <p:spPr>
            <a:xfrm>
              <a:off x="8381880" y="1066680"/>
              <a:ext cx="360" cy="26668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Line 12"/>
            <p:cNvSpPr/>
            <p:nvPr/>
          </p:nvSpPr>
          <p:spPr>
            <a:xfrm>
              <a:off x="5562360" y="1782720"/>
              <a:ext cx="2971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Line 13"/>
            <p:cNvSpPr/>
            <p:nvPr/>
          </p:nvSpPr>
          <p:spPr>
            <a:xfrm>
              <a:off x="5562360" y="2193840"/>
              <a:ext cx="2971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Line 14"/>
            <p:cNvSpPr/>
            <p:nvPr/>
          </p:nvSpPr>
          <p:spPr>
            <a:xfrm>
              <a:off x="5562360" y="2604960"/>
              <a:ext cx="2971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Line 15"/>
            <p:cNvSpPr/>
            <p:nvPr/>
          </p:nvSpPr>
          <p:spPr>
            <a:xfrm>
              <a:off x="5562360" y="3016080"/>
              <a:ext cx="2971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Line 16"/>
            <p:cNvSpPr/>
            <p:nvPr/>
          </p:nvSpPr>
          <p:spPr>
            <a:xfrm>
              <a:off x="5562360" y="3429000"/>
              <a:ext cx="2971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6" name="Text Box 17"/>
            <p:cNvSpPr/>
            <p:nvPr/>
          </p:nvSpPr>
          <p:spPr>
            <a:xfrm>
              <a:off x="5486400" y="144792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07" name="Text Box 18"/>
            <p:cNvSpPr/>
            <p:nvPr/>
          </p:nvSpPr>
          <p:spPr>
            <a:xfrm>
              <a:off x="5486400" y="228600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08" name="Text Box 19"/>
            <p:cNvSpPr/>
            <p:nvPr/>
          </p:nvSpPr>
          <p:spPr>
            <a:xfrm>
              <a:off x="5486400" y="312408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09" name="Text Box 20"/>
            <p:cNvSpPr/>
            <p:nvPr/>
          </p:nvSpPr>
          <p:spPr>
            <a:xfrm>
              <a:off x="5486400" y="274320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10" name="Text Box 21"/>
            <p:cNvSpPr/>
            <p:nvPr/>
          </p:nvSpPr>
          <p:spPr>
            <a:xfrm>
              <a:off x="5486400" y="190512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11" name="Text Box 22"/>
            <p:cNvSpPr/>
            <p:nvPr/>
          </p:nvSpPr>
          <p:spPr>
            <a:xfrm>
              <a:off x="5943600" y="106668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12" name="Text Box 23"/>
            <p:cNvSpPr/>
            <p:nvPr/>
          </p:nvSpPr>
          <p:spPr>
            <a:xfrm>
              <a:off x="6400800" y="106668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13" name="Text Box 24"/>
            <p:cNvSpPr/>
            <p:nvPr/>
          </p:nvSpPr>
          <p:spPr>
            <a:xfrm>
              <a:off x="6934320" y="106668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14" name="Text Box 25"/>
            <p:cNvSpPr/>
            <p:nvPr/>
          </p:nvSpPr>
          <p:spPr>
            <a:xfrm>
              <a:off x="7467480" y="106668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15" name="Text Box 26"/>
            <p:cNvSpPr/>
            <p:nvPr/>
          </p:nvSpPr>
          <p:spPr>
            <a:xfrm>
              <a:off x="7848720" y="106668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16" name="Text Box 27"/>
            <p:cNvSpPr/>
            <p:nvPr/>
          </p:nvSpPr>
          <p:spPr>
            <a:xfrm>
              <a:off x="8381880" y="1066680"/>
              <a:ext cx="5328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799"/>
                </a:spcBef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 . .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17" name="Text Box 28"/>
            <p:cNvSpPr/>
            <p:nvPr/>
          </p:nvSpPr>
          <p:spPr>
            <a:xfrm>
              <a:off x="5638680" y="3505320"/>
              <a:ext cx="532800" cy="102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799"/>
                </a:spcBef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endParaRPr b="0" lang="en-IN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99"/>
                </a:spcBef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endParaRPr b="0" lang="en-IN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99"/>
                </a:spcBef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418" name="Freeform 29"/>
          <p:cNvSpPr/>
          <p:nvPr/>
        </p:nvSpPr>
        <p:spPr>
          <a:xfrm rot="16200000">
            <a:off x="462600" y="1290240"/>
            <a:ext cx="1828080" cy="138204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Oval 30"/>
          <p:cNvSpPr/>
          <p:nvPr/>
        </p:nvSpPr>
        <p:spPr>
          <a:xfrm rot="16200000">
            <a:off x="1752480" y="221040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Oval 31"/>
          <p:cNvSpPr/>
          <p:nvPr/>
        </p:nvSpPr>
        <p:spPr>
          <a:xfrm rot="16200000">
            <a:off x="1676520" y="144828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1" name="Oval 32"/>
          <p:cNvSpPr/>
          <p:nvPr/>
        </p:nvSpPr>
        <p:spPr>
          <a:xfrm rot="16200000">
            <a:off x="838080" y="190548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Oval 33"/>
          <p:cNvSpPr/>
          <p:nvPr/>
        </p:nvSpPr>
        <p:spPr>
          <a:xfrm rot="16200000">
            <a:off x="1903320" y="175176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Freeform 34"/>
          <p:cNvSpPr/>
          <p:nvPr/>
        </p:nvSpPr>
        <p:spPr>
          <a:xfrm flipV="1" rot="5400000">
            <a:off x="3352680" y="1142640"/>
            <a:ext cx="1828080" cy="167580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Oval 35"/>
          <p:cNvSpPr/>
          <p:nvPr/>
        </p:nvSpPr>
        <p:spPr>
          <a:xfrm flipV="1" rot="5400000">
            <a:off x="4876920" y="160020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Oval 36"/>
          <p:cNvSpPr/>
          <p:nvPr/>
        </p:nvSpPr>
        <p:spPr>
          <a:xfrm flipV="1" rot="5400000">
            <a:off x="3516480" y="160020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Oval 37"/>
          <p:cNvSpPr/>
          <p:nvPr/>
        </p:nvSpPr>
        <p:spPr>
          <a:xfrm flipV="1" rot="5400000">
            <a:off x="4038480" y="220968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Oval 38"/>
          <p:cNvSpPr/>
          <p:nvPr/>
        </p:nvSpPr>
        <p:spPr>
          <a:xfrm flipV="1" rot="5400000">
            <a:off x="4038480" y="121896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Line 39"/>
          <p:cNvSpPr/>
          <p:nvPr/>
        </p:nvSpPr>
        <p:spPr>
          <a:xfrm>
            <a:off x="1828800" y="2209680"/>
            <a:ext cx="2209680" cy="7632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Line 40"/>
          <p:cNvSpPr/>
          <p:nvPr/>
        </p:nvSpPr>
        <p:spPr>
          <a:xfrm flipV="1">
            <a:off x="1828800" y="1676160"/>
            <a:ext cx="1676160" cy="53352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Line 41"/>
          <p:cNvSpPr/>
          <p:nvPr/>
        </p:nvSpPr>
        <p:spPr>
          <a:xfrm flipV="1">
            <a:off x="1828800" y="1295280"/>
            <a:ext cx="2209680" cy="91440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Line 42"/>
          <p:cNvSpPr/>
          <p:nvPr/>
        </p:nvSpPr>
        <p:spPr>
          <a:xfrm flipV="1">
            <a:off x="1828800" y="1676160"/>
            <a:ext cx="3047760" cy="53352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Line 43"/>
          <p:cNvSpPr/>
          <p:nvPr/>
        </p:nvSpPr>
        <p:spPr>
          <a:xfrm>
            <a:off x="1981080" y="1828800"/>
            <a:ext cx="2057400" cy="45720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Line 44"/>
          <p:cNvSpPr/>
          <p:nvPr/>
        </p:nvSpPr>
        <p:spPr>
          <a:xfrm flipV="1">
            <a:off x="1981080" y="1676160"/>
            <a:ext cx="1523880" cy="15264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Line 45"/>
          <p:cNvSpPr/>
          <p:nvPr/>
        </p:nvSpPr>
        <p:spPr>
          <a:xfrm flipV="1">
            <a:off x="1981080" y="1295280"/>
            <a:ext cx="2057400" cy="53352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Line 46"/>
          <p:cNvSpPr/>
          <p:nvPr/>
        </p:nvSpPr>
        <p:spPr>
          <a:xfrm flipV="1">
            <a:off x="1981080" y="1676160"/>
            <a:ext cx="2895480" cy="15264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Line 47"/>
          <p:cNvSpPr/>
          <p:nvPr/>
        </p:nvSpPr>
        <p:spPr>
          <a:xfrm>
            <a:off x="914400" y="1904760"/>
            <a:ext cx="3124080" cy="38124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Line 48"/>
          <p:cNvSpPr/>
          <p:nvPr/>
        </p:nvSpPr>
        <p:spPr>
          <a:xfrm flipV="1">
            <a:off x="914400" y="1676160"/>
            <a:ext cx="3962160" cy="22860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Line 49"/>
          <p:cNvSpPr/>
          <p:nvPr/>
        </p:nvSpPr>
        <p:spPr>
          <a:xfrm flipV="1">
            <a:off x="914400" y="1295280"/>
            <a:ext cx="3124080" cy="60948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Line 50"/>
          <p:cNvSpPr/>
          <p:nvPr/>
        </p:nvSpPr>
        <p:spPr>
          <a:xfrm flipV="1">
            <a:off x="914400" y="1676160"/>
            <a:ext cx="2590560" cy="22860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Line 51"/>
          <p:cNvSpPr/>
          <p:nvPr/>
        </p:nvSpPr>
        <p:spPr>
          <a:xfrm>
            <a:off x="1752480" y="1447560"/>
            <a:ext cx="2286000" cy="83844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Line 52"/>
          <p:cNvSpPr/>
          <p:nvPr/>
        </p:nvSpPr>
        <p:spPr>
          <a:xfrm>
            <a:off x="1752480" y="1447560"/>
            <a:ext cx="1752480" cy="22860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Line 53"/>
          <p:cNvSpPr/>
          <p:nvPr/>
        </p:nvSpPr>
        <p:spPr>
          <a:xfrm flipV="1">
            <a:off x="1752480" y="1295280"/>
            <a:ext cx="2286000" cy="15228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Line 54"/>
          <p:cNvSpPr/>
          <p:nvPr/>
        </p:nvSpPr>
        <p:spPr>
          <a:xfrm>
            <a:off x="1752480" y="1447560"/>
            <a:ext cx="3124080" cy="228600"/>
          </a:xfrm>
          <a:prstGeom prst="line">
            <a:avLst/>
          </a:prstGeom>
          <a:ln w="6350">
            <a:solidFill>
              <a:srgbClr val="ffcc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Text Box 55"/>
          <p:cNvSpPr/>
          <p:nvPr/>
        </p:nvSpPr>
        <p:spPr>
          <a:xfrm>
            <a:off x="5943600" y="4343400"/>
            <a:ext cx="25138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Proximity Matrix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45" name="Rectangle 56"/>
          <p:cNvSpPr/>
          <p:nvPr/>
        </p:nvSpPr>
        <p:spPr>
          <a:xfrm>
            <a:off x="380880" y="3200400"/>
            <a:ext cx="5790600" cy="31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MIN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MAX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Group Average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Distance Between Centroids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Line 2"/>
          <p:cNvSpPr/>
          <p:nvPr/>
        </p:nvSpPr>
        <p:spPr>
          <a:xfrm>
            <a:off x="1371600" y="1981080"/>
            <a:ext cx="2895480" cy="360"/>
          </a:xfrm>
          <a:prstGeom prst="line">
            <a:avLst/>
          </a:prstGeom>
          <a:ln w="25400">
            <a:solidFill>
              <a:srgbClr val="ffcc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7" name="Freeform 3"/>
          <p:cNvSpPr/>
          <p:nvPr/>
        </p:nvSpPr>
        <p:spPr>
          <a:xfrm rot="16200000">
            <a:off x="462600" y="1290240"/>
            <a:ext cx="1828080" cy="138204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380880" y="152280"/>
            <a:ext cx="8279640" cy="551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</a:rPr>
              <a:t>How to Define Inter-Cluster Similarity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639720" y="2344680"/>
            <a:ext cx="4799880" cy="3303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990720" indent="-533520">
              <a:lnSpc>
                <a:spcPct val="9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IN" sz="1000" spc="-1" strike="noStrike">
              <a:latin typeface="Arial"/>
            </a:endParaRPr>
          </a:p>
        </p:txBody>
      </p:sp>
      <p:grpSp>
        <p:nvGrpSpPr>
          <p:cNvPr id="450" name="Group 6"/>
          <p:cNvGrpSpPr/>
          <p:nvPr/>
        </p:nvGrpSpPr>
        <p:grpSpPr>
          <a:xfrm>
            <a:off x="5486400" y="1066680"/>
            <a:ext cx="3428280" cy="3461400"/>
            <a:chOff x="5486400" y="1066680"/>
            <a:chExt cx="3428280" cy="3461400"/>
          </a:xfrm>
        </p:grpSpPr>
        <p:sp>
          <p:nvSpPr>
            <p:cNvPr id="451" name="Line 7"/>
            <p:cNvSpPr/>
            <p:nvPr/>
          </p:nvSpPr>
          <p:spPr>
            <a:xfrm>
              <a:off x="5867280" y="1066680"/>
              <a:ext cx="360" cy="26668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Line 8"/>
            <p:cNvSpPr/>
            <p:nvPr/>
          </p:nvSpPr>
          <p:spPr>
            <a:xfrm>
              <a:off x="5562360" y="1371600"/>
              <a:ext cx="2971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Line 9"/>
            <p:cNvSpPr/>
            <p:nvPr/>
          </p:nvSpPr>
          <p:spPr>
            <a:xfrm>
              <a:off x="6368760" y="1066680"/>
              <a:ext cx="360" cy="26668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Line 10"/>
            <p:cNvSpPr/>
            <p:nvPr/>
          </p:nvSpPr>
          <p:spPr>
            <a:xfrm>
              <a:off x="6872040" y="1066680"/>
              <a:ext cx="360" cy="26668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Line 11"/>
            <p:cNvSpPr/>
            <p:nvPr/>
          </p:nvSpPr>
          <p:spPr>
            <a:xfrm>
              <a:off x="7375320" y="1066680"/>
              <a:ext cx="360" cy="26668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Line 12"/>
            <p:cNvSpPr/>
            <p:nvPr/>
          </p:nvSpPr>
          <p:spPr>
            <a:xfrm>
              <a:off x="7878600" y="1066680"/>
              <a:ext cx="360" cy="26668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Line 13"/>
            <p:cNvSpPr/>
            <p:nvPr/>
          </p:nvSpPr>
          <p:spPr>
            <a:xfrm>
              <a:off x="8381880" y="1066680"/>
              <a:ext cx="360" cy="266688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Line 14"/>
            <p:cNvSpPr/>
            <p:nvPr/>
          </p:nvSpPr>
          <p:spPr>
            <a:xfrm>
              <a:off x="5562360" y="1782720"/>
              <a:ext cx="2971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Line 15"/>
            <p:cNvSpPr/>
            <p:nvPr/>
          </p:nvSpPr>
          <p:spPr>
            <a:xfrm>
              <a:off x="5562360" y="2193840"/>
              <a:ext cx="2971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Line 16"/>
            <p:cNvSpPr/>
            <p:nvPr/>
          </p:nvSpPr>
          <p:spPr>
            <a:xfrm>
              <a:off x="5562360" y="2604960"/>
              <a:ext cx="2971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Line 17"/>
            <p:cNvSpPr/>
            <p:nvPr/>
          </p:nvSpPr>
          <p:spPr>
            <a:xfrm>
              <a:off x="5562360" y="3016080"/>
              <a:ext cx="2971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2" name="Line 18"/>
            <p:cNvSpPr/>
            <p:nvPr/>
          </p:nvSpPr>
          <p:spPr>
            <a:xfrm>
              <a:off x="5562360" y="3429000"/>
              <a:ext cx="2971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Text Box 19"/>
            <p:cNvSpPr/>
            <p:nvPr/>
          </p:nvSpPr>
          <p:spPr>
            <a:xfrm>
              <a:off x="5486400" y="144792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64" name="Text Box 20"/>
            <p:cNvSpPr/>
            <p:nvPr/>
          </p:nvSpPr>
          <p:spPr>
            <a:xfrm>
              <a:off x="5486400" y="228600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65" name="Text Box 21"/>
            <p:cNvSpPr/>
            <p:nvPr/>
          </p:nvSpPr>
          <p:spPr>
            <a:xfrm>
              <a:off x="5486400" y="312408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66" name="Text Box 22"/>
            <p:cNvSpPr/>
            <p:nvPr/>
          </p:nvSpPr>
          <p:spPr>
            <a:xfrm>
              <a:off x="5486400" y="274320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67" name="Text Box 23"/>
            <p:cNvSpPr/>
            <p:nvPr/>
          </p:nvSpPr>
          <p:spPr>
            <a:xfrm>
              <a:off x="5486400" y="190512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68" name="Text Box 24"/>
            <p:cNvSpPr/>
            <p:nvPr/>
          </p:nvSpPr>
          <p:spPr>
            <a:xfrm>
              <a:off x="5943600" y="106668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69" name="Text Box 25"/>
            <p:cNvSpPr/>
            <p:nvPr/>
          </p:nvSpPr>
          <p:spPr>
            <a:xfrm>
              <a:off x="6400800" y="106668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70" name="Text Box 26"/>
            <p:cNvSpPr/>
            <p:nvPr/>
          </p:nvSpPr>
          <p:spPr>
            <a:xfrm>
              <a:off x="6934320" y="106668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71" name="Text Box 27"/>
            <p:cNvSpPr/>
            <p:nvPr/>
          </p:nvSpPr>
          <p:spPr>
            <a:xfrm>
              <a:off x="7467480" y="106668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72" name="Text Box 28"/>
            <p:cNvSpPr/>
            <p:nvPr/>
          </p:nvSpPr>
          <p:spPr>
            <a:xfrm>
              <a:off x="7848720" y="1066680"/>
              <a:ext cx="5328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473" name="Text Box 29"/>
            <p:cNvSpPr/>
            <p:nvPr/>
          </p:nvSpPr>
          <p:spPr>
            <a:xfrm>
              <a:off x="8381880" y="1066680"/>
              <a:ext cx="5328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799"/>
                </a:spcBef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 . .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474" name="Text Box 30"/>
            <p:cNvSpPr/>
            <p:nvPr/>
          </p:nvSpPr>
          <p:spPr>
            <a:xfrm>
              <a:off x="5638680" y="3505320"/>
              <a:ext cx="532800" cy="102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799"/>
                </a:spcBef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endParaRPr b="0" lang="en-IN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99"/>
                </a:spcBef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endParaRPr b="0" lang="en-IN" sz="16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799"/>
                </a:spcBef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475" name="Oval 31"/>
          <p:cNvSpPr/>
          <p:nvPr/>
        </p:nvSpPr>
        <p:spPr>
          <a:xfrm rot="16200000">
            <a:off x="1752480" y="221040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Oval 32"/>
          <p:cNvSpPr/>
          <p:nvPr/>
        </p:nvSpPr>
        <p:spPr>
          <a:xfrm rot="16200000">
            <a:off x="1676520" y="144828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7" name="Oval 33"/>
          <p:cNvSpPr/>
          <p:nvPr/>
        </p:nvSpPr>
        <p:spPr>
          <a:xfrm rot="16200000">
            <a:off x="838080" y="190548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Oval 34"/>
          <p:cNvSpPr/>
          <p:nvPr/>
        </p:nvSpPr>
        <p:spPr>
          <a:xfrm rot="16200000">
            <a:off x="1903320" y="175176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Freeform 35"/>
          <p:cNvSpPr/>
          <p:nvPr/>
        </p:nvSpPr>
        <p:spPr>
          <a:xfrm flipV="1" rot="5400000">
            <a:off x="3352680" y="1142640"/>
            <a:ext cx="1828080" cy="167580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0" name="Oval 36"/>
          <p:cNvSpPr/>
          <p:nvPr/>
        </p:nvSpPr>
        <p:spPr>
          <a:xfrm flipV="1" rot="5400000">
            <a:off x="4876920" y="160020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Oval 37"/>
          <p:cNvSpPr/>
          <p:nvPr/>
        </p:nvSpPr>
        <p:spPr>
          <a:xfrm flipV="1" rot="5400000">
            <a:off x="3516480" y="159840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2" name="Oval 38"/>
          <p:cNvSpPr/>
          <p:nvPr/>
        </p:nvSpPr>
        <p:spPr>
          <a:xfrm flipV="1" rot="5400000">
            <a:off x="4038480" y="220968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Oval 39"/>
          <p:cNvSpPr/>
          <p:nvPr/>
        </p:nvSpPr>
        <p:spPr>
          <a:xfrm flipV="1" rot="5400000">
            <a:off x="4038480" y="1218960"/>
            <a:ext cx="75600" cy="756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Text Box 40"/>
          <p:cNvSpPr/>
          <p:nvPr/>
        </p:nvSpPr>
        <p:spPr>
          <a:xfrm>
            <a:off x="5943600" y="4343400"/>
            <a:ext cx="25138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Proximity Matrix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85" name="Rectangle 41"/>
          <p:cNvSpPr/>
          <p:nvPr/>
        </p:nvSpPr>
        <p:spPr>
          <a:xfrm>
            <a:off x="380880" y="3200400"/>
            <a:ext cx="5790600" cy="312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t">
            <a:noAutofit/>
          </a:bodyPr>
          <a:p>
            <a:pPr marL="343080" indent="-34308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MIN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MAX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Group Average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201"/>
              </a:spcBef>
              <a:spcAft>
                <a:spcPts val="201"/>
              </a:spcAft>
              <a:buClr>
                <a:srgbClr val="0c7b9c"/>
              </a:buClr>
              <a:buSzPct val="75000"/>
              <a:buFont typeface="Monotype Sorts" charset="2"/>
              <a:buChar char=""/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Distance Between Centroids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486" name="Text Box 42"/>
          <p:cNvSpPr/>
          <p:nvPr/>
        </p:nvSpPr>
        <p:spPr>
          <a:xfrm>
            <a:off x="1219320" y="1828800"/>
            <a:ext cx="227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Symbol"/>
                <a:ea typeface="DejaVu Sans"/>
              </a:rPr>
              <a:t>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87" name="Text Box 43"/>
          <p:cNvSpPr/>
          <p:nvPr/>
        </p:nvSpPr>
        <p:spPr>
          <a:xfrm>
            <a:off x="4114800" y="1828800"/>
            <a:ext cx="227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Symbol"/>
                <a:ea typeface="DejaVu Sans"/>
              </a:rPr>
              <a:t>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1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</a:rPr>
              <a:t>Cluster Similarity: MIN or Single Link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457200" y="1066680"/>
            <a:ext cx="8178120" cy="5637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80008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Similarity of two clusters is based on the two most similar (closest) points in the different clusters</a:t>
            </a:r>
            <a:endParaRPr b="0" lang="en-IN" sz="2000" spc="-1" strike="noStrike">
              <a:latin typeface="Arial"/>
            </a:endParaRPr>
          </a:p>
        </p:txBody>
      </p:sp>
      <p:graphicFrame>
        <p:nvGraphicFramePr>
          <p:cNvPr id="490" name="Picture 2"/>
          <p:cNvGraphicFramePr/>
          <p:nvPr/>
        </p:nvGraphicFramePr>
        <p:xfrm>
          <a:off x="304920" y="3886200"/>
          <a:ext cx="4087080" cy="2133000"/>
        </p:xfrm>
        <a:graphic>
          <a:graphicData uri="http://schemas.openxmlformats.org/presentationml/2006/ole">
            <p:oleObj progId="Excel.Sheet.8" r:id="rId1" spid="">
              <p:embed/>
              <p:pic>
                <p:nvPicPr>
                  <p:cNvPr id="491" name="Picture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04920" y="3886200"/>
                    <a:ext cx="4087080" cy="21330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pSp>
        <p:nvGrpSpPr>
          <p:cNvPr id="492" name="Group 5"/>
          <p:cNvGrpSpPr/>
          <p:nvPr/>
        </p:nvGrpSpPr>
        <p:grpSpPr>
          <a:xfrm>
            <a:off x="5562000" y="3581280"/>
            <a:ext cx="2817720" cy="2559600"/>
            <a:chOff x="5562000" y="3581280"/>
            <a:chExt cx="2817720" cy="2559600"/>
          </a:xfrm>
        </p:grpSpPr>
        <p:sp>
          <p:nvSpPr>
            <p:cNvPr id="493" name="Line 6"/>
            <p:cNvSpPr/>
            <p:nvPr/>
          </p:nvSpPr>
          <p:spPr>
            <a:xfrm flipV="1">
              <a:off x="5688000" y="5113080"/>
              <a:ext cx="360" cy="63684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4" name="Line 7"/>
            <p:cNvSpPr/>
            <p:nvPr/>
          </p:nvSpPr>
          <p:spPr>
            <a:xfrm>
              <a:off x="5688000" y="5113080"/>
              <a:ext cx="7412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5" name="Line 8"/>
            <p:cNvSpPr/>
            <p:nvPr/>
          </p:nvSpPr>
          <p:spPr>
            <a:xfrm>
              <a:off x="6429240" y="5113080"/>
              <a:ext cx="360" cy="63684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6" name="Line 9"/>
            <p:cNvSpPr/>
            <p:nvPr/>
          </p:nvSpPr>
          <p:spPr>
            <a:xfrm flipV="1">
              <a:off x="6132240" y="4728960"/>
              <a:ext cx="360" cy="3841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7" name="Line 10"/>
            <p:cNvSpPr/>
            <p:nvPr/>
          </p:nvSpPr>
          <p:spPr>
            <a:xfrm flipV="1">
              <a:off x="6132240" y="4601880"/>
              <a:ext cx="360" cy="1270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8" name="Line 11"/>
            <p:cNvSpPr/>
            <p:nvPr/>
          </p:nvSpPr>
          <p:spPr>
            <a:xfrm flipV="1">
              <a:off x="7468920" y="4857480"/>
              <a:ext cx="360" cy="89244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9" name="Line 12"/>
            <p:cNvSpPr/>
            <p:nvPr/>
          </p:nvSpPr>
          <p:spPr>
            <a:xfrm>
              <a:off x="7468920" y="4857480"/>
              <a:ext cx="74160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0" name="Line 13"/>
            <p:cNvSpPr/>
            <p:nvPr/>
          </p:nvSpPr>
          <p:spPr>
            <a:xfrm>
              <a:off x="8210520" y="4857480"/>
              <a:ext cx="360" cy="89244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1" name="Line 14"/>
            <p:cNvSpPr/>
            <p:nvPr/>
          </p:nvSpPr>
          <p:spPr>
            <a:xfrm flipV="1">
              <a:off x="7913520" y="4475160"/>
              <a:ext cx="360" cy="3823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2" name="Line 15"/>
            <p:cNvSpPr/>
            <p:nvPr/>
          </p:nvSpPr>
          <p:spPr>
            <a:xfrm flipV="1">
              <a:off x="7913520" y="4346280"/>
              <a:ext cx="360" cy="1288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3" name="Line 16"/>
            <p:cNvSpPr/>
            <p:nvPr/>
          </p:nvSpPr>
          <p:spPr>
            <a:xfrm flipV="1">
              <a:off x="6875280" y="4601880"/>
              <a:ext cx="360" cy="114804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Line 17"/>
            <p:cNvSpPr/>
            <p:nvPr/>
          </p:nvSpPr>
          <p:spPr>
            <a:xfrm>
              <a:off x="6132240" y="4601880"/>
              <a:ext cx="7430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5" name="Line 18"/>
            <p:cNvSpPr/>
            <p:nvPr/>
          </p:nvSpPr>
          <p:spPr>
            <a:xfrm flipV="1">
              <a:off x="6429240" y="4092480"/>
              <a:ext cx="360" cy="5094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6" name="Line 19"/>
            <p:cNvSpPr/>
            <p:nvPr/>
          </p:nvSpPr>
          <p:spPr>
            <a:xfrm>
              <a:off x="6429240" y="4092480"/>
              <a:ext cx="148428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7" name="Line 20"/>
            <p:cNvSpPr/>
            <p:nvPr/>
          </p:nvSpPr>
          <p:spPr>
            <a:xfrm>
              <a:off x="7913520" y="4092480"/>
              <a:ext cx="360" cy="3826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Line 21"/>
            <p:cNvSpPr/>
            <p:nvPr/>
          </p:nvSpPr>
          <p:spPr>
            <a:xfrm flipV="1">
              <a:off x="7172280" y="3581280"/>
              <a:ext cx="360" cy="5112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9" name="Text Box 22"/>
            <p:cNvSpPr/>
            <p:nvPr/>
          </p:nvSpPr>
          <p:spPr>
            <a:xfrm>
              <a:off x="5562000" y="5776920"/>
              <a:ext cx="2952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10" name="Text Box 23"/>
            <p:cNvSpPr/>
            <p:nvPr/>
          </p:nvSpPr>
          <p:spPr>
            <a:xfrm>
              <a:off x="6303600" y="5776920"/>
              <a:ext cx="2952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11" name="Text Box 24"/>
            <p:cNvSpPr/>
            <p:nvPr/>
          </p:nvSpPr>
          <p:spPr>
            <a:xfrm>
              <a:off x="6749640" y="5776920"/>
              <a:ext cx="2952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12" name="Text Box 25"/>
            <p:cNvSpPr/>
            <p:nvPr/>
          </p:nvSpPr>
          <p:spPr>
            <a:xfrm>
              <a:off x="7343280" y="5776920"/>
              <a:ext cx="2952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13" name="Text Box 26"/>
            <p:cNvSpPr/>
            <p:nvPr/>
          </p:nvSpPr>
          <p:spPr>
            <a:xfrm>
              <a:off x="8084520" y="5776920"/>
              <a:ext cx="2952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5</a:t>
              </a:r>
              <a:endParaRPr b="0" lang="en-IN" sz="1800" spc="-1" strike="noStrike">
                <a:latin typeface="Arial"/>
              </a:endParaRPr>
            </a:p>
          </p:txBody>
        </p:sp>
      </p:grpSp>
      <p:pic>
        <p:nvPicPr>
          <p:cNvPr id="514" name="" descr=""/>
          <p:cNvPicPr/>
          <p:nvPr/>
        </p:nvPicPr>
        <p:blipFill>
          <a:blip r:embed="rId3"/>
          <a:stretch/>
        </p:blipFill>
        <p:spPr>
          <a:xfrm>
            <a:off x="304920" y="3886200"/>
            <a:ext cx="4076280" cy="213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786204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2060"/>
                </a:solidFill>
                <a:latin typeface="Arial"/>
              </a:rPr>
              <a:t>Cluster Similarity: MAX or Complete Linkage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/>
          </p:nvPr>
        </p:nvSpPr>
        <p:spPr>
          <a:xfrm>
            <a:off x="457200" y="1066680"/>
            <a:ext cx="8178120" cy="5637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80008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Similarity of two clusters is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based on the two least similar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(most distant) points in the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different clusters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IN" sz="2800" spc="-1" strike="noStrike">
              <a:latin typeface="Arial"/>
            </a:endParaRPr>
          </a:p>
        </p:txBody>
      </p:sp>
      <p:graphicFrame>
        <p:nvGraphicFramePr>
          <p:cNvPr id="517" name="Picture 2"/>
          <p:cNvGraphicFramePr/>
          <p:nvPr/>
        </p:nvGraphicFramePr>
        <p:xfrm>
          <a:off x="228600" y="3560760"/>
          <a:ext cx="4342680" cy="2458440"/>
        </p:xfrm>
        <a:graphic>
          <a:graphicData uri="http://schemas.openxmlformats.org/presentationml/2006/ole">
            <p:oleObj progId="Excel.Sheet.8" r:id="rId1" spid="">
              <p:embed/>
              <p:pic>
                <p:nvPicPr>
                  <p:cNvPr id="518" name="Picture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28600" y="3560760"/>
                    <a:ext cx="4342680" cy="2458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pSp>
        <p:nvGrpSpPr>
          <p:cNvPr id="519" name="Group 5"/>
          <p:cNvGrpSpPr/>
          <p:nvPr/>
        </p:nvGrpSpPr>
        <p:grpSpPr>
          <a:xfrm>
            <a:off x="5716080" y="3429000"/>
            <a:ext cx="2595600" cy="2664360"/>
            <a:chOff x="5716080" y="3429000"/>
            <a:chExt cx="2595600" cy="2664360"/>
          </a:xfrm>
        </p:grpSpPr>
        <p:sp>
          <p:nvSpPr>
            <p:cNvPr id="520" name="Line 6"/>
            <p:cNvSpPr/>
            <p:nvPr/>
          </p:nvSpPr>
          <p:spPr>
            <a:xfrm flipV="1">
              <a:off x="8140680" y="5029200"/>
              <a:ext cx="360" cy="6667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Line 7"/>
            <p:cNvSpPr/>
            <p:nvPr/>
          </p:nvSpPr>
          <p:spPr>
            <a:xfrm>
              <a:off x="7464240" y="5029200"/>
              <a:ext cx="67644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Line 8"/>
            <p:cNvSpPr/>
            <p:nvPr/>
          </p:nvSpPr>
          <p:spPr>
            <a:xfrm>
              <a:off x="7464240" y="5029200"/>
              <a:ext cx="360" cy="6667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Line 9"/>
            <p:cNvSpPr/>
            <p:nvPr/>
          </p:nvSpPr>
          <p:spPr>
            <a:xfrm flipV="1">
              <a:off x="7735680" y="4628880"/>
              <a:ext cx="360" cy="4003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Line 10"/>
            <p:cNvSpPr/>
            <p:nvPr/>
          </p:nvSpPr>
          <p:spPr>
            <a:xfrm flipV="1">
              <a:off x="7735680" y="4495680"/>
              <a:ext cx="360" cy="1332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Line 11"/>
            <p:cNvSpPr/>
            <p:nvPr/>
          </p:nvSpPr>
          <p:spPr>
            <a:xfrm flipV="1">
              <a:off x="6518160" y="5162400"/>
              <a:ext cx="360" cy="5335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Line 12"/>
            <p:cNvSpPr/>
            <p:nvPr/>
          </p:nvSpPr>
          <p:spPr>
            <a:xfrm>
              <a:off x="5840280" y="5162400"/>
              <a:ext cx="67788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Line 13"/>
            <p:cNvSpPr/>
            <p:nvPr/>
          </p:nvSpPr>
          <p:spPr>
            <a:xfrm>
              <a:off x="5840280" y="5162400"/>
              <a:ext cx="360" cy="5335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Line 14"/>
            <p:cNvSpPr/>
            <p:nvPr/>
          </p:nvSpPr>
          <p:spPr>
            <a:xfrm flipV="1">
              <a:off x="6111720" y="4362120"/>
              <a:ext cx="360" cy="80028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Line 15"/>
            <p:cNvSpPr/>
            <p:nvPr/>
          </p:nvSpPr>
          <p:spPr>
            <a:xfrm flipV="1">
              <a:off x="6111720" y="4228920"/>
              <a:ext cx="360" cy="13320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Line 16"/>
            <p:cNvSpPr/>
            <p:nvPr/>
          </p:nvSpPr>
          <p:spPr>
            <a:xfrm flipV="1">
              <a:off x="7057800" y="4495680"/>
              <a:ext cx="360" cy="120024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Line 17"/>
            <p:cNvSpPr/>
            <p:nvPr/>
          </p:nvSpPr>
          <p:spPr>
            <a:xfrm>
              <a:off x="7057800" y="4495680"/>
              <a:ext cx="67788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Line 18"/>
            <p:cNvSpPr/>
            <p:nvPr/>
          </p:nvSpPr>
          <p:spPr>
            <a:xfrm flipV="1">
              <a:off x="7464240" y="3962160"/>
              <a:ext cx="360" cy="53352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Line 19"/>
            <p:cNvSpPr/>
            <p:nvPr/>
          </p:nvSpPr>
          <p:spPr>
            <a:xfrm>
              <a:off x="6111720" y="3962160"/>
              <a:ext cx="1352520" cy="3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4" name="Line 20"/>
            <p:cNvSpPr/>
            <p:nvPr/>
          </p:nvSpPr>
          <p:spPr>
            <a:xfrm>
              <a:off x="6111720" y="3962160"/>
              <a:ext cx="360" cy="3999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5" name="Line 21"/>
            <p:cNvSpPr/>
            <p:nvPr/>
          </p:nvSpPr>
          <p:spPr>
            <a:xfrm flipV="1">
              <a:off x="6787800" y="3429000"/>
              <a:ext cx="360" cy="533160"/>
            </a:xfrm>
            <a:prstGeom prst="line">
              <a:avLst/>
            </a:prstGeom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Text Box 22"/>
            <p:cNvSpPr/>
            <p:nvPr/>
          </p:nvSpPr>
          <p:spPr>
            <a:xfrm>
              <a:off x="5716080" y="5729400"/>
              <a:ext cx="2952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37" name="Text Box 23"/>
            <p:cNvSpPr/>
            <p:nvPr/>
          </p:nvSpPr>
          <p:spPr>
            <a:xfrm>
              <a:off x="6392520" y="5729400"/>
              <a:ext cx="2952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38" name="Text Box 24"/>
            <p:cNvSpPr/>
            <p:nvPr/>
          </p:nvSpPr>
          <p:spPr>
            <a:xfrm>
              <a:off x="6933600" y="5729400"/>
              <a:ext cx="2952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39" name="Text Box 25"/>
            <p:cNvSpPr/>
            <p:nvPr/>
          </p:nvSpPr>
          <p:spPr>
            <a:xfrm>
              <a:off x="7341840" y="5729400"/>
              <a:ext cx="2952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540" name="Text Box 26"/>
            <p:cNvSpPr/>
            <p:nvPr/>
          </p:nvSpPr>
          <p:spPr>
            <a:xfrm>
              <a:off x="8016480" y="5729400"/>
              <a:ext cx="2952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5</a:t>
              </a:r>
              <a:endParaRPr b="0" lang="en-IN" sz="1800" spc="-1" strike="noStrike">
                <a:latin typeface="Arial"/>
              </a:endParaRPr>
            </a:p>
          </p:txBody>
        </p:sp>
      </p:grpSp>
      <p:pic>
        <p:nvPicPr>
          <p:cNvPr id="541" name="" descr=""/>
          <p:cNvPicPr/>
          <p:nvPr/>
        </p:nvPicPr>
        <p:blipFill>
          <a:blip r:embed="rId3"/>
          <a:stretch/>
        </p:blipFill>
        <p:spPr>
          <a:xfrm>
            <a:off x="228600" y="3556080"/>
            <a:ext cx="4343040" cy="245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nodeType="clickEffect" fill="hold">
                      <p:stCondLst>
                        <p:cond delay="indefinite"/>
                      </p:stCondLst>
                      <p:childTnLst>
                        <p:par>
                          <p:cTn id="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0" y="152280"/>
            <a:ext cx="645084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2060"/>
                </a:solidFill>
                <a:latin typeface="Arial"/>
              </a:rPr>
              <a:t>Hierarchical Clustering: Comparison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43" name="Text Box 3"/>
          <p:cNvSpPr/>
          <p:nvPr/>
        </p:nvSpPr>
        <p:spPr>
          <a:xfrm>
            <a:off x="5638680" y="4952880"/>
            <a:ext cx="1675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Group Average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544" name="Text Box 33"/>
          <p:cNvSpPr/>
          <p:nvPr/>
        </p:nvSpPr>
        <p:spPr>
          <a:xfrm>
            <a:off x="3387600" y="2133720"/>
            <a:ext cx="1675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MIN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545" name="Text Box 34"/>
          <p:cNvSpPr/>
          <p:nvPr/>
        </p:nvSpPr>
        <p:spPr>
          <a:xfrm>
            <a:off x="5292720" y="2133720"/>
            <a:ext cx="1751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MAX</a:t>
            </a:r>
            <a:endParaRPr b="0" lang="en-IN" sz="1600" spc="-1" strike="noStrike">
              <a:latin typeface="Arial"/>
            </a:endParaRPr>
          </a:p>
        </p:txBody>
      </p:sp>
      <p:grpSp>
        <p:nvGrpSpPr>
          <p:cNvPr id="546" name="Group 35"/>
          <p:cNvGrpSpPr/>
          <p:nvPr/>
        </p:nvGrpSpPr>
        <p:grpSpPr>
          <a:xfrm>
            <a:off x="3357720" y="4044960"/>
            <a:ext cx="1977480" cy="1794600"/>
            <a:chOff x="3357720" y="4044960"/>
            <a:chExt cx="1977480" cy="1794600"/>
          </a:xfrm>
        </p:grpSpPr>
        <p:sp>
          <p:nvSpPr>
            <p:cNvPr id="547" name="Freeform 36"/>
            <p:cNvSpPr/>
            <p:nvPr/>
          </p:nvSpPr>
          <p:spPr>
            <a:xfrm>
              <a:off x="3970440" y="4753080"/>
              <a:ext cx="89280" cy="88200"/>
            </a:xfrm>
            <a:custGeom>
              <a:avLst/>
              <a:gdLst/>
              <a:ahLst/>
              <a:rect l="l" t="t" r="r" b="b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Freeform 37"/>
            <p:cNvSpPr/>
            <p:nvPr/>
          </p:nvSpPr>
          <p:spPr>
            <a:xfrm>
              <a:off x="4809600" y="4098240"/>
              <a:ext cx="90000" cy="89280"/>
            </a:xfrm>
            <a:custGeom>
              <a:avLst/>
              <a:gdLst/>
              <a:ahLst/>
              <a:rect l="l" t="t" r="r" b="b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9" name="Freeform 38"/>
            <p:cNvSpPr/>
            <p:nvPr/>
          </p:nvSpPr>
          <p:spPr>
            <a:xfrm>
              <a:off x="4196880" y="5645160"/>
              <a:ext cx="90000" cy="89280"/>
            </a:xfrm>
            <a:custGeom>
              <a:avLst/>
              <a:gdLst/>
              <a:ahLst/>
              <a:rect l="l" t="t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0" name="Freeform 39"/>
            <p:cNvSpPr/>
            <p:nvPr/>
          </p:nvSpPr>
          <p:spPr>
            <a:xfrm>
              <a:off x="3357720" y="4623480"/>
              <a:ext cx="88200" cy="89280"/>
            </a:xfrm>
            <a:custGeom>
              <a:avLst/>
              <a:gdLst/>
              <a:ahLst/>
              <a:rect l="l" t="t" r="r" b="b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1" name="Freeform 40"/>
            <p:cNvSpPr/>
            <p:nvPr/>
          </p:nvSpPr>
          <p:spPr>
            <a:xfrm>
              <a:off x="4561560" y="5067000"/>
              <a:ext cx="90000" cy="89280"/>
            </a:xfrm>
            <a:custGeom>
              <a:avLst/>
              <a:gdLst/>
              <a:ahLst/>
              <a:rect l="l" t="t" r="r" b="b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Freeform 41"/>
            <p:cNvSpPr/>
            <p:nvPr/>
          </p:nvSpPr>
          <p:spPr>
            <a:xfrm>
              <a:off x="5054760" y="5128200"/>
              <a:ext cx="90000" cy="90360"/>
            </a:xfrm>
            <a:custGeom>
              <a:avLst/>
              <a:gdLst/>
              <a:ahLst/>
              <a:rect l="l" t="t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3" name="Rectangle 42"/>
            <p:cNvSpPr/>
            <p:nvPr/>
          </p:nvSpPr>
          <p:spPr>
            <a:xfrm>
              <a:off x="4922640" y="4044960"/>
              <a:ext cx="10188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54" name="Rectangle 43"/>
            <p:cNvSpPr/>
            <p:nvPr/>
          </p:nvSpPr>
          <p:spPr>
            <a:xfrm>
              <a:off x="4089240" y="4694760"/>
              <a:ext cx="10188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2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55" name="Rectangle 44"/>
            <p:cNvSpPr/>
            <p:nvPr/>
          </p:nvSpPr>
          <p:spPr>
            <a:xfrm>
              <a:off x="4722480" y="5018760"/>
              <a:ext cx="10188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3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56" name="Rectangle 45"/>
            <p:cNvSpPr/>
            <p:nvPr/>
          </p:nvSpPr>
          <p:spPr>
            <a:xfrm>
              <a:off x="4327200" y="5596200"/>
              <a:ext cx="10188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4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57" name="Rectangle 46"/>
            <p:cNvSpPr/>
            <p:nvPr/>
          </p:nvSpPr>
          <p:spPr>
            <a:xfrm>
              <a:off x="3494160" y="4564080"/>
              <a:ext cx="10188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5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58" name="Rectangle 47"/>
            <p:cNvSpPr/>
            <p:nvPr/>
          </p:nvSpPr>
          <p:spPr>
            <a:xfrm>
              <a:off x="5233320" y="5073840"/>
              <a:ext cx="10188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6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559" name="Group 48"/>
          <p:cNvGrpSpPr/>
          <p:nvPr/>
        </p:nvGrpSpPr>
        <p:grpSpPr>
          <a:xfrm>
            <a:off x="4479840" y="4951440"/>
            <a:ext cx="916920" cy="616680"/>
            <a:chOff x="4479840" y="4951440"/>
            <a:chExt cx="916920" cy="616680"/>
          </a:xfrm>
        </p:grpSpPr>
        <p:sp>
          <p:nvSpPr>
            <p:cNvPr id="560" name="Freeform 49"/>
            <p:cNvSpPr/>
            <p:nvPr/>
          </p:nvSpPr>
          <p:spPr>
            <a:xfrm>
              <a:off x="4479840" y="4951440"/>
              <a:ext cx="916920" cy="382680"/>
            </a:xfrm>
            <a:custGeom>
              <a:avLst/>
              <a:gdLst/>
              <a:ahLst/>
              <a:rect l="l" t="t" r="r" b="b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1" name="Rectangle 50"/>
            <p:cNvSpPr/>
            <p:nvPr/>
          </p:nvSpPr>
          <p:spPr>
            <a:xfrm>
              <a:off x="4861080" y="5324760"/>
              <a:ext cx="11232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1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562" name="Group 51"/>
          <p:cNvGrpSpPr/>
          <p:nvPr/>
        </p:nvGrpSpPr>
        <p:grpSpPr>
          <a:xfrm>
            <a:off x="3297240" y="4322880"/>
            <a:ext cx="1034280" cy="581760"/>
            <a:chOff x="3297240" y="4322880"/>
            <a:chExt cx="1034280" cy="581760"/>
          </a:xfrm>
        </p:grpSpPr>
        <p:sp>
          <p:nvSpPr>
            <p:cNvPr id="563" name="Freeform 52"/>
            <p:cNvSpPr/>
            <p:nvPr/>
          </p:nvSpPr>
          <p:spPr>
            <a:xfrm>
              <a:off x="3297240" y="4505760"/>
              <a:ext cx="1034280" cy="398880"/>
            </a:xfrm>
            <a:custGeom>
              <a:avLst/>
              <a:gdLst/>
              <a:ahLst/>
              <a:rect l="l" t="t" r="r" b="b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4" name="Rectangle 53"/>
            <p:cNvSpPr/>
            <p:nvPr/>
          </p:nvSpPr>
          <p:spPr>
            <a:xfrm>
              <a:off x="3843360" y="4322880"/>
              <a:ext cx="11232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2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565" name="Group 54"/>
          <p:cNvGrpSpPr/>
          <p:nvPr/>
        </p:nvGrpSpPr>
        <p:grpSpPr>
          <a:xfrm>
            <a:off x="3071880" y="3886200"/>
            <a:ext cx="2577240" cy="2285280"/>
            <a:chOff x="3071880" y="3886200"/>
            <a:chExt cx="2577240" cy="2285280"/>
          </a:xfrm>
        </p:grpSpPr>
        <p:sp>
          <p:nvSpPr>
            <p:cNvPr id="566" name="Rectangle 55"/>
            <p:cNvSpPr/>
            <p:nvPr/>
          </p:nvSpPr>
          <p:spPr>
            <a:xfrm>
              <a:off x="5142960" y="3898440"/>
              <a:ext cx="11268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5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67" name="Freeform 56"/>
            <p:cNvSpPr/>
            <p:nvPr/>
          </p:nvSpPr>
          <p:spPr>
            <a:xfrm>
              <a:off x="3071880" y="3886200"/>
              <a:ext cx="2577240" cy="2285280"/>
            </a:xfrm>
            <a:custGeom>
              <a:avLst/>
              <a:gdLst/>
              <a:ahLst/>
              <a:rect l="l" t="t" r="r" b="b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8" name="Group 57"/>
          <p:cNvGrpSpPr/>
          <p:nvPr/>
        </p:nvGrpSpPr>
        <p:grpSpPr>
          <a:xfrm>
            <a:off x="4068720" y="4836960"/>
            <a:ext cx="1356480" cy="1051920"/>
            <a:chOff x="4068720" y="4836960"/>
            <a:chExt cx="1356480" cy="1051920"/>
          </a:xfrm>
        </p:grpSpPr>
        <p:sp>
          <p:nvSpPr>
            <p:cNvPr id="569" name="Rectangle 58"/>
            <p:cNvSpPr/>
            <p:nvPr/>
          </p:nvSpPr>
          <p:spPr>
            <a:xfrm>
              <a:off x="4068720" y="5212080"/>
              <a:ext cx="11232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3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70" name="Freeform 59"/>
            <p:cNvSpPr/>
            <p:nvPr/>
          </p:nvSpPr>
          <p:spPr>
            <a:xfrm>
              <a:off x="4112640" y="4836960"/>
              <a:ext cx="1312560" cy="1051920"/>
            </a:xfrm>
            <a:custGeom>
              <a:avLst/>
              <a:gdLst/>
              <a:ahLst/>
              <a:rect l="l" t="t" r="r" b="b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1" name="Group 60"/>
          <p:cNvGrpSpPr/>
          <p:nvPr/>
        </p:nvGrpSpPr>
        <p:grpSpPr>
          <a:xfrm>
            <a:off x="3100320" y="4168800"/>
            <a:ext cx="2431440" cy="1788480"/>
            <a:chOff x="3100320" y="4168800"/>
            <a:chExt cx="2431440" cy="1788480"/>
          </a:xfrm>
        </p:grpSpPr>
        <p:sp>
          <p:nvSpPr>
            <p:cNvPr id="572" name="Rectangle 61"/>
            <p:cNvSpPr/>
            <p:nvPr/>
          </p:nvSpPr>
          <p:spPr>
            <a:xfrm>
              <a:off x="3335400" y="5408280"/>
              <a:ext cx="11232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4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73" name="Freeform 62"/>
            <p:cNvSpPr/>
            <p:nvPr/>
          </p:nvSpPr>
          <p:spPr>
            <a:xfrm>
              <a:off x="3100320" y="4168800"/>
              <a:ext cx="2431440" cy="1788480"/>
            </a:xfrm>
            <a:custGeom>
              <a:avLst/>
              <a:gdLst/>
              <a:ahLst/>
              <a:rect l="l" t="t" r="r" b="b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4" name="Group 63"/>
          <p:cNvGrpSpPr/>
          <p:nvPr/>
        </p:nvGrpSpPr>
        <p:grpSpPr>
          <a:xfrm>
            <a:off x="6157800" y="1452600"/>
            <a:ext cx="1979640" cy="1795680"/>
            <a:chOff x="6157800" y="1452600"/>
            <a:chExt cx="1979640" cy="1795680"/>
          </a:xfrm>
        </p:grpSpPr>
        <p:sp>
          <p:nvSpPr>
            <p:cNvPr id="575" name="Freeform 64"/>
            <p:cNvSpPr/>
            <p:nvPr/>
          </p:nvSpPr>
          <p:spPr>
            <a:xfrm>
              <a:off x="6773040" y="2161080"/>
              <a:ext cx="90000" cy="89640"/>
            </a:xfrm>
            <a:custGeom>
              <a:avLst/>
              <a:gdLst/>
              <a:ahLst/>
              <a:rect l="l" t="t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Freeform 65"/>
            <p:cNvSpPr/>
            <p:nvPr/>
          </p:nvSpPr>
          <p:spPr>
            <a:xfrm>
              <a:off x="7614000" y="1505520"/>
              <a:ext cx="90000" cy="89640"/>
            </a:xfrm>
            <a:custGeom>
              <a:avLst/>
              <a:gdLst/>
              <a:ahLst/>
              <a:rect l="l" t="t" r="r" b="b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Freeform 66"/>
            <p:cNvSpPr/>
            <p:nvPr/>
          </p:nvSpPr>
          <p:spPr>
            <a:xfrm>
              <a:off x="7000920" y="3052800"/>
              <a:ext cx="90000" cy="89640"/>
            </a:xfrm>
            <a:custGeom>
              <a:avLst/>
              <a:gdLst/>
              <a:ahLst/>
              <a:rect l="l" t="t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8" name="Freeform 67"/>
            <p:cNvSpPr/>
            <p:nvPr/>
          </p:nvSpPr>
          <p:spPr>
            <a:xfrm>
              <a:off x="6157800" y="2031120"/>
              <a:ext cx="90000" cy="89640"/>
            </a:xfrm>
            <a:custGeom>
              <a:avLst/>
              <a:gdLst/>
              <a:ahLst/>
              <a:rect l="l" t="t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9" name="Freeform 68"/>
            <p:cNvSpPr/>
            <p:nvPr/>
          </p:nvSpPr>
          <p:spPr>
            <a:xfrm>
              <a:off x="7366320" y="2474280"/>
              <a:ext cx="90000" cy="89640"/>
            </a:xfrm>
            <a:custGeom>
              <a:avLst/>
              <a:gdLst/>
              <a:ahLst/>
              <a:rect l="l" t="t" r="r" b="b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Freeform 69"/>
            <p:cNvSpPr/>
            <p:nvPr/>
          </p:nvSpPr>
          <p:spPr>
            <a:xfrm>
              <a:off x="7859520" y="2536920"/>
              <a:ext cx="90000" cy="89640"/>
            </a:xfrm>
            <a:custGeom>
              <a:avLst/>
              <a:gdLst/>
              <a:ahLst/>
              <a:rect l="l" t="t" r="r" b="b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Rectangle 70"/>
            <p:cNvSpPr/>
            <p:nvPr/>
          </p:nvSpPr>
          <p:spPr>
            <a:xfrm>
              <a:off x="7725600" y="1452600"/>
              <a:ext cx="10188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82" name="Rectangle 71"/>
            <p:cNvSpPr/>
            <p:nvPr/>
          </p:nvSpPr>
          <p:spPr>
            <a:xfrm>
              <a:off x="6892560" y="2102040"/>
              <a:ext cx="10188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2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83" name="Rectangle 72"/>
            <p:cNvSpPr/>
            <p:nvPr/>
          </p:nvSpPr>
          <p:spPr>
            <a:xfrm>
              <a:off x="7527600" y="2427480"/>
              <a:ext cx="10188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3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84" name="Rectangle 73"/>
            <p:cNvSpPr/>
            <p:nvPr/>
          </p:nvSpPr>
          <p:spPr>
            <a:xfrm>
              <a:off x="7131960" y="3004920"/>
              <a:ext cx="10188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4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85" name="Rectangle 74"/>
            <p:cNvSpPr/>
            <p:nvPr/>
          </p:nvSpPr>
          <p:spPr>
            <a:xfrm>
              <a:off x="6297480" y="1976040"/>
              <a:ext cx="10188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5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86" name="Rectangle 75"/>
            <p:cNvSpPr/>
            <p:nvPr/>
          </p:nvSpPr>
          <p:spPr>
            <a:xfrm>
              <a:off x="8035560" y="2484720"/>
              <a:ext cx="10188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6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587" name="Group 76"/>
          <p:cNvGrpSpPr/>
          <p:nvPr/>
        </p:nvGrpSpPr>
        <p:grpSpPr>
          <a:xfrm>
            <a:off x="7284960" y="2360520"/>
            <a:ext cx="918360" cy="616680"/>
            <a:chOff x="7284960" y="2360520"/>
            <a:chExt cx="918360" cy="616680"/>
          </a:xfrm>
        </p:grpSpPr>
        <p:sp>
          <p:nvSpPr>
            <p:cNvPr id="588" name="Freeform 77"/>
            <p:cNvSpPr/>
            <p:nvPr/>
          </p:nvSpPr>
          <p:spPr>
            <a:xfrm>
              <a:off x="7284960" y="2360520"/>
              <a:ext cx="918360" cy="383040"/>
            </a:xfrm>
            <a:custGeom>
              <a:avLst/>
              <a:gdLst/>
              <a:ahLst/>
              <a:rect l="l" t="t" r="r" b="b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Rectangle 78"/>
            <p:cNvSpPr/>
            <p:nvPr/>
          </p:nvSpPr>
          <p:spPr>
            <a:xfrm>
              <a:off x="7666200" y="2733840"/>
              <a:ext cx="11232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1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590" name="Group 79"/>
          <p:cNvGrpSpPr/>
          <p:nvPr/>
        </p:nvGrpSpPr>
        <p:grpSpPr>
          <a:xfrm>
            <a:off x="6100920" y="1730520"/>
            <a:ext cx="1036080" cy="583560"/>
            <a:chOff x="6100920" y="1730520"/>
            <a:chExt cx="1036080" cy="583560"/>
          </a:xfrm>
        </p:grpSpPr>
        <p:sp>
          <p:nvSpPr>
            <p:cNvPr id="591" name="Freeform 80"/>
            <p:cNvSpPr/>
            <p:nvPr/>
          </p:nvSpPr>
          <p:spPr>
            <a:xfrm>
              <a:off x="6100920" y="1914840"/>
              <a:ext cx="1036080" cy="399240"/>
            </a:xfrm>
            <a:custGeom>
              <a:avLst/>
              <a:gdLst/>
              <a:ahLst/>
              <a:rect l="l" t="t" r="r" b="b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Rectangle 81"/>
            <p:cNvSpPr/>
            <p:nvPr/>
          </p:nvSpPr>
          <p:spPr>
            <a:xfrm>
              <a:off x="6648840" y="1730520"/>
              <a:ext cx="11232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2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593" name="Group 82"/>
          <p:cNvGrpSpPr/>
          <p:nvPr/>
        </p:nvGrpSpPr>
        <p:grpSpPr>
          <a:xfrm>
            <a:off x="5875200" y="1293840"/>
            <a:ext cx="2583000" cy="2286720"/>
            <a:chOff x="5875200" y="1293840"/>
            <a:chExt cx="2583000" cy="2286720"/>
          </a:xfrm>
        </p:grpSpPr>
        <p:sp>
          <p:nvSpPr>
            <p:cNvPr id="594" name="Rectangle 83"/>
            <p:cNvSpPr/>
            <p:nvPr/>
          </p:nvSpPr>
          <p:spPr>
            <a:xfrm>
              <a:off x="8345880" y="1730160"/>
              <a:ext cx="11232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5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95" name="Freeform 84"/>
            <p:cNvSpPr/>
            <p:nvPr/>
          </p:nvSpPr>
          <p:spPr>
            <a:xfrm>
              <a:off x="5875200" y="1293840"/>
              <a:ext cx="2580120" cy="2286720"/>
            </a:xfrm>
            <a:custGeom>
              <a:avLst/>
              <a:gdLst/>
              <a:ahLst/>
              <a:rect l="l" t="t" r="r" b="b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6" name="Group 85"/>
          <p:cNvGrpSpPr/>
          <p:nvPr/>
        </p:nvGrpSpPr>
        <p:grpSpPr>
          <a:xfrm>
            <a:off x="6873840" y="2211480"/>
            <a:ext cx="1415160" cy="1083600"/>
            <a:chOff x="6873840" y="2211480"/>
            <a:chExt cx="1415160" cy="1083600"/>
          </a:xfrm>
        </p:grpSpPr>
        <p:sp>
          <p:nvSpPr>
            <p:cNvPr id="597" name="Rectangle 86"/>
            <p:cNvSpPr/>
            <p:nvPr/>
          </p:nvSpPr>
          <p:spPr>
            <a:xfrm>
              <a:off x="6873840" y="2620800"/>
              <a:ext cx="11232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3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598" name="Freeform 87"/>
            <p:cNvSpPr/>
            <p:nvPr/>
          </p:nvSpPr>
          <p:spPr>
            <a:xfrm>
              <a:off x="6919560" y="2211480"/>
              <a:ext cx="1369440" cy="1083600"/>
            </a:xfrm>
            <a:custGeom>
              <a:avLst/>
              <a:gdLst/>
              <a:ahLst/>
              <a:rect l="l" t="t" r="r" b="b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99" name="Group 88"/>
          <p:cNvGrpSpPr/>
          <p:nvPr/>
        </p:nvGrpSpPr>
        <p:grpSpPr>
          <a:xfrm>
            <a:off x="6043680" y="1384200"/>
            <a:ext cx="1904400" cy="996120"/>
            <a:chOff x="6043680" y="1384200"/>
            <a:chExt cx="1904400" cy="996120"/>
          </a:xfrm>
        </p:grpSpPr>
        <p:sp>
          <p:nvSpPr>
            <p:cNvPr id="600" name="Rectangle 89"/>
            <p:cNvSpPr/>
            <p:nvPr/>
          </p:nvSpPr>
          <p:spPr>
            <a:xfrm>
              <a:off x="6972840" y="1392480"/>
              <a:ext cx="11232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4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601" name="Freeform 90"/>
            <p:cNvSpPr/>
            <p:nvPr/>
          </p:nvSpPr>
          <p:spPr>
            <a:xfrm>
              <a:off x="6043680" y="1384200"/>
              <a:ext cx="1904400" cy="996120"/>
            </a:xfrm>
            <a:custGeom>
              <a:avLst/>
              <a:gdLst/>
              <a:ahLst/>
              <a:rect l="l" t="t" r="r" b="b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02" name="Group 91"/>
          <p:cNvGrpSpPr/>
          <p:nvPr/>
        </p:nvGrpSpPr>
        <p:grpSpPr>
          <a:xfrm>
            <a:off x="1009800" y="1362240"/>
            <a:ext cx="1990440" cy="1805760"/>
            <a:chOff x="1009800" y="1362240"/>
            <a:chExt cx="1990440" cy="1805760"/>
          </a:xfrm>
        </p:grpSpPr>
        <p:sp>
          <p:nvSpPr>
            <p:cNvPr id="603" name="Freeform 92"/>
            <p:cNvSpPr/>
            <p:nvPr/>
          </p:nvSpPr>
          <p:spPr>
            <a:xfrm>
              <a:off x="1627920" y="2075400"/>
              <a:ext cx="90720" cy="88920"/>
            </a:xfrm>
            <a:custGeom>
              <a:avLst/>
              <a:gdLst/>
              <a:ahLst/>
              <a:rect l="l" t="t" r="r" b="b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Freeform 93"/>
            <p:cNvSpPr/>
            <p:nvPr/>
          </p:nvSpPr>
          <p:spPr>
            <a:xfrm>
              <a:off x="2473560" y="1415520"/>
              <a:ext cx="90720" cy="87840"/>
            </a:xfrm>
            <a:custGeom>
              <a:avLst/>
              <a:gdLst/>
              <a:ahLst/>
              <a:rect l="l" t="t" r="r" b="b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Freeform 94"/>
            <p:cNvSpPr/>
            <p:nvPr/>
          </p:nvSpPr>
          <p:spPr>
            <a:xfrm>
              <a:off x="1857240" y="2973960"/>
              <a:ext cx="90720" cy="90000"/>
            </a:xfrm>
            <a:custGeom>
              <a:avLst/>
              <a:gdLst/>
              <a:ahLst/>
              <a:rect l="l" t="t" r="r" b="b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Freeform 95"/>
            <p:cNvSpPr/>
            <p:nvPr/>
          </p:nvSpPr>
          <p:spPr>
            <a:xfrm>
              <a:off x="1009800" y="1944720"/>
              <a:ext cx="89640" cy="90000"/>
            </a:xfrm>
            <a:custGeom>
              <a:avLst/>
              <a:gdLst/>
              <a:ahLst/>
              <a:rect l="l" t="t" r="r" b="b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Freeform 96"/>
            <p:cNvSpPr/>
            <p:nvPr/>
          </p:nvSpPr>
          <p:spPr>
            <a:xfrm>
              <a:off x="2224800" y="2391480"/>
              <a:ext cx="89640" cy="90000"/>
            </a:xfrm>
            <a:custGeom>
              <a:avLst/>
              <a:gdLst/>
              <a:ahLst/>
              <a:rect l="l" t="t" r="r" b="b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8" name="Freeform 97"/>
            <p:cNvSpPr/>
            <p:nvPr/>
          </p:nvSpPr>
          <p:spPr>
            <a:xfrm>
              <a:off x="2720520" y="2453400"/>
              <a:ext cx="90720" cy="90720"/>
            </a:xfrm>
            <a:custGeom>
              <a:avLst/>
              <a:gdLst/>
              <a:ahLst/>
              <a:rect l="l" t="t" r="r" b="b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Rectangle 98"/>
            <p:cNvSpPr/>
            <p:nvPr/>
          </p:nvSpPr>
          <p:spPr>
            <a:xfrm>
              <a:off x="2615760" y="1362240"/>
              <a:ext cx="10188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1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610" name="Rectangle 99"/>
            <p:cNvSpPr/>
            <p:nvPr/>
          </p:nvSpPr>
          <p:spPr>
            <a:xfrm>
              <a:off x="1817280" y="2028960"/>
              <a:ext cx="10188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2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611" name="Rectangle 100"/>
            <p:cNvSpPr/>
            <p:nvPr/>
          </p:nvSpPr>
          <p:spPr>
            <a:xfrm>
              <a:off x="2387160" y="2342160"/>
              <a:ext cx="10188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3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612" name="Rectangle 101"/>
            <p:cNvSpPr/>
            <p:nvPr/>
          </p:nvSpPr>
          <p:spPr>
            <a:xfrm>
              <a:off x="1987200" y="2924640"/>
              <a:ext cx="10188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4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613" name="Rectangle 102"/>
            <p:cNvSpPr/>
            <p:nvPr/>
          </p:nvSpPr>
          <p:spPr>
            <a:xfrm>
              <a:off x="1191600" y="1886040"/>
              <a:ext cx="10188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5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614" name="Rectangle 103"/>
            <p:cNvSpPr/>
            <p:nvPr/>
          </p:nvSpPr>
          <p:spPr>
            <a:xfrm>
              <a:off x="2898360" y="2400840"/>
              <a:ext cx="10188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6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615" name="Group 104"/>
          <p:cNvGrpSpPr/>
          <p:nvPr/>
        </p:nvGrpSpPr>
        <p:grpSpPr>
          <a:xfrm>
            <a:off x="2141640" y="2070000"/>
            <a:ext cx="923040" cy="591480"/>
            <a:chOff x="2141640" y="2070000"/>
            <a:chExt cx="923040" cy="591480"/>
          </a:xfrm>
        </p:grpSpPr>
        <p:sp>
          <p:nvSpPr>
            <p:cNvPr id="616" name="Freeform 105"/>
            <p:cNvSpPr/>
            <p:nvPr/>
          </p:nvSpPr>
          <p:spPr>
            <a:xfrm>
              <a:off x="2141640" y="2275920"/>
              <a:ext cx="923040" cy="385560"/>
            </a:xfrm>
            <a:custGeom>
              <a:avLst/>
              <a:gdLst/>
              <a:ahLst/>
              <a:rect l="l" t="t" r="r" b="b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7" name="Rectangle 106"/>
            <p:cNvSpPr/>
            <p:nvPr/>
          </p:nvSpPr>
          <p:spPr>
            <a:xfrm>
              <a:off x="2523600" y="2070000"/>
              <a:ext cx="11268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1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618" name="Group 107"/>
          <p:cNvGrpSpPr/>
          <p:nvPr/>
        </p:nvGrpSpPr>
        <p:grpSpPr>
          <a:xfrm>
            <a:off x="865080" y="1825560"/>
            <a:ext cx="1124640" cy="742320"/>
            <a:chOff x="865080" y="1825560"/>
            <a:chExt cx="1124640" cy="742320"/>
          </a:xfrm>
        </p:grpSpPr>
        <p:sp>
          <p:nvSpPr>
            <p:cNvPr id="619" name="Freeform 108"/>
            <p:cNvSpPr/>
            <p:nvPr/>
          </p:nvSpPr>
          <p:spPr>
            <a:xfrm>
              <a:off x="865080" y="1825560"/>
              <a:ext cx="1124640" cy="511560"/>
            </a:xfrm>
            <a:custGeom>
              <a:avLst/>
              <a:gdLst/>
              <a:ahLst/>
              <a:rect l="l" t="t" r="r" b="b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Rectangle 109"/>
            <p:cNvSpPr/>
            <p:nvPr/>
          </p:nvSpPr>
          <p:spPr>
            <a:xfrm>
              <a:off x="1500480" y="2324520"/>
              <a:ext cx="11232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2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621" name="Group 110"/>
          <p:cNvGrpSpPr/>
          <p:nvPr/>
        </p:nvGrpSpPr>
        <p:grpSpPr>
          <a:xfrm>
            <a:off x="812880" y="1555920"/>
            <a:ext cx="2382120" cy="1357920"/>
            <a:chOff x="812880" y="1555920"/>
            <a:chExt cx="2382120" cy="1357920"/>
          </a:xfrm>
        </p:grpSpPr>
        <p:sp>
          <p:nvSpPr>
            <p:cNvPr id="622" name="Freeform 111"/>
            <p:cNvSpPr/>
            <p:nvPr/>
          </p:nvSpPr>
          <p:spPr>
            <a:xfrm>
              <a:off x="812880" y="1564920"/>
              <a:ext cx="2382120" cy="1348920"/>
            </a:xfrm>
            <a:custGeom>
              <a:avLst/>
              <a:gdLst/>
              <a:ahLst/>
              <a:rect l="l" t="t" r="r" b="b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3" name="Rectangle 112"/>
            <p:cNvSpPr/>
            <p:nvPr/>
          </p:nvSpPr>
          <p:spPr>
            <a:xfrm>
              <a:off x="1955160" y="1555920"/>
              <a:ext cx="11268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3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624" name="Group 113"/>
          <p:cNvGrpSpPr/>
          <p:nvPr/>
        </p:nvGrpSpPr>
        <p:grpSpPr>
          <a:xfrm>
            <a:off x="771480" y="1477800"/>
            <a:ext cx="2461320" cy="1887120"/>
            <a:chOff x="771480" y="1477800"/>
            <a:chExt cx="2461320" cy="1887120"/>
          </a:xfrm>
        </p:grpSpPr>
        <p:sp>
          <p:nvSpPr>
            <p:cNvPr id="625" name="Freeform 114"/>
            <p:cNvSpPr/>
            <p:nvPr/>
          </p:nvSpPr>
          <p:spPr>
            <a:xfrm>
              <a:off x="771480" y="1477800"/>
              <a:ext cx="2461320" cy="1657440"/>
            </a:xfrm>
            <a:custGeom>
              <a:avLst/>
              <a:gdLst/>
              <a:ahLst/>
              <a:rect l="l" t="t" r="r" b="b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Rectangle 115"/>
            <p:cNvSpPr/>
            <p:nvPr/>
          </p:nvSpPr>
          <p:spPr>
            <a:xfrm>
              <a:off x="1798200" y="3121560"/>
              <a:ext cx="11268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4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627" name="Group 116"/>
          <p:cNvGrpSpPr/>
          <p:nvPr/>
        </p:nvGrpSpPr>
        <p:grpSpPr>
          <a:xfrm>
            <a:off x="723960" y="1216080"/>
            <a:ext cx="2594880" cy="2288520"/>
            <a:chOff x="723960" y="1216080"/>
            <a:chExt cx="2594880" cy="2288520"/>
          </a:xfrm>
        </p:grpSpPr>
        <p:sp>
          <p:nvSpPr>
            <p:cNvPr id="628" name="Rectangle 117"/>
            <p:cNvSpPr/>
            <p:nvPr/>
          </p:nvSpPr>
          <p:spPr>
            <a:xfrm>
              <a:off x="2724480" y="1216080"/>
              <a:ext cx="112320" cy="24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ff0000"/>
                  </a:solidFill>
                  <a:latin typeface="Arial"/>
                  <a:ea typeface="DejaVu Sans"/>
                </a:rPr>
                <a:t>5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629" name="Freeform 118"/>
            <p:cNvSpPr/>
            <p:nvPr/>
          </p:nvSpPr>
          <p:spPr>
            <a:xfrm>
              <a:off x="723960" y="1229400"/>
              <a:ext cx="2594880" cy="2275200"/>
            </a:xfrm>
            <a:custGeom>
              <a:avLst/>
              <a:gdLst/>
              <a:ahLst/>
              <a:rect l="l" t="t" r="r" b="b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nodeType="clickEffect" fill="hold">
                      <p:stCondLst>
                        <p:cond delay="indefinite"/>
                      </p:stCondLst>
                      <p:childTnLst>
                        <p:par>
                          <p:cTn id="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nodeType="clickEffect" fill="hold">
                      <p:stCondLst>
                        <p:cond delay="indefinite"/>
                      </p:stCondLst>
                      <p:childTnLst>
                        <p:par>
                          <p:cTn id="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nodeType="clickEffect" fill="hold">
                      <p:stCondLst>
                        <p:cond delay="indefinite"/>
                      </p:stCondLst>
                      <p:childTnLst>
                        <p:par>
                          <p:cTn id="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nodeType="clickEffect" fill="hold">
                      <p:stCondLst>
                        <p:cond delay="indefinite"/>
                      </p:stCondLst>
                      <p:childTnLst>
                        <p:par>
                          <p:cTn id="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nodeType="clickEffect" fill="hold">
                      <p:stCondLst>
                        <p:cond delay="indefinite"/>
                      </p:stCondLst>
                      <p:childTnLst>
                        <p:par>
                          <p:cTn id="3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nodeType="clickEffect" fill="hold">
                      <p:stCondLst>
                        <p:cond delay="indefinite"/>
                      </p:stCondLst>
                      <p:childTnLst>
                        <p:par>
                          <p:cTn id="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nodeType="clickEffect" fill="hold">
                      <p:stCondLst>
                        <p:cond delay="indefinite"/>
                      </p:stCondLst>
                      <p:childTnLst>
                        <p:par>
                          <p:cTn id="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nodeType="clickEffect" fill="hold">
                      <p:stCondLst>
                        <p:cond delay="indefinite"/>
                      </p:stCondLst>
                      <p:childTnLst>
                        <p:par>
                          <p:cTn id="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nodeType="clickEffect" fill="hold">
                      <p:stCondLst>
                        <p:cond delay="indefinite"/>
                      </p:stCondLst>
                      <p:childTnLst>
                        <p:par>
                          <p:cTn id="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nodeType="clickEffect" fill="hold">
                      <p:stCondLst>
                        <p:cond delay="indefinite"/>
                      </p:stCondLst>
                      <p:childTnLst>
                        <p:par>
                          <p:cTn id="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nodeType="clickEffect" fill="hold">
                      <p:stCondLst>
                        <p:cond delay="indefinite"/>
                      </p:stCondLst>
                      <p:childTnLst>
                        <p:par>
                          <p:cTn id="5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nodeType="clickEffect" fill="hold">
                      <p:stCondLst>
                        <p:cond delay="indefinite"/>
                      </p:stCondLst>
                      <p:childTnLst>
                        <p:par>
                          <p:cTn id="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nodeType="clickEffect" fill="hold">
                      <p:stCondLst>
                        <p:cond delay="indefinite"/>
                      </p:stCondLst>
                      <p:childTnLst>
                        <p:par>
                          <p:cTn id="6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nodeType="clickEffect" fill="hold">
                      <p:stCondLst>
                        <p:cond delay="indefinite"/>
                      </p:stCondLst>
                      <p:childTnLst>
                        <p:par>
                          <p:cTn id="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nodeType="clickEffect" fill="hold">
                      <p:stCondLst>
                        <p:cond delay="indefinite"/>
                      </p:stCondLst>
                      <p:childTnLst>
                        <p:par>
                          <p:cTn id="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0" y="152280"/>
            <a:ext cx="645084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Examples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631" name="Picture 2" descr=""/>
          <p:cNvPicPr/>
          <p:nvPr/>
        </p:nvPicPr>
        <p:blipFill>
          <a:blip r:embed="rId1"/>
          <a:stretch/>
        </p:blipFill>
        <p:spPr>
          <a:xfrm>
            <a:off x="2619360" y="1066680"/>
            <a:ext cx="3904560" cy="1713960"/>
          </a:xfrm>
          <a:prstGeom prst="rect">
            <a:avLst/>
          </a:prstGeom>
          <a:ln w="0">
            <a:noFill/>
          </a:ln>
        </p:spPr>
      </p:pic>
      <p:sp>
        <p:nvSpPr>
          <p:cNvPr id="632" name="TextBox 2"/>
          <p:cNvSpPr/>
          <p:nvPr/>
        </p:nvSpPr>
        <p:spPr>
          <a:xfrm>
            <a:off x="304920" y="2819520"/>
            <a:ext cx="8457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Given the data above, perform single link and complete link hierarchical clustering. Draw dendrogram of your results.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1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Cluster Analysis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178120" cy="5562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Divide data into similar groups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Goals of cluster analysis:</a:t>
            </a:r>
            <a:endParaRPr b="0" lang="en-IN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Star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Clustering for understanding data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(Info. retrieval, climate, business) </a:t>
            </a:r>
            <a:endParaRPr b="0" lang="en-IN" sz="1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Star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Clustering as a utility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(summarization, compression, nearest neighbour search)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pic>
        <p:nvPicPr>
          <p:cNvPr id="94" name="Picture 2" descr=""/>
          <p:cNvPicPr/>
          <p:nvPr/>
        </p:nvPicPr>
        <p:blipFill>
          <a:blip r:embed="rId1"/>
          <a:stretch/>
        </p:blipFill>
        <p:spPr>
          <a:xfrm>
            <a:off x="1523880" y="2819520"/>
            <a:ext cx="6188400" cy="39618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0" y="152280"/>
            <a:ext cx="645084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Examples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634" name="Picture 2" descr=""/>
          <p:cNvPicPr/>
          <p:nvPr/>
        </p:nvPicPr>
        <p:blipFill>
          <a:blip r:embed="rId1"/>
          <a:stretch/>
        </p:blipFill>
        <p:spPr>
          <a:xfrm>
            <a:off x="2619360" y="1066680"/>
            <a:ext cx="3904560" cy="1713960"/>
          </a:xfrm>
          <a:prstGeom prst="rect">
            <a:avLst/>
          </a:prstGeom>
          <a:ln w="0">
            <a:noFill/>
          </a:ln>
        </p:spPr>
      </p:pic>
      <p:sp>
        <p:nvSpPr>
          <p:cNvPr id="635" name="TextBox 2"/>
          <p:cNvSpPr/>
          <p:nvPr/>
        </p:nvSpPr>
        <p:spPr>
          <a:xfrm>
            <a:off x="304920" y="2819520"/>
            <a:ext cx="84574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Given the data above, perform single link and complete link hierarchical clustering. Draw dendrogram of your results.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Single Link: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636" name="Picture 2" descr=""/>
          <p:cNvPicPr/>
          <p:nvPr/>
        </p:nvPicPr>
        <p:blipFill>
          <a:blip r:embed="rId2"/>
          <a:stretch/>
        </p:blipFill>
        <p:spPr>
          <a:xfrm>
            <a:off x="380880" y="3733920"/>
            <a:ext cx="4434120" cy="3137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"/>
          <p:cNvSpPr/>
          <p:nvPr/>
        </p:nvSpPr>
        <p:spPr>
          <a:xfrm>
            <a:off x="180000" y="360000"/>
            <a:ext cx="8099640" cy="49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First, maximum proximity is between p2 and p5 of 0.98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p2 and p5 are grouped together to form a cluster.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Second, next maximum proximity is between p3 and p5 of 0.85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Here we merge p3 with the cluster {p2, p5}.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Third, next maximum proximity is between p4 and p5 of 0.76.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Here we merge p4 with the cluster {p2, p3, p5}.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Fourth, next maximum proximity of 0.64 is between p2 and p3 but they are already in the cluster.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800"/>
            </a:br>
            <a:r>
              <a:rPr b="0" lang="en-IN" sz="1800" spc="-1" strike="noStrike">
                <a:latin typeface="Arial"/>
              </a:rPr>
              <a:t>Fifth, next maximum proximity of 0.55 is between p1 and p4 so we have added all the points to form the cluster {p1, p2, p3, p4, p5}.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 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0" y="152280"/>
            <a:ext cx="645084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Examples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639" name="Picture 2" descr=""/>
          <p:cNvPicPr/>
          <p:nvPr/>
        </p:nvPicPr>
        <p:blipFill>
          <a:blip r:embed="rId1"/>
          <a:stretch/>
        </p:blipFill>
        <p:spPr>
          <a:xfrm>
            <a:off x="2619360" y="1066680"/>
            <a:ext cx="3904560" cy="1713960"/>
          </a:xfrm>
          <a:prstGeom prst="rect">
            <a:avLst/>
          </a:prstGeom>
          <a:ln w="0">
            <a:noFill/>
          </a:ln>
        </p:spPr>
      </p:pic>
      <p:sp>
        <p:nvSpPr>
          <p:cNvPr id="640" name="TextBox 2"/>
          <p:cNvSpPr/>
          <p:nvPr/>
        </p:nvSpPr>
        <p:spPr>
          <a:xfrm>
            <a:off x="304920" y="2819520"/>
            <a:ext cx="84574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Given the data above, perform single link and complete link hierarchical clustering. Draw dendrogram of your results.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Single Link: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Complete Link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641" name="Picture 2" descr=""/>
          <p:cNvPicPr/>
          <p:nvPr/>
        </p:nvPicPr>
        <p:blipFill>
          <a:blip r:embed="rId2"/>
          <a:stretch/>
        </p:blipFill>
        <p:spPr>
          <a:xfrm>
            <a:off x="380880" y="3719520"/>
            <a:ext cx="4434120" cy="3137760"/>
          </a:xfrm>
          <a:prstGeom prst="rect">
            <a:avLst/>
          </a:prstGeom>
          <a:ln w="0">
            <a:noFill/>
          </a:ln>
        </p:spPr>
      </p:pic>
      <p:pic>
        <p:nvPicPr>
          <p:cNvPr id="642" name="Picture 2" descr=""/>
          <p:cNvPicPr/>
          <p:nvPr/>
        </p:nvPicPr>
        <p:blipFill>
          <a:blip r:embed="rId3"/>
          <a:stretch/>
        </p:blipFill>
        <p:spPr>
          <a:xfrm>
            <a:off x="4947480" y="3809880"/>
            <a:ext cx="3967200" cy="295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Picture 1" descr=""/>
          <p:cNvPicPr/>
          <p:nvPr/>
        </p:nvPicPr>
        <p:blipFill>
          <a:blip r:embed="rId1"/>
          <a:stretch/>
        </p:blipFill>
        <p:spPr>
          <a:xfrm>
            <a:off x="2619360" y="1067040"/>
            <a:ext cx="3904560" cy="1713960"/>
          </a:xfrm>
          <a:prstGeom prst="rect">
            <a:avLst/>
          </a:prstGeom>
          <a:ln w="0">
            <a:noFill/>
          </a:ln>
        </p:spPr>
      </p:pic>
      <p:sp>
        <p:nvSpPr>
          <p:cNvPr id="644" name=""/>
          <p:cNvSpPr txBox="1"/>
          <p:nvPr/>
        </p:nvSpPr>
        <p:spPr>
          <a:xfrm>
            <a:off x="180000" y="180000"/>
            <a:ext cx="81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Step 1: p2 and p5 are merged for being in proximity.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After p2 and p5 are merged to form a cluster.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645" name=""/>
          <p:cNvGraphicFramePr/>
          <p:nvPr/>
        </p:nvGraphicFramePr>
        <p:xfrm>
          <a:off x="333360" y="3672000"/>
          <a:ext cx="4065480" cy="1108800"/>
        </p:xfrm>
        <a:graphic>
          <a:graphicData uri="http://schemas.openxmlformats.org/drawingml/2006/table">
            <a:tbl>
              <a:tblPr/>
              <a:tblGrid>
                <a:gridCol w="869040"/>
                <a:gridCol w="756720"/>
                <a:gridCol w="987840"/>
                <a:gridCol w="637920"/>
                <a:gridCol w="813960"/>
              </a:tblGrid>
              <a:tr h="3499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P1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P2, P5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P3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P4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P1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0.10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0.41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0.55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P2, P5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0.10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0.64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0.47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P3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0.41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0.64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0.44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P4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0.55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0.47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0.44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IN" sz="1800" spc="-1" strike="noStrike">
                          <a:latin typeface="Arial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646" name=""/>
          <p:cNvSpPr txBox="1"/>
          <p:nvPr/>
        </p:nvSpPr>
        <p:spPr>
          <a:xfrm>
            <a:off x="360000" y="2880000"/>
            <a:ext cx="504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New Proximity Matrix After Complete Link: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47" name=""/>
          <p:cNvSpPr txBox="1"/>
          <p:nvPr/>
        </p:nvSpPr>
        <p:spPr>
          <a:xfrm>
            <a:off x="360000" y="5760000"/>
            <a:ext cx="864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Step 2: p3 is merged with {p2, p5}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Rectangle 3"/>
          <p:cNvSpPr/>
          <p:nvPr/>
        </p:nvSpPr>
        <p:spPr>
          <a:xfrm>
            <a:off x="2837880" y="2895480"/>
            <a:ext cx="32565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  <a:scene3d>
              <a:camera prst="orthographicFront"/>
              <a:lightRig dir="tl" rig="glow">
                <a:rot lat="0" lon="0" rev="5400000"/>
              </a:lightRig>
            </a:scene3d>
            <a:sp3d contourW="12700">
              <a:bevelT w="25400" h="25400"/>
              <a:contourClr>
                <a:schemeClr val="accent6"/>
              </a:contourClr>
            </a:sp3d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02060"/>
                </a:solidFill>
                <a:latin typeface="Times New Roman"/>
                <a:ea typeface="DejaVu Sans"/>
              </a:rPr>
              <a:t>Thank You!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1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Cluster Analysis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178120" cy="5562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Divide data into similar groups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Symbol"/>
              <a:buChar char=""/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</a:rPr>
              <a:t>Goals of cluster analysis:</a:t>
            </a:r>
            <a:endParaRPr b="0" lang="en-IN" sz="2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Star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Clustering for understanding data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(Info. retrieval, climate, business) </a:t>
            </a:r>
            <a:endParaRPr b="0" lang="en-IN" sz="14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360"/>
              </a:spcBef>
              <a:buClr>
                <a:srgbClr val="ff0000"/>
              </a:buClr>
              <a:buFont typeface="Star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Clustering as a utility </a:t>
            </a:r>
            <a:r>
              <a:rPr b="0" lang="en-US" sz="1400" spc="-1" strike="noStrike">
                <a:solidFill>
                  <a:srgbClr val="000000"/>
                </a:solidFill>
                <a:latin typeface="Verdana"/>
              </a:rPr>
              <a:t>(summarization, compression, nearest neighbour search)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pic>
        <p:nvPicPr>
          <p:cNvPr id="97" name="Picture 2" descr="Series of images illustrating color and position clustering."/>
          <p:cNvPicPr/>
          <p:nvPr/>
        </p:nvPicPr>
        <p:blipFill>
          <a:blip r:embed="rId1"/>
          <a:stretch/>
        </p:blipFill>
        <p:spPr>
          <a:xfrm>
            <a:off x="2209680" y="3352680"/>
            <a:ext cx="3999960" cy="198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784800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Agglomerative Hierarchical Clustering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178120" cy="5562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800080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Starts with each point being a cluster, and at each step, merge the </a:t>
            </a:r>
            <a:r>
              <a:rPr b="0" i="1" lang="en-US" sz="1800" spc="-1" strike="noStrike">
                <a:solidFill>
                  <a:srgbClr val="000000"/>
                </a:solidFill>
                <a:latin typeface="Verdana"/>
              </a:rPr>
              <a:t>closest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pair of clusters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800080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Displayed graphically using a </a:t>
            </a: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dendrogram – a tree like structure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latin typeface="Verdana"/>
              </a:rPr>
              <a:t>dendro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 "tree", </a:t>
            </a:r>
            <a:r>
              <a:rPr b="0" i="1" lang="en-US" sz="1800" spc="-1" strike="noStrike">
                <a:solidFill>
                  <a:srgbClr val="000000"/>
                </a:solidFill>
                <a:latin typeface="Verdana"/>
              </a:rPr>
              <a:t>gramma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 "drawing")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00" name="Picture 4" descr=""/>
          <p:cNvPicPr/>
          <p:nvPr/>
        </p:nvPicPr>
        <p:blipFill>
          <a:blip r:embed="rId1"/>
          <a:stretch/>
        </p:blipFill>
        <p:spPr>
          <a:xfrm>
            <a:off x="2666880" y="3352680"/>
            <a:ext cx="3458520" cy="21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784800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Agglomerative Hierarchical Clustering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178120" cy="5562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800080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Starts with each point being a cluster, and at each step, merge the </a:t>
            </a:r>
            <a:r>
              <a:rPr b="0" i="1" lang="en-US" sz="1800" spc="-1" strike="noStrike">
                <a:solidFill>
                  <a:srgbClr val="000000"/>
                </a:solidFill>
                <a:latin typeface="Verdana"/>
              </a:rPr>
              <a:t>closest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pair of clusters</a:t>
            </a:r>
            <a:endParaRPr b="0" lang="en-IN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800080"/>
              </a:buClr>
              <a:buFont typeface="Symbol"/>
              <a:buChar char=""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Can also be displayed graphically using a </a:t>
            </a: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nested cluster diagram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- for 2D points</a:t>
            </a:r>
            <a:endParaRPr b="0" lang="en-IN" sz="1800" spc="-1" strike="noStrike">
              <a:latin typeface="Arial"/>
            </a:endParaRPr>
          </a:p>
        </p:txBody>
      </p:sp>
      <p:graphicFrame>
        <p:nvGraphicFramePr>
          <p:cNvPr id="103" name="Picture 2"/>
          <p:cNvGraphicFramePr/>
          <p:nvPr/>
        </p:nvGraphicFramePr>
        <p:xfrm>
          <a:off x="2971800" y="3276720"/>
          <a:ext cx="2318760" cy="23598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104" name="Picture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971800" y="3276720"/>
                    <a:ext cx="2318760" cy="2359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2971800" y="3276720"/>
            <a:ext cx="2311200" cy="234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784800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Agglomerative Hierarchical Clustering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7" name="Rectangle 6"/>
          <p:cNvSpPr/>
          <p:nvPr/>
        </p:nvSpPr>
        <p:spPr>
          <a:xfrm>
            <a:off x="571680" y="1219320"/>
            <a:ext cx="8000280" cy="51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360" rIns="90360" tIns="44280" bIns="44280" anchor="t">
            <a:noAutofit/>
          </a:bodyPr>
          <a:p>
            <a:pPr>
              <a:lnSpc>
                <a:spcPct val="90000"/>
              </a:lnSpc>
              <a:spcBef>
                <a:spcPts val="159"/>
              </a:spcBef>
              <a:buNone/>
            </a:pPr>
            <a:endParaRPr b="0" lang="en-IN" sz="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79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Verdana"/>
                <a:ea typeface="DejaVu Sans"/>
              </a:rPr>
              <a:t>Basic algorithm</a:t>
            </a:r>
            <a:endParaRPr b="0" lang="en-IN" sz="2400" spc="-1" strike="noStrike">
              <a:latin typeface="Arial"/>
            </a:endParaRPr>
          </a:p>
          <a:p>
            <a:pPr lvl="1" marL="990720" indent="-533520">
              <a:lnSpc>
                <a:spcPct val="90000"/>
              </a:lnSpc>
              <a:spcBef>
                <a:spcPts val="360"/>
              </a:spcBef>
              <a:spcAft>
                <a:spcPts val="400"/>
              </a:spcAft>
              <a:buClr>
                <a:srgbClr val="ff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Compute the proximity matrix</a:t>
            </a:r>
            <a:endParaRPr b="0" lang="en-IN" sz="1800" spc="-1" strike="noStrike">
              <a:latin typeface="Arial"/>
            </a:endParaRPr>
          </a:p>
          <a:p>
            <a:pPr lvl="1" marL="990720" indent="-533520">
              <a:lnSpc>
                <a:spcPct val="90000"/>
              </a:lnSpc>
              <a:spcBef>
                <a:spcPts val="360"/>
              </a:spcBef>
              <a:spcAft>
                <a:spcPts val="400"/>
              </a:spcAft>
              <a:buClr>
                <a:srgbClr val="ff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Let each data point be a cluster</a:t>
            </a:r>
            <a:endParaRPr b="0" lang="en-IN" sz="1800" spc="-1" strike="noStrike">
              <a:latin typeface="Arial"/>
            </a:endParaRPr>
          </a:p>
          <a:p>
            <a:pPr lvl="1" marL="990720" indent="-533520">
              <a:lnSpc>
                <a:spcPct val="90000"/>
              </a:lnSpc>
              <a:spcBef>
                <a:spcPts val="360"/>
              </a:spcBef>
              <a:spcAft>
                <a:spcPts val="400"/>
              </a:spcAft>
              <a:buClr>
                <a:srgbClr val="ff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Repeat</a:t>
            </a:r>
            <a:endParaRPr b="0" lang="en-IN" sz="1800" spc="-1" strike="noStrike">
              <a:latin typeface="Arial"/>
            </a:endParaRPr>
          </a:p>
          <a:p>
            <a:pPr lvl="1" marL="990720" indent="-533520">
              <a:lnSpc>
                <a:spcPct val="90000"/>
              </a:lnSpc>
              <a:spcBef>
                <a:spcPts val="360"/>
              </a:spcBef>
              <a:spcAft>
                <a:spcPts val="400"/>
              </a:spcAft>
              <a:buClr>
                <a:srgbClr val="ff0000"/>
              </a:buClr>
              <a:buFont typeface="Wingdings" charset="2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Merge the two closest clusters</a:t>
            </a:r>
            <a:endParaRPr b="0" lang="en-IN" sz="1800" spc="-1" strike="noStrike">
              <a:latin typeface="Arial"/>
            </a:endParaRPr>
          </a:p>
          <a:p>
            <a:pPr lvl="1" marL="990720" indent="-533520">
              <a:lnSpc>
                <a:spcPct val="90000"/>
              </a:lnSpc>
              <a:spcBef>
                <a:spcPts val="360"/>
              </a:spcBef>
              <a:spcAft>
                <a:spcPts val="400"/>
              </a:spcAft>
              <a:buClr>
                <a:srgbClr val="ff0000"/>
              </a:buClr>
              <a:buFont typeface="Wingdings" charset="2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Update the proximity matrix</a:t>
            </a:r>
            <a:endParaRPr b="0" lang="en-IN" sz="1800" spc="-1" strike="noStrike">
              <a:latin typeface="Arial"/>
            </a:endParaRPr>
          </a:p>
          <a:p>
            <a:pPr lvl="1" marL="990720" indent="-533520">
              <a:lnSpc>
                <a:spcPct val="90000"/>
              </a:lnSpc>
              <a:spcBef>
                <a:spcPts val="360"/>
              </a:spcBef>
              <a:spcAft>
                <a:spcPts val="400"/>
              </a:spcAft>
              <a:buClr>
                <a:srgbClr val="ff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Until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 only a single cluster remains</a:t>
            </a:r>
            <a:endParaRPr b="0" lang="en-IN" sz="1800" spc="-1" strike="noStrike">
              <a:latin typeface="Arial"/>
            </a:endParaRPr>
          </a:p>
          <a:p>
            <a:pPr marL="990720" indent="-533520">
              <a:lnSpc>
                <a:spcPct val="90000"/>
              </a:lnSpc>
              <a:spcBef>
                <a:spcPts val="181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Verdana"/>
                <a:ea typeface="DejaVu Sans"/>
              </a:rPr>
              <a:t> </a:t>
            </a:r>
            <a:endParaRPr b="0" lang="en-IN" sz="900" spc="-1" strike="noStrike">
              <a:latin typeface="Arial"/>
            </a:endParaRPr>
          </a:p>
          <a:p>
            <a:pPr marL="533520" indent="-533520">
              <a:lnSpc>
                <a:spcPct val="90000"/>
              </a:lnSpc>
              <a:spcBef>
                <a:spcPts val="360"/>
              </a:spcBef>
              <a:spcAft>
                <a:spcPts val="400"/>
              </a:spcAft>
              <a:buClr>
                <a:srgbClr val="ff0000"/>
              </a:buClr>
              <a:buSzPct val="75000"/>
              <a:buFont typeface="Monotype Sort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DejaVu Sans"/>
              </a:rPr>
              <a:t>Key operation is the computation of the proximity of two clusters</a:t>
            </a:r>
            <a:endParaRPr b="0" lang="en-IN" sz="1800" spc="-1" strike="noStrike">
              <a:latin typeface="Arial"/>
            </a:endParaRPr>
          </a:p>
          <a:p>
            <a:pPr lvl="1" marL="990720" indent="-533520">
              <a:lnSpc>
                <a:spcPct val="90000"/>
              </a:lnSpc>
              <a:spcBef>
                <a:spcPts val="320"/>
              </a:spcBef>
              <a:spcAft>
                <a:spcPts val="400"/>
              </a:spcAft>
              <a:buClr>
                <a:srgbClr val="ff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DejaVu Sans"/>
              </a:rPr>
              <a:t>Different approaches to defining the distance between clusters distinguish the different algorithms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1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Starting Situation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066680"/>
            <a:ext cx="8178120" cy="5637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80008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Start with clusters of individual points and a proximity matrix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10" name="Oval 4"/>
          <p:cNvSpPr/>
          <p:nvPr/>
        </p:nvSpPr>
        <p:spPr>
          <a:xfrm>
            <a:off x="685800" y="4403880"/>
            <a:ext cx="227880" cy="22788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Oval 5"/>
          <p:cNvSpPr/>
          <p:nvPr/>
        </p:nvSpPr>
        <p:spPr>
          <a:xfrm>
            <a:off x="2743200" y="5470560"/>
            <a:ext cx="227880" cy="22788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Oval 6"/>
          <p:cNvSpPr/>
          <p:nvPr/>
        </p:nvSpPr>
        <p:spPr>
          <a:xfrm>
            <a:off x="1600200" y="3565440"/>
            <a:ext cx="227880" cy="22788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Oval 7"/>
          <p:cNvSpPr/>
          <p:nvPr/>
        </p:nvSpPr>
        <p:spPr>
          <a:xfrm>
            <a:off x="1447920" y="5318280"/>
            <a:ext cx="227880" cy="22788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Oval 8"/>
          <p:cNvSpPr/>
          <p:nvPr/>
        </p:nvSpPr>
        <p:spPr>
          <a:xfrm>
            <a:off x="3124080" y="3565440"/>
            <a:ext cx="227880" cy="22788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Oval 9"/>
          <p:cNvSpPr/>
          <p:nvPr/>
        </p:nvSpPr>
        <p:spPr>
          <a:xfrm>
            <a:off x="1600200" y="2955960"/>
            <a:ext cx="227880" cy="22788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Oval 10"/>
          <p:cNvSpPr/>
          <p:nvPr/>
        </p:nvSpPr>
        <p:spPr>
          <a:xfrm>
            <a:off x="457200" y="4708440"/>
            <a:ext cx="227880" cy="22788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Oval 11"/>
          <p:cNvSpPr/>
          <p:nvPr/>
        </p:nvSpPr>
        <p:spPr>
          <a:xfrm>
            <a:off x="1828800" y="5318280"/>
            <a:ext cx="227880" cy="22788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Oval 12"/>
          <p:cNvSpPr/>
          <p:nvPr/>
        </p:nvSpPr>
        <p:spPr>
          <a:xfrm>
            <a:off x="3124080" y="5089680"/>
            <a:ext cx="227880" cy="22788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Oval 13"/>
          <p:cNvSpPr/>
          <p:nvPr/>
        </p:nvSpPr>
        <p:spPr>
          <a:xfrm>
            <a:off x="2133720" y="3032280"/>
            <a:ext cx="227880" cy="22788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Oval 14"/>
          <p:cNvSpPr/>
          <p:nvPr/>
        </p:nvSpPr>
        <p:spPr>
          <a:xfrm>
            <a:off x="3200400" y="4098960"/>
            <a:ext cx="227880" cy="22788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Oval 15"/>
          <p:cNvSpPr/>
          <p:nvPr/>
        </p:nvSpPr>
        <p:spPr>
          <a:xfrm>
            <a:off x="3733920" y="3184560"/>
            <a:ext cx="227880" cy="227880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2" name="Group 16"/>
          <p:cNvGrpSpPr/>
          <p:nvPr/>
        </p:nvGrpSpPr>
        <p:grpSpPr>
          <a:xfrm>
            <a:off x="5257800" y="1903320"/>
            <a:ext cx="3199680" cy="2755080"/>
            <a:chOff x="5257800" y="1903320"/>
            <a:chExt cx="3199680" cy="2755080"/>
          </a:xfrm>
        </p:grpSpPr>
        <p:sp>
          <p:nvSpPr>
            <p:cNvPr id="123" name="Line 17"/>
            <p:cNvSpPr/>
            <p:nvPr/>
          </p:nvSpPr>
          <p:spPr>
            <a:xfrm>
              <a:off x="5613120" y="1903320"/>
              <a:ext cx="360" cy="22770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Line 18"/>
            <p:cNvSpPr/>
            <p:nvPr/>
          </p:nvSpPr>
          <p:spPr>
            <a:xfrm>
              <a:off x="5328720" y="2163600"/>
              <a:ext cx="2773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Line 19"/>
            <p:cNvSpPr/>
            <p:nvPr/>
          </p:nvSpPr>
          <p:spPr>
            <a:xfrm>
              <a:off x="6081480" y="1903320"/>
              <a:ext cx="360" cy="22770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Line 20"/>
            <p:cNvSpPr/>
            <p:nvPr/>
          </p:nvSpPr>
          <p:spPr>
            <a:xfrm>
              <a:off x="6551280" y="1903320"/>
              <a:ext cx="360" cy="22770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Line 21"/>
            <p:cNvSpPr/>
            <p:nvPr/>
          </p:nvSpPr>
          <p:spPr>
            <a:xfrm>
              <a:off x="7020720" y="1903320"/>
              <a:ext cx="360" cy="22770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Line 22"/>
            <p:cNvSpPr/>
            <p:nvPr/>
          </p:nvSpPr>
          <p:spPr>
            <a:xfrm>
              <a:off x="7490520" y="1903320"/>
              <a:ext cx="360" cy="22770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Line 23"/>
            <p:cNvSpPr/>
            <p:nvPr/>
          </p:nvSpPr>
          <p:spPr>
            <a:xfrm>
              <a:off x="7960320" y="1903320"/>
              <a:ext cx="360" cy="227700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Line 24"/>
            <p:cNvSpPr/>
            <p:nvPr/>
          </p:nvSpPr>
          <p:spPr>
            <a:xfrm>
              <a:off x="5328720" y="2514600"/>
              <a:ext cx="2773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Line 25"/>
            <p:cNvSpPr/>
            <p:nvPr/>
          </p:nvSpPr>
          <p:spPr>
            <a:xfrm>
              <a:off x="5328720" y="2865600"/>
              <a:ext cx="2773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Line 26"/>
            <p:cNvSpPr/>
            <p:nvPr/>
          </p:nvSpPr>
          <p:spPr>
            <a:xfrm>
              <a:off x="5328720" y="3216600"/>
              <a:ext cx="2773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Line 27"/>
            <p:cNvSpPr/>
            <p:nvPr/>
          </p:nvSpPr>
          <p:spPr>
            <a:xfrm>
              <a:off x="5328720" y="3567600"/>
              <a:ext cx="2773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Line 28"/>
            <p:cNvSpPr/>
            <p:nvPr/>
          </p:nvSpPr>
          <p:spPr>
            <a:xfrm>
              <a:off x="5328720" y="3920040"/>
              <a:ext cx="277380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Text Box 29"/>
            <p:cNvSpPr/>
            <p:nvPr/>
          </p:nvSpPr>
          <p:spPr>
            <a:xfrm>
              <a:off x="5257800" y="2228760"/>
              <a:ext cx="497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36" name="Text Box 30"/>
            <p:cNvSpPr/>
            <p:nvPr/>
          </p:nvSpPr>
          <p:spPr>
            <a:xfrm>
              <a:off x="5257800" y="2944440"/>
              <a:ext cx="497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37" name="Text Box 31"/>
            <p:cNvSpPr/>
            <p:nvPr/>
          </p:nvSpPr>
          <p:spPr>
            <a:xfrm>
              <a:off x="5257800" y="3658680"/>
              <a:ext cx="497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38" name="Text Box 32"/>
            <p:cNvSpPr/>
            <p:nvPr/>
          </p:nvSpPr>
          <p:spPr>
            <a:xfrm>
              <a:off x="5257800" y="3336120"/>
              <a:ext cx="497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39" name="Text Box 33"/>
            <p:cNvSpPr/>
            <p:nvPr/>
          </p:nvSpPr>
          <p:spPr>
            <a:xfrm>
              <a:off x="5257800" y="2619000"/>
              <a:ext cx="497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40" name="Text Box 34"/>
            <p:cNvSpPr/>
            <p:nvPr/>
          </p:nvSpPr>
          <p:spPr>
            <a:xfrm>
              <a:off x="5684400" y="1903320"/>
              <a:ext cx="4986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41" name="Text Box 35"/>
            <p:cNvSpPr/>
            <p:nvPr/>
          </p:nvSpPr>
          <p:spPr>
            <a:xfrm>
              <a:off x="6111360" y="1903320"/>
              <a:ext cx="497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42" name="Text Box 36"/>
            <p:cNvSpPr/>
            <p:nvPr/>
          </p:nvSpPr>
          <p:spPr>
            <a:xfrm>
              <a:off x="6609240" y="1903320"/>
              <a:ext cx="497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43" name="Text Box 37"/>
            <p:cNvSpPr/>
            <p:nvPr/>
          </p:nvSpPr>
          <p:spPr>
            <a:xfrm>
              <a:off x="7106760" y="1903320"/>
              <a:ext cx="497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44" name="Text Box 38"/>
            <p:cNvSpPr/>
            <p:nvPr/>
          </p:nvSpPr>
          <p:spPr>
            <a:xfrm>
              <a:off x="7462440" y="1903320"/>
              <a:ext cx="4971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p5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45" name="Text Box 39"/>
            <p:cNvSpPr/>
            <p:nvPr/>
          </p:nvSpPr>
          <p:spPr>
            <a:xfrm>
              <a:off x="7960320" y="1903320"/>
              <a:ext cx="4971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799"/>
                </a:spcBef>
                <a:buNone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 . .</a:t>
              </a:r>
              <a:endParaRPr b="0" lang="en-IN" sz="1600" spc="-1" strike="noStrike">
                <a:latin typeface="Arial"/>
              </a:endParaRPr>
            </a:p>
          </p:txBody>
        </p:sp>
        <p:sp>
          <p:nvSpPr>
            <p:cNvPr id="146" name="Text Box 40"/>
            <p:cNvSpPr/>
            <p:nvPr/>
          </p:nvSpPr>
          <p:spPr>
            <a:xfrm>
              <a:off x="5329080" y="3868560"/>
              <a:ext cx="283680" cy="78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endParaRPr b="0" lang="en-IN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endParaRPr b="0" lang="en-IN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2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.</a:t>
              </a:r>
              <a:endParaRPr b="0" lang="en-IN" sz="1200" spc="-1" strike="noStrike">
                <a:latin typeface="Arial"/>
              </a:endParaRPr>
            </a:p>
          </p:txBody>
        </p:sp>
      </p:grpSp>
      <p:sp>
        <p:nvSpPr>
          <p:cNvPr id="147" name="Text Box 41"/>
          <p:cNvSpPr/>
          <p:nvPr/>
        </p:nvSpPr>
        <p:spPr>
          <a:xfrm>
            <a:off x="5791320" y="4343400"/>
            <a:ext cx="25138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Proximity Matrix</a:t>
            </a:r>
            <a:endParaRPr b="0" lang="en-IN" sz="2000" spc="-1" strike="noStrike">
              <a:latin typeface="Arial"/>
            </a:endParaRPr>
          </a:p>
        </p:txBody>
      </p:sp>
      <p:graphicFrame>
        <p:nvGraphicFramePr>
          <p:cNvPr id="148" name="Picture 2"/>
          <p:cNvGraphicFramePr/>
          <p:nvPr/>
        </p:nvGraphicFramePr>
        <p:xfrm>
          <a:off x="4572000" y="5610240"/>
          <a:ext cx="4055400" cy="71352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149" name="Picture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572000" y="5610240"/>
                    <a:ext cx="4055400" cy="713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pic>
        <p:nvPicPr>
          <p:cNvPr id="150" name="" descr=""/>
          <p:cNvPicPr/>
          <p:nvPr/>
        </p:nvPicPr>
        <p:blipFill>
          <a:blip r:embed="rId3"/>
          <a:stretch/>
        </p:blipFill>
        <p:spPr>
          <a:xfrm>
            <a:off x="4572000" y="5600880"/>
            <a:ext cx="4051080" cy="71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1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Intermediate Situation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066680"/>
            <a:ext cx="8178120" cy="5637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80008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After some merging steps, we have some clusters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53" name="Freeform 4"/>
          <p:cNvSpPr/>
          <p:nvPr/>
        </p:nvSpPr>
        <p:spPr>
          <a:xfrm>
            <a:off x="609480" y="3886200"/>
            <a:ext cx="545400" cy="77256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Freeform 5"/>
          <p:cNvSpPr/>
          <p:nvPr/>
        </p:nvSpPr>
        <p:spPr>
          <a:xfrm rot="16200000">
            <a:off x="1599840" y="2667600"/>
            <a:ext cx="761400" cy="91368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Freeform 6"/>
          <p:cNvSpPr/>
          <p:nvPr/>
        </p:nvSpPr>
        <p:spPr>
          <a:xfrm rot="10800000">
            <a:off x="3353400" y="3048480"/>
            <a:ext cx="685080" cy="76140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Freeform 7"/>
          <p:cNvSpPr/>
          <p:nvPr/>
        </p:nvSpPr>
        <p:spPr>
          <a:xfrm>
            <a:off x="1295280" y="4952880"/>
            <a:ext cx="774000" cy="77256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Freeform 8"/>
          <p:cNvSpPr/>
          <p:nvPr/>
        </p:nvSpPr>
        <p:spPr>
          <a:xfrm rot="10800000">
            <a:off x="2591640" y="4877280"/>
            <a:ext cx="685080" cy="76140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Text Box 9"/>
          <p:cNvSpPr/>
          <p:nvPr/>
        </p:nvSpPr>
        <p:spPr>
          <a:xfrm>
            <a:off x="685800" y="4191120"/>
            <a:ext cx="456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9" name="Text Box 10"/>
          <p:cNvSpPr/>
          <p:nvPr/>
        </p:nvSpPr>
        <p:spPr>
          <a:xfrm>
            <a:off x="3429000" y="3352680"/>
            <a:ext cx="456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0" name="Text Box 11"/>
          <p:cNvSpPr/>
          <p:nvPr/>
        </p:nvSpPr>
        <p:spPr>
          <a:xfrm>
            <a:off x="1523880" y="5181480"/>
            <a:ext cx="456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1" name="Text Box 12"/>
          <p:cNvSpPr/>
          <p:nvPr/>
        </p:nvSpPr>
        <p:spPr>
          <a:xfrm>
            <a:off x="2743200" y="5105520"/>
            <a:ext cx="456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2" name="Text Box 13"/>
          <p:cNvSpPr/>
          <p:nvPr/>
        </p:nvSpPr>
        <p:spPr>
          <a:xfrm>
            <a:off x="1752480" y="2971800"/>
            <a:ext cx="456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C3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163" name="Group 14"/>
          <p:cNvGrpSpPr/>
          <p:nvPr/>
        </p:nvGrpSpPr>
        <p:grpSpPr>
          <a:xfrm>
            <a:off x="5486400" y="1660320"/>
            <a:ext cx="2895120" cy="2272320"/>
            <a:chOff x="5486400" y="1660320"/>
            <a:chExt cx="2895120" cy="2272320"/>
          </a:xfrm>
        </p:grpSpPr>
        <p:sp>
          <p:nvSpPr>
            <p:cNvPr id="164" name="Text Box 15"/>
            <p:cNvSpPr/>
            <p:nvPr/>
          </p:nvSpPr>
          <p:spPr>
            <a:xfrm>
              <a:off x="6377400" y="1660680"/>
              <a:ext cx="5191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65" name="Text Box 16"/>
            <p:cNvSpPr/>
            <p:nvPr/>
          </p:nvSpPr>
          <p:spPr>
            <a:xfrm>
              <a:off x="5931720" y="1660680"/>
              <a:ext cx="5191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66" name="Line 17"/>
            <p:cNvSpPr/>
            <p:nvPr/>
          </p:nvSpPr>
          <p:spPr>
            <a:xfrm>
              <a:off x="5857560" y="1660320"/>
              <a:ext cx="360" cy="21909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Line 18"/>
            <p:cNvSpPr/>
            <p:nvPr/>
          </p:nvSpPr>
          <p:spPr>
            <a:xfrm>
              <a:off x="5560560" y="1942920"/>
              <a:ext cx="274716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Line 19"/>
            <p:cNvSpPr/>
            <p:nvPr/>
          </p:nvSpPr>
          <p:spPr>
            <a:xfrm>
              <a:off x="8307720" y="1660320"/>
              <a:ext cx="360" cy="21909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Line 20"/>
            <p:cNvSpPr/>
            <p:nvPr/>
          </p:nvSpPr>
          <p:spPr>
            <a:xfrm>
              <a:off x="5560560" y="3851280"/>
              <a:ext cx="274716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Text Box 21"/>
            <p:cNvSpPr/>
            <p:nvPr/>
          </p:nvSpPr>
          <p:spPr>
            <a:xfrm>
              <a:off x="5486400" y="2013840"/>
              <a:ext cx="5191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71" name="Text Box 22"/>
            <p:cNvSpPr/>
            <p:nvPr/>
          </p:nvSpPr>
          <p:spPr>
            <a:xfrm>
              <a:off x="5486400" y="2790000"/>
              <a:ext cx="5191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72" name="Text Box 23"/>
            <p:cNvSpPr/>
            <p:nvPr/>
          </p:nvSpPr>
          <p:spPr>
            <a:xfrm>
              <a:off x="5486400" y="3568680"/>
              <a:ext cx="5191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73" name="Text Box 24"/>
            <p:cNvSpPr/>
            <p:nvPr/>
          </p:nvSpPr>
          <p:spPr>
            <a:xfrm>
              <a:off x="5486400" y="3215520"/>
              <a:ext cx="5191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74" name="Text Box 25"/>
            <p:cNvSpPr/>
            <p:nvPr/>
          </p:nvSpPr>
          <p:spPr>
            <a:xfrm>
              <a:off x="5486400" y="2437920"/>
              <a:ext cx="5191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75" name="Text Box 26"/>
            <p:cNvSpPr/>
            <p:nvPr/>
          </p:nvSpPr>
          <p:spPr>
            <a:xfrm>
              <a:off x="6897240" y="1660680"/>
              <a:ext cx="5191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76" name="Text Box 27"/>
            <p:cNvSpPr/>
            <p:nvPr/>
          </p:nvSpPr>
          <p:spPr>
            <a:xfrm>
              <a:off x="7416720" y="1660680"/>
              <a:ext cx="5191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77" name="Text Box 28"/>
            <p:cNvSpPr/>
            <p:nvPr/>
          </p:nvSpPr>
          <p:spPr>
            <a:xfrm>
              <a:off x="7862400" y="1660680"/>
              <a:ext cx="5191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78" name="Line 29"/>
            <p:cNvSpPr/>
            <p:nvPr/>
          </p:nvSpPr>
          <p:spPr>
            <a:xfrm>
              <a:off x="5560560" y="2296440"/>
              <a:ext cx="274716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Line 30"/>
            <p:cNvSpPr/>
            <p:nvPr/>
          </p:nvSpPr>
          <p:spPr>
            <a:xfrm>
              <a:off x="5560560" y="3073680"/>
              <a:ext cx="274716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Line 31"/>
            <p:cNvSpPr/>
            <p:nvPr/>
          </p:nvSpPr>
          <p:spPr>
            <a:xfrm>
              <a:off x="5560560" y="2720520"/>
              <a:ext cx="274716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Line 32"/>
            <p:cNvSpPr/>
            <p:nvPr/>
          </p:nvSpPr>
          <p:spPr>
            <a:xfrm>
              <a:off x="5560560" y="3427200"/>
              <a:ext cx="274716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Line 33"/>
            <p:cNvSpPr/>
            <p:nvPr/>
          </p:nvSpPr>
          <p:spPr>
            <a:xfrm>
              <a:off x="6377040" y="1660320"/>
              <a:ext cx="360" cy="21909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Line 34"/>
            <p:cNvSpPr/>
            <p:nvPr/>
          </p:nvSpPr>
          <p:spPr>
            <a:xfrm>
              <a:off x="6822720" y="1660320"/>
              <a:ext cx="360" cy="21909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Line 35"/>
            <p:cNvSpPr/>
            <p:nvPr/>
          </p:nvSpPr>
          <p:spPr>
            <a:xfrm>
              <a:off x="7342200" y="1660320"/>
              <a:ext cx="360" cy="21909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Line 36"/>
            <p:cNvSpPr/>
            <p:nvPr/>
          </p:nvSpPr>
          <p:spPr>
            <a:xfrm>
              <a:off x="7862040" y="1660320"/>
              <a:ext cx="360" cy="21909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6" name="Text Box 37"/>
          <p:cNvSpPr/>
          <p:nvPr/>
        </p:nvSpPr>
        <p:spPr>
          <a:xfrm>
            <a:off x="5791320" y="3870360"/>
            <a:ext cx="25138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Proximity Matrix</a:t>
            </a:r>
            <a:endParaRPr b="0" lang="en-IN" sz="2000" spc="-1" strike="noStrike">
              <a:latin typeface="Arial"/>
            </a:endParaRPr>
          </a:p>
        </p:txBody>
      </p:sp>
      <p:graphicFrame>
        <p:nvGraphicFramePr>
          <p:cNvPr id="187" name="Picture 2"/>
          <p:cNvGraphicFramePr/>
          <p:nvPr/>
        </p:nvGraphicFramePr>
        <p:xfrm>
          <a:off x="4648320" y="4713120"/>
          <a:ext cx="4082400" cy="161064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188" name="Picture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648320" y="4713120"/>
                    <a:ext cx="4082400" cy="16106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pic>
        <p:nvPicPr>
          <p:cNvPr id="189" name="" descr=""/>
          <p:cNvPicPr/>
          <p:nvPr/>
        </p:nvPicPr>
        <p:blipFill>
          <a:blip r:embed="rId3"/>
          <a:stretch/>
        </p:blipFill>
        <p:spPr>
          <a:xfrm>
            <a:off x="4648320" y="4711680"/>
            <a:ext cx="4076280" cy="159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52280" y="152280"/>
            <a:ext cx="6527160" cy="83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Intermediate Situation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457200" y="1066680"/>
            <a:ext cx="8178120" cy="5637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800080"/>
              </a:buClr>
              <a:buFont typeface="Symbol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</a:rPr>
              <a:t>We want to merge the two closest clusters (C2 and C5)  and update the proximity matrix.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92" name="Freeform 4"/>
          <p:cNvSpPr/>
          <p:nvPr/>
        </p:nvSpPr>
        <p:spPr>
          <a:xfrm>
            <a:off x="609480" y="3886200"/>
            <a:ext cx="545400" cy="77256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Freeform 5"/>
          <p:cNvSpPr/>
          <p:nvPr/>
        </p:nvSpPr>
        <p:spPr>
          <a:xfrm rot="16200000">
            <a:off x="1599840" y="2667600"/>
            <a:ext cx="761400" cy="91368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Freeform 6"/>
          <p:cNvSpPr/>
          <p:nvPr/>
        </p:nvSpPr>
        <p:spPr>
          <a:xfrm rot="10800000">
            <a:off x="3353400" y="3048480"/>
            <a:ext cx="685080" cy="76140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Freeform 7"/>
          <p:cNvSpPr/>
          <p:nvPr/>
        </p:nvSpPr>
        <p:spPr>
          <a:xfrm>
            <a:off x="1295280" y="4952880"/>
            <a:ext cx="774000" cy="77256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Freeform 8"/>
          <p:cNvSpPr/>
          <p:nvPr/>
        </p:nvSpPr>
        <p:spPr>
          <a:xfrm rot="10800000">
            <a:off x="2591640" y="4877280"/>
            <a:ext cx="685080" cy="761400"/>
          </a:xfrm>
          <a:custGeom>
            <a:avLst/>
            <a:gdLst/>
            <a:ahLst/>
            <a:rect l="l" t="t" r="r" b="b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Text Box 9"/>
          <p:cNvSpPr/>
          <p:nvPr/>
        </p:nvSpPr>
        <p:spPr>
          <a:xfrm>
            <a:off x="685800" y="4191120"/>
            <a:ext cx="456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8" name="Text Box 10"/>
          <p:cNvSpPr/>
          <p:nvPr/>
        </p:nvSpPr>
        <p:spPr>
          <a:xfrm>
            <a:off x="3429000" y="3352680"/>
            <a:ext cx="456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9" name="Text Box 11"/>
          <p:cNvSpPr/>
          <p:nvPr/>
        </p:nvSpPr>
        <p:spPr>
          <a:xfrm>
            <a:off x="1523880" y="5181480"/>
            <a:ext cx="456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0" name="Text Box 12"/>
          <p:cNvSpPr/>
          <p:nvPr/>
        </p:nvSpPr>
        <p:spPr>
          <a:xfrm>
            <a:off x="2743200" y="5105520"/>
            <a:ext cx="456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1" name="Text Box 13"/>
          <p:cNvSpPr/>
          <p:nvPr/>
        </p:nvSpPr>
        <p:spPr>
          <a:xfrm>
            <a:off x="1752480" y="2971800"/>
            <a:ext cx="456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C3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202" name="Group 14"/>
          <p:cNvGrpSpPr/>
          <p:nvPr/>
        </p:nvGrpSpPr>
        <p:grpSpPr>
          <a:xfrm>
            <a:off x="5486400" y="1676160"/>
            <a:ext cx="2971800" cy="2254680"/>
            <a:chOff x="5486400" y="1676160"/>
            <a:chExt cx="2971800" cy="2254680"/>
          </a:xfrm>
        </p:grpSpPr>
        <p:sp>
          <p:nvSpPr>
            <p:cNvPr id="203" name="Text Box 15"/>
            <p:cNvSpPr/>
            <p:nvPr/>
          </p:nvSpPr>
          <p:spPr>
            <a:xfrm>
              <a:off x="6378120" y="1676520"/>
              <a:ext cx="519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04" name="Text Box 16"/>
            <p:cNvSpPr/>
            <p:nvPr/>
          </p:nvSpPr>
          <p:spPr>
            <a:xfrm>
              <a:off x="5932080" y="1676520"/>
              <a:ext cx="519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05" name="Line 17"/>
            <p:cNvSpPr/>
            <p:nvPr/>
          </p:nvSpPr>
          <p:spPr>
            <a:xfrm>
              <a:off x="5857560" y="1676160"/>
              <a:ext cx="360" cy="21722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Line 18"/>
            <p:cNvSpPr/>
            <p:nvPr/>
          </p:nvSpPr>
          <p:spPr>
            <a:xfrm>
              <a:off x="5560560" y="1956600"/>
              <a:ext cx="289764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Line 19"/>
            <p:cNvSpPr/>
            <p:nvPr/>
          </p:nvSpPr>
          <p:spPr>
            <a:xfrm>
              <a:off x="8309520" y="1676160"/>
              <a:ext cx="360" cy="21722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Line 20"/>
            <p:cNvSpPr/>
            <p:nvPr/>
          </p:nvSpPr>
          <p:spPr>
            <a:xfrm>
              <a:off x="5560560" y="3848400"/>
              <a:ext cx="274896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Text Box 21"/>
            <p:cNvSpPr/>
            <p:nvPr/>
          </p:nvSpPr>
          <p:spPr>
            <a:xfrm>
              <a:off x="5486400" y="2026800"/>
              <a:ext cx="519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10" name="Text Box 22"/>
            <p:cNvSpPr/>
            <p:nvPr/>
          </p:nvSpPr>
          <p:spPr>
            <a:xfrm>
              <a:off x="5486400" y="2797560"/>
              <a:ext cx="519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11" name="Text Box 23"/>
            <p:cNvSpPr/>
            <p:nvPr/>
          </p:nvSpPr>
          <p:spPr>
            <a:xfrm>
              <a:off x="5486400" y="3566880"/>
              <a:ext cx="519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12" name="Text Box 24"/>
            <p:cNvSpPr/>
            <p:nvPr/>
          </p:nvSpPr>
          <p:spPr>
            <a:xfrm>
              <a:off x="5486400" y="3217680"/>
              <a:ext cx="519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13" name="Text Box 25"/>
            <p:cNvSpPr/>
            <p:nvPr/>
          </p:nvSpPr>
          <p:spPr>
            <a:xfrm>
              <a:off x="5486400" y="2447280"/>
              <a:ext cx="519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14" name="Text Box 26"/>
            <p:cNvSpPr/>
            <p:nvPr/>
          </p:nvSpPr>
          <p:spPr>
            <a:xfrm>
              <a:off x="6897960" y="1676520"/>
              <a:ext cx="519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C3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15" name="Text Box 27"/>
            <p:cNvSpPr/>
            <p:nvPr/>
          </p:nvSpPr>
          <p:spPr>
            <a:xfrm>
              <a:off x="7418160" y="1676520"/>
              <a:ext cx="519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C4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16" name="Text Box 28"/>
            <p:cNvSpPr/>
            <p:nvPr/>
          </p:nvSpPr>
          <p:spPr>
            <a:xfrm>
              <a:off x="7863840" y="1676520"/>
              <a:ext cx="5194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601"/>
                </a:spcBef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C5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17" name="Line 29"/>
            <p:cNvSpPr/>
            <p:nvPr/>
          </p:nvSpPr>
          <p:spPr>
            <a:xfrm>
              <a:off x="5560560" y="2306880"/>
              <a:ext cx="274896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8" name="Line 30"/>
            <p:cNvSpPr/>
            <p:nvPr/>
          </p:nvSpPr>
          <p:spPr>
            <a:xfrm>
              <a:off x="5560560" y="3077640"/>
              <a:ext cx="274896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Line 31"/>
            <p:cNvSpPr/>
            <p:nvPr/>
          </p:nvSpPr>
          <p:spPr>
            <a:xfrm>
              <a:off x="5560560" y="2727360"/>
              <a:ext cx="274896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Line 32"/>
            <p:cNvSpPr/>
            <p:nvPr/>
          </p:nvSpPr>
          <p:spPr>
            <a:xfrm>
              <a:off x="5560560" y="3427920"/>
              <a:ext cx="2748960" cy="36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Line 33"/>
            <p:cNvSpPr/>
            <p:nvPr/>
          </p:nvSpPr>
          <p:spPr>
            <a:xfrm>
              <a:off x="6377760" y="1676160"/>
              <a:ext cx="360" cy="21722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Line 34"/>
            <p:cNvSpPr/>
            <p:nvPr/>
          </p:nvSpPr>
          <p:spPr>
            <a:xfrm>
              <a:off x="6823440" y="1676160"/>
              <a:ext cx="360" cy="21722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Line 35"/>
            <p:cNvSpPr/>
            <p:nvPr/>
          </p:nvSpPr>
          <p:spPr>
            <a:xfrm>
              <a:off x="7343640" y="1676160"/>
              <a:ext cx="360" cy="21722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Line 36"/>
            <p:cNvSpPr/>
            <p:nvPr/>
          </p:nvSpPr>
          <p:spPr>
            <a:xfrm>
              <a:off x="7863840" y="1676160"/>
              <a:ext cx="360" cy="2172240"/>
            </a:xfrm>
            <a:prstGeom prst="line">
              <a:avLst/>
            </a:prstGeom>
            <a:ln w="127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Rectangle 37"/>
            <p:cNvSpPr/>
            <p:nvPr/>
          </p:nvSpPr>
          <p:spPr>
            <a:xfrm>
              <a:off x="5857920" y="2306880"/>
              <a:ext cx="2450880" cy="419760"/>
            </a:xfrm>
            <a:prstGeom prst="rect">
              <a:avLst/>
            </a:prstGeom>
            <a:pattFill prst="wdDnDiag">
              <a:fgClr>
                <a:srgbClr val="eeece1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Rectangle 38"/>
            <p:cNvSpPr/>
            <p:nvPr/>
          </p:nvSpPr>
          <p:spPr>
            <a:xfrm>
              <a:off x="5857920" y="3427920"/>
              <a:ext cx="2450880" cy="419760"/>
            </a:xfrm>
            <a:prstGeom prst="rect">
              <a:avLst/>
            </a:prstGeom>
            <a:pattFill prst="wdDnDiag">
              <a:fgClr>
                <a:srgbClr val="eeece1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Rectangle 39"/>
            <p:cNvSpPr/>
            <p:nvPr/>
          </p:nvSpPr>
          <p:spPr>
            <a:xfrm rot="5400000">
              <a:off x="5644800" y="2668680"/>
              <a:ext cx="1893960" cy="462240"/>
            </a:xfrm>
            <a:prstGeom prst="rect">
              <a:avLst/>
            </a:prstGeom>
            <a:pattFill prst="wdDnDiag">
              <a:fgClr>
                <a:srgbClr val="eeece1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Rectangle 40"/>
            <p:cNvSpPr/>
            <p:nvPr/>
          </p:nvSpPr>
          <p:spPr>
            <a:xfrm rot="5400000">
              <a:off x="7124760" y="2661120"/>
              <a:ext cx="1892520" cy="480600"/>
            </a:xfrm>
            <a:prstGeom prst="rect">
              <a:avLst/>
            </a:prstGeom>
            <a:pattFill prst="wdDnDiag">
              <a:fgClr>
                <a:srgbClr val="eeece1"/>
              </a:fgClr>
              <a:bgClr>
                <a:srgbClr val="ffffff"/>
              </a:bgClr>
            </a:pattFill>
            <a:ln w="1270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9" name="Oval 41"/>
          <p:cNvSpPr/>
          <p:nvPr/>
        </p:nvSpPr>
        <p:spPr>
          <a:xfrm>
            <a:off x="990720" y="4648320"/>
            <a:ext cx="2513880" cy="1294560"/>
          </a:xfrm>
          <a:prstGeom prst="ellipse">
            <a:avLst/>
          </a:prstGeom>
          <a:noFill/>
          <a:ln cap="rnd" w="25400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Text Box 42"/>
          <p:cNvSpPr/>
          <p:nvPr/>
        </p:nvSpPr>
        <p:spPr>
          <a:xfrm>
            <a:off x="5791320" y="3870360"/>
            <a:ext cx="25138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Proximity Matrix</a:t>
            </a:r>
            <a:endParaRPr b="0" lang="en-IN" sz="2000" spc="-1" strike="noStrike">
              <a:latin typeface="Arial"/>
            </a:endParaRPr>
          </a:p>
        </p:txBody>
      </p:sp>
      <p:graphicFrame>
        <p:nvGraphicFramePr>
          <p:cNvPr id="231" name="Picture 2"/>
          <p:cNvGraphicFramePr/>
          <p:nvPr/>
        </p:nvGraphicFramePr>
        <p:xfrm>
          <a:off x="4648320" y="4495680"/>
          <a:ext cx="4082400" cy="184572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232" name="Picture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4648320" y="4495680"/>
                    <a:ext cx="4082400" cy="18457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pic>
        <p:nvPicPr>
          <p:cNvPr id="233" name="" descr=""/>
          <p:cNvPicPr/>
          <p:nvPr/>
        </p:nvPicPr>
        <p:blipFill>
          <a:blip r:embed="rId3"/>
          <a:stretch/>
        </p:blipFill>
        <p:spPr>
          <a:xfrm>
            <a:off x="4648320" y="4495680"/>
            <a:ext cx="4076280" cy="184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9995</TotalTime>
  <Application>LibreOffice/7.3.7.2$Linux_X86_64 LibreOffice_project/30$Build-2</Application>
  <AppVersion>15.0000</AppVersion>
  <Words>845</Words>
  <Paragraphs>326</Paragraphs>
  <Company>NEWI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1998-09-03T13:41:33Z</dcterms:created>
  <dc:creator>SSS</dc:creator>
  <dc:description/>
  <dc:language>en-IN</dc:language>
  <cp:lastModifiedBy/>
  <dcterms:modified xsi:type="dcterms:W3CDTF">2023-07-17T20:25:48Z</dcterms:modified>
  <cp:revision>1655</cp:revision>
  <dc:subject/>
  <dc:title>Computer Organisation &amp; Architecture    IS C351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Color">
    <vt:i4>15132390</vt:i4>
  </property>
  <property fmtid="{D5CDD505-2E9C-101B-9397-08002B2CF9AE}" pid="3" name="ButtonType">
    <vt:i4>3</vt:i4>
  </property>
  <property fmtid="{D5CDD505-2E9C-101B-9397-08002B2CF9AE}" pid="4" name="Compression">
    <vt:i4>100</vt:i4>
  </property>
  <property fmtid="{D5CDD505-2E9C-101B-9397-08002B2CF9AE}" pid="5" name="DownloadIEButton">
    <vt:bool>0</vt:bool>
  </property>
  <property fmtid="{D5CDD505-2E9C-101B-9397-08002B2CF9AE}" pid="6" name="DownloadOriginal">
    <vt:bool>1</vt:bool>
  </property>
  <property fmtid="{D5CDD505-2E9C-101B-9397-08002B2CF9AE}" pid="7" name="GraphicType">
    <vt:i4>1</vt:i4>
  </property>
  <property fmtid="{D5CDD505-2E9C-101B-9397-08002B2CF9AE}" pid="8" name="HomePage">
    <vt:lpwstr>http://www.newi.ac.uk/pullina/default.htm</vt:lpwstr>
  </property>
  <property fmtid="{D5CDD505-2E9C-101B-9397-08002B2CF9AE}" pid="9" name="LinkColor">
    <vt:i4>16711782</vt:i4>
  </property>
  <property fmtid="{D5CDD505-2E9C-101B-9397-08002B2CF9AE}" pid="10" name="MailAddress">
    <vt:lpwstr>a.j.pullin@newi.ac.uk</vt:lpwstr>
  </property>
  <property fmtid="{D5CDD505-2E9C-101B-9397-08002B2CF9AE}" pid="11" name="NavBtnPos">
    <vt:i4>3</vt:i4>
  </property>
  <property fmtid="{D5CDD505-2E9C-101B-9397-08002B2CF9AE}" pid="12" name="Other">
    <vt:lpwstr/>
  </property>
  <property fmtid="{D5CDD505-2E9C-101B-9397-08002B2CF9AE}" pid="13" name="OutputDir">
    <vt:lpwstr>H:\Data\Networks\Notes\HTML</vt:lpwstr>
  </property>
  <property fmtid="{D5CDD505-2E9C-101B-9397-08002B2CF9AE}" pid="14" name="PresentationFormat">
    <vt:lpwstr>On-screen Show (4:3)</vt:lpwstr>
  </property>
  <property fmtid="{D5CDD505-2E9C-101B-9397-08002B2CF9AE}" pid="15" name="ScreenSize">
    <vt:i4>2</vt:i4>
  </property>
  <property fmtid="{D5CDD505-2E9C-101B-9397-08002B2CF9AE}" pid="16" name="ScreenUsage">
    <vt:i4>1</vt:i4>
  </property>
  <property fmtid="{D5CDD505-2E9C-101B-9397-08002B2CF9AE}" pid="17" name="ShowNotes">
    <vt:bool>0</vt:bool>
  </property>
  <property fmtid="{D5CDD505-2E9C-101B-9397-08002B2CF9AE}" pid="18" name="Slides">
    <vt:i4>33</vt:i4>
  </property>
  <property fmtid="{D5CDD505-2E9C-101B-9397-08002B2CF9AE}" pid="19" name="TemplateType">
    <vt:i4>1</vt:i4>
  </property>
  <property fmtid="{D5CDD505-2E9C-101B-9397-08002B2CF9AE}" pid="20" name="TextColor">
    <vt:i4>0</vt:i4>
  </property>
  <property fmtid="{D5CDD505-2E9C-101B-9397-08002B2CF9AE}" pid="21" name="TransparentButton">
    <vt:i4>0</vt:i4>
  </property>
  <property fmtid="{D5CDD505-2E9C-101B-9397-08002B2CF9AE}" pid="22" name="UseBrowserColor">
    <vt:bool>1</vt:bool>
  </property>
  <property fmtid="{D5CDD505-2E9C-101B-9397-08002B2CF9AE}" pid="23" name="VisitedColor">
    <vt:i4>10040268</vt:i4>
  </property>
</Properties>
</file>