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0" y="3352680"/>
            <a:ext cx="8686080" cy="274248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4"/>
          <p:cNvSpPr/>
          <p:nvPr/>
        </p:nvSpPr>
        <p:spPr>
          <a:xfrm>
            <a:off x="2895480" y="6095880"/>
            <a:ext cx="2894760" cy="756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5"/>
          <p:cNvSpPr/>
          <p:nvPr/>
        </p:nvSpPr>
        <p:spPr>
          <a:xfrm>
            <a:off x="0" y="6095880"/>
            <a:ext cx="2894760" cy="756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5791320" y="6095880"/>
            <a:ext cx="2894760" cy="75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0" descr="BITS_university_logo_whitevert.png"/>
          <p:cNvPicPr/>
          <p:nvPr/>
        </p:nvPicPr>
        <p:blipFill>
          <a:blip r:embed="rId2"/>
          <a:srcRect l="0" t="0" r="0" b="28589"/>
          <a:stretch/>
        </p:blipFill>
        <p:spPr>
          <a:xfrm>
            <a:off x="76320" y="3352680"/>
            <a:ext cx="2056680" cy="1978920"/>
          </a:xfrm>
          <a:prstGeom prst="rect">
            <a:avLst/>
          </a:prstGeom>
          <a:ln w="0">
            <a:noFill/>
          </a:ln>
        </p:spPr>
      </p:pic>
      <p:sp>
        <p:nvSpPr>
          <p:cNvPr id="5" name="TextBox 9"/>
          <p:cNvSpPr/>
          <p:nvPr/>
        </p:nvSpPr>
        <p:spPr>
          <a:xfrm>
            <a:off x="-76320" y="5257800"/>
            <a:ext cx="2208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900" spc="-151" strike="noStrike">
                <a:solidFill>
                  <a:srgbClr val="ffffff"/>
                </a:solidFill>
                <a:latin typeface="Arial"/>
                <a:ea typeface="DejaVu Sans"/>
              </a:rPr>
              <a:t>BITS</a:t>
            </a:r>
            <a:r>
              <a:rPr b="0" lang="en-US" sz="2900" spc="-151" strike="noStrike">
                <a:solidFill>
                  <a:srgbClr val="ffffff"/>
                </a:solidFill>
                <a:latin typeface="Arial"/>
                <a:ea typeface="DejaVu Sans"/>
              </a:rPr>
              <a:t> Pilani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6" name="TextBox 10"/>
          <p:cNvSpPr/>
          <p:nvPr/>
        </p:nvSpPr>
        <p:spPr>
          <a:xfrm>
            <a:off x="152280" y="5667480"/>
            <a:ext cx="1904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Hyderabad Campus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6"/>
          <p:cNvSpPr/>
          <p:nvPr/>
        </p:nvSpPr>
        <p:spPr>
          <a:xfrm>
            <a:off x="147960" y="6626880"/>
            <a:ext cx="788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8B31ACBE-9D94-4716-B0AD-77B6E83CDC0B}" type="datetime3"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July 20, 2023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96" name="TextBox 7"/>
          <p:cNvSpPr/>
          <p:nvPr/>
        </p:nvSpPr>
        <p:spPr>
          <a:xfrm>
            <a:off x="4191120" y="6642720"/>
            <a:ext cx="38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EA1D62DE-8F3D-4B69-A427-054D5F40A47A}" type="slidenum"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97" name="TextBox 8"/>
          <p:cNvSpPr/>
          <p:nvPr/>
        </p:nvSpPr>
        <p:spPr>
          <a:xfrm>
            <a:off x="7553160" y="6648480"/>
            <a:ext cx="1590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IS ZC415 (Data Mining) 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645084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Density-based clustering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7" name="Title 1"/>
          <p:cNvSpPr/>
          <p:nvPr/>
        </p:nvSpPr>
        <p:spPr>
          <a:xfrm>
            <a:off x="152280" y="1219320"/>
            <a:ext cx="8457480" cy="83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  <a:ea typeface="DejaVu Sans"/>
              </a:rPr>
              <a:t>DBSCAN </a:t>
            </a:r>
            <a:r>
              <a:rPr b="1" lang="en-US" sz="2000" spc="-1" strike="noStrike">
                <a:solidFill>
                  <a:srgbClr val="002060"/>
                </a:solidFill>
                <a:latin typeface="Arial"/>
                <a:ea typeface="DejaVu Sans"/>
              </a:rPr>
              <a:t>(Density-based spatial clustering of applications with noise)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2286000" y="2254680"/>
            <a:ext cx="4871160" cy="36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6320" y="43812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DBSCAN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6320" y="1143000"/>
            <a:ext cx="8000280" cy="518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533520" indent="-53352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DBSCAN is a density-based algorithm.</a:t>
            </a:r>
            <a:endParaRPr b="0" lang="en-IN" sz="24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Density = number of points within a specified radius (Eps)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A point is a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core point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if it has more than (including itself) a specified number of points (MinPts) within Eps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These are points that are at the interior of a cluster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border point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has fewer than MinPts within Eps, but is in the neighborhood of a core point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noise point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is any point that is not a core point or a border point.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6320" y="43812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DBSCAN: Core, Border, and Noise Points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rcRect l="0" t="0" r="0" b="4107"/>
          <a:stretch/>
        </p:blipFill>
        <p:spPr>
          <a:xfrm>
            <a:off x="762120" y="1066680"/>
            <a:ext cx="7313040" cy="52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6320" y="43812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DBSCAN: Core, Border, and Noise Points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4" name="Picture 2" descr="https://upload.wikimedia.org/wikipedia/commons/thumb/a/af/DBSCAN-Illustration.svg/400px-DBSCAN-Illustration.svg.png"/>
          <p:cNvPicPr/>
          <p:nvPr/>
        </p:nvPicPr>
        <p:blipFill>
          <a:blip r:embed="rId1"/>
          <a:stretch/>
        </p:blipFill>
        <p:spPr>
          <a:xfrm>
            <a:off x="2514600" y="1828800"/>
            <a:ext cx="380916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632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DBSCAN Algorithm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685800" y="1439640"/>
            <a:ext cx="7068240" cy="33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1520" y="43812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DBSCAN: Core, Border and Noise Points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0" y="1371600"/>
            <a:ext cx="4871160" cy="3653640"/>
          </a:xfrm>
          <a:prstGeom prst="rect">
            <a:avLst/>
          </a:prstGeom>
          <a:ln w="0">
            <a:noFill/>
          </a:ln>
        </p:spPr>
      </p:pic>
      <p:sp>
        <p:nvSpPr>
          <p:cNvPr id="149" name="Text Box 4"/>
          <p:cNvSpPr/>
          <p:nvPr/>
        </p:nvSpPr>
        <p:spPr>
          <a:xfrm>
            <a:off x="990720" y="5029200"/>
            <a:ext cx="2513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Text Box 5"/>
          <p:cNvSpPr/>
          <p:nvPr/>
        </p:nvSpPr>
        <p:spPr>
          <a:xfrm>
            <a:off x="5257800" y="5105520"/>
            <a:ext cx="2513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 types: 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  <a:ea typeface="DejaVu Sans"/>
              </a:rPr>
              <a:t>core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3399"/>
                </a:solidFill>
                <a:latin typeface="Arial"/>
                <a:ea typeface="DejaVu Sans"/>
              </a:rPr>
              <a:t>border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noise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2"/>
          <a:stretch/>
        </p:blipFill>
        <p:spPr>
          <a:xfrm>
            <a:off x="4114800" y="1447920"/>
            <a:ext cx="4871160" cy="3653640"/>
          </a:xfrm>
          <a:prstGeom prst="rect">
            <a:avLst/>
          </a:prstGeom>
          <a:ln w="0">
            <a:noFill/>
          </a:ln>
        </p:spPr>
      </p:pic>
      <p:sp>
        <p:nvSpPr>
          <p:cNvPr id="152" name="Text Box 7"/>
          <p:cNvSpPr/>
          <p:nvPr/>
        </p:nvSpPr>
        <p:spPr>
          <a:xfrm>
            <a:off x="2743200" y="5943600"/>
            <a:ext cx="327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Eps = 10, MinPts = 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1520" y="43812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DBSCAN: Finding Eps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4" name="Text Box 4"/>
          <p:cNvSpPr/>
          <p:nvPr/>
        </p:nvSpPr>
        <p:spPr>
          <a:xfrm>
            <a:off x="228600" y="1219320"/>
            <a:ext cx="8228880" cy="33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to determine suitable value of Eps?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Select a number k, then for each data point calculate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k-dist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distance to its k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nearest neighbour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 these k-dists in increasing order and plot the sorted values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Look for the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knee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in the curve - it is a suitable value of Eps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2D data, 4 is a reasonably good value for k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798840" y="3886200"/>
            <a:ext cx="7581240" cy="25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</TotalTime>
  <Application>LibreOffice/7.3.7.2$Linux_X86_64 LibreOffice_project/30$Build-2</Application>
  <AppVersion>15.0000</AppVersion>
  <Words>765</Words>
  <Paragraphs>127</Paragraphs>
  <Company>NEWI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SSS</dc:creator>
  <dc:description/>
  <dc:language>en-IN</dc:language>
  <cp:lastModifiedBy/>
  <dcterms:modified xsi:type="dcterms:W3CDTF">2023-07-20T20:16:06Z</dcterms:modified>
  <cp:revision>1662</cp:revision>
  <dc:subject/>
  <dc:title>Computer Organisation &amp; Architecture    IS C351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0</vt:bool>
  </property>
  <property fmtid="{D5CDD505-2E9C-101B-9397-08002B2CF9AE}" pid="6" name="DownloadOriginal">
    <vt:bool>1</vt:bool>
  </property>
  <property fmtid="{D5CDD505-2E9C-101B-9397-08002B2CF9AE}" pid="7" name="GraphicType">
    <vt:i4>1</vt:i4>
  </property>
  <property fmtid="{D5CDD505-2E9C-101B-9397-08002B2CF9AE}" pid="8" name="HomePage">
    <vt:lpwstr>http://www.newi.ac.uk/pullina/default.htm</vt:lpwstr>
  </property>
  <property fmtid="{D5CDD505-2E9C-101B-9397-08002B2CF9AE}" pid="9" name="LinkColor">
    <vt:i4>16711782</vt:i4>
  </property>
  <property fmtid="{D5CDD505-2E9C-101B-9397-08002B2CF9AE}" pid="10" name="MailAddress">
    <vt:lpwstr>a.j.pullin@newi.ac.uk</vt:lpwstr>
  </property>
  <property fmtid="{D5CDD505-2E9C-101B-9397-08002B2CF9AE}" pid="11" name="NavBtnPos">
    <vt:i4>3</vt:i4>
  </property>
  <property fmtid="{D5CDD505-2E9C-101B-9397-08002B2CF9AE}" pid="12" name="Other">
    <vt:lpwstr/>
  </property>
  <property fmtid="{D5CDD505-2E9C-101B-9397-08002B2CF9AE}" pid="13" name="OutputDir">
    <vt:lpwstr>H:\Data\Networks\Notes\HTML</vt:lpwstr>
  </property>
  <property fmtid="{D5CDD505-2E9C-101B-9397-08002B2CF9AE}" pid="14" name="PresentationFormat">
    <vt:lpwstr>On-screen Show (4:3)</vt:lpwstr>
  </property>
  <property fmtid="{D5CDD505-2E9C-101B-9397-08002B2CF9AE}" pid="15" name="ScreenSize">
    <vt:i4>2</vt:i4>
  </property>
  <property fmtid="{D5CDD505-2E9C-101B-9397-08002B2CF9AE}" pid="16" name="ScreenUsage">
    <vt:i4>1</vt:i4>
  </property>
  <property fmtid="{D5CDD505-2E9C-101B-9397-08002B2CF9AE}" pid="17" name="ShowNotes">
    <vt:bool>0</vt:bool>
  </property>
  <property fmtid="{D5CDD505-2E9C-101B-9397-08002B2CF9AE}" pid="18" name="Slides">
    <vt:i4>28</vt:i4>
  </property>
  <property fmtid="{D5CDD505-2E9C-101B-9397-08002B2CF9AE}" pid="19" name="TemplateType">
    <vt:i4>1</vt:i4>
  </property>
  <property fmtid="{D5CDD505-2E9C-101B-9397-08002B2CF9AE}" pid="20" name="TextColor">
    <vt:i4>0</vt:i4>
  </property>
  <property fmtid="{D5CDD505-2E9C-101B-9397-08002B2CF9AE}" pid="21" name="TransparentButton">
    <vt:i4>0</vt:i4>
  </property>
  <property fmtid="{D5CDD505-2E9C-101B-9397-08002B2CF9AE}" pid="22" name="UseBrowserColor">
    <vt:bool>1</vt:bool>
  </property>
  <property fmtid="{D5CDD505-2E9C-101B-9397-08002B2CF9AE}" pid="23" name="VisitedColor">
    <vt:i4>10040268</vt:i4>
  </property>
</Properties>
</file>