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8.png" ContentType="image/png"/>
  <Override PartName="/ppt/media/image2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4.wmf" ContentType="image/x-wmf"/>
  <Override PartName="/ppt/media/image10.png" ContentType="image/png"/>
  <Override PartName="/ppt/media/image47.png" ContentType="image/png"/>
  <Override PartName="/ppt/media/image5.wmf" ContentType="image/x-wmf"/>
  <Override PartName="/ppt/media/image35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34.png" ContentType="image/png"/>
  <Override PartName="/ppt/media/image39.png" ContentType="image/png"/>
  <Override PartName="/ppt/media/image9.png" ContentType="image/png"/>
  <Override PartName="/ppt/media/image30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/>
          <p:cNvSpPr/>
          <p:nvPr/>
        </p:nvSpPr>
        <p:spPr>
          <a:xfrm>
            <a:off x="0" y="3352680"/>
            <a:ext cx="8686080" cy="274248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4"/>
          <p:cNvSpPr/>
          <p:nvPr/>
        </p:nvSpPr>
        <p:spPr>
          <a:xfrm>
            <a:off x="2895480" y="6095880"/>
            <a:ext cx="2894760" cy="756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5"/>
          <p:cNvSpPr/>
          <p:nvPr/>
        </p:nvSpPr>
        <p:spPr>
          <a:xfrm>
            <a:off x="0" y="6095880"/>
            <a:ext cx="2894760" cy="756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5791320" y="6095880"/>
            <a:ext cx="2894760" cy="756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10" descr="BITS_university_logo_whitevert.png"/>
          <p:cNvPicPr/>
          <p:nvPr/>
        </p:nvPicPr>
        <p:blipFill>
          <a:blip r:embed="rId2"/>
          <a:srcRect l="0" t="0" r="0" b="28589"/>
          <a:stretch/>
        </p:blipFill>
        <p:spPr>
          <a:xfrm>
            <a:off x="76320" y="3352680"/>
            <a:ext cx="2056680" cy="1978920"/>
          </a:xfrm>
          <a:prstGeom prst="rect">
            <a:avLst/>
          </a:prstGeom>
          <a:ln w="0">
            <a:noFill/>
          </a:ln>
        </p:spPr>
      </p:pic>
      <p:sp>
        <p:nvSpPr>
          <p:cNvPr id="5" name="TextBox 9"/>
          <p:cNvSpPr/>
          <p:nvPr/>
        </p:nvSpPr>
        <p:spPr>
          <a:xfrm>
            <a:off x="-76320" y="5257800"/>
            <a:ext cx="2208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900" spc="-151" strike="noStrike">
                <a:solidFill>
                  <a:srgbClr val="ffffff"/>
                </a:solidFill>
                <a:latin typeface="Arial"/>
                <a:ea typeface="DejaVu Sans"/>
              </a:rPr>
              <a:t>BITS</a:t>
            </a:r>
            <a:r>
              <a:rPr b="0" lang="en-US" sz="2900" spc="-151" strike="noStrike">
                <a:solidFill>
                  <a:srgbClr val="ffffff"/>
                </a:solidFill>
                <a:latin typeface="Arial"/>
                <a:ea typeface="DejaVu Sans"/>
              </a:rPr>
              <a:t> Pilani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6" name="TextBox 10"/>
          <p:cNvSpPr/>
          <p:nvPr/>
        </p:nvSpPr>
        <p:spPr>
          <a:xfrm>
            <a:off x="152280" y="5667480"/>
            <a:ext cx="1904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Hyderabad Campus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 Box 5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 Box 6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 Box 9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 Box 10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320" cy="92988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 Box 5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 Box 6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 Box 9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 Box 10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320" cy="92988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6"/>
          <p:cNvSpPr/>
          <p:nvPr/>
        </p:nvSpPr>
        <p:spPr>
          <a:xfrm>
            <a:off x="147960" y="6626880"/>
            <a:ext cx="788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E8D8A96C-2BF8-4E89-9CF0-2C84C7D13A10}" type="datetime3"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July 20, 2023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96" name="TextBox 7"/>
          <p:cNvSpPr/>
          <p:nvPr/>
        </p:nvSpPr>
        <p:spPr>
          <a:xfrm>
            <a:off x="4191120" y="6642720"/>
            <a:ext cx="38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A029E09D-2F7D-4B22-8F6E-FECB93D9A16D}" type="slidenum">
              <a:rPr b="0" lang="en-IN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97" name="TextBox 8"/>
          <p:cNvSpPr/>
          <p:nvPr/>
        </p:nvSpPr>
        <p:spPr>
          <a:xfrm>
            <a:off x="7553160" y="6648480"/>
            <a:ext cx="1590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IS ZC415 (Data Mining) 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"/>
          <p:cNvSpPr/>
          <p:nvPr/>
        </p:nvSpPr>
        <p:spPr>
          <a:xfrm>
            <a:off x="1920600" y="2895480"/>
            <a:ext cx="50947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/>
              </a:contourClr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Cluster Evaluation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70095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Classification-oriented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94800" y="4038480"/>
            <a:ext cx="7711920" cy="2590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Calculate Entropy, purity, precision, recall, F-score of each of </a:t>
            </a:r>
            <a:endParaRPr b="0" lang="en-IN" sz="20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clusters above.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18" name="Picture 3" descr=""/>
          <p:cNvPicPr/>
          <p:nvPr/>
        </p:nvPicPr>
        <p:blipFill>
          <a:blip r:embed="rId1"/>
          <a:stretch/>
        </p:blipFill>
        <p:spPr>
          <a:xfrm>
            <a:off x="694800" y="1600200"/>
            <a:ext cx="7476480" cy="20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70095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Classification-oriented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20" name="Picture 2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7476480" cy="20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70095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Classification-oriented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85800" y="4038480"/>
            <a:ext cx="7720920" cy="2590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What is the precision and recall of Cluster-1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wrt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Metro class</a:t>
            </a:r>
            <a:endParaRPr b="0" lang="en-IN" sz="20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685800" y="1657440"/>
            <a:ext cx="7476480" cy="20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70095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Classification-oriented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85800" y="4038480"/>
            <a:ext cx="7720920" cy="2590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What is the precision and recall of Cluster-1 w.r.t. Metro class</a:t>
            </a:r>
            <a:endParaRPr b="0" lang="en-IN" sz="20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Precision = 0.74</a:t>
            </a:r>
            <a:endParaRPr b="0" lang="en-IN" sz="20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Recall = 0.53</a:t>
            </a:r>
            <a:endParaRPr b="0" lang="en-IN" sz="20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226" name="Picture 2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7476480" cy="20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Similarity-oriented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Correlation, Rand statistic, Jaccard statistic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1533600" y="2724120"/>
            <a:ext cx="6076080" cy="140904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3" descr=""/>
          <p:cNvPicPr/>
          <p:nvPr/>
        </p:nvPicPr>
        <p:blipFill>
          <a:blip r:embed="rId2"/>
          <a:stretch/>
        </p:blipFill>
        <p:spPr>
          <a:xfrm>
            <a:off x="2133720" y="2457360"/>
            <a:ext cx="1923480" cy="26604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4" descr=""/>
          <p:cNvPicPr/>
          <p:nvPr/>
        </p:nvPicPr>
        <p:blipFill>
          <a:blip r:embed="rId3"/>
          <a:stretch/>
        </p:blipFill>
        <p:spPr>
          <a:xfrm>
            <a:off x="5410080" y="2457360"/>
            <a:ext cx="1809000" cy="2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Similarity-oriented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Correlation, Rand statistic, Jaccard statistic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1533600" y="2724120"/>
            <a:ext cx="6076080" cy="140904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3" descr=""/>
          <p:cNvPicPr/>
          <p:nvPr/>
        </p:nvPicPr>
        <p:blipFill>
          <a:blip r:embed="rId2"/>
          <a:stretch/>
        </p:blipFill>
        <p:spPr>
          <a:xfrm>
            <a:off x="2133720" y="2457360"/>
            <a:ext cx="1923480" cy="26604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4" descr=""/>
          <p:cNvPicPr/>
          <p:nvPr/>
        </p:nvPicPr>
        <p:blipFill>
          <a:blip r:embed="rId3"/>
          <a:stretch/>
        </p:blipFill>
        <p:spPr>
          <a:xfrm>
            <a:off x="5410080" y="2457360"/>
            <a:ext cx="1809000" cy="227880"/>
          </a:xfrm>
          <a:prstGeom prst="rect">
            <a:avLst/>
          </a:prstGeom>
          <a:ln w="0">
            <a:noFill/>
          </a:ln>
        </p:spPr>
      </p:pic>
      <p:sp>
        <p:nvSpPr>
          <p:cNvPr id="237" name="Content Placeholder 2"/>
          <p:cNvSpPr/>
          <p:nvPr/>
        </p:nvSpPr>
        <p:spPr>
          <a:xfrm>
            <a:off x="685800" y="4419720"/>
            <a:ext cx="7466760" cy="2133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Correlation between the two matrices=?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8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Picture 4" descr=""/>
          <p:cNvPicPr/>
          <p:nvPr/>
        </p:nvPicPr>
        <p:blipFill>
          <a:blip r:embed="rId4"/>
          <a:stretch/>
        </p:blipFill>
        <p:spPr>
          <a:xfrm>
            <a:off x="1553040" y="4809960"/>
            <a:ext cx="4647600" cy="9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Similarity-oriented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Correlation, Rand statistic, Jaccard statistic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242" name="Picture 2" descr=""/>
          <p:cNvPicPr/>
          <p:nvPr/>
        </p:nvPicPr>
        <p:blipFill>
          <a:blip r:embed="rId1"/>
          <a:stretch/>
        </p:blipFill>
        <p:spPr>
          <a:xfrm>
            <a:off x="1533600" y="2724120"/>
            <a:ext cx="6076080" cy="140904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3" descr=""/>
          <p:cNvPicPr/>
          <p:nvPr/>
        </p:nvPicPr>
        <p:blipFill>
          <a:blip r:embed="rId2"/>
          <a:stretch/>
        </p:blipFill>
        <p:spPr>
          <a:xfrm>
            <a:off x="2133720" y="2457360"/>
            <a:ext cx="1923480" cy="266040"/>
          </a:xfrm>
          <a:prstGeom prst="rect">
            <a:avLst/>
          </a:prstGeom>
          <a:ln w="0">
            <a:noFill/>
          </a:ln>
        </p:spPr>
      </p:pic>
      <p:pic>
        <p:nvPicPr>
          <p:cNvPr id="244" name="Picture 4" descr=""/>
          <p:cNvPicPr/>
          <p:nvPr/>
        </p:nvPicPr>
        <p:blipFill>
          <a:blip r:embed="rId3"/>
          <a:stretch/>
        </p:blipFill>
        <p:spPr>
          <a:xfrm>
            <a:off x="5410080" y="2457360"/>
            <a:ext cx="1809000" cy="227880"/>
          </a:xfrm>
          <a:prstGeom prst="rect">
            <a:avLst/>
          </a:prstGeom>
          <a:ln w="0">
            <a:noFill/>
          </a:ln>
        </p:spPr>
      </p:pic>
      <p:sp>
        <p:nvSpPr>
          <p:cNvPr id="245" name="Content Placeholder 2"/>
          <p:cNvSpPr/>
          <p:nvPr/>
        </p:nvSpPr>
        <p:spPr>
          <a:xfrm>
            <a:off x="685800" y="4419720"/>
            <a:ext cx="7466760" cy="2133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Correlation between the two matrices=0.359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6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Similarity-oriented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Example: Correlation, Rand statistic, Jaccard statistic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1533600" y="2724120"/>
            <a:ext cx="6076080" cy="140904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3" descr=""/>
          <p:cNvPicPr/>
          <p:nvPr/>
        </p:nvPicPr>
        <p:blipFill>
          <a:blip r:embed="rId2"/>
          <a:stretch/>
        </p:blipFill>
        <p:spPr>
          <a:xfrm>
            <a:off x="2133720" y="2457360"/>
            <a:ext cx="1923480" cy="2660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4" descr=""/>
          <p:cNvPicPr/>
          <p:nvPr/>
        </p:nvPicPr>
        <p:blipFill>
          <a:blip r:embed="rId3"/>
          <a:stretch/>
        </p:blipFill>
        <p:spPr>
          <a:xfrm>
            <a:off x="5410080" y="2457360"/>
            <a:ext cx="1809000" cy="22788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2" descr=""/>
          <p:cNvPicPr/>
          <p:nvPr/>
        </p:nvPicPr>
        <p:blipFill>
          <a:blip r:embed="rId4"/>
          <a:stretch/>
        </p:blipFill>
        <p:spPr>
          <a:xfrm>
            <a:off x="1169280" y="4343400"/>
            <a:ext cx="6819120" cy="10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Similarity-oriented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Example: Correlation, Rand statistic, Jaccard statistic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1533600" y="2724120"/>
            <a:ext cx="6076080" cy="1409040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3" descr=""/>
          <p:cNvPicPr/>
          <p:nvPr/>
        </p:nvPicPr>
        <p:blipFill>
          <a:blip r:embed="rId2"/>
          <a:stretch/>
        </p:blipFill>
        <p:spPr>
          <a:xfrm>
            <a:off x="2133720" y="2457360"/>
            <a:ext cx="1923480" cy="26604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4" descr=""/>
          <p:cNvPicPr/>
          <p:nvPr/>
        </p:nvPicPr>
        <p:blipFill>
          <a:blip r:embed="rId3"/>
          <a:stretch/>
        </p:blipFill>
        <p:spPr>
          <a:xfrm>
            <a:off x="5410080" y="2457360"/>
            <a:ext cx="1809000" cy="2278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" descr=""/>
          <p:cNvPicPr/>
          <p:nvPr/>
        </p:nvPicPr>
        <p:blipFill>
          <a:blip r:embed="rId4"/>
          <a:stretch/>
        </p:blipFill>
        <p:spPr>
          <a:xfrm>
            <a:off x="1169280" y="4343400"/>
            <a:ext cx="6819120" cy="107568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3" descr=""/>
          <p:cNvPicPr/>
          <p:nvPr/>
        </p:nvPicPr>
        <p:blipFill>
          <a:blip r:embed="rId5"/>
          <a:stretch/>
        </p:blipFill>
        <p:spPr>
          <a:xfrm>
            <a:off x="2743200" y="5638680"/>
            <a:ext cx="2189880" cy="24696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" descr=""/>
          <p:cNvPicPr/>
          <p:nvPr/>
        </p:nvPicPr>
        <p:blipFill>
          <a:blip r:embed="rId6"/>
          <a:stretch/>
        </p:blipFill>
        <p:spPr>
          <a:xfrm>
            <a:off x="4933800" y="5610240"/>
            <a:ext cx="1085040" cy="27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Similarity-oriented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Example: Correlation, Rand statistic, Jaccard statistic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1533600" y="2724120"/>
            <a:ext cx="6076080" cy="140904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3" descr=""/>
          <p:cNvPicPr/>
          <p:nvPr/>
        </p:nvPicPr>
        <p:blipFill>
          <a:blip r:embed="rId2"/>
          <a:stretch/>
        </p:blipFill>
        <p:spPr>
          <a:xfrm>
            <a:off x="2133720" y="2457360"/>
            <a:ext cx="1923480" cy="26604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4" descr=""/>
          <p:cNvPicPr/>
          <p:nvPr/>
        </p:nvPicPr>
        <p:blipFill>
          <a:blip r:embed="rId3"/>
          <a:stretch/>
        </p:blipFill>
        <p:spPr>
          <a:xfrm>
            <a:off x="5410080" y="2457360"/>
            <a:ext cx="1809000" cy="2278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" descr=""/>
          <p:cNvPicPr/>
          <p:nvPr/>
        </p:nvPicPr>
        <p:blipFill>
          <a:blip r:embed="rId4"/>
          <a:stretch/>
        </p:blipFill>
        <p:spPr>
          <a:xfrm>
            <a:off x="1169280" y="4343400"/>
            <a:ext cx="6819120" cy="107568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3" descr=""/>
          <p:cNvPicPr/>
          <p:nvPr/>
        </p:nvPicPr>
        <p:blipFill>
          <a:blip r:embed="rId5"/>
          <a:stretch/>
        </p:blipFill>
        <p:spPr>
          <a:xfrm>
            <a:off x="2743200" y="5638680"/>
            <a:ext cx="2189880" cy="24696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2" descr=""/>
          <p:cNvPicPr/>
          <p:nvPr/>
        </p:nvPicPr>
        <p:blipFill>
          <a:blip r:embed="rId6"/>
          <a:stretch/>
        </p:blipFill>
        <p:spPr>
          <a:xfrm>
            <a:off x="4933800" y="5610240"/>
            <a:ext cx="1085040" cy="27540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2" descr=""/>
          <p:cNvPicPr/>
          <p:nvPr/>
        </p:nvPicPr>
        <p:blipFill>
          <a:blip r:embed="rId7"/>
          <a:stretch/>
        </p:blipFill>
        <p:spPr>
          <a:xfrm>
            <a:off x="4495680" y="6060240"/>
            <a:ext cx="3185280" cy="492120"/>
          </a:xfrm>
          <a:prstGeom prst="rect">
            <a:avLst/>
          </a:prstGeom>
          <a:ln w="0">
            <a:noFill/>
          </a:ln>
        </p:spPr>
      </p:pic>
      <p:pic>
        <p:nvPicPr>
          <p:cNvPr id="270" name="Picture 4" descr=""/>
          <p:cNvPicPr/>
          <p:nvPr/>
        </p:nvPicPr>
        <p:blipFill>
          <a:blip r:embed="rId8"/>
          <a:stretch/>
        </p:blipFill>
        <p:spPr>
          <a:xfrm>
            <a:off x="7682040" y="6172200"/>
            <a:ext cx="675720" cy="227880"/>
          </a:xfrm>
          <a:prstGeom prst="rect">
            <a:avLst/>
          </a:prstGeom>
          <a:ln w="0">
            <a:noFill/>
          </a:ln>
        </p:spPr>
      </p:pic>
      <p:pic>
        <p:nvPicPr>
          <p:cNvPr id="271" name="Picture 5" descr=""/>
          <p:cNvPicPr/>
          <p:nvPr/>
        </p:nvPicPr>
        <p:blipFill>
          <a:blip r:embed="rId9"/>
          <a:stretch/>
        </p:blipFill>
        <p:spPr>
          <a:xfrm>
            <a:off x="3695760" y="6172200"/>
            <a:ext cx="494640" cy="28512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6" descr=""/>
          <p:cNvPicPr/>
          <p:nvPr/>
        </p:nvPicPr>
        <p:blipFill>
          <a:blip r:embed="rId10"/>
          <a:stretch/>
        </p:blipFill>
        <p:spPr>
          <a:xfrm>
            <a:off x="457200" y="6055200"/>
            <a:ext cx="3276000" cy="49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457200" y="990720"/>
            <a:ext cx="8457480" cy="53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A proximity graph based approach can be used for cohesion and separation.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 cohesion is the sum of the weight of all links within a cluster.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 separation is the sum of the weights between nodes in the cluster and nodes outside the cluster.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152280" y="152280"/>
            <a:ext cx="76953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Arial"/>
              </a:rPr>
              <a:t>Internal Measures: Cohesion and Separation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Freeform 4"/>
          <p:cNvSpPr/>
          <p:nvPr/>
        </p:nvSpPr>
        <p:spPr>
          <a:xfrm rot="16200000">
            <a:off x="3663000" y="3576240"/>
            <a:ext cx="1828080" cy="1382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Oval 5"/>
          <p:cNvSpPr/>
          <p:nvPr/>
        </p:nvSpPr>
        <p:spPr>
          <a:xfrm rot="16200000">
            <a:off x="4952880" y="4496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Oval 6"/>
          <p:cNvSpPr/>
          <p:nvPr/>
        </p:nvSpPr>
        <p:spPr>
          <a:xfrm rot="16200000">
            <a:off x="4876920" y="37342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Oval 7"/>
          <p:cNvSpPr/>
          <p:nvPr/>
        </p:nvSpPr>
        <p:spPr>
          <a:xfrm rot="16200000">
            <a:off x="4038480" y="41914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Oval 8"/>
          <p:cNvSpPr/>
          <p:nvPr/>
        </p:nvSpPr>
        <p:spPr>
          <a:xfrm rot="16200000">
            <a:off x="5103720" y="40377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Freeform 9"/>
          <p:cNvSpPr/>
          <p:nvPr/>
        </p:nvSpPr>
        <p:spPr>
          <a:xfrm flipV="1" rot="5400000">
            <a:off x="6553080" y="3428640"/>
            <a:ext cx="1828080" cy="16758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Oval 10"/>
          <p:cNvSpPr/>
          <p:nvPr/>
        </p:nvSpPr>
        <p:spPr>
          <a:xfrm flipV="1" rot="5400000">
            <a:off x="8077320" y="38862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Oval 11"/>
          <p:cNvSpPr/>
          <p:nvPr/>
        </p:nvSpPr>
        <p:spPr>
          <a:xfrm flipV="1" rot="5400000">
            <a:off x="6716880" y="38862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Oval 12"/>
          <p:cNvSpPr/>
          <p:nvPr/>
        </p:nvSpPr>
        <p:spPr>
          <a:xfrm flipV="1" rot="5400000">
            <a:off x="7238880" y="44956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Oval 13"/>
          <p:cNvSpPr/>
          <p:nvPr/>
        </p:nvSpPr>
        <p:spPr>
          <a:xfrm flipV="1" rot="5400000">
            <a:off x="7238880" y="35049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4"/>
          <p:cNvSpPr/>
          <p:nvPr/>
        </p:nvSpPr>
        <p:spPr>
          <a:xfrm>
            <a:off x="5029200" y="4495680"/>
            <a:ext cx="2209680" cy="763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5"/>
          <p:cNvSpPr/>
          <p:nvPr/>
        </p:nvSpPr>
        <p:spPr>
          <a:xfrm flipV="1">
            <a:off x="5029200" y="3962160"/>
            <a:ext cx="1676160" cy="5335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6"/>
          <p:cNvSpPr/>
          <p:nvPr/>
        </p:nvSpPr>
        <p:spPr>
          <a:xfrm flipV="1">
            <a:off x="5029200" y="3581280"/>
            <a:ext cx="2209680" cy="9144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7"/>
          <p:cNvSpPr/>
          <p:nvPr/>
        </p:nvSpPr>
        <p:spPr>
          <a:xfrm flipV="1">
            <a:off x="5029200" y="3962160"/>
            <a:ext cx="3047760" cy="5335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8"/>
          <p:cNvSpPr/>
          <p:nvPr/>
        </p:nvSpPr>
        <p:spPr>
          <a:xfrm>
            <a:off x="5181480" y="4114800"/>
            <a:ext cx="2057400" cy="4572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9"/>
          <p:cNvSpPr/>
          <p:nvPr/>
        </p:nvSpPr>
        <p:spPr>
          <a:xfrm flipV="1">
            <a:off x="5181480" y="3962160"/>
            <a:ext cx="1523880" cy="15264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20"/>
          <p:cNvSpPr/>
          <p:nvPr/>
        </p:nvSpPr>
        <p:spPr>
          <a:xfrm flipV="1">
            <a:off x="5181480" y="3581280"/>
            <a:ext cx="2057400" cy="5335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21"/>
          <p:cNvSpPr/>
          <p:nvPr/>
        </p:nvSpPr>
        <p:spPr>
          <a:xfrm flipV="1">
            <a:off x="5181480" y="3962160"/>
            <a:ext cx="2895480" cy="15264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22"/>
          <p:cNvSpPr/>
          <p:nvPr/>
        </p:nvSpPr>
        <p:spPr>
          <a:xfrm>
            <a:off x="4114800" y="4190760"/>
            <a:ext cx="3124080" cy="38124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23"/>
          <p:cNvSpPr/>
          <p:nvPr/>
        </p:nvSpPr>
        <p:spPr>
          <a:xfrm flipV="1">
            <a:off x="4114800" y="3962160"/>
            <a:ext cx="3962160" cy="2286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24"/>
          <p:cNvSpPr/>
          <p:nvPr/>
        </p:nvSpPr>
        <p:spPr>
          <a:xfrm flipV="1">
            <a:off x="4114800" y="3581280"/>
            <a:ext cx="3124080" cy="60948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25"/>
          <p:cNvSpPr/>
          <p:nvPr/>
        </p:nvSpPr>
        <p:spPr>
          <a:xfrm flipV="1">
            <a:off x="4114800" y="3962160"/>
            <a:ext cx="2590560" cy="2286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6"/>
          <p:cNvSpPr/>
          <p:nvPr/>
        </p:nvSpPr>
        <p:spPr>
          <a:xfrm>
            <a:off x="4952880" y="3733560"/>
            <a:ext cx="2286000" cy="83844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7"/>
          <p:cNvSpPr/>
          <p:nvPr/>
        </p:nvSpPr>
        <p:spPr>
          <a:xfrm>
            <a:off x="4952880" y="3733560"/>
            <a:ext cx="1752480" cy="2286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8"/>
          <p:cNvSpPr/>
          <p:nvPr/>
        </p:nvSpPr>
        <p:spPr>
          <a:xfrm flipV="1">
            <a:off x="4952880" y="3581280"/>
            <a:ext cx="2286000" cy="15228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9"/>
          <p:cNvSpPr/>
          <p:nvPr/>
        </p:nvSpPr>
        <p:spPr>
          <a:xfrm>
            <a:off x="4952880" y="3733560"/>
            <a:ext cx="3124080" cy="2286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Freeform 30"/>
          <p:cNvSpPr/>
          <p:nvPr/>
        </p:nvSpPr>
        <p:spPr>
          <a:xfrm rot="16200000">
            <a:off x="691200" y="3728880"/>
            <a:ext cx="1828080" cy="1382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Oval 31"/>
          <p:cNvSpPr/>
          <p:nvPr/>
        </p:nvSpPr>
        <p:spPr>
          <a:xfrm rot="16200000">
            <a:off x="1981080" y="46486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Oval 32"/>
          <p:cNvSpPr/>
          <p:nvPr/>
        </p:nvSpPr>
        <p:spPr>
          <a:xfrm rot="16200000">
            <a:off x="1905120" y="388692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Oval 33"/>
          <p:cNvSpPr/>
          <p:nvPr/>
        </p:nvSpPr>
        <p:spPr>
          <a:xfrm rot="16200000">
            <a:off x="1066680" y="434412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Oval 34"/>
          <p:cNvSpPr/>
          <p:nvPr/>
        </p:nvSpPr>
        <p:spPr>
          <a:xfrm rot="16200000">
            <a:off x="2131920" y="419004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35"/>
          <p:cNvSpPr/>
          <p:nvPr/>
        </p:nvSpPr>
        <p:spPr>
          <a:xfrm flipV="1">
            <a:off x="1143000" y="3962160"/>
            <a:ext cx="761760" cy="38124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36"/>
          <p:cNvSpPr/>
          <p:nvPr/>
        </p:nvSpPr>
        <p:spPr>
          <a:xfrm flipH="1" flipV="1">
            <a:off x="1904760" y="3962160"/>
            <a:ext cx="76320" cy="6858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37"/>
          <p:cNvSpPr/>
          <p:nvPr/>
        </p:nvSpPr>
        <p:spPr>
          <a:xfrm>
            <a:off x="1143000" y="4343400"/>
            <a:ext cx="838080" cy="30456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38"/>
          <p:cNvSpPr/>
          <p:nvPr/>
        </p:nvSpPr>
        <p:spPr>
          <a:xfrm flipH="1" flipV="1">
            <a:off x="1904760" y="3962160"/>
            <a:ext cx="228600" cy="3049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39"/>
          <p:cNvSpPr/>
          <p:nvPr/>
        </p:nvSpPr>
        <p:spPr>
          <a:xfrm flipH="1">
            <a:off x="1143000" y="4267080"/>
            <a:ext cx="990360" cy="763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40"/>
          <p:cNvSpPr/>
          <p:nvPr/>
        </p:nvSpPr>
        <p:spPr>
          <a:xfrm flipH="1">
            <a:off x="1981080" y="4267080"/>
            <a:ext cx="152280" cy="38088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Rectangle 41"/>
          <p:cNvSpPr/>
          <p:nvPr/>
        </p:nvSpPr>
        <p:spPr>
          <a:xfrm>
            <a:off x="990720" y="5486400"/>
            <a:ext cx="1200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cohesion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7" name="Rectangle 42"/>
          <p:cNvSpPr/>
          <p:nvPr/>
        </p:nvSpPr>
        <p:spPr>
          <a:xfrm>
            <a:off x="5029200" y="5486400"/>
            <a:ext cx="1369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separation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3"/>
          <p:cNvSpPr/>
          <p:nvPr/>
        </p:nvSpPr>
        <p:spPr>
          <a:xfrm>
            <a:off x="2837880" y="2895480"/>
            <a:ext cx="3256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/>
              </a:contourClr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Thank You!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457200" y="990720"/>
            <a:ext cx="8457480" cy="53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Silhouette Coefficient combine ideas of both cohesion and separation, but for individual points, as well as clusters and clusterings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For an individual point,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</a:rPr>
              <a:t>i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Calculate </a:t>
            </a:r>
            <a:r>
              <a:rPr b="1" i="1" lang="en-US" sz="1800" spc="-1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= average distance of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to the points in its cluster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Calculate </a:t>
            </a:r>
            <a:r>
              <a:rPr b="1" i="1" lang="en-US" sz="1800" spc="-1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= min (average distance of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i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to points in another cluster)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silhouette coefficient for a point is then given by 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 = 1 – a/b   if a &lt; b,  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(or s = b/a - 1    if a </a:t>
            </a:r>
            <a:r>
              <a:rPr b="0" lang="en-US" sz="1400" spc="-1" strike="noStrike">
                <a:solidFill>
                  <a:srgbClr val="000000"/>
                </a:solidFill>
                <a:latin typeface="Symbol"/>
              </a:rPr>
              <a:t>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 b, not the usual case)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Varies between -1 and 1. 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closer to 1 the better.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Can calculate the Average Silhouette coefficient for a cluster or a clustering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Arial"/>
              </a:rPr>
              <a:t>Internal Measures: Silhouette Coefficient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80" name="Picture 2"/>
          <p:cNvGraphicFramePr/>
          <p:nvPr/>
        </p:nvGraphicFramePr>
        <p:xfrm>
          <a:off x="4572000" y="3962520"/>
          <a:ext cx="2733120" cy="1098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81" name="Picture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72000" y="3962520"/>
                    <a:ext cx="2733120" cy="1098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4572000" y="3962520"/>
            <a:ext cx="2730240" cy="10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Example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Using the distance matrix in the following table, compute the </a:t>
            </a:r>
            <a:endParaRPr b="0" lang="en-IN" sz="18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silhouette coefficient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for each point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Rectangle 7"/>
          <p:cNvSpPr/>
          <p:nvPr/>
        </p:nvSpPr>
        <p:spPr>
          <a:xfrm>
            <a:off x="5603760" y="3112920"/>
            <a:ext cx="18496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1: {P1, P2}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2: {P3, P4}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86" name="Picture 3" descr=""/>
          <p:cNvPicPr/>
          <p:nvPr/>
        </p:nvPicPr>
        <p:blipFill>
          <a:blip r:embed="rId1"/>
          <a:stretch/>
        </p:blipFill>
        <p:spPr>
          <a:xfrm>
            <a:off x="1828800" y="2910960"/>
            <a:ext cx="2837880" cy="13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Example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Using the distance matrix in the following table, compute the </a:t>
            </a:r>
            <a:endParaRPr b="0" lang="en-IN" sz="18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silhouette coefficient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for each point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Rectangle 7"/>
          <p:cNvSpPr/>
          <p:nvPr/>
        </p:nvSpPr>
        <p:spPr>
          <a:xfrm>
            <a:off x="5603760" y="3112920"/>
            <a:ext cx="18496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1: {P1, P2}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2: {P3, P4}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90" name="Picture 3" descr=""/>
          <p:cNvPicPr/>
          <p:nvPr/>
        </p:nvPicPr>
        <p:blipFill>
          <a:blip r:embed="rId1"/>
          <a:stretch/>
        </p:blipFill>
        <p:spPr>
          <a:xfrm>
            <a:off x="1828800" y="2910960"/>
            <a:ext cx="2837880" cy="131364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3" descr=""/>
          <p:cNvPicPr/>
          <p:nvPr/>
        </p:nvPicPr>
        <p:blipFill>
          <a:blip r:embed="rId2"/>
          <a:stretch/>
        </p:blipFill>
        <p:spPr>
          <a:xfrm>
            <a:off x="609480" y="4267080"/>
            <a:ext cx="6066720" cy="16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Example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53380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Using the distance matrix in the following table, compute the </a:t>
            </a:r>
            <a:endParaRPr b="0" lang="en-IN" sz="18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silhouette coefficient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for each point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and each of the two clusters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Rectangle 7"/>
          <p:cNvSpPr/>
          <p:nvPr/>
        </p:nvSpPr>
        <p:spPr>
          <a:xfrm>
            <a:off x="5603760" y="3112920"/>
            <a:ext cx="18496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1: {P1, P2}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2: {P3, P4}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1828800" y="2910960"/>
            <a:ext cx="2837880" cy="131364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3" descr=""/>
          <p:cNvPicPr/>
          <p:nvPr/>
        </p:nvPicPr>
        <p:blipFill>
          <a:blip r:embed="rId2"/>
          <a:stretch/>
        </p:blipFill>
        <p:spPr>
          <a:xfrm>
            <a:off x="609480" y="4267080"/>
            <a:ext cx="6066720" cy="16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Example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60976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Using the distance matrix in the following table, compute the </a:t>
            </a:r>
            <a:endParaRPr b="0" lang="en-IN" sz="18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silhouette coefficient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for each point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and each of the two clusters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Rectangle 7"/>
          <p:cNvSpPr/>
          <p:nvPr/>
        </p:nvSpPr>
        <p:spPr>
          <a:xfrm>
            <a:off x="5603760" y="3112920"/>
            <a:ext cx="18496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1: {P1, P2}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2: {P3, P4}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00" name="Picture 3" descr=""/>
          <p:cNvPicPr/>
          <p:nvPr/>
        </p:nvPicPr>
        <p:blipFill>
          <a:blip r:embed="rId1"/>
          <a:stretch/>
        </p:blipFill>
        <p:spPr>
          <a:xfrm>
            <a:off x="1828800" y="2910960"/>
            <a:ext cx="2837880" cy="131364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3" descr=""/>
          <p:cNvPicPr/>
          <p:nvPr/>
        </p:nvPicPr>
        <p:blipFill>
          <a:blip r:embed="rId2"/>
          <a:stretch/>
        </p:blipFill>
        <p:spPr>
          <a:xfrm>
            <a:off x="990720" y="5943600"/>
            <a:ext cx="3942720" cy="45648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3" descr=""/>
          <p:cNvPicPr/>
          <p:nvPr/>
        </p:nvPicPr>
        <p:blipFill>
          <a:blip r:embed="rId3"/>
          <a:stretch/>
        </p:blipFill>
        <p:spPr>
          <a:xfrm>
            <a:off x="609480" y="4267080"/>
            <a:ext cx="6066720" cy="16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Example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Using the distance matrix in the following table, compute the </a:t>
            </a:r>
            <a:endParaRPr b="0" lang="en-IN" sz="18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silhouette coefficient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for each point, each of the two clusters, </a:t>
            </a:r>
            <a:endParaRPr b="0" lang="en-IN" sz="18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overall clustering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Rectangle 7"/>
          <p:cNvSpPr/>
          <p:nvPr/>
        </p:nvSpPr>
        <p:spPr>
          <a:xfrm>
            <a:off x="5603760" y="3112920"/>
            <a:ext cx="18496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1: {P1, P2}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2: {P3, P4}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06" name="Picture 3" descr=""/>
          <p:cNvPicPr/>
          <p:nvPr/>
        </p:nvPicPr>
        <p:blipFill>
          <a:blip r:embed="rId1"/>
          <a:stretch/>
        </p:blipFill>
        <p:spPr>
          <a:xfrm>
            <a:off x="1828800" y="2910960"/>
            <a:ext cx="2837880" cy="131364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3" descr=""/>
          <p:cNvPicPr/>
          <p:nvPr/>
        </p:nvPicPr>
        <p:blipFill>
          <a:blip r:embed="rId2"/>
          <a:stretch/>
        </p:blipFill>
        <p:spPr>
          <a:xfrm>
            <a:off x="609480" y="4267080"/>
            <a:ext cx="6066720" cy="161856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3" descr=""/>
          <p:cNvPicPr/>
          <p:nvPr/>
        </p:nvPicPr>
        <p:blipFill>
          <a:blip r:embed="rId3"/>
          <a:stretch/>
        </p:blipFill>
        <p:spPr>
          <a:xfrm>
            <a:off x="990720" y="5943600"/>
            <a:ext cx="3942720" cy="4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Example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Using the distance matrix in the following table, compute the </a:t>
            </a:r>
            <a:endParaRPr b="0" lang="en-IN" sz="18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silhouette coefficient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for each point, each of the two clusters, </a:t>
            </a:r>
            <a:endParaRPr b="0" lang="en-IN" sz="1800" spc="-1" strike="noStrike">
              <a:latin typeface="Arial"/>
            </a:endParaRPr>
          </a:p>
          <a:p>
            <a:pPr marL="609480" indent="-6094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overall clustering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Rectangle 7"/>
          <p:cNvSpPr/>
          <p:nvPr/>
        </p:nvSpPr>
        <p:spPr>
          <a:xfrm>
            <a:off x="5603760" y="3112920"/>
            <a:ext cx="18496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1: {P1, P2}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新細明體"/>
              </a:rPr>
              <a:t>Cluster 2: {P3, P4}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12" name="Picture 3" descr=""/>
          <p:cNvPicPr/>
          <p:nvPr/>
        </p:nvPicPr>
        <p:blipFill>
          <a:blip r:embed="rId1"/>
          <a:stretch/>
        </p:blipFill>
        <p:spPr>
          <a:xfrm>
            <a:off x="1828800" y="2910960"/>
            <a:ext cx="2837880" cy="131364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3" descr=""/>
          <p:cNvPicPr/>
          <p:nvPr/>
        </p:nvPicPr>
        <p:blipFill>
          <a:blip r:embed="rId2"/>
          <a:stretch/>
        </p:blipFill>
        <p:spPr>
          <a:xfrm>
            <a:off x="609480" y="4267080"/>
            <a:ext cx="6066720" cy="161856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3" descr=""/>
          <p:cNvPicPr/>
          <p:nvPr/>
        </p:nvPicPr>
        <p:blipFill>
          <a:blip r:embed="rId3"/>
          <a:stretch/>
        </p:blipFill>
        <p:spPr>
          <a:xfrm>
            <a:off x="990720" y="5943600"/>
            <a:ext cx="3942720" cy="45648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" descr=""/>
          <p:cNvPicPr/>
          <p:nvPr/>
        </p:nvPicPr>
        <p:blipFill>
          <a:blip r:embed="rId4"/>
          <a:stretch/>
        </p:blipFill>
        <p:spPr>
          <a:xfrm>
            <a:off x="1600200" y="6467400"/>
            <a:ext cx="3771360" cy="23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10840</TotalTime>
  <Application>LibreOffice/7.3.7.2$Linux_X86_64 LibreOffice_project/30$Build-2</Application>
  <AppVersion>15.0000</AppVersion>
  <Words>765</Words>
  <Paragraphs>127</Paragraphs>
  <Company>NEWI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1998-09-03T13:41:33Z</dcterms:created>
  <dc:creator>SSS</dc:creator>
  <dc:description/>
  <dc:language>en-IN</dc:language>
  <cp:lastModifiedBy/>
  <dcterms:modified xsi:type="dcterms:W3CDTF">2023-07-20T20:17:13Z</dcterms:modified>
  <cp:revision>1665</cp:revision>
  <dc:subject/>
  <dc:title>Computer Organisation &amp; Architecture    IS C351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15132390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0</vt:bool>
  </property>
  <property fmtid="{D5CDD505-2E9C-101B-9397-08002B2CF9AE}" pid="6" name="DownloadOriginal">
    <vt:bool>1</vt:bool>
  </property>
  <property fmtid="{D5CDD505-2E9C-101B-9397-08002B2CF9AE}" pid="7" name="GraphicType">
    <vt:i4>1</vt:i4>
  </property>
  <property fmtid="{D5CDD505-2E9C-101B-9397-08002B2CF9AE}" pid="8" name="HomePage">
    <vt:lpwstr>http://www.newi.ac.uk/pullina/default.htm</vt:lpwstr>
  </property>
  <property fmtid="{D5CDD505-2E9C-101B-9397-08002B2CF9AE}" pid="9" name="LinkColor">
    <vt:i4>16711782</vt:i4>
  </property>
  <property fmtid="{D5CDD505-2E9C-101B-9397-08002B2CF9AE}" pid="10" name="MailAddress">
    <vt:lpwstr>a.j.pullin@newi.ac.uk</vt:lpwstr>
  </property>
  <property fmtid="{D5CDD505-2E9C-101B-9397-08002B2CF9AE}" pid="11" name="NavBtnPos">
    <vt:i4>3</vt:i4>
  </property>
  <property fmtid="{D5CDD505-2E9C-101B-9397-08002B2CF9AE}" pid="12" name="Other">
    <vt:lpwstr/>
  </property>
  <property fmtid="{D5CDD505-2E9C-101B-9397-08002B2CF9AE}" pid="13" name="OutputDir">
    <vt:lpwstr>H:\Data\Networks\Notes\HTML</vt:lpwstr>
  </property>
  <property fmtid="{D5CDD505-2E9C-101B-9397-08002B2CF9AE}" pid="14" name="PresentationFormat">
    <vt:lpwstr>On-screen Show (4:3)</vt:lpwstr>
  </property>
  <property fmtid="{D5CDD505-2E9C-101B-9397-08002B2CF9AE}" pid="15" name="ScreenSize">
    <vt:i4>2</vt:i4>
  </property>
  <property fmtid="{D5CDD505-2E9C-101B-9397-08002B2CF9AE}" pid="16" name="ScreenUsage">
    <vt:i4>1</vt:i4>
  </property>
  <property fmtid="{D5CDD505-2E9C-101B-9397-08002B2CF9AE}" pid="17" name="ShowNotes">
    <vt:bool>0</vt:bool>
  </property>
  <property fmtid="{D5CDD505-2E9C-101B-9397-08002B2CF9AE}" pid="18" name="Slides">
    <vt:i4>28</vt:i4>
  </property>
  <property fmtid="{D5CDD505-2E9C-101B-9397-08002B2CF9AE}" pid="19" name="TemplateType">
    <vt:i4>1</vt:i4>
  </property>
  <property fmtid="{D5CDD505-2E9C-101B-9397-08002B2CF9AE}" pid="20" name="TextColor">
    <vt:i4>0</vt:i4>
  </property>
  <property fmtid="{D5CDD505-2E9C-101B-9397-08002B2CF9AE}" pid="21" name="TransparentButton">
    <vt:i4>0</vt:i4>
  </property>
  <property fmtid="{D5CDD505-2E9C-101B-9397-08002B2CF9AE}" pid="22" name="UseBrowserColor">
    <vt:bool>1</vt:bool>
  </property>
  <property fmtid="{D5CDD505-2E9C-101B-9397-08002B2CF9AE}" pid="23" name="VisitedColor">
    <vt:i4>10040268</vt:i4>
  </property>
</Properties>
</file>