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5"/>
          <p:cNvSpPr/>
          <p:nvPr/>
        </p:nvSpPr>
        <p:spPr>
          <a:xfrm>
            <a:off x="519120" y="6137280"/>
            <a:ext cx="1381680" cy="452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Text Box 6"/>
          <p:cNvSpPr/>
          <p:nvPr/>
        </p:nvSpPr>
        <p:spPr>
          <a:xfrm>
            <a:off x="4495680" y="6248520"/>
            <a:ext cx="176760" cy="452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 Box 9"/>
          <p:cNvSpPr/>
          <p:nvPr/>
        </p:nvSpPr>
        <p:spPr>
          <a:xfrm>
            <a:off x="519120" y="6137280"/>
            <a:ext cx="1381680" cy="452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Text Box 10"/>
          <p:cNvSpPr/>
          <p:nvPr/>
        </p:nvSpPr>
        <p:spPr>
          <a:xfrm>
            <a:off x="4495680" y="6248520"/>
            <a:ext cx="176760" cy="452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27720" cy="926280"/>
          </a:xfrm>
          <a:prstGeom prst="rect">
            <a:avLst/>
          </a:prstGeom>
          <a:ln w="0">
            <a:noFill/>
          </a:ln>
        </p:spPr>
      </p:pic>
      <p:sp>
        <p:nvSpPr>
          <p:cNvPr id="6" name="Rectangle 6"/>
          <p:cNvSpPr/>
          <p:nvPr/>
        </p:nvSpPr>
        <p:spPr>
          <a:xfrm>
            <a:off x="128520" y="6626880"/>
            <a:ext cx="825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D26B069D-1837-483B-BDFB-260C05CB9B22}" type="datetime3"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June 17, 2023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7" name="TextBox 7"/>
          <p:cNvSpPr/>
          <p:nvPr/>
        </p:nvSpPr>
        <p:spPr>
          <a:xfrm>
            <a:off x="4191120" y="6642720"/>
            <a:ext cx="376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238B9A19-75DE-4380-8B68-C8AD9ECA1289}" type="slidenum">
              <a:rPr b="0" lang="en-IN" sz="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8" name="TextBox 8"/>
          <p:cNvSpPr/>
          <p:nvPr/>
        </p:nvSpPr>
        <p:spPr>
          <a:xfrm>
            <a:off x="7553160" y="6648480"/>
            <a:ext cx="1586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IS ZC415 (Data Mining) 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228600" y="2819520"/>
            <a:ext cx="8530200" cy="235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Verdana"/>
              </a:rPr>
              <a:t>Classification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76320" y="1066680"/>
            <a:ext cx="5710680" cy="397296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2" descr=""/>
          <p:cNvPicPr/>
          <p:nvPr/>
        </p:nvPicPr>
        <p:blipFill>
          <a:blip r:embed="rId2"/>
          <a:stretch/>
        </p:blipFill>
        <p:spPr>
          <a:xfrm>
            <a:off x="723240" y="5257800"/>
            <a:ext cx="4186800" cy="52992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2" descr=""/>
          <p:cNvPicPr/>
          <p:nvPr/>
        </p:nvPicPr>
        <p:blipFill>
          <a:blip r:embed="rId3"/>
          <a:stretch/>
        </p:blipFill>
        <p:spPr>
          <a:xfrm>
            <a:off x="838080" y="6066000"/>
            <a:ext cx="2781360" cy="7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128520" y="1066680"/>
            <a:ext cx="6127200" cy="426276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152280" y="5562720"/>
            <a:ext cx="6724440" cy="7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380880" y="1066680"/>
            <a:ext cx="4415400" cy="307152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380880" y="4316760"/>
            <a:ext cx="4415400" cy="55548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2" descr=""/>
          <p:cNvPicPr/>
          <p:nvPr/>
        </p:nvPicPr>
        <p:blipFill>
          <a:blip r:embed="rId3"/>
          <a:stretch/>
        </p:blipFill>
        <p:spPr>
          <a:xfrm>
            <a:off x="76320" y="4952880"/>
            <a:ext cx="4206600" cy="190080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3" descr=""/>
          <p:cNvPicPr/>
          <p:nvPr/>
        </p:nvPicPr>
        <p:blipFill>
          <a:blip r:embed="rId4"/>
          <a:stretch/>
        </p:blipFill>
        <p:spPr>
          <a:xfrm>
            <a:off x="5181480" y="5223240"/>
            <a:ext cx="3959640" cy="86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380880" y="1066680"/>
            <a:ext cx="4415400" cy="307152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380880" y="4316760"/>
            <a:ext cx="4415400" cy="55548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2" descr=""/>
          <p:cNvPicPr/>
          <p:nvPr/>
        </p:nvPicPr>
        <p:blipFill>
          <a:blip r:embed="rId3"/>
          <a:stretch/>
        </p:blipFill>
        <p:spPr>
          <a:xfrm>
            <a:off x="72360" y="4952880"/>
            <a:ext cx="4038120" cy="182448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4"/>
          <a:stretch/>
        </p:blipFill>
        <p:spPr>
          <a:xfrm>
            <a:off x="2666880" y="3529800"/>
            <a:ext cx="5850360" cy="32976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3" descr=""/>
          <p:cNvPicPr/>
          <p:nvPr/>
        </p:nvPicPr>
        <p:blipFill>
          <a:blip r:embed="rId5"/>
          <a:stretch/>
        </p:blipFill>
        <p:spPr>
          <a:xfrm>
            <a:off x="5181480" y="5223240"/>
            <a:ext cx="3078000" cy="67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380880" y="1066680"/>
            <a:ext cx="4415400" cy="307152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2" descr=""/>
          <p:cNvPicPr/>
          <p:nvPr/>
        </p:nvPicPr>
        <p:blipFill>
          <a:blip r:embed="rId2"/>
          <a:stretch/>
        </p:blipFill>
        <p:spPr>
          <a:xfrm>
            <a:off x="533520" y="4419720"/>
            <a:ext cx="5850360" cy="32976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2" descr=""/>
          <p:cNvPicPr/>
          <p:nvPr/>
        </p:nvPicPr>
        <p:blipFill>
          <a:blip r:embed="rId3"/>
          <a:stretch/>
        </p:blipFill>
        <p:spPr>
          <a:xfrm>
            <a:off x="538560" y="4876920"/>
            <a:ext cx="2377080" cy="29088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3" descr=""/>
          <p:cNvPicPr/>
          <p:nvPr/>
        </p:nvPicPr>
        <p:blipFill>
          <a:blip r:embed="rId4"/>
          <a:stretch/>
        </p:blipFill>
        <p:spPr>
          <a:xfrm>
            <a:off x="561600" y="5334120"/>
            <a:ext cx="2386440" cy="23364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5"/>
          <a:stretch/>
        </p:blipFill>
        <p:spPr>
          <a:xfrm>
            <a:off x="584280" y="5791320"/>
            <a:ext cx="2872080" cy="2433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3" descr=""/>
          <p:cNvPicPr/>
          <p:nvPr/>
        </p:nvPicPr>
        <p:blipFill>
          <a:blip r:embed="rId6"/>
          <a:stretch/>
        </p:blipFill>
        <p:spPr>
          <a:xfrm>
            <a:off x="5181480" y="5223240"/>
            <a:ext cx="3078000" cy="67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609480" y="1371600"/>
            <a:ext cx="7434720" cy="504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76320" y="1066680"/>
            <a:ext cx="5689440" cy="395820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2" descr=""/>
          <p:cNvPicPr/>
          <p:nvPr/>
        </p:nvPicPr>
        <p:blipFill>
          <a:blip r:embed="rId2"/>
          <a:stretch/>
        </p:blipFill>
        <p:spPr>
          <a:xfrm>
            <a:off x="76320" y="5257800"/>
            <a:ext cx="2576880" cy="53856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3" descr=""/>
          <p:cNvPicPr/>
          <p:nvPr/>
        </p:nvPicPr>
        <p:blipFill>
          <a:blip r:embed="rId3"/>
          <a:stretch/>
        </p:blipFill>
        <p:spPr>
          <a:xfrm>
            <a:off x="76320" y="5915160"/>
            <a:ext cx="3557880" cy="63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76320" y="1066680"/>
            <a:ext cx="5634360" cy="392004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2"/>
          <a:stretch/>
        </p:blipFill>
        <p:spPr>
          <a:xfrm>
            <a:off x="5343480" y="1676520"/>
            <a:ext cx="2576880" cy="53856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3" descr=""/>
          <p:cNvPicPr/>
          <p:nvPr/>
        </p:nvPicPr>
        <p:blipFill>
          <a:blip r:embed="rId3"/>
          <a:stretch/>
        </p:blipFill>
        <p:spPr>
          <a:xfrm>
            <a:off x="5429160" y="2895480"/>
            <a:ext cx="3557880" cy="63396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4" descr=""/>
          <p:cNvPicPr/>
          <p:nvPr/>
        </p:nvPicPr>
        <p:blipFill>
          <a:blip r:embed="rId4"/>
          <a:stretch/>
        </p:blipFill>
        <p:spPr>
          <a:xfrm>
            <a:off x="76320" y="5810400"/>
            <a:ext cx="6377400" cy="58608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5" descr=""/>
          <p:cNvPicPr/>
          <p:nvPr/>
        </p:nvPicPr>
        <p:blipFill>
          <a:blip r:embed="rId5"/>
          <a:stretch/>
        </p:blipFill>
        <p:spPr>
          <a:xfrm>
            <a:off x="113040" y="5353200"/>
            <a:ext cx="4548600" cy="31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152280" y="1066680"/>
            <a:ext cx="5558400" cy="386676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2" descr=""/>
          <p:cNvPicPr/>
          <p:nvPr/>
        </p:nvPicPr>
        <p:blipFill>
          <a:blip r:embed="rId2"/>
          <a:stretch/>
        </p:blipFill>
        <p:spPr>
          <a:xfrm>
            <a:off x="5505480" y="1676520"/>
            <a:ext cx="2576880" cy="53856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3" descr=""/>
          <p:cNvPicPr/>
          <p:nvPr/>
        </p:nvPicPr>
        <p:blipFill>
          <a:blip r:embed="rId3"/>
          <a:stretch/>
        </p:blipFill>
        <p:spPr>
          <a:xfrm>
            <a:off x="5505480" y="2895480"/>
            <a:ext cx="3557880" cy="63396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4"/>
          <a:stretch/>
        </p:blipFill>
        <p:spPr>
          <a:xfrm>
            <a:off x="19080" y="5429160"/>
            <a:ext cx="6377400" cy="58608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5" descr=""/>
          <p:cNvPicPr/>
          <p:nvPr/>
        </p:nvPicPr>
        <p:blipFill>
          <a:blip r:embed="rId5"/>
          <a:stretch/>
        </p:blipFill>
        <p:spPr>
          <a:xfrm>
            <a:off x="76320" y="5086440"/>
            <a:ext cx="4548600" cy="319680"/>
          </a:xfrm>
          <a:prstGeom prst="rect">
            <a:avLst/>
          </a:prstGeom>
          <a:ln w="0">
            <a:noFill/>
          </a:ln>
        </p:spPr>
      </p:pic>
      <p:sp>
        <p:nvSpPr>
          <p:cNvPr id="117" name="TextBox 2"/>
          <p:cNvSpPr/>
          <p:nvPr/>
        </p:nvSpPr>
        <p:spPr>
          <a:xfrm>
            <a:off x="76320" y="6107760"/>
            <a:ext cx="182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 0.468 (?)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76320" y="914400"/>
            <a:ext cx="5405760" cy="376092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2" descr=""/>
          <p:cNvPicPr/>
          <p:nvPr/>
        </p:nvPicPr>
        <p:blipFill>
          <a:blip r:embed="rId2"/>
          <a:stretch/>
        </p:blipFill>
        <p:spPr>
          <a:xfrm>
            <a:off x="380880" y="5257800"/>
            <a:ext cx="1815120" cy="60516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3" descr=""/>
          <p:cNvPicPr/>
          <p:nvPr/>
        </p:nvPicPr>
        <p:blipFill>
          <a:blip r:embed="rId3"/>
          <a:stretch/>
        </p:blipFill>
        <p:spPr>
          <a:xfrm>
            <a:off x="1718640" y="4876920"/>
            <a:ext cx="5920200" cy="23364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4" descr=""/>
          <p:cNvPicPr/>
          <p:nvPr/>
        </p:nvPicPr>
        <p:blipFill>
          <a:blip r:embed="rId4"/>
          <a:stretch/>
        </p:blipFill>
        <p:spPr>
          <a:xfrm>
            <a:off x="304920" y="4876920"/>
            <a:ext cx="1367280" cy="2433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5" descr=""/>
          <p:cNvPicPr/>
          <p:nvPr/>
        </p:nvPicPr>
        <p:blipFill>
          <a:blip r:embed="rId5"/>
          <a:stretch/>
        </p:blipFill>
        <p:spPr>
          <a:xfrm>
            <a:off x="357840" y="5943600"/>
            <a:ext cx="7672680" cy="51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76917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Classification vs. Regression vs. Clustering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530200" cy="433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Classification – model (can also be called a classifier) predicts a categorical label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Ex: You are given an image. You have to predict whether it is a cat image or a dog image.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Regression – model predicts continuous-valued function, or ordered value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Ex: Prediction or forecasting of sales data.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Clustering – Unsupervised learning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Grouping of things based on similarity or dissimilarity of attributes.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Ex: Creation of severity clusters and hot spots during the Covid-19 pandemic.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Based on high and low footfall in the areas with patients for sneezing, coughing and fever.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380880" y="1066680"/>
            <a:ext cx="4415400" cy="3071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"/>
          <p:cNvPicPr/>
          <p:nvPr/>
        </p:nvPicPr>
        <p:blipFill>
          <a:blip r:embed="rId2"/>
          <a:stretch/>
        </p:blipFill>
        <p:spPr>
          <a:xfrm>
            <a:off x="380880" y="5257800"/>
            <a:ext cx="1815120" cy="60516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3"/>
          <a:stretch/>
        </p:blipFill>
        <p:spPr>
          <a:xfrm>
            <a:off x="1771560" y="4758840"/>
            <a:ext cx="5920200" cy="2336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4" descr=""/>
          <p:cNvPicPr/>
          <p:nvPr/>
        </p:nvPicPr>
        <p:blipFill>
          <a:blip r:embed="rId4"/>
          <a:stretch/>
        </p:blipFill>
        <p:spPr>
          <a:xfrm>
            <a:off x="357840" y="4758840"/>
            <a:ext cx="1367280" cy="2433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5" descr=""/>
          <p:cNvPicPr/>
          <p:nvPr/>
        </p:nvPicPr>
        <p:blipFill>
          <a:blip r:embed="rId5"/>
          <a:stretch/>
        </p:blipFill>
        <p:spPr>
          <a:xfrm>
            <a:off x="357840" y="5943600"/>
            <a:ext cx="7672680" cy="51012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2" descr=""/>
          <p:cNvPicPr/>
          <p:nvPr/>
        </p:nvPicPr>
        <p:blipFill>
          <a:blip r:embed="rId6"/>
          <a:stretch/>
        </p:blipFill>
        <p:spPr>
          <a:xfrm>
            <a:off x="4579200" y="2592360"/>
            <a:ext cx="3729600" cy="53856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3" descr=""/>
          <p:cNvPicPr/>
          <p:nvPr/>
        </p:nvPicPr>
        <p:blipFill>
          <a:blip r:embed="rId7"/>
          <a:stretch/>
        </p:blipFill>
        <p:spPr>
          <a:xfrm>
            <a:off x="4572000" y="2286000"/>
            <a:ext cx="3510360" cy="21492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5" descr=""/>
          <p:cNvPicPr/>
          <p:nvPr/>
        </p:nvPicPr>
        <p:blipFill>
          <a:blip r:embed="rId8"/>
          <a:stretch/>
        </p:blipFill>
        <p:spPr>
          <a:xfrm>
            <a:off x="4572000" y="1828800"/>
            <a:ext cx="4348440" cy="28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380880" y="1066680"/>
            <a:ext cx="4415400" cy="3071520"/>
          </a:xfrm>
          <a:prstGeom prst="rect">
            <a:avLst/>
          </a:prstGeom>
          <a:ln w="0">
            <a:noFill/>
          </a:ln>
        </p:spPr>
      </p:pic>
      <p:sp>
        <p:nvSpPr>
          <p:cNvPr id="135" name="TextBox 2"/>
          <p:cNvSpPr/>
          <p:nvPr/>
        </p:nvSpPr>
        <p:spPr>
          <a:xfrm>
            <a:off x="4784760" y="2362320"/>
            <a:ext cx="39582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Consider each attribute and all possible split. Ex. Let’s consider attribute income. Find Gini index of the split into subset {low, medium} and {high}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380880" y="1066680"/>
            <a:ext cx="4415400" cy="307152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3" descr=""/>
          <p:cNvPicPr/>
          <p:nvPr/>
        </p:nvPicPr>
        <p:blipFill>
          <a:blip r:embed="rId2"/>
          <a:stretch/>
        </p:blipFill>
        <p:spPr>
          <a:xfrm>
            <a:off x="3377520" y="4267080"/>
            <a:ext cx="5329800" cy="2158920"/>
          </a:xfrm>
          <a:prstGeom prst="rect">
            <a:avLst/>
          </a:prstGeom>
          <a:ln w="0">
            <a:noFill/>
          </a:ln>
        </p:spPr>
      </p:pic>
      <p:sp>
        <p:nvSpPr>
          <p:cNvPr id="139" name="TextBox 3"/>
          <p:cNvSpPr/>
          <p:nvPr/>
        </p:nvSpPr>
        <p:spPr>
          <a:xfrm>
            <a:off x="609480" y="4724280"/>
            <a:ext cx="258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Fill correct values here: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TextBox 6"/>
          <p:cNvSpPr/>
          <p:nvPr/>
        </p:nvSpPr>
        <p:spPr>
          <a:xfrm>
            <a:off x="4784760" y="2362320"/>
            <a:ext cx="39582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DejaVu Sans"/>
              </a:rPr>
              <a:t>Consider each attribute and all possible split. Ex. Let’s consider attribute income. Find Gini index of the split into subset {low, medium} and {high}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3"/>
          <a:stretch/>
        </p:blipFill>
        <p:spPr>
          <a:xfrm>
            <a:off x="6945480" y="4085280"/>
            <a:ext cx="1815120" cy="605160"/>
          </a:xfrm>
          <a:prstGeom prst="rect">
            <a:avLst/>
          </a:prstGeom>
          <a:ln w="0">
            <a:noFill/>
          </a:ln>
        </p:spPr>
      </p:pic>
      <p:sp>
        <p:nvSpPr>
          <p:cNvPr id="142" name="Straight Arrow Connector 4"/>
          <p:cNvSpPr/>
          <p:nvPr/>
        </p:nvSpPr>
        <p:spPr>
          <a:xfrm>
            <a:off x="3053160" y="4912560"/>
            <a:ext cx="833760" cy="2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3"/>
          <p:cNvSpPr/>
          <p:nvPr/>
        </p:nvSpPr>
        <p:spPr>
          <a:xfrm>
            <a:off x="2837880" y="2895480"/>
            <a:ext cx="3255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/>
              </a:contourClr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Thank You!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360000" y="360000"/>
            <a:ext cx="7920000" cy="495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latin typeface="Arial"/>
              </a:rPr>
              <a:t>Classification and Clustering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Let’s take the example of T-shirt store.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Problem 1: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Salesman gets to know height and weight of the customer who comes in. And he has to classify this customer for a t-shirt size.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(height, weight, age) --&gt; (t-shirt size as in small, medium, large)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Problem 2: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 open a new store in some part of the world. And you collect data about people’s age, height and weight.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As a store owner, you would like to know how many groups of t-shirts sizes should be there and what are those t-shirt sizes.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As in: xs, s, m, l, xl (so on, so forth)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2060"/>
                </a:solidFill>
                <a:latin typeface="Arial"/>
              </a:rPr>
              <a:t>General Architecture of Classification Model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530200" cy="1811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Classification: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training data + testing data --&gt; classifier &lt;--  predictions (labels)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Training – training set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Testing – test set (validation)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Accuracy measurement of classification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Steps involved in building a classifier: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Step 1: Collect the data.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As in from the client. Or through a survey or study.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Step 2: Split the data into training set and test set.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Step 3: As part of training: You do data preprocessing and model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selection.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Step 4: Model Evaluation on Test data set.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28600" y="2880000"/>
            <a:ext cx="7557840" cy="27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Decision Tree Induction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30960" y="1143000"/>
            <a:ext cx="9072000" cy="121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Decision Tree Induction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7" name="Picture 3" descr=""/>
          <p:cNvPicPr/>
          <p:nvPr/>
        </p:nvPicPr>
        <p:blipFill>
          <a:blip r:embed="rId1"/>
          <a:stretch/>
        </p:blipFill>
        <p:spPr>
          <a:xfrm>
            <a:off x="23760" y="1066680"/>
            <a:ext cx="9072000" cy="121500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2" descr=""/>
          <p:cNvPicPr/>
          <p:nvPr/>
        </p:nvPicPr>
        <p:blipFill>
          <a:blip r:embed="rId2"/>
          <a:stretch/>
        </p:blipFill>
        <p:spPr>
          <a:xfrm>
            <a:off x="53280" y="2319120"/>
            <a:ext cx="6419160" cy="44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Decision Tree Induction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0" name="Picture 4" descr=""/>
          <p:cNvPicPr/>
          <p:nvPr/>
        </p:nvPicPr>
        <p:blipFill>
          <a:blip r:embed="rId1"/>
          <a:stretch/>
        </p:blipFill>
        <p:spPr>
          <a:xfrm>
            <a:off x="152280" y="2420640"/>
            <a:ext cx="7057800" cy="405216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3" descr=""/>
          <p:cNvPicPr/>
          <p:nvPr/>
        </p:nvPicPr>
        <p:blipFill>
          <a:blip r:embed="rId2"/>
          <a:stretch/>
        </p:blipFill>
        <p:spPr>
          <a:xfrm>
            <a:off x="-2880" y="1143000"/>
            <a:ext cx="9072000" cy="121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280" y="7632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Decision Tree Induction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530200" cy="433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Attribute Selection Measures (or Splitting Rules)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Information gain (entropy)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Gain ratio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Gini Index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3560" cy="83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Attribute Selection Measures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5" name="TextBox 3"/>
          <p:cNvSpPr/>
          <p:nvPr/>
        </p:nvSpPr>
        <p:spPr>
          <a:xfrm>
            <a:off x="152280" y="1066680"/>
            <a:ext cx="8530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Information Gain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Expected information needed to classify a tuple in D: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304920" y="2348280"/>
            <a:ext cx="3299400" cy="899280"/>
          </a:xfrm>
          <a:prstGeom prst="rect">
            <a:avLst/>
          </a:prstGeom>
          <a:ln w="0">
            <a:noFill/>
          </a:ln>
        </p:spPr>
      </p:pic>
      <p:sp>
        <p:nvSpPr>
          <p:cNvPr id="67" name="TextBox 6"/>
          <p:cNvSpPr/>
          <p:nvPr/>
        </p:nvSpPr>
        <p:spPr>
          <a:xfrm>
            <a:off x="152280" y="3733920"/>
            <a:ext cx="8530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If we select attribute A for partition, then the information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we still need for classification is given by: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8" name="Picture 3" descr=""/>
          <p:cNvPicPr/>
          <p:nvPr/>
        </p:nvPicPr>
        <p:blipFill>
          <a:blip r:embed="rId2"/>
          <a:stretch/>
        </p:blipFill>
        <p:spPr>
          <a:xfrm>
            <a:off x="457200" y="4419720"/>
            <a:ext cx="3078000" cy="67428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4" descr=""/>
          <p:cNvPicPr/>
          <p:nvPr/>
        </p:nvPicPr>
        <p:blipFill>
          <a:blip r:embed="rId3"/>
          <a:stretch/>
        </p:blipFill>
        <p:spPr>
          <a:xfrm>
            <a:off x="457200" y="5638680"/>
            <a:ext cx="3313440" cy="45288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5" descr=""/>
          <p:cNvPicPr/>
          <p:nvPr/>
        </p:nvPicPr>
        <p:blipFill>
          <a:blip r:embed="rId4"/>
          <a:stretch/>
        </p:blipFill>
        <p:spPr>
          <a:xfrm>
            <a:off x="2514600" y="3048120"/>
            <a:ext cx="6548760" cy="45684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6" descr=""/>
          <p:cNvPicPr/>
          <p:nvPr/>
        </p:nvPicPr>
        <p:blipFill>
          <a:blip r:embed="rId5"/>
          <a:stretch/>
        </p:blipFill>
        <p:spPr>
          <a:xfrm>
            <a:off x="8022600" y="3470760"/>
            <a:ext cx="1040760" cy="38304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8" descr=""/>
          <p:cNvPicPr/>
          <p:nvPr/>
        </p:nvPicPr>
        <p:blipFill>
          <a:blip r:embed="rId6"/>
          <a:stretch/>
        </p:blipFill>
        <p:spPr>
          <a:xfrm>
            <a:off x="2819520" y="5086440"/>
            <a:ext cx="2072160" cy="24336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9" descr=""/>
          <p:cNvPicPr/>
          <p:nvPr/>
        </p:nvPicPr>
        <p:blipFill>
          <a:blip r:embed="rId7"/>
          <a:stretch/>
        </p:blipFill>
        <p:spPr>
          <a:xfrm>
            <a:off x="4886280" y="5019840"/>
            <a:ext cx="3110400" cy="30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</TotalTime>
  <Application>LibreOffice/7.3.7.2$Linux_X86_64 LibreOffice_project/30$Build-2</Application>
  <AppVersion>15.0000</AppVersion>
  <Words>1814</Words>
  <Paragraphs>223</Paragraphs>
  <Company>NEWI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1998-09-03T13:41:33Z</dcterms:created>
  <dc:creator>SSS</dc:creator>
  <dc:description/>
  <dc:language>en-IN</dc:language>
  <cp:lastModifiedBy/>
  <dcterms:modified xsi:type="dcterms:W3CDTF">2023-06-17T15:02:49Z</dcterms:modified>
  <cp:revision>1339</cp:revision>
  <dc:subject/>
  <dc:title>Computer Organisation &amp; Architecture    IS C351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15132390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0</vt:bool>
  </property>
  <property fmtid="{D5CDD505-2E9C-101B-9397-08002B2CF9AE}" pid="6" name="DownloadOriginal">
    <vt:bool>1</vt:bool>
  </property>
  <property fmtid="{D5CDD505-2E9C-101B-9397-08002B2CF9AE}" pid="7" name="GraphicType">
    <vt:i4>1</vt:i4>
  </property>
  <property fmtid="{D5CDD505-2E9C-101B-9397-08002B2CF9AE}" pid="8" name="HomePage">
    <vt:lpwstr>http://www.newi.ac.uk/pullina/default.htm</vt:lpwstr>
  </property>
  <property fmtid="{D5CDD505-2E9C-101B-9397-08002B2CF9AE}" pid="9" name="LinkColor">
    <vt:i4>16711782</vt:i4>
  </property>
  <property fmtid="{D5CDD505-2E9C-101B-9397-08002B2CF9AE}" pid="10" name="MailAddress">
    <vt:lpwstr>a.j.pullin@newi.ac.uk</vt:lpwstr>
  </property>
  <property fmtid="{D5CDD505-2E9C-101B-9397-08002B2CF9AE}" pid="11" name="NavBtnPos">
    <vt:i4>3</vt:i4>
  </property>
  <property fmtid="{D5CDD505-2E9C-101B-9397-08002B2CF9AE}" pid="12" name="Other">
    <vt:lpwstr/>
  </property>
  <property fmtid="{D5CDD505-2E9C-101B-9397-08002B2CF9AE}" pid="13" name="OutputDir">
    <vt:lpwstr>H:\Data\Networks\Notes\HTML</vt:lpwstr>
  </property>
  <property fmtid="{D5CDD505-2E9C-101B-9397-08002B2CF9AE}" pid="14" name="PresentationFormat">
    <vt:lpwstr>On-screen Show (4:3)</vt:lpwstr>
  </property>
  <property fmtid="{D5CDD505-2E9C-101B-9397-08002B2CF9AE}" pid="15" name="ScreenSize">
    <vt:i4>2</vt:i4>
  </property>
  <property fmtid="{D5CDD505-2E9C-101B-9397-08002B2CF9AE}" pid="16" name="ScreenUsage">
    <vt:i4>1</vt:i4>
  </property>
  <property fmtid="{D5CDD505-2E9C-101B-9397-08002B2CF9AE}" pid="17" name="ShowNotes">
    <vt:bool>0</vt:bool>
  </property>
  <property fmtid="{D5CDD505-2E9C-101B-9397-08002B2CF9AE}" pid="18" name="Slides">
    <vt:i4>54</vt:i4>
  </property>
  <property fmtid="{D5CDD505-2E9C-101B-9397-08002B2CF9AE}" pid="19" name="TemplateType">
    <vt:i4>1</vt:i4>
  </property>
  <property fmtid="{D5CDD505-2E9C-101B-9397-08002B2CF9AE}" pid="20" name="TextColor">
    <vt:i4>0</vt:i4>
  </property>
  <property fmtid="{D5CDD505-2E9C-101B-9397-08002B2CF9AE}" pid="21" name="TransparentButton">
    <vt:i4>0</vt:i4>
  </property>
  <property fmtid="{D5CDD505-2E9C-101B-9397-08002B2CF9AE}" pid="22" name="UseBrowserColor">
    <vt:bool>1</vt:bool>
  </property>
  <property fmtid="{D5CDD505-2E9C-101B-9397-08002B2CF9AE}" pid="23" name="VisitedColor">
    <vt:i4>10040268</vt:i4>
  </property>
</Properties>
</file>