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6.png" ContentType="image/png"/>
  <Override PartName="/ppt/media/image29.png" ContentType="image/png"/>
  <Override PartName="/ppt/media/image11.png" ContentType="image/png"/>
  <Override PartName="/ppt/media/image7.png" ContentType="image/png"/>
  <Override PartName="/ppt/media/image12.png" ContentType="image/png"/>
  <Override PartName="/ppt/media/image8.gif" ContentType="image/gif"/>
  <Override PartName="/ppt/media/image9.png" ContentType="image/png"/>
  <Override PartName="/ppt/media/image13.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4"/>
          <p:cNvSpPr/>
          <p:nvPr/>
        </p:nvSpPr>
        <p:spPr>
          <a:xfrm>
            <a:off x="75960" y="990360"/>
            <a:ext cx="8458200" cy="360"/>
          </a:xfrm>
          <a:prstGeom prst="line">
            <a:avLst/>
          </a:prstGeom>
          <a:ln w="76200">
            <a:solidFill>
              <a:srgbClr val="ff0000"/>
            </a:solidFill>
            <a:round/>
          </a:ln>
        </p:spPr>
        <p:style>
          <a:lnRef idx="0"/>
          <a:fillRef idx="0"/>
          <a:effectRef idx="0"/>
          <a:fontRef idx="minor"/>
        </p:style>
      </p:sp>
      <p:sp>
        <p:nvSpPr>
          <p:cNvPr id="1" name="Text Box 5"/>
          <p:cNvSpPr/>
          <p:nvPr/>
        </p:nvSpPr>
        <p:spPr>
          <a:xfrm>
            <a:off x="519120" y="6137280"/>
            <a:ext cx="1383840" cy="455040"/>
          </a:xfrm>
          <a:prstGeom prst="rect">
            <a:avLst/>
          </a:prstGeom>
          <a:noFill/>
          <a:ln w="9525">
            <a:noFill/>
          </a:ln>
        </p:spPr>
        <p:style>
          <a:lnRef idx="0"/>
          <a:fillRef idx="0"/>
          <a:effectRef idx="0"/>
          <a:fontRef idx="minor"/>
        </p:style>
      </p:sp>
      <p:sp>
        <p:nvSpPr>
          <p:cNvPr id="2" name="Text Box 6"/>
          <p:cNvSpPr/>
          <p:nvPr/>
        </p:nvSpPr>
        <p:spPr>
          <a:xfrm>
            <a:off x="4495680" y="6248520"/>
            <a:ext cx="178920" cy="455040"/>
          </a:xfrm>
          <a:prstGeom prst="rect">
            <a:avLst/>
          </a:prstGeom>
          <a:noFill/>
          <a:ln w="9525">
            <a:noFill/>
          </a:ln>
        </p:spPr>
        <p:style>
          <a:lnRef idx="0"/>
          <a:fillRef idx="0"/>
          <a:effectRef idx="0"/>
          <a:fontRef idx="minor"/>
        </p:style>
      </p:sp>
      <p:sp>
        <p:nvSpPr>
          <p:cNvPr id="3" name="Text Box 9"/>
          <p:cNvSpPr/>
          <p:nvPr/>
        </p:nvSpPr>
        <p:spPr>
          <a:xfrm>
            <a:off x="519120" y="6137280"/>
            <a:ext cx="1383840" cy="455040"/>
          </a:xfrm>
          <a:prstGeom prst="rect">
            <a:avLst/>
          </a:prstGeom>
          <a:noFill/>
          <a:ln w="9525">
            <a:noFill/>
          </a:ln>
        </p:spPr>
        <p:style>
          <a:lnRef idx="0"/>
          <a:fillRef idx="0"/>
          <a:effectRef idx="0"/>
          <a:fontRef idx="minor"/>
        </p:style>
      </p:sp>
      <p:sp>
        <p:nvSpPr>
          <p:cNvPr id="4" name="Text Box 10"/>
          <p:cNvSpPr/>
          <p:nvPr/>
        </p:nvSpPr>
        <p:spPr>
          <a:xfrm>
            <a:off x="4495680" y="6248520"/>
            <a:ext cx="178920" cy="455040"/>
          </a:xfrm>
          <a:prstGeom prst="rect">
            <a:avLst/>
          </a:prstGeom>
          <a:noFill/>
          <a:ln w="9525">
            <a:noFill/>
          </a:ln>
        </p:spPr>
        <p:style>
          <a:lnRef idx="0"/>
          <a:fillRef idx="0"/>
          <a:effectRef idx="0"/>
          <a:fontRef idx="minor"/>
        </p:style>
      </p:sp>
      <p:pic>
        <p:nvPicPr>
          <p:cNvPr id="5" name="Picture 4" descr=""/>
          <p:cNvPicPr/>
          <p:nvPr/>
        </p:nvPicPr>
        <p:blipFill>
          <a:blip r:embed="rId2"/>
          <a:stretch/>
        </p:blipFill>
        <p:spPr>
          <a:xfrm>
            <a:off x="8153280" y="0"/>
            <a:ext cx="929880" cy="928440"/>
          </a:xfrm>
          <a:prstGeom prst="rect">
            <a:avLst/>
          </a:prstGeom>
          <a:ln w="0">
            <a:noFill/>
          </a:ln>
        </p:spPr>
      </p:pic>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Line 4"/>
          <p:cNvSpPr/>
          <p:nvPr/>
        </p:nvSpPr>
        <p:spPr>
          <a:xfrm>
            <a:off x="75960" y="990360"/>
            <a:ext cx="8458200" cy="360"/>
          </a:xfrm>
          <a:prstGeom prst="line">
            <a:avLst/>
          </a:prstGeom>
          <a:ln w="76200">
            <a:solidFill>
              <a:srgbClr val="ff0000"/>
            </a:solidFill>
            <a:round/>
          </a:ln>
        </p:spPr>
        <p:style>
          <a:lnRef idx="0"/>
          <a:fillRef idx="0"/>
          <a:effectRef idx="0"/>
          <a:fontRef idx="minor"/>
        </p:style>
      </p:sp>
      <p:sp>
        <p:nvSpPr>
          <p:cNvPr id="45" name="Text Box 5"/>
          <p:cNvSpPr/>
          <p:nvPr/>
        </p:nvSpPr>
        <p:spPr>
          <a:xfrm>
            <a:off x="519120" y="6137280"/>
            <a:ext cx="1384200" cy="455400"/>
          </a:xfrm>
          <a:prstGeom prst="rect">
            <a:avLst/>
          </a:prstGeom>
          <a:noFill/>
          <a:ln w="9525">
            <a:noFill/>
          </a:ln>
        </p:spPr>
        <p:style>
          <a:lnRef idx="0"/>
          <a:fillRef idx="0"/>
          <a:effectRef idx="0"/>
          <a:fontRef idx="minor"/>
        </p:style>
      </p:sp>
      <p:sp>
        <p:nvSpPr>
          <p:cNvPr id="46" name="Text Box 6"/>
          <p:cNvSpPr/>
          <p:nvPr/>
        </p:nvSpPr>
        <p:spPr>
          <a:xfrm>
            <a:off x="4495680" y="6248520"/>
            <a:ext cx="179280" cy="455400"/>
          </a:xfrm>
          <a:prstGeom prst="rect">
            <a:avLst/>
          </a:prstGeom>
          <a:noFill/>
          <a:ln w="9525">
            <a:noFill/>
          </a:ln>
        </p:spPr>
        <p:style>
          <a:lnRef idx="0"/>
          <a:fillRef idx="0"/>
          <a:effectRef idx="0"/>
          <a:fontRef idx="minor"/>
        </p:style>
      </p:sp>
      <p:sp>
        <p:nvSpPr>
          <p:cNvPr id="47" name="Text Box 9"/>
          <p:cNvSpPr/>
          <p:nvPr/>
        </p:nvSpPr>
        <p:spPr>
          <a:xfrm>
            <a:off x="519120" y="6137280"/>
            <a:ext cx="1384200" cy="455400"/>
          </a:xfrm>
          <a:prstGeom prst="rect">
            <a:avLst/>
          </a:prstGeom>
          <a:noFill/>
          <a:ln w="9525">
            <a:noFill/>
          </a:ln>
        </p:spPr>
        <p:style>
          <a:lnRef idx="0"/>
          <a:fillRef idx="0"/>
          <a:effectRef idx="0"/>
          <a:fontRef idx="minor"/>
        </p:style>
      </p:sp>
      <p:sp>
        <p:nvSpPr>
          <p:cNvPr id="48" name="Text Box 10"/>
          <p:cNvSpPr/>
          <p:nvPr/>
        </p:nvSpPr>
        <p:spPr>
          <a:xfrm>
            <a:off x="4495680" y="6248520"/>
            <a:ext cx="179280" cy="455400"/>
          </a:xfrm>
          <a:prstGeom prst="rect">
            <a:avLst/>
          </a:prstGeom>
          <a:noFill/>
          <a:ln w="9525">
            <a:noFill/>
          </a:ln>
        </p:spPr>
        <p:style>
          <a:lnRef idx="0"/>
          <a:fillRef idx="0"/>
          <a:effectRef idx="0"/>
          <a:fontRef idx="minor"/>
        </p:style>
      </p:sp>
      <p:pic>
        <p:nvPicPr>
          <p:cNvPr id="49" name="Picture 4" descr=""/>
          <p:cNvPicPr/>
          <p:nvPr/>
        </p:nvPicPr>
        <p:blipFill>
          <a:blip r:embed="rId2"/>
          <a:stretch/>
        </p:blipFill>
        <p:spPr>
          <a:xfrm>
            <a:off x="8153280" y="0"/>
            <a:ext cx="930240" cy="928800"/>
          </a:xfrm>
          <a:prstGeom prst="rect">
            <a:avLst/>
          </a:prstGeom>
          <a:ln w="0">
            <a:noFill/>
          </a:ln>
        </p:spPr>
      </p:pic>
      <p:sp>
        <p:nvSpPr>
          <p:cNvPr id="50" name="Rectangle 6"/>
          <p:cNvSpPr/>
          <p:nvPr/>
        </p:nvSpPr>
        <p:spPr>
          <a:xfrm>
            <a:off x="142560" y="6626880"/>
            <a:ext cx="798480" cy="211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fld id="{8A471410-7F07-4B75-BA8A-8E4F106FAC6A}" type="datetime3">
              <a:rPr b="0" lang="en-US" sz="800" spc="-1" strike="noStrike">
                <a:solidFill>
                  <a:srgbClr val="000000"/>
                </a:solidFill>
                <a:latin typeface="Arial"/>
                <a:ea typeface="DejaVu Sans"/>
              </a:rPr>
              <a:t>May 29, 2023</a:t>
            </a:fld>
            <a:endParaRPr b="0" lang="en-IN" sz="800" spc="-1" strike="noStrike">
              <a:latin typeface="Arial"/>
            </a:endParaRPr>
          </a:p>
        </p:txBody>
      </p:sp>
      <p:sp>
        <p:nvSpPr>
          <p:cNvPr id="51" name="TextBox 7"/>
          <p:cNvSpPr/>
          <p:nvPr/>
        </p:nvSpPr>
        <p:spPr>
          <a:xfrm>
            <a:off x="4191120" y="6642720"/>
            <a:ext cx="37908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fld id="{4005DFCA-1A58-4BE3-99F3-B0496E66A34D}" type="slidenum">
              <a:rPr b="0" lang="en-IN" sz="800" spc="-1" strike="noStrike">
                <a:solidFill>
                  <a:srgbClr val="000000"/>
                </a:solidFill>
                <a:latin typeface="Arial"/>
                <a:ea typeface="DejaVu Sans"/>
              </a:rPr>
              <a:t>&lt;number&gt;</a:t>
            </a:fld>
            <a:endParaRPr b="0" lang="en-IN" sz="800" spc="-1" strike="noStrike">
              <a:latin typeface="Arial"/>
            </a:endParaRPr>
          </a:p>
        </p:txBody>
      </p:sp>
      <p:sp>
        <p:nvSpPr>
          <p:cNvPr id="52" name="TextBox 8"/>
          <p:cNvSpPr/>
          <p:nvPr/>
        </p:nvSpPr>
        <p:spPr>
          <a:xfrm>
            <a:off x="7553160" y="6648480"/>
            <a:ext cx="158904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Arial"/>
                <a:ea typeface="DejaVu Sans"/>
              </a:rPr>
              <a:t>IS ZC415 (Data Mining) </a:t>
            </a:r>
            <a:endParaRPr b="0" lang="en-IN" sz="800" spc="-1" strike="noStrike">
              <a:latin typeface="Arial"/>
            </a:endParaRPr>
          </a:p>
        </p:txBody>
      </p:sp>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Line 4"/>
          <p:cNvSpPr/>
          <p:nvPr/>
        </p:nvSpPr>
        <p:spPr>
          <a:xfrm>
            <a:off x="75960" y="990360"/>
            <a:ext cx="8458200" cy="360"/>
          </a:xfrm>
          <a:prstGeom prst="line">
            <a:avLst/>
          </a:prstGeom>
          <a:ln w="76200">
            <a:solidFill>
              <a:srgbClr val="ff0000"/>
            </a:solidFill>
            <a:round/>
          </a:ln>
        </p:spPr>
        <p:style>
          <a:lnRef idx="0"/>
          <a:fillRef idx="0"/>
          <a:effectRef idx="0"/>
          <a:fontRef idx="minor"/>
        </p:style>
      </p:sp>
      <p:sp>
        <p:nvSpPr>
          <p:cNvPr id="92" name="Text Box 5"/>
          <p:cNvSpPr/>
          <p:nvPr/>
        </p:nvSpPr>
        <p:spPr>
          <a:xfrm>
            <a:off x="519120" y="6137280"/>
            <a:ext cx="1383840" cy="455040"/>
          </a:xfrm>
          <a:prstGeom prst="rect">
            <a:avLst/>
          </a:prstGeom>
          <a:noFill/>
          <a:ln w="9525">
            <a:noFill/>
          </a:ln>
        </p:spPr>
        <p:style>
          <a:lnRef idx="0"/>
          <a:fillRef idx="0"/>
          <a:effectRef idx="0"/>
          <a:fontRef idx="minor"/>
        </p:style>
      </p:sp>
      <p:sp>
        <p:nvSpPr>
          <p:cNvPr id="93" name="Text Box 6"/>
          <p:cNvSpPr/>
          <p:nvPr/>
        </p:nvSpPr>
        <p:spPr>
          <a:xfrm>
            <a:off x="4495680" y="6248520"/>
            <a:ext cx="178920" cy="455040"/>
          </a:xfrm>
          <a:prstGeom prst="rect">
            <a:avLst/>
          </a:prstGeom>
          <a:noFill/>
          <a:ln w="9525">
            <a:noFill/>
          </a:ln>
        </p:spPr>
        <p:style>
          <a:lnRef idx="0"/>
          <a:fillRef idx="0"/>
          <a:effectRef idx="0"/>
          <a:fontRef idx="minor"/>
        </p:style>
      </p:sp>
      <p:sp>
        <p:nvSpPr>
          <p:cNvPr id="94" name="Text Box 9"/>
          <p:cNvSpPr/>
          <p:nvPr/>
        </p:nvSpPr>
        <p:spPr>
          <a:xfrm>
            <a:off x="519120" y="6137280"/>
            <a:ext cx="1383840" cy="455040"/>
          </a:xfrm>
          <a:prstGeom prst="rect">
            <a:avLst/>
          </a:prstGeom>
          <a:noFill/>
          <a:ln w="9525">
            <a:noFill/>
          </a:ln>
        </p:spPr>
        <p:style>
          <a:lnRef idx="0"/>
          <a:fillRef idx="0"/>
          <a:effectRef idx="0"/>
          <a:fontRef idx="minor"/>
        </p:style>
      </p:sp>
      <p:sp>
        <p:nvSpPr>
          <p:cNvPr id="95" name="Text Box 10"/>
          <p:cNvSpPr/>
          <p:nvPr/>
        </p:nvSpPr>
        <p:spPr>
          <a:xfrm>
            <a:off x="4495680" y="6248520"/>
            <a:ext cx="178920" cy="455040"/>
          </a:xfrm>
          <a:prstGeom prst="rect">
            <a:avLst/>
          </a:prstGeom>
          <a:noFill/>
          <a:ln w="9525">
            <a:noFill/>
          </a:ln>
        </p:spPr>
        <p:style>
          <a:lnRef idx="0"/>
          <a:fillRef idx="0"/>
          <a:effectRef idx="0"/>
          <a:fontRef idx="minor"/>
        </p:style>
      </p:sp>
      <p:pic>
        <p:nvPicPr>
          <p:cNvPr id="96" name="Picture 4" descr=""/>
          <p:cNvPicPr/>
          <p:nvPr/>
        </p:nvPicPr>
        <p:blipFill>
          <a:blip r:embed="rId2"/>
          <a:stretch/>
        </p:blipFill>
        <p:spPr>
          <a:xfrm>
            <a:off x="8153280" y="0"/>
            <a:ext cx="929880" cy="928440"/>
          </a:xfrm>
          <a:prstGeom prst="rect">
            <a:avLst/>
          </a:prstGeom>
          <a:ln w="0">
            <a:noFill/>
          </a:ln>
        </p:spPr>
      </p:pic>
      <p:sp>
        <p:nvSpPr>
          <p:cNvPr id="97" name="Rectangle 6"/>
          <p:cNvSpPr/>
          <p:nvPr/>
        </p:nvSpPr>
        <p:spPr>
          <a:xfrm>
            <a:off x="142560" y="6626880"/>
            <a:ext cx="798480" cy="211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fld id="{18347183-1EA5-422B-BFDD-3A9EBC832B8E}" type="datetime3">
              <a:rPr b="0" lang="en-US" sz="800" spc="-1" strike="noStrike">
                <a:solidFill>
                  <a:srgbClr val="000000"/>
                </a:solidFill>
                <a:latin typeface="Arial"/>
                <a:ea typeface="DejaVu Sans"/>
              </a:rPr>
              <a:t>May 29, 2023</a:t>
            </a:fld>
            <a:endParaRPr b="0" lang="en-IN" sz="800" spc="-1" strike="noStrike">
              <a:latin typeface="Arial"/>
            </a:endParaRPr>
          </a:p>
        </p:txBody>
      </p:sp>
      <p:sp>
        <p:nvSpPr>
          <p:cNvPr id="98" name="TextBox 7"/>
          <p:cNvSpPr/>
          <p:nvPr/>
        </p:nvSpPr>
        <p:spPr>
          <a:xfrm>
            <a:off x="4191120" y="6642720"/>
            <a:ext cx="37872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fld id="{8D5005AB-562F-45A4-A675-8FF3191F5EE0}" type="slidenum">
              <a:rPr b="0" lang="en-IN" sz="800" spc="-1" strike="noStrike">
                <a:solidFill>
                  <a:srgbClr val="000000"/>
                </a:solidFill>
                <a:latin typeface="Arial"/>
                <a:ea typeface="DejaVu Sans"/>
              </a:rPr>
              <a:t>&lt;number&gt;</a:t>
            </a:fld>
            <a:endParaRPr b="0" lang="en-IN" sz="800" spc="-1" strike="noStrike">
              <a:latin typeface="Arial"/>
            </a:endParaRPr>
          </a:p>
        </p:txBody>
      </p:sp>
      <p:sp>
        <p:nvSpPr>
          <p:cNvPr id="99" name="TextBox 8"/>
          <p:cNvSpPr/>
          <p:nvPr/>
        </p:nvSpPr>
        <p:spPr>
          <a:xfrm>
            <a:off x="7553160" y="6648480"/>
            <a:ext cx="158868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Arial"/>
                <a:ea typeface="DejaVu Sans"/>
              </a:rPr>
              <a:t>IS ZC415 (Data Mining) </a:t>
            </a:r>
            <a:endParaRPr b="0" lang="en-IN" sz="800" spc="-1" strike="noStrike">
              <a:latin typeface="Arial"/>
            </a:endParaRPr>
          </a:p>
        </p:txBody>
      </p:sp>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0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Line 4"/>
          <p:cNvSpPr/>
          <p:nvPr/>
        </p:nvSpPr>
        <p:spPr>
          <a:xfrm>
            <a:off x="75960" y="990360"/>
            <a:ext cx="8458200" cy="360"/>
          </a:xfrm>
          <a:prstGeom prst="line">
            <a:avLst/>
          </a:prstGeom>
          <a:ln w="76200">
            <a:solidFill>
              <a:srgbClr val="ff0000"/>
            </a:solidFill>
            <a:round/>
          </a:ln>
        </p:spPr>
        <p:style>
          <a:lnRef idx="0"/>
          <a:fillRef idx="0"/>
          <a:effectRef idx="0"/>
          <a:fontRef idx="minor"/>
        </p:style>
      </p:sp>
      <p:sp>
        <p:nvSpPr>
          <p:cNvPr id="139" name="Text Box 5"/>
          <p:cNvSpPr/>
          <p:nvPr/>
        </p:nvSpPr>
        <p:spPr>
          <a:xfrm>
            <a:off x="519120" y="6137280"/>
            <a:ext cx="1383840" cy="455040"/>
          </a:xfrm>
          <a:prstGeom prst="rect">
            <a:avLst/>
          </a:prstGeom>
          <a:noFill/>
          <a:ln w="9525">
            <a:noFill/>
          </a:ln>
        </p:spPr>
        <p:style>
          <a:lnRef idx="0"/>
          <a:fillRef idx="0"/>
          <a:effectRef idx="0"/>
          <a:fontRef idx="minor"/>
        </p:style>
      </p:sp>
      <p:sp>
        <p:nvSpPr>
          <p:cNvPr id="140" name="Text Box 6"/>
          <p:cNvSpPr/>
          <p:nvPr/>
        </p:nvSpPr>
        <p:spPr>
          <a:xfrm>
            <a:off x="4495680" y="6248520"/>
            <a:ext cx="178920" cy="455040"/>
          </a:xfrm>
          <a:prstGeom prst="rect">
            <a:avLst/>
          </a:prstGeom>
          <a:noFill/>
          <a:ln w="9525">
            <a:noFill/>
          </a:ln>
        </p:spPr>
        <p:style>
          <a:lnRef idx="0"/>
          <a:fillRef idx="0"/>
          <a:effectRef idx="0"/>
          <a:fontRef idx="minor"/>
        </p:style>
      </p:sp>
      <p:sp>
        <p:nvSpPr>
          <p:cNvPr id="141" name="Text Box 9"/>
          <p:cNvSpPr/>
          <p:nvPr/>
        </p:nvSpPr>
        <p:spPr>
          <a:xfrm>
            <a:off x="519120" y="6137280"/>
            <a:ext cx="1383840" cy="455040"/>
          </a:xfrm>
          <a:prstGeom prst="rect">
            <a:avLst/>
          </a:prstGeom>
          <a:noFill/>
          <a:ln w="9525">
            <a:noFill/>
          </a:ln>
        </p:spPr>
        <p:style>
          <a:lnRef idx="0"/>
          <a:fillRef idx="0"/>
          <a:effectRef idx="0"/>
          <a:fontRef idx="minor"/>
        </p:style>
      </p:sp>
      <p:sp>
        <p:nvSpPr>
          <p:cNvPr id="142" name="Text Box 10"/>
          <p:cNvSpPr/>
          <p:nvPr/>
        </p:nvSpPr>
        <p:spPr>
          <a:xfrm>
            <a:off x="4495680" y="6248520"/>
            <a:ext cx="178920" cy="455040"/>
          </a:xfrm>
          <a:prstGeom prst="rect">
            <a:avLst/>
          </a:prstGeom>
          <a:noFill/>
          <a:ln w="9525">
            <a:noFill/>
          </a:ln>
        </p:spPr>
        <p:style>
          <a:lnRef idx="0"/>
          <a:fillRef idx="0"/>
          <a:effectRef idx="0"/>
          <a:fontRef idx="minor"/>
        </p:style>
      </p:sp>
      <p:pic>
        <p:nvPicPr>
          <p:cNvPr id="143" name="Picture 4" descr=""/>
          <p:cNvPicPr/>
          <p:nvPr/>
        </p:nvPicPr>
        <p:blipFill>
          <a:blip r:embed="rId2"/>
          <a:stretch/>
        </p:blipFill>
        <p:spPr>
          <a:xfrm>
            <a:off x="8153280" y="0"/>
            <a:ext cx="929880" cy="928440"/>
          </a:xfrm>
          <a:prstGeom prst="rect">
            <a:avLst/>
          </a:prstGeom>
          <a:ln w="0">
            <a:noFill/>
          </a:ln>
        </p:spPr>
      </p:pic>
      <p:sp>
        <p:nvSpPr>
          <p:cNvPr id="144" name="Text Box 11"/>
          <p:cNvSpPr/>
          <p:nvPr/>
        </p:nvSpPr>
        <p:spPr>
          <a:xfrm>
            <a:off x="6629400" y="6606000"/>
            <a:ext cx="2512440" cy="336600"/>
          </a:xfrm>
          <a:prstGeom prst="rect">
            <a:avLst/>
          </a:prstGeom>
          <a:noFill/>
          <a:ln w="9525">
            <a:noFill/>
          </a:ln>
        </p:spPr>
        <p:style>
          <a:lnRef idx="0"/>
          <a:fillRef idx="0"/>
          <a:effectRef idx="0"/>
          <a:fontRef idx="minor"/>
        </p:style>
        <p:txBody>
          <a:bodyPr lIns="90000" rIns="90000" tIns="46800" bIns="46800" anchor="t">
            <a:spAutoFit/>
          </a:bodyPr>
          <a:p>
            <a:pPr>
              <a:lnSpc>
                <a:spcPct val="100000"/>
              </a:lnSpc>
              <a:buNone/>
            </a:pPr>
            <a:r>
              <a:rPr b="0" lang="en-US" sz="800" spc="-1" strike="noStrike">
                <a:solidFill>
                  <a:srgbClr val="000000"/>
                </a:solidFill>
                <a:latin typeface="Calibri"/>
                <a:ea typeface="DejaVu Sans"/>
              </a:rPr>
              <a:t>IS ZC424/ESLT ZC424 (Software for Embedded Systems) </a:t>
            </a:r>
            <a:endParaRPr b="0" lang="en-IN" sz="800" spc="-1" strike="noStrike">
              <a:latin typeface="Arial"/>
            </a:endParaRPr>
          </a:p>
        </p:txBody>
      </p:sp>
      <p:sp>
        <p:nvSpPr>
          <p:cNvPr id="145" name="TextBox 5"/>
          <p:cNvSpPr/>
          <p:nvPr/>
        </p:nvSpPr>
        <p:spPr>
          <a:xfrm>
            <a:off x="4102560" y="6588720"/>
            <a:ext cx="37872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fld id="{6E32FBCA-4228-4148-8905-63EC406DE967}" type="slidenum">
              <a:rPr b="0" lang="en-US" sz="800" spc="-1" strike="noStrike">
                <a:solidFill>
                  <a:srgbClr val="000000"/>
                </a:solidFill>
                <a:latin typeface="Calibri"/>
                <a:ea typeface="DejaVu Sans"/>
              </a:rPr>
              <a:t>&lt;number&gt;</a:t>
            </a:fld>
            <a:endParaRPr b="0" lang="en-IN" sz="800" spc="-1" strike="noStrike">
              <a:latin typeface="Arial"/>
            </a:endParaRPr>
          </a:p>
        </p:txBody>
      </p:sp>
      <p:sp>
        <p:nvSpPr>
          <p:cNvPr id="146" name="TextBox 1"/>
          <p:cNvSpPr/>
          <p:nvPr/>
        </p:nvSpPr>
        <p:spPr>
          <a:xfrm>
            <a:off x="3809880" y="6435000"/>
            <a:ext cx="563400" cy="367200"/>
          </a:xfrm>
          <a:prstGeom prst="rect">
            <a:avLst/>
          </a:prstGeom>
          <a:noFill/>
          <a:ln w="0">
            <a:noFill/>
          </a:ln>
        </p:spPr>
        <p:style>
          <a:lnRef idx="0"/>
          <a:fillRef idx="0"/>
          <a:effectRef idx="0"/>
          <a:fontRef idx="minor"/>
        </p:style>
      </p:sp>
      <p:sp>
        <p:nvSpPr>
          <p:cNvPr id="147" name="TextBox 6"/>
          <p:cNvSpPr/>
          <p:nvPr/>
        </p:nvSpPr>
        <p:spPr>
          <a:xfrm>
            <a:off x="0" y="6619680"/>
            <a:ext cx="144576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800" spc="-1" strike="noStrike">
                <a:solidFill>
                  <a:srgbClr val="000000"/>
                </a:solidFill>
                <a:latin typeface="Calibri"/>
                <a:ea typeface="DejaVu Sans"/>
              </a:rPr>
              <a:t>13 October 2014</a:t>
            </a:r>
            <a:endParaRPr b="0" lang="en-IN" sz="800" spc="-1" strike="noStrike">
              <a:latin typeface="Arial"/>
            </a:endParaRPr>
          </a:p>
        </p:txBody>
      </p:sp>
      <p:sp>
        <p:nvSpPr>
          <p:cNvPr id="1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4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52280" y="152280"/>
            <a:ext cx="6526080" cy="836280"/>
          </a:xfrm>
          <a:prstGeom prst="rect">
            <a:avLst/>
          </a:prstGeom>
          <a:noFill/>
          <a:ln w="9360">
            <a:noFill/>
          </a:ln>
        </p:spPr>
        <p:txBody>
          <a:bodyPr numCol="1" spcCol="0" lIns="90000" rIns="90000" tIns="45000" bIns="45000" anchor="b">
            <a:noAutofit/>
          </a:bodyPr>
          <a:p>
            <a:pPr>
              <a:lnSpc>
                <a:spcPct val="100000"/>
              </a:lnSpc>
              <a:buNone/>
            </a:pPr>
            <a:r>
              <a:rPr b="1" lang="en-US" sz="3200" spc="-1" strike="noStrike">
                <a:solidFill>
                  <a:srgbClr val="002060"/>
                </a:solidFill>
                <a:latin typeface="Arial"/>
              </a:rPr>
              <a:t>Descriptive Data Summarization</a:t>
            </a:r>
            <a:endParaRPr b="0" lang="en-IN" sz="3200" spc="-1" strike="noStrike">
              <a:latin typeface="Arial"/>
            </a:endParaRPr>
          </a:p>
        </p:txBody>
      </p:sp>
      <p:sp>
        <p:nvSpPr>
          <p:cNvPr id="187" name="PlaceHolder 2"/>
          <p:cNvSpPr>
            <a:spLocks noGrp="1"/>
          </p:cNvSpPr>
          <p:nvPr>
            <p:ph/>
          </p:nvPr>
        </p:nvSpPr>
        <p:spPr>
          <a:xfrm>
            <a:off x="228600" y="1066680"/>
            <a:ext cx="8177040" cy="5560920"/>
          </a:xfrm>
          <a:prstGeom prst="rect">
            <a:avLst/>
          </a:prstGeom>
          <a:noFill/>
          <a:ln w="9360">
            <a:noFill/>
          </a:ln>
        </p:spPr>
        <p:txBody>
          <a:bodyPr numCol="1" spcCol="0" lIns="90000" rIns="90000" tIns="45000" bIns="45000" anchor="t">
            <a:noAutofit/>
          </a:bodyPr>
          <a:p>
            <a:pPr marL="343080" indent="-343080">
              <a:lnSpc>
                <a:spcPct val="100000"/>
              </a:lnSpc>
              <a:spcBef>
                <a:spcPts val="479"/>
              </a:spcBef>
              <a:buClr>
                <a:srgbClr val="ff0000"/>
              </a:buClr>
              <a:buFont typeface="Symbol"/>
              <a:buChar char=""/>
            </a:pPr>
            <a:r>
              <a:rPr b="0" lang="en-US" sz="2400" spc="-1" strike="noStrike">
                <a:solidFill>
                  <a:srgbClr val="000000"/>
                </a:solidFill>
                <a:latin typeface="Verdana"/>
              </a:rPr>
              <a:t>Distributive Measure</a:t>
            </a:r>
            <a:endParaRPr b="0" lang="en-IN" sz="2400" spc="-1" strike="noStrike">
              <a:latin typeface="Arial"/>
            </a:endParaRPr>
          </a:p>
          <a:p>
            <a:pPr>
              <a:lnSpc>
                <a:spcPct val="100000"/>
              </a:lnSpc>
              <a:spcBef>
                <a:spcPts val="400"/>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sum, count</a:t>
            </a:r>
            <a:endParaRPr b="0" lang="en-IN" sz="2000" spc="-1" strike="noStrike">
              <a:latin typeface="Arial"/>
            </a:endParaRPr>
          </a:p>
          <a:p>
            <a:pPr marL="343080" indent="-343080">
              <a:lnSpc>
                <a:spcPct val="100000"/>
              </a:lnSpc>
              <a:spcBef>
                <a:spcPts val="479"/>
              </a:spcBef>
              <a:buClr>
                <a:srgbClr val="ff0000"/>
              </a:buClr>
              <a:buFont typeface="Symbol"/>
              <a:buChar char=""/>
              <a:tabLst>
                <a:tab algn="l" pos="0"/>
              </a:tabLst>
            </a:pPr>
            <a:r>
              <a:rPr b="0" lang="en-US" sz="2400" spc="-1" strike="noStrike">
                <a:solidFill>
                  <a:srgbClr val="000000"/>
                </a:solidFill>
                <a:latin typeface="Verdana"/>
              </a:rPr>
              <a:t>Algebraic Measure</a:t>
            </a:r>
            <a:endParaRPr b="0" lang="en-IN" sz="2400" spc="-1" strike="noStrike">
              <a:latin typeface="Arial"/>
            </a:endParaRPr>
          </a:p>
          <a:p>
            <a:pPr marL="457200">
              <a:lnSpc>
                <a:spcPct val="100000"/>
              </a:lnSpc>
              <a:spcBef>
                <a:spcPts val="400"/>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mean, weighted mean</a:t>
            </a:r>
            <a:endParaRPr b="0" lang="en-IN" sz="2000" spc="-1" strike="noStrike">
              <a:latin typeface="Arial"/>
            </a:endParaRPr>
          </a:p>
          <a:p>
            <a:pPr marL="343080" indent="-343080">
              <a:lnSpc>
                <a:spcPct val="100000"/>
              </a:lnSpc>
              <a:spcBef>
                <a:spcPts val="479"/>
              </a:spcBef>
              <a:buClr>
                <a:srgbClr val="ff0000"/>
              </a:buClr>
              <a:buFont typeface="Symbol"/>
              <a:buChar char=""/>
              <a:tabLst>
                <a:tab algn="l" pos="0"/>
              </a:tabLst>
            </a:pPr>
            <a:r>
              <a:rPr b="0" lang="en-US" sz="2400" spc="-1" strike="noStrike">
                <a:solidFill>
                  <a:srgbClr val="000000"/>
                </a:solidFill>
                <a:latin typeface="Verdana"/>
              </a:rPr>
              <a:t>Holistic Measure (expensive)</a:t>
            </a:r>
            <a:endParaRPr b="0" lang="en-IN" sz="2400" spc="-1" strike="noStrike">
              <a:latin typeface="Arial"/>
            </a:endParaRPr>
          </a:p>
          <a:p>
            <a:pPr>
              <a:lnSpc>
                <a:spcPct val="100000"/>
              </a:lnSpc>
              <a:spcBef>
                <a:spcPts val="400"/>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median</a:t>
            </a:r>
            <a:endParaRPr b="0" lang="en-IN" sz="2000" spc="-1" strike="noStrike">
              <a:latin typeface="Arial"/>
            </a:endParaRPr>
          </a:p>
          <a:p>
            <a:pPr marL="343080" indent="-343080">
              <a:lnSpc>
                <a:spcPct val="100000"/>
              </a:lnSpc>
              <a:spcBef>
                <a:spcPts val="479"/>
              </a:spcBef>
              <a:buClr>
                <a:srgbClr val="ff0000"/>
              </a:buClr>
              <a:buFont typeface="Symbol"/>
              <a:buChar char=""/>
              <a:tabLst>
                <a:tab algn="l" pos="0"/>
              </a:tabLst>
            </a:pPr>
            <a:r>
              <a:rPr b="0" lang="en-US" sz="2400" spc="-1" strike="noStrike">
                <a:solidFill>
                  <a:srgbClr val="000000"/>
                </a:solidFill>
                <a:latin typeface="Verdana"/>
              </a:rPr>
              <a:t>Mode – </a:t>
            </a:r>
            <a:r>
              <a:rPr b="0" lang="en-US" sz="2000" spc="-1" strike="noStrike">
                <a:solidFill>
                  <a:srgbClr val="000000"/>
                </a:solidFill>
                <a:latin typeface="Verdana"/>
              </a:rPr>
              <a:t>value occurring most frequently</a:t>
            </a:r>
            <a:endParaRPr b="0" lang="en-IN" sz="2000" spc="-1" strike="noStrike">
              <a:latin typeface="Arial"/>
            </a:endParaRPr>
          </a:p>
          <a:p>
            <a:pPr marL="343080" indent="-343080">
              <a:lnSpc>
                <a:spcPct val="100000"/>
              </a:lnSpc>
              <a:spcBef>
                <a:spcPts val="479"/>
              </a:spcBef>
              <a:buClr>
                <a:srgbClr val="ff0000"/>
              </a:buClr>
              <a:buFont typeface="Symbol"/>
              <a:buChar char=""/>
              <a:tabLst>
                <a:tab algn="l" pos="0"/>
              </a:tabLst>
            </a:pPr>
            <a:r>
              <a:rPr b="0" lang="en-US" sz="2400" spc="-1" strike="noStrike">
                <a:solidFill>
                  <a:srgbClr val="000000"/>
                </a:solidFill>
                <a:latin typeface="Verdana"/>
              </a:rPr>
              <a:t>Midrange </a:t>
            </a:r>
            <a:r>
              <a:rPr b="0" lang="en-US" sz="2000" spc="-1" strike="noStrike">
                <a:solidFill>
                  <a:srgbClr val="000000"/>
                </a:solidFill>
                <a:latin typeface="Verdana"/>
              </a:rPr>
              <a:t>– average of largest and smallest values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Variance and Standard Deviation</a:t>
            </a:r>
            <a:endParaRPr b="0" lang="en-IN" sz="3200" spc="-1" strike="noStrike">
              <a:latin typeface="Arial"/>
            </a:endParaRPr>
          </a:p>
        </p:txBody>
      </p:sp>
      <p:sp>
        <p:nvSpPr>
          <p:cNvPr id="228"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The variance of N observations is:</a:t>
            </a:r>
            <a:endParaRPr b="0" lang="en-IN" sz="2000" spc="-1" strike="noStrike">
              <a:latin typeface="Arial"/>
            </a:endParaRPr>
          </a:p>
          <a:p>
            <a:pPr>
              <a:lnSpc>
                <a:spcPct val="100000"/>
              </a:lnSpc>
              <a:spcBef>
                <a:spcPts val="479"/>
              </a:spcBef>
              <a:buNone/>
              <a:tabLst>
                <a:tab algn="l" pos="0"/>
              </a:tabLst>
            </a:pPr>
            <a:endParaRPr b="0" lang="en-IN" sz="2400" spc="-1" strike="noStrike">
              <a:latin typeface="Arial"/>
            </a:endParaRPr>
          </a:p>
        </p:txBody>
      </p:sp>
      <p:pic>
        <p:nvPicPr>
          <p:cNvPr id="229" name="Picture 2" descr=""/>
          <p:cNvPicPr/>
          <p:nvPr/>
        </p:nvPicPr>
        <p:blipFill>
          <a:blip r:embed="rId1"/>
          <a:stretch/>
        </p:blipFill>
        <p:spPr>
          <a:xfrm>
            <a:off x="457200" y="1752480"/>
            <a:ext cx="4522320" cy="788400"/>
          </a:xfrm>
          <a:prstGeom prst="rect">
            <a:avLst/>
          </a:prstGeom>
          <a:ln w="0">
            <a:noFill/>
          </a:ln>
        </p:spPr>
      </p:pic>
      <p:sp>
        <p:nvSpPr>
          <p:cNvPr id="230" name="Content Placeholder 2"/>
          <p:cNvSpPr/>
          <p:nvPr/>
        </p:nvSpPr>
        <p:spPr>
          <a:xfrm>
            <a:off x="228600" y="2971800"/>
            <a:ext cx="7770240" cy="1064520"/>
          </a:xfrm>
          <a:prstGeom prst="rect">
            <a:avLst/>
          </a:prstGeom>
          <a:noFill/>
          <a:ln w="9525">
            <a:noFill/>
          </a:ln>
        </p:spPr>
        <p:style>
          <a:lnRef idx="0"/>
          <a:fillRef idx="0"/>
          <a:effectRef idx="0"/>
          <a:fontRef idx="minor"/>
        </p:style>
        <p:txBody>
          <a:bodyPr numCol="1" spcCol="0" lIns="90000" rIns="90000" tIns="45000" bIns="45000" anchor="t">
            <a:noAutofit/>
          </a:bodyPr>
          <a:p>
            <a:pPr>
              <a:lnSpc>
                <a:spcPct val="100000"/>
              </a:lnSpc>
              <a:buNone/>
              <a:tabLst>
                <a:tab algn="l" pos="0"/>
              </a:tabLst>
            </a:pPr>
            <a:r>
              <a:rPr b="0" lang="en-US" sz="1800" spc="-1" strike="noStrike">
                <a:solidFill>
                  <a:srgbClr val="000000"/>
                </a:solidFill>
                <a:latin typeface="Verdana"/>
                <a:ea typeface="DejaVu Sans"/>
              </a:rPr>
              <a:t>Square root of the variance is called </a:t>
            </a:r>
            <a:r>
              <a:rPr b="1" lang="en-US" sz="1800" spc="-1" strike="noStrike">
                <a:solidFill>
                  <a:srgbClr val="000000"/>
                </a:solidFill>
                <a:latin typeface="Verdana"/>
                <a:ea typeface="DejaVu Sans"/>
              </a:rPr>
              <a:t>standard deviation. </a:t>
            </a:r>
            <a:endParaRPr b="0" lang="en-IN" sz="1800" spc="-1" strike="noStrike">
              <a:latin typeface="Arial"/>
            </a:endParaRPr>
          </a:p>
          <a:p>
            <a:pPr>
              <a:lnSpc>
                <a:spcPct val="100000"/>
              </a:lnSpc>
              <a:buNone/>
              <a:tabLst>
                <a:tab algn="l" pos="0"/>
              </a:tabLst>
            </a:pPr>
            <a:r>
              <a:rPr b="1" lang="en-US" sz="1800" spc="-1" strike="noStrike">
                <a:solidFill>
                  <a:srgbClr val="000000"/>
                </a:solidFill>
                <a:latin typeface="Verdana"/>
                <a:ea typeface="DejaVu Sans"/>
              </a:rPr>
              <a:t>Ex.</a:t>
            </a:r>
            <a:endParaRPr b="0" lang="en-IN" sz="1800" spc="-1" strike="noStrike">
              <a:latin typeface="Arial"/>
            </a:endParaRPr>
          </a:p>
          <a:p>
            <a:pPr>
              <a:lnSpc>
                <a:spcPct val="100000"/>
              </a:lnSpc>
              <a:buNone/>
              <a:tabLst>
                <a:tab algn="l" pos="0"/>
              </a:tabLst>
            </a:pPr>
            <a:r>
              <a:rPr b="0" lang="en-US" sz="1800" spc="-1" strike="noStrike">
                <a:solidFill>
                  <a:srgbClr val="000000"/>
                </a:solidFill>
                <a:latin typeface="Verdana"/>
                <a:ea typeface="DejaVu Sans"/>
              </a:rPr>
              <a:t>Suppose a hospital tested the age and body fat data for 18 randomly selected adults with the following result. </a:t>
            </a:r>
            <a:endParaRPr b="0" lang="en-IN" sz="1800" spc="-1" strike="noStrike">
              <a:latin typeface="Arial"/>
            </a:endParaRPr>
          </a:p>
        </p:txBody>
      </p:sp>
      <p:pic>
        <p:nvPicPr>
          <p:cNvPr id="231" name="Picture 3" descr=""/>
          <p:cNvPicPr/>
          <p:nvPr/>
        </p:nvPicPr>
        <p:blipFill>
          <a:blip r:embed="rId2"/>
          <a:stretch/>
        </p:blipFill>
        <p:spPr>
          <a:xfrm>
            <a:off x="990720" y="4129200"/>
            <a:ext cx="5541480" cy="1036080"/>
          </a:xfrm>
          <a:prstGeom prst="rect">
            <a:avLst/>
          </a:prstGeom>
          <a:ln w="0">
            <a:noFill/>
          </a:ln>
        </p:spPr>
      </p:pic>
      <p:sp>
        <p:nvSpPr>
          <p:cNvPr id="232" name="Content Placeholder 2"/>
          <p:cNvSpPr/>
          <p:nvPr/>
        </p:nvSpPr>
        <p:spPr>
          <a:xfrm>
            <a:off x="380880" y="5257800"/>
            <a:ext cx="7770240" cy="759960"/>
          </a:xfrm>
          <a:prstGeom prst="rect">
            <a:avLst/>
          </a:prstGeom>
          <a:noFill/>
          <a:ln w="9525">
            <a:noFill/>
          </a:ln>
        </p:spPr>
        <p:style>
          <a:lnRef idx="0"/>
          <a:fillRef idx="0"/>
          <a:effectRef idx="0"/>
          <a:fontRef idx="minor"/>
        </p:style>
        <p:txBody>
          <a:bodyPr numCol="1" spcCol="0" lIns="90000" rIns="90000" tIns="45000" bIns="45000" anchor="t">
            <a:noAutofit/>
          </a:bodyPr>
          <a:p>
            <a:pPr marL="343080" indent="-343080">
              <a:lnSpc>
                <a:spcPct val="100000"/>
              </a:lnSpc>
              <a:buClr>
                <a:srgbClr val="ff0000"/>
              </a:buClr>
              <a:buFont typeface="Symbol"/>
              <a:buChar char=""/>
            </a:pPr>
            <a:r>
              <a:rPr b="0" lang="en-US" sz="1800" spc="-1" strike="noStrike">
                <a:solidFill>
                  <a:srgbClr val="000000"/>
                </a:solidFill>
                <a:latin typeface="Verdana"/>
                <a:ea typeface="DejaVu Sans"/>
              </a:rPr>
              <a:t>Calculate the mean, median and standard deviation of </a:t>
            </a:r>
            <a:r>
              <a:rPr b="0" i="1" lang="en-US" sz="1800" spc="-1" strike="noStrike">
                <a:solidFill>
                  <a:srgbClr val="000000"/>
                </a:solidFill>
                <a:latin typeface="Verdana"/>
                <a:ea typeface="DejaVu Sans"/>
              </a:rPr>
              <a:t>age </a:t>
            </a:r>
            <a:r>
              <a:rPr b="0" lang="en-US" sz="1800" spc="-1" strike="noStrike">
                <a:solidFill>
                  <a:srgbClr val="000000"/>
                </a:solidFill>
                <a:latin typeface="Verdana"/>
                <a:ea typeface="DejaVu Sans"/>
              </a:rPr>
              <a:t>and </a:t>
            </a:r>
            <a:r>
              <a:rPr b="0" i="1" lang="en-US" sz="1800" spc="-1" strike="noStrike">
                <a:solidFill>
                  <a:srgbClr val="000000"/>
                </a:solidFill>
                <a:latin typeface="Verdana"/>
                <a:ea typeface="DejaVu Sans"/>
              </a:rPr>
              <a:t>%fat</a:t>
            </a:r>
            <a:r>
              <a:rPr b="0" lang="en-US" sz="1800" spc="-1" strike="noStrike">
                <a:solidFill>
                  <a:srgbClr val="000000"/>
                </a:solidFill>
                <a:latin typeface="Verdana"/>
                <a:ea typeface="DejaVu Sans"/>
              </a:rPr>
              <a:t>.</a:t>
            </a:r>
            <a:endParaRPr b="0" lang="en-IN" sz="1800" spc="-1" strike="noStrike">
              <a:latin typeface="Arial"/>
            </a:endParaRPr>
          </a:p>
          <a:p>
            <a:pPr>
              <a:lnSpc>
                <a:spcPct val="100000"/>
              </a:lnSpc>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Variance and Standard Deviation</a:t>
            </a:r>
            <a:endParaRPr b="0" lang="en-IN" sz="3200" spc="-1" strike="noStrike">
              <a:latin typeface="Arial"/>
            </a:endParaRPr>
          </a:p>
        </p:txBody>
      </p:sp>
      <p:sp>
        <p:nvSpPr>
          <p:cNvPr id="234"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The variance of N observations is:</a:t>
            </a:r>
            <a:endParaRPr b="0" lang="en-IN" sz="2000" spc="-1" strike="noStrike">
              <a:latin typeface="Arial"/>
            </a:endParaRPr>
          </a:p>
          <a:p>
            <a:pPr>
              <a:lnSpc>
                <a:spcPct val="100000"/>
              </a:lnSpc>
              <a:spcBef>
                <a:spcPts val="479"/>
              </a:spcBef>
              <a:buNone/>
              <a:tabLst>
                <a:tab algn="l" pos="0"/>
              </a:tabLst>
            </a:pPr>
            <a:endParaRPr b="0" lang="en-IN" sz="2400" spc="-1" strike="noStrike">
              <a:latin typeface="Arial"/>
            </a:endParaRPr>
          </a:p>
        </p:txBody>
      </p:sp>
      <p:pic>
        <p:nvPicPr>
          <p:cNvPr id="235" name="Picture 2" descr=""/>
          <p:cNvPicPr/>
          <p:nvPr/>
        </p:nvPicPr>
        <p:blipFill>
          <a:blip r:embed="rId1"/>
          <a:stretch/>
        </p:blipFill>
        <p:spPr>
          <a:xfrm>
            <a:off x="457200" y="1752480"/>
            <a:ext cx="4522320" cy="788400"/>
          </a:xfrm>
          <a:prstGeom prst="rect">
            <a:avLst/>
          </a:prstGeom>
          <a:ln w="0">
            <a:noFill/>
          </a:ln>
        </p:spPr>
      </p:pic>
      <p:sp>
        <p:nvSpPr>
          <p:cNvPr id="236" name="Content Placeholder 2"/>
          <p:cNvSpPr/>
          <p:nvPr/>
        </p:nvSpPr>
        <p:spPr>
          <a:xfrm>
            <a:off x="228600" y="2743200"/>
            <a:ext cx="7770240" cy="1064520"/>
          </a:xfrm>
          <a:prstGeom prst="rect">
            <a:avLst/>
          </a:prstGeom>
          <a:noFill/>
          <a:ln w="9525">
            <a:noFill/>
          </a:ln>
        </p:spPr>
        <p:style>
          <a:lnRef idx="0"/>
          <a:fillRef idx="0"/>
          <a:effectRef idx="0"/>
          <a:fontRef idx="minor"/>
        </p:style>
        <p:txBody>
          <a:bodyPr numCol="1" spcCol="0" lIns="90000" rIns="90000" tIns="45000" bIns="45000" anchor="t">
            <a:noAutofit/>
          </a:bodyPr>
          <a:p>
            <a:pPr>
              <a:lnSpc>
                <a:spcPct val="100000"/>
              </a:lnSpc>
              <a:buNone/>
              <a:tabLst>
                <a:tab algn="l" pos="0"/>
              </a:tabLst>
            </a:pPr>
            <a:r>
              <a:rPr b="0" lang="en-US" sz="1800" spc="-1" strike="noStrike">
                <a:solidFill>
                  <a:srgbClr val="000000"/>
                </a:solidFill>
                <a:latin typeface="Verdana"/>
                <a:ea typeface="DejaVu Sans"/>
              </a:rPr>
              <a:t>Square root of the variance is called </a:t>
            </a:r>
            <a:r>
              <a:rPr b="1" lang="en-US" sz="1800" spc="-1" strike="noStrike">
                <a:solidFill>
                  <a:srgbClr val="000000"/>
                </a:solidFill>
                <a:latin typeface="Verdana"/>
                <a:ea typeface="DejaVu Sans"/>
              </a:rPr>
              <a:t>standard deviation. </a:t>
            </a:r>
            <a:endParaRPr b="0" lang="en-IN" sz="1800" spc="-1" strike="noStrike">
              <a:latin typeface="Arial"/>
            </a:endParaRPr>
          </a:p>
          <a:p>
            <a:pPr>
              <a:lnSpc>
                <a:spcPct val="100000"/>
              </a:lnSpc>
              <a:buNone/>
              <a:tabLst>
                <a:tab algn="l" pos="0"/>
              </a:tabLst>
            </a:pPr>
            <a:r>
              <a:rPr b="1" lang="en-US" sz="1800" spc="-1" strike="noStrike">
                <a:solidFill>
                  <a:srgbClr val="000000"/>
                </a:solidFill>
                <a:latin typeface="Verdana"/>
                <a:ea typeface="DejaVu Sans"/>
              </a:rPr>
              <a:t>Ex.</a:t>
            </a:r>
            <a:endParaRPr b="0" lang="en-IN" sz="1800" spc="-1" strike="noStrike">
              <a:latin typeface="Arial"/>
            </a:endParaRPr>
          </a:p>
          <a:p>
            <a:pPr>
              <a:lnSpc>
                <a:spcPct val="100000"/>
              </a:lnSpc>
              <a:buNone/>
              <a:tabLst>
                <a:tab algn="l" pos="0"/>
              </a:tabLst>
            </a:pPr>
            <a:r>
              <a:rPr b="0" lang="en-US" sz="1800" spc="-1" strike="noStrike">
                <a:solidFill>
                  <a:srgbClr val="000000"/>
                </a:solidFill>
                <a:latin typeface="Verdana"/>
                <a:ea typeface="DejaVu Sans"/>
              </a:rPr>
              <a:t>Suppose a hospital tested the age and body fat data for 18 randomly selected adults with the following result. </a:t>
            </a:r>
            <a:endParaRPr b="0" lang="en-IN" sz="1800" spc="-1" strike="noStrike">
              <a:latin typeface="Arial"/>
            </a:endParaRPr>
          </a:p>
        </p:txBody>
      </p:sp>
      <p:pic>
        <p:nvPicPr>
          <p:cNvPr id="237" name="Picture 3" descr=""/>
          <p:cNvPicPr/>
          <p:nvPr/>
        </p:nvPicPr>
        <p:blipFill>
          <a:blip r:embed="rId2"/>
          <a:stretch/>
        </p:blipFill>
        <p:spPr>
          <a:xfrm>
            <a:off x="100440" y="3962520"/>
            <a:ext cx="6431400" cy="1202760"/>
          </a:xfrm>
          <a:prstGeom prst="rect">
            <a:avLst/>
          </a:prstGeom>
          <a:ln w="0">
            <a:noFill/>
          </a:ln>
        </p:spPr>
      </p:pic>
      <p:sp>
        <p:nvSpPr>
          <p:cNvPr id="238" name="Content Placeholder 2"/>
          <p:cNvSpPr/>
          <p:nvPr/>
        </p:nvSpPr>
        <p:spPr>
          <a:xfrm>
            <a:off x="380880" y="5257800"/>
            <a:ext cx="7770240" cy="1217160"/>
          </a:xfrm>
          <a:prstGeom prst="rect">
            <a:avLst/>
          </a:prstGeom>
          <a:noFill/>
          <a:ln w="9525">
            <a:noFill/>
          </a:ln>
        </p:spPr>
        <p:style>
          <a:lnRef idx="0"/>
          <a:fillRef idx="0"/>
          <a:effectRef idx="0"/>
          <a:fontRef idx="minor"/>
        </p:style>
        <p:txBody>
          <a:bodyPr numCol="1" spcCol="0" lIns="90000" rIns="90000" tIns="45000" bIns="45000" anchor="t">
            <a:noAutofit/>
          </a:bodyPr>
          <a:p>
            <a:pPr marL="343080" indent="-343080">
              <a:lnSpc>
                <a:spcPct val="100000"/>
              </a:lnSpc>
              <a:buClr>
                <a:srgbClr val="ff0000"/>
              </a:buClr>
              <a:buFont typeface="Symbol"/>
              <a:buChar char=""/>
            </a:pPr>
            <a:r>
              <a:rPr b="0" lang="en-US" sz="1800" spc="-1" strike="noStrike">
                <a:solidFill>
                  <a:srgbClr val="000000"/>
                </a:solidFill>
                <a:latin typeface="Verdana"/>
                <a:ea typeface="DejaVu Sans"/>
              </a:rPr>
              <a:t>Calculate the mean, median and standard deviation of </a:t>
            </a:r>
            <a:r>
              <a:rPr b="0" i="1" lang="en-US" sz="1800" spc="-1" strike="noStrike">
                <a:solidFill>
                  <a:srgbClr val="000000"/>
                </a:solidFill>
                <a:latin typeface="Verdana"/>
                <a:ea typeface="DejaVu Sans"/>
              </a:rPr>
              <a:t>age </a:t>
            </a:r>
            <a:r>
              <a:rPr b="0" lang="en-US" sz="1800" spc="-1" strike="noStrike">
                <a:solidFill>
                  <a:srgbClr val="000000"/>
                </a:solidFill>
                <a:latin typeface="Verdana"/>
                <a:ea typeface="DejaVu Sans"/>
              </a:rPr>
              <a:t>and </a:t>
            </a:r>
            <a:r>
              <a:rPr b="0" i="1" lang="en-US" sz="1800" spc="-1" strike="noStrike">
                <a:solidFill>
                  <a:srgbClr val="000000"/>
                </a:solidFill>
                <a:latin typeface="Verdana"/>
                <a:ea typeface="DejaVu Sans"/>
              </a:rPr>
              <a:t>%fat</a:t>
            </a:r>
            <a:r>
              <a:rPr b="0" lang="en-US" sz="1800" spc="-1" strike="noStrike">
                <a:solidFill>
                  <a:srgbClr val="000000"/>
                </a:solidFill>
                <a:latin typeface="Verdana"/>
                <a:ea typeface="DejaVu Sans"/>
              </a:rPr>
              <a:t>.</a:t>
            </a:r>
            <a:endParaRPr b="0" lang="en-IN" sz="1800" spc="-1" strike="noStrike">
              <a:latin typeface="Arial"/>
            </a:endParaRPr>
          </a:p>
          <a:p>
            <a:pPr marL="399960">
              <a:lnSpc>
                <a:spcPct val="100000"/>
              </a:lnSpc>
              <a:spcBef>
                <a:spcPts val="320"/>
              </a:spcBef>
              <a:buNone/>
              <a:tabLst>
                <a:tab algn="l" pos="0"/>
              </a:tabLst>
            </a:pPr>
            <a:r>
              <a:rPr b="0" lang="en-US" sz="1600" spc="-1" strike="noStrike">
                <a:solidFill>
                  <a:srgbClr val="000000"/>
                </a:solidFill>
                <a:latin typeface="Verdana"/>
                <a:ea typeface="DejaVu Sans"/>
              </a:rPr>
              <a:t>The mean is 46.44, the median is 51, and the standard deviation is 12</a:t>
            </a:r>
            <a:r>
              <a:rPr b="0" i="1" lang="en-US" sz="1600" spc="-1" strike="noStrike">
                <a:solidFill>
                  <a:srgbClr val="000000"/>
                </a:solidFill>
                <a:latin typeface="Verdana"/>
                <a:ea typeface="DejaVu Sans"/>
              </a:rPr>
              <a:t>.</a:t>
            </a:r>
            <a:r>
              <a:rPr b="0" lang="en-US" sz="1600" spc="-1" strike="noStrike">
                <a:solidFill>
                  <a:srgbClr val="000000"/>
                </a:solidFill>
                <a:latin typeface="Verdana"/>
                <a:ea typeface="DejaVu Sans"/>
              </a:rPr>
              <a:t>85. For the variable </a:t>
            </a:r>
            <a:r>
              <a:rPr b="0" i="1" lang="en-US" sz="1600" spc="-1" strike="noStrike">
                <a:solidFill>
                  <a:srgbClr val="000000"/>
                </a:solidFill>
                <a:latin typeface="Verdana"/>
                <a:ea typeface="DejaVu Sans"/>
              </a:rPr>
              <a:t>%fat </a:t>
            </a:r>
            <a:r>
              <a:rPr b="0" lang="en-US" sz="1600" spc="-1" strike="noStrike">
                <a:solidFill>
                  <a:srgbClr val="000000"/>
                </a:solidFill>
                <a:latin typeface="Verdana"/>
                <a:ea typeface="DejaVu Sans"/>
              </a:rPr>
              <a:t>the mean is 28.78, the median is (???), and the standard deviation is 8.99</a:t>
            </a:r>
            <a:endParaRPr b="0" lang="en-IN" sz="1600" spc="-1" strike="noStrike">
              <a:latin typeface="Arial"/>
            </a:endParaRPr>
          </a:p>
          <a:p>
            <a:pPr marL="399960">
              <a:lnSpc>
                <a:spcPct val="100000"/>
              </a:lnSpc>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Variance and Standard Deviation</a:t>
            </a:r>
            <a:endParaRPr b="0" lang="en-IN" sz="3200" spc="-1" strike="noStrike">
              <a:latin typeface="Arial"/>
            </a:endParaRPr>
          </a:p>
        </p:txBody>
      </p:sp>
      <p:sp>
        <p:nvSpPr>
          <p:cNvPr id="240"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The variance of N observations is:</a:t>
            </a:r>
            <a:endParaRPr b="0" lang="en-IN" sz="2000" spc="-1" strike="noStrike">
              <a:latin typeface="Arial"/>
            </a:endParaRPr>
          </a:p>
          <a:p>
            <a:pPr>
              <a:lnSpc>
                <a:spcPct val="100000"/>
              </a:lnSpc>
              <a:spcBef>
                <a:spcPts val="479"/>
              </a:spcBef>
              <a:buNone/>
              <a:tabLst>
                <a:tab algn="l" pos="0"/>
              </a:tabLst>
            </a:pPr>
            <a:endParaRPr b="0" lang="en-IN" sz="2400" spc="-1" strike="noStrike">
              <a:latin typeface="Arial"/>
            </a:endParaRPr>
          </a:p>
        </p:txBody>
      </p:sp>
      <p:pic>
        <p:nvPicPr>
          <p:cNvPr id="241" name="Picture 2" descr=""/>
          <p:cNvPicPr/>
          <p:nvPr/>
        </p:nvPicPr>
        <p:blipFill>
          <a:blip r:embed="rId1"/>
          <a:stretch/>
        </p:blipFill>
        <p:spPr>
          <a:xfrm>
            <a:off x="457200" y="1752480"/>
            <a:ext cx="4522320" cy="788400"/>
          </a:xfrm>
          <a:prstGeom prst="rect">
            <a:avLst/>
          </a:prstGeom>
          <a:ln w="0">
            <a:noFill/>
          </a:ln>
        </p:spPr>
      </p:pic>
      <p:sp>
        <p:nvSpPr>
          <p:cNvPr id="242" name="Content Placeholder 2"/>
          <p:cNvSpPr/>
          <p:nvPr/>
        </p:nvSpPr>
        <p:spPr>
          <a:xfrm>
            <a:off x="228600" y="2971800"/>
            <a:ext cx="7770240" cy="1064520"/>
          </a:xfrm>
          <a:prstGeom prst="rect">
            <a:avLst/>
          </a:prstGeom>
          <a:noFill/>
          <a:ln w="9525">
            <a:noFill/>
          </a:ln>
        </p:spPr>
        <p:style>
          <a:lnRef idx="0"/>
          <a:fillRef idx="0"/>
          <a:effectRef idx="0"/>
          <a:fontRef idx="minor"/>
        </p:style>
        <p:txBody>
          <a:bodyPr numCol="1" spcCol="0" lIns="90000" rIns="90000" tIns="45000" bIns="45000" anchor="t">
            <a:noAutofit/>
          </a:bodyPr>
          <a:p>
            <a:pPr>
              <a:lnSpc>
                <a:spcPct val="100000"/>
              </a:lnSpc>
              <a:buNone/>
              <a:tabLst>
                <a:tab algn="l" pos="0"/>
              </a:tabLst>
            </a:pPr>
            <a:r>
              <a:rPr b="0" lang="en-US" sz="1800" spc="-1" strike="noStrike">
                <a:solidFill>
                  <a:srgbClr val="000000"/>
                </a:solidFill>
                <a:latin typeface="Verdana"/>
                <a:ea typeface="DejaVu Sans"/>
              </a:rPr>
              <a:t>Square root of the variance is called </a:t>
            </a:r>
            <a:r>
              <a:rPr b="1" lang="en-US" sz="1800" spc="-1" strike="noStrike">
                <a:solidFill>
                  <a:srgbClr val="000000"/>
                </a:solidFill>
                <a:latin typeface="Verdana"/>
                <a:ea typeface="DejaVu Sans"/>
              </a:rPr>
              <a:t>standard deviation. </a:t>
            </a:r>
            <a:endParaRPr b="0" lang="en-IN" sz="1800" spc="-1" strike="noStrike">
              <a:latin typeface="Arial"/>
            </a:endParaRPr>
          </a:p>
          <a:p>
            <a:pPr>
              <a:lnSpc>
                <a:spcPct val="100000"/>
              </a:lnSpc>
              <a:buNone/>
              <a:tabLst>
                <a:tab algn="l" pos="0"/>
              </a:tabLst>
            </a:pPr>
            <a:r>
              <a:rPr b="1" lang="en-US" sz="1800" spc="-1" strike="noStrike">
                <a:solidFill>
                  <a:srgbClr val="000000"/>
                </a:solidFill>
                <a:latin typeface="Verdana"/>
                <a:ea typeface="DejaVu Sans"/>
              </a:rPr>
              <a:t>Ex.</a:t>
            </a:r>
            <a:endParaRPr b="0" lang="en-IN" sz="1800" spc="-1" strike="noStrike">
              <a:latin typeface="Arial"/>
            </a:endParaRPr>
          </a:p>
          <a:p>
            <a:pPr>
              <a:lnSpc>
                <a:spcPct val="100000"/>
              </a:lnSpc>
              <a:buNone/>
              <a:tabLst>
                <a:tab algn="l" pos="0"/>
              </a:tabLst>
            </a:pPr>
            <a:r>
              <a:rPr b="0" lang="en-US" sz="1800" spc="-1" strike="noStrike">
                <a:solidFill>
                  <a:srgbClr val="000000"/>
                </a:solidFill>
                <a:latin typeface="Verdana"/>
                <a:ea typeface="DejaVu Sans"/>
              </a:rPr>
              <a:t>Suppose a hospital tested the age and body fat data for 18 randomly selected adults with the following result. </a:t>
            </a:r>
            <a:endParaRPr b="0" lang="en-IN" sz="1800" spc="-1" strike="noStrike">
              <a:latin typeface="Arial"/>
            </a:endParaRPr>
          </a:p>
        </p:txBody>
      </p:sp>
      <p:pic>
        <p:nvPicPr>
          <p:cNvPr id="243" name="Picture 3" descr=""/>
          <p:cNvPicPr/>
          <p:nvPr/>
        </p:nvPicPr>
        <p:blipFill>
          <a:blip r:embed="rId2"/>
          <a:stretch/>
        </p:blipFill>
        <p:spPr>
          <a:xfrm>
            <a:off x="990720" y="4129200"/>
            <a:ext cx="5541480" cy="1036080"/>
          </a:xfrm>
          <a:prstGeom prst="rect">
            <a:avLst/>
          </a:prstGeom>
          <a:ln w="0">
            <a:noFill/>
          </a:ln>
        </p:spPr>
      </p:pic>
      <p:sp>
        <p:nvSpPr>
          <p:cNvPr id="244" name="Content Placeholder 2"/>
          <p:cNvSpPr/>
          <p:nvPr/>
        </p:nvSpPr>
        <p:spPr>
          <a:xfrm>
            <a:off x="380880" y="5257800"/>
            <a:ext cx="7770240" cy="1217160"/>
          </a:xfrm>
          <a:prstGeom prst="rect">
            <a:avLst/>
          </a:prstGeom>
          <a:noFill/>
          <a:ln w="9525">
            <a:noFill/>
          </a:ln>
        </p:spPr>
        <p:style>
          <a:lnRef idx="0"/>
          <a:fillRef idx="0"/>
          <a:effectRef idx="0"/>
          <a:fontRef idx="minor"/>
        </p:style>
        <p:txBody>
          <a:bodyPr numCol="1" spcCol="0" lIns="90000" rIns="90000" tIns="45000" bIns="45000" anchor="t">
            <a:noAutofit/>
          </a:bodyPr>
          <a:p>
            <a:pPr marL="343080" indent="-343080">
              <a:lnSpc>
                <a:spcPct val="100000"/>
              </a:lnSpc>
              <a:buClr>
                <a:srgbClr val="ff0000"/>
              </a:buClr>
              <a:buFont typeface="Symbol"/>
              <a:buChar char=""/>
            </a:pPr>
            <a:r>
              <a:rPr b="0" lang="en-US" sz="1800" spc="-1" strike="noStrike">
                <a:solidFill>
                  <a:srgbClr val="000000"/>
                </a:solidFill>
                <a:latin typeface="Verdana"/>
                <a:ea typeface="DejaVu Sans"/>
              </a:rPr>
              <a:t>Calculate the mean, median and standard deviation of </a:t>
            </a:r>
            <a:r>
              <a:rPr b="0" i="1" lang="en-US" sz="1800" spc="-1" strike="noStrike">
                <a:solidFill>
                  <a:srgbClr val="000000"/>
                </a:solidFill>
                <a:latin typeface="Verdana"/>
                <a:ea typeface="DejaVu Sans"/>
              </a:rPr>
              <a:t>age </a:t>
            </a:r>
            <a:r>
              <a:rPr b="0" lang="en-US" sz="1800" spc="-1" strike="noStrike">
                <a:solidFill>
                  <a:srgbClr val="000000"/>
                </a:solidFill>
                <a:latin typeface="Verdana"/>
                <a:ea typeface="DejaVu Sans"/>
              </a:rPr>
              <a:t>and </a:t>
            </a:r>
            <a:r>
              <a:rPr b="0" i="1" lang="en-US" sz="1800" spc="-1" strike="noStrike">
                <a:solidFill>
                  <a:srgbClr val="000000"/>
                </a:solidFill>
                <a:latin typeface="Verdana"/>
                <a:ea typeface="DejaVu Sans"/>
              </a:rPr>
              <a:t>%fat</a:t>
            </a:r>
            <a:r>
              <a:rPr b="0" lang="en-US" sz="1800" spc="-1" strike="noStrike">
                <a:solidFill>
                  <a:srgbClr val="000000"/>
                </a:solidFill>
                <a:latin typeface="Verdana"/>
                <a:ea typeface="DejaVu Sans"/>
              </a:rPr>
              <a:t>.</a:t>
            </a:r>
            <a:endParaRPr b="0" lang="en-IN" sz="1800" spc="-1" strike="noStrike">
              <a:latin typeface="Arial"/>
            </a:endParaRPr>
          </a:p>
          <a:p>
            <a:pPr marL="399960">
              <a:lnSpc>
                <a:spcPct val="100000"/>
              </a:lnSpc>
              <a:spcBef>
                <a:spcPts val="320"/>
              </a:spcBef>
              <a:buNone/>
              <a:tabLst>
                <a:tab algn="l" pos="0"/>
              </a:tabLst>
            </a:pPr>
            <a:r>
              <a:rPr b="0" lang="en-US" sz="1600" spc="-1" strike="noStrike">
                <a:solidFill>
                  <a:srgbClr val="000000"/>
                </a:solidFill>
                <a:latin typeface="Verdana"/>
                <a:ea typeface="DejaVu Sans"/>
              </a:rPr>
              <a:t>The mean is 46.44, the median is 51, and the standard deviation is 12</a:t>
            </a:r>
            <a:r>
              <a:rPr b="0" i="1" lang="en-US" sz="1600" spc="-1" strike="noStrike">
                <a:solidFill>
                  <a:srgbClr val="000000"/>
                </a:solidFill>
                <a:latin typeface="Verdana"/>
                <a:ea typeface="DejaVu Sans"/>
              </a:rPr>
              <a:t>.</a:t>
            </a:r>
            <a:r>
              <a:rPr b="0" lang="en-US" sz="1600" spc="-1" strike="noStrike">
                <a:solidFill>
                  <a:srgbClr val="000000"/>
                </a:solidFill>
                <a:latin typeface="Verdana"/>
                <a:ea typeface="DejaVu Sans"/>
              </a:rPr>
              <a:t>85. For the variable </a:t>
            </a:r>
            <a:r>
              <a:rPr b="0" i="1" lang="en-US" sz="1600" spc="-1" strike="noStrike">
                <a:solidFill>
                  <a:srgbClr val="000000"/>
                </a:solidFill>
                <a:latin typeface="Verdana"/>
                <a:ea typeface="DejaVu Sans"/>
              </a:rPr>
              <a:t>%fat </a:t>
            </a:r>
            <a:r>
              <a:rPr b="0" lang="en-US" sz="1600" spc="-1" strike="noStrike">
                <a:solidFill>
                  <a:srgbClr val="000000"/>
                </a:solidFill>
                <a:latin typeface="Verdana"/>
                <a:ea typeface="DejaVu Sans"/>
              </a:rPr>
              <a:t>the mean is 28.78, the median is 30.7, and the standard deviation is 8.99</a:t>
            </a:r>
            <a:endParaRPr b="0" lang="en-IN" sz="1600" spc="-1" strike="noStrike">
              <a:latin typeface="Arial"/>
            </a:endParaRPr>
          </a:p>
          <a:p>
            <a:pPr marL="399960">
              <a:lnSpc>
                <a:spcPct val="100000"/>
              </a:lnSpc>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Autofit/>
          </a:bodyPr>
          <a:p>
            <a:pPr>
              <a:lnSpc>
                <a:spcPct val="100000"/>
              </a:lnSpc>
              <a:buNone/>
            </a:pPr>
            <a:r>
              <a:rPr b="1" lang="en-US" sz="3200" spc="-1" strike="noStrike">
                <a:solidFill>
                  <a:srgbClr val="002060"/>
                </a:solidFill>
                <a:latin typeface="Arial"/>
              </a:rPr>
              <a:t>Boxplot</a:t>
            </a:r>
            <a:endParaRPr b="0" lang="en-IN" sz="3200" spc="-1" strike="noStrike">
              <a:latin typeface="Arial"/>
            </a:endParaRPr>
          </a:p>
        </p:txBody>
      </p:sp>
      <p:sp>
        <p:nvSpPr>
          <p:cNvPr id="246"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Draw the boxplots for </a:t>
            </a:r>
            <a:r>
              <a:rPr b="0" i="1" lang="en-US" sz="2000" spc="-1" strike="noStrike">
                <a:solidFill>
                  <a:srgbClr val="000000"/>
                </a:solidFill>
                <a:latin typeface="Verdana"/>
              </a:rPr>
              <a:t>age </a:t>
            </a:r>
            <a:r>
              <a:rPr b="0" lang="en-US" sz="2000" spc="-1" strike="noStrike">
                <a:solidFill>
                  <a:srgbClr val="000000"/>
                </a:solidFill>
                <a:latin typeface="Verdana"/>
              </a:rPr>
              <a:t>and </a:t>
            </a:r>
            <a:r>
              <a:rPr b="0" i="1" lang="en-US" sz="2000" spc="-1" strike="noStrike">
                <a:solidFill>
                  <a:srgbClr val="000000"/>
                </a:solidFill>
                <a:latin typeface="Verdana"/>
              </a:rPr>
              <a:t>%fat</a:t>
            </a:r>
            <a:r>
              <a:rPr b="0" lang="en-US" sz="2000" spc="-1" strike="noStrike">
                <a:solidFill>
                  <a:srgbClr val="000000"/>
                </a:solidFill>
                <a:latin typeface="Verdana"/>
              </a:rPr>
              <a:t>.</a:t>
            </a:r>
            <a:endParaRPr b="0" lang="en-IN" sz="2000" spc="-1" strike="noStrike">
              <a:latin typeface="Arial"/>
            </a:endParaRPr>
          </a:p>
        </p:txBody>
      </p:sp>
      <p:pic>
        <p:nvPicPr>
          <p:cNvPr id="247" name="Picture 3" descr=""/>
          <p:cNvPicPr/>
          <p:nvPr/>
        </p:nvPicPr>
        <p:blipFill>
          <a:blip r:embed="rId1"/>
          <a:stretch/>
        </p:blipFill>
        <p:spPr>
          <a:xfrm>
            <a:off x="685800" y="1523880"/>
            <a:ext cx="5541480" cy="1036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Autofit/>
          </a:bodyPr>
          <a:p>
            <a:pPr>
              <a:lnSpc>
                <a:spcPct val="100000"/>
              </a:lnSpc>
              <a:buNone/>
            </a:pPr>
            <a:r>
              <a:rPr b="1" lang="en-US" sz="3200" spc="-1" strike="noStrike">
                <a:solidFill>
                  <a:srgbClr val="002060"/>
                </a:solidFill>
                <a:latin typeface="Arial"/>
              </a:rPr>
              <a:t>Boxplot</a:t>
            </a:r>
            <a:endParaRPr b="0" lang="en-IN" sz="3200" spc="-1" strike="noStrike">
              <a:latin typeface="Arial"/>
            </a:endParaRPr>
          </a:p>
        </p:txBody>
      </p:sp>
      <p:sp>
        <p:nvSpPr>
          <p:cNvPr id="249"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Draw the boxplots for </a:t>
            </a:r>
            <a:r>
              <a:rPr b="0" i="1" lang="en-US" sz="2000" spc="-1" strike="noStrike">
                <a:solidFill>
                  <a:srgbClr val="000000"/>
                </a:solidFill>
                <a:latin typeface="Verdana"/>
              </a:rPr>
              <a:t>age </a:t>
            </a:r>
            <a:r>
              <a:rPr b="0" lang="en-US" sz="2000" spc="-1" strike="noStrike">
                <a:solidFill>
                  <a:srgbClr val="000000"/>
                </a:solidFill>
                <a:latin typeface="Verdana"/>
              </a:rPr>
              <a:t>and </a:t>
            </a:r>
            <a:r>
              <a:rPr b="0" i="1" lang="en-US" sz="2000" spc="-1" strike="noStrike">
                <a:solidFill>
                  <a:srgbClr val="000000"/>
                </a:solidFill>
                <a:latin typeface="Verdana"/>
              </a:rPr>
              <a:t>%fat</a:t>
            </a:r>
            <a:r>
              <a:rPr b="0" lang="en-US" sz="2000" spc="-1" strike="noStrike">
                <a:solidFill>
                  <a:srgbClr val="000000"/>
                </a:solidFill>
                <a:latin typeface="Verdana"/>
              </a:rPr>
              <a:t>.</a:t>
            </a:r>
            <a:endParaRPr b="0" lang="en-IN" sz="2000" spc="-1" strike="noStrike">
              <a:latin typeface="Arial"/>
            </a:endParaRPr>
          </a:p>
        </p:txBody>
      </p:sp>
      <p:pic>
        <p:nvPicPr>
          <p:cNvPr id="250" name="Picture 3" descr=""/>
          <p:cNvPicPr/>
          <p:nvPr/>
        </p:nvPicPr>
        <p:blipFill>
          <a:blip r:embed="rId1"/>
          <a:stretch/>
        </p:blipFill>
        <p:spPr>
          <a:xfrm>
            <a:off x="685800" y="1523880"/>
            <a:ext cx="5541480" cy="1036080"/>
          </a:xfrm>
          <a:prstGeom prst="rect">
            <a:avLst/>
          </a:prstGeom>
          <a:ln w="0">
            <a:noFill/>
          </a:ln>
        </p:spPr>
      </p:pic>
      <p:pic>
        <p:nvPicPr>
          <p:cNvPr id="251" name="Picture 2" descr=""/>
          <p:cNvPicPr/>
          <p:nvPr/>
        </p:nvPicPr>
        <p:blipFill>
          <a:blip r:embed="rId2"/>
          <a:stretch/>
        </p:blipFill>
        <p:spPr>
          <a:xfrm>
            <a:off x="1739880" y="2590920"/>
            <a:ext cx="3820680" cy="38556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Autofit/>
          </a:bodyPr>
          <a:p>
            <a:pPr>
              <a:lnSpc>
                <a:spcPct val="100000"/>
              </a:lnSpc>
              <a:buNone/>
            </a:pPr>
            <a:r>
              <a:rPr b="1" lang="en-US" sz="3200" spc="-1" strike="noStrike">
                <a:solidFill>
                  <a:srgbClr val="002060"/>
                </a:solidFill>
                <a:latin typeface="Arial"/>
              </a:rPr>
              <a:t>Boxplot</a:t>
            </a:r>
            <a:endParaRPr b="0" lang="en-IN" sz="3200" spc="-1" strike="noStrike">
              <a:latin typeface="Arial"/>
            </a:endParaRPr>
          </a:p>
        </p:txBody>
      </p:sp>
      <p:sp>
        <p:nvSpPr>
          <p:cNvPr id="253"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Draw the boxplots for </a:t>
            </a:r>
            <a:r>
              <a:rPr b="0" i="1" lang="en-US" sz="2000" spc="-1" strike="noStrike">
                <a:solidFill>
                  <a:srgbClr val="000000"/>
                </a:solidFill>
                <a:latin typeface="Verdana"/>
              </a:rPr>
              <a:t>age </a:t>
            </a:r>
            <a:r>
              <a:rPr b="0" lang="en-US" sz="2000" spc="-1" strike="noStrike">
                <a:solidFill>
                  <a:srgbClr val="000000"/>
                </a:solidFill>
                <a:latin typeface="Verdana"/>
              </a:rPr>
              <a:t>and </a:t>
            </a:r>
            <a:r>
              <a:rPr b="0" i="1" lang="en-US" sz="2000" spc="-1" strike="noStrike">
                <a:solidFill>
                  <a:srgbClr val="000000"/>
                </a:solidFill>
                <a:latin typeface="Verdana"/>
              </a:rPr>
              <a:t>%fat</a:t>
            </a:r>
            <a:r>
              <a:rPr b="0" lang="en-US" sz="2000" spc="-1" strike="noStrike">
                <a:solidFill>
                  <a:srgbClr val="000000"/>
                </a:solidFill>
                <a:latin typeface="Verdana"/>
              </a:rPr>
              <a:t>.</a:t>
            </a:r>
            <a:endParaRPr b="0" lang="en-IN" sz="2000" spc="-1" strike="noStrike">
              <a:latin typeface="Arial"/>
            </a:endParaRPr>
          </a:p>
        </p:txBody>
      </p:sp>
      <p:pic>
        <p:nvPicPr>
          <p:cNvPr id="254" name="Picture 3" descr=""/>
          <p:cNvPicPr/>
          <p:nvPr/>
        </p:nvPicPr>
        <p:blipFill>
          <a:blip r:embed="rId1"/>
          <a:stretch/>
        </p:blipFill>
        <p:spPr>
          <a:xfrm>
            <a:off x="685800" y="1523880"/>
            <a:ext cx="5541480" cy="1036080"/>
          </a:xfrm>
          <a:prstGeom prst="rect">
            <a:avLst/>
          </a:prstGeom>
          <a:ln w="0">
            <a:noFill/>
          </a:ln>
        </p:spPr>
      </p:pic>
      <p:pic>
        <p:nvPicPr>
          <p:cNvPr id="255" name="Picture 2" descr=""/>
          <p:cNvPicPr/>
          <p:nvPr/>
        </p:nvPicPr>
        <p:blipFill>
          <a:blip r:embed="rId2"/>
          <a:stretch/>
        </p:blipFill>
        <p:spPr>
          <a:xfrm>
            <a:off x="1676520" y="2590920"/>
            <a:ext cx="3983040" cy="38840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Autofit/>
          </a:bodyPr>
          <a:p>
            <a:pPr>
              <a:lnSpc>
                <a:spcPct val="100000"/>
              </a:lnSpc>
              <a:buNone/>
            </a:pPr>
            <a:r>
              <a:rPr b="1" lang="en-US" sz="3200" spc="-1" strike="noStrike">
                <a:solidFill>
                  <a:srgbClr val="002060"/>
                </a:solidFill>
                <a:latin typeface="Arial"/>
              </a:rPr>
              <a:t>Scatter Plot</a:t>
            </a:r>
            <a:endParaRPr b="0" lang="en-IN" sz="3200" spc="-1" strike="noStrike">
              <a:latin typeface="Arial"/>
            </a:endParaRPr>
          </a:p>
        </p:txBody>
      </p:sp>
      <p:sp>
        <p:nvSpPr>
          <p:cNvPr id="257"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Draw a </a:t>
            </a:r>
            <a:r>
              <a:rPr b="0" i="1" lang="en-US" sz="2000" spc="-1" strike="noStrike">
                <a:solidFill>
                  <a:srgbClr val="000000"/>
                </a:solidFill>
                <a:latin typeface="Verdana"/>
              </a:rPr>
              <a:t>scatter plot </a:t>
            </a:r>
            <a:r>
              <a:rPr b="0" lang="en-US" sz="2000" spc="-1" strike="noStrike">
                <a:solidFill>
                  <a:srgbClr val="000000"/>
                </a:solidFill>
                <a:latin typeface="Verdana"/>
              </a:rPr>
              <a:t>based on these two variables.</a:t>
            </a:r>
            <a:endParaRPr b="0" lang="en-IN" sz="2000" spc="-1" strike="noStrike">
              <a:latin typeface="Arial"/>
            </a:endParaRPr>
          </a:p>
        </p:txBody>
      </p:sp>
      <p:pic>
        <p:nvPicPr>
          <p:cNvPr id="258" name="Picture 3" descr=""/>
          <p:cNvPicPr/>
          <p:nvPr/>
        </p:nvPicPr>
        <p:blipFill>
          <a:blip r:embed="rId1"/>
          <a:stretch/>
        </p:blipFill>
        <p:spPr>
          <a:xfrm>
            <a:off x="685800" y="1523880"/>
            <a:ext cx="4798440" cy="896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Autofit/>
          </a:bodyPr>
          <a:p>
            <a:pPr>
              <a:lnSpc>
                <a:spcPct val="100000"/>
              </a:lnSpc>
              <a:buNone/>
            </a:pPr>
            <a:r>
              <a:rPr b="1" lang="en-US" sz="3200" spc="-1" strike="noStrike">
                <a:solidFill>
                  <a:srgbClr val="002060"/>
                </a:solidFill>
                <a:latin typeface="Arial"/>
              </a:rPr>
              <a:t>Scatter Plot</a:t>
            </a:r>
            <a:endParaRPr b="0" lang="en-IN" sz="3200" spc="-1" strike="noStrike">
              <a:latin typeface="Arial"/>
            </a:endParaRPr>
          </a:p>
        </p:txBody>
      </p:sp>
      <p:sp>
        <p:nvSpPr>
          <p:cNvPr id="260"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Draw a </a:t>
            </a:r>
            <a:r>
              <a:rPr b="0" i="1" lang="en-US" sz="2000" spc="-1" strike="noStrike">
                <a:solidFill>
                  <a:srgbClr val="000000"/>
                </a:solidFill>
                <a:latin typeface="Verdana"/>
              </a:rPr>
              <a:t>scatter plot </a:t>
            </a:r>
            <a:r>
              <a:rPr b="0" lang="en-US" sz="2000" spc="-1" strike="noStrike">
                <a:solidFill>
                  <a:srgbClr val="000000"/>
                </a:solidFill>
                <a:latin typeface="Verdana"/>
              </a:rPr>
              <a:t>based on these two variables.</a:t>
            </a:r>
            <a:endParaRPr b="0" lang="en-IN" sz="2000" spc="-1" strike="noStrike">
              <a:latin typeface="Arial"/>
            </a:endParaRPr>
          </a:p>
        </p:txBody>
      </p:sp>
      <p:pic>
        <p:nvPicPr>
          <p:cNvPr id="261" name="Picture 3" descr=""/>
          <p:cNvPicPr/>
          <p:nvPr/>
        </p:nvPicPr>
        <p:blipFill>
          <a:blip r:embed="rId1"/>
          <a:stretch/>
        </p:blipFill>
        <p:spPr>
          <a:xfrm>
            <a:off x="685800" y="1523880"/>
            <a:ext cx="4798440" cy="896760"/>
          </a:xfrm>
          <a:prstGeom prst="rect">
            <a:avLst/>
          </a:prstGeom>
          <a:ln w="0">
            <a:noFill/>
          </a:ln>
        </p:spPr>
      </p:pic>
      <p:pic>
        <p:nvPicPr>
          <p:cNvPr id="262" name="Picture 2" descr=""/>
          <p:cNvPicPr/>
          <p:nvPr/>
        </p:nvPicPr>
        <p:blipFill>
          <a:blip r:embed="rId2"/>
          <a:stretch/>
        </p:blipFill>
        <p:spPr>
          <a:xfrm>
            <a:off x="753840" y="2453760"/>
            <a:ext cx="4646160" cy="41259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Correlation</a:t>
            </a:r>
            <a:endParaRPr b="0" lang="en-IN" sz="3200" spc="-1" strike="noStrike">
              <a:latin typeface="Arial"/>
            </a:endParaRPr>
          </a:p>
        </p:txBody>
      </p:sp>
      <p:sp>
        <p:nvSpPr>
          <p:cNvPr id="264" name="PlaceHolder 2"/>
          <p:cNvSpPr>
            <a:spLocks noGrp="1"/>
          </p:cNvSpPr>
          <p:nvPr>
            <p:ph/>
          </p:nvPr>
        </p:nvSpPr>
        <p:spPr>
          <a:xfrm>
            <a:off x="228600" y="1066680"/>
            <a:ext cx="8227440" cy="1003680"/>
          </a:xfrm>
          <a:prstGeom prst="rect">
            <a:avLst/>
          </a:prstGeom>
          <a:noFill/>
          <a:ln w="9360">
            <a:noFill/>
          </a:ln>
        </p:spPr>
        <p:txBody>
          <a:bodyPr numCol="1" spcCol="0" lIns="90000" rIns="90000" tIns="45000" bIns="45000" anchor="t">
            <a:normAutofit fontScale="99000"/>
          </a:bodyPr>
          <a:p>
            <a:pPr marL="343080" indent="-343080">
              <a:lnSpc>
                <a:spcPct val="100000"/>
              </a:lnSpc>
              <a:spcBef>
                <a:spcPts val="400"/>
              </a:spcBef>
              <a:buClr>
                <a:srgbClr val="ff0000"/>
              </a:buClr>
              <a:buFont typeface="Symbol"/>
              <a:buChar char=""/>
            </a:pPr>
            <a:r>
              <a:rPr b="0" lang="en-US" sz="2000" spc="-1" strike="noStrike">
                <a:solidFill>
                  <a:srgbClr val="000000"/>
                </a:solidFill>
                <a:latin typeface="Verdana"/>
              </a:rPr>
              <a:t>Calculate the </a:t>
            </a:r>
            <a:r>
              <a:rPr b="0" i="1" lang="en-US" sz="2000" spc="-1" strike="noStrike">
                <a:solidFill>
                  <a:srgbClr val="000000"/>
                </a:solidFill>
                <a:latin typeface="Verdana"/>
              </a:rPr>
              <a:t>correlation coefficient </a:t>
            </a:r>
            <a:r>
              <a:rPr b="0" lang="en-US" sz="2000" spc="-1" strike="noStrike">
                <a:solidFill>
                  <a:srgbClr val="000000"/>
                </a:solidFill>
                <a:latin typeface="Verdana"/>
              </a:rPr>
              <a:t>(Pearson's product moment coefficient). Are these two variables positively or negatively correlated?</a:t>
            </a:r>
            <a:endParaRPr b="0" lang="en-IN" sz="2000" spc="-1" strike="noStrike">
              <a:latin typeface="Arial"/>
            </a:endParaRPr>
          </a:p>
        </p:txBody>
      </p:sp>
      <p:pic>
        <p:nvPicPr>
          <p:cNvPr id="265" name="Picture 3" descr=""/>
          <p:cNvPicPr/>
          <p:nvPr/>
        </p:nvPicPr>
        <p:blipFill>
          <a:blip r:embed="rId1"/>
          <a:stretch/>
        </p:blipFill>
        <p:spPr>
          <a:xfrm>
            <a:off x="722160" y="2072880"/>
            <a:ext cx="4798440" cy="8967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Correlation</a:t>
            </a:r>
            <a:endParaRPr b="0" lang="en-IN" sz="3200" spc="-1" strike="noStrike">
              <a:latin typeface="Arial"/>
            </a:endParaRPr>
          </a:p>
        </p:txBody>
      </p:sp>
      <p:sp>
        <p:nvSpPr>
          <p:cNvPr id="267" name="PlaceHolder 2"/>
          <p:cNvSpPr>
            <a:spLocks noGrp="1"/>
          </p:cNvSpPr>
          <p:nvPr>
            <p:ph/>
          </p:nvPr>
        </p:nvSpPr>
        <p:spPr>
          <a:xfrm>
            <a:off x="228600" y="1066680"/>
            <a:ext cx="8227440" cy="1003680"/>
          </a:xfrm>
          <a:prstGeom prst="rect">
            <a:avLst/>
          </a:prstGeom>
          <a:noFill/>
          <a:ln w="9360">
            <a:noFill/>
          </a:ln>
        </p:spPr>
        <p:txBody>
          <a:bodyPr numCol="1" spcCol="0" lIns="90000" rIns="90000" tIns="45000" bIns="45000" anchor="t">
            <a:noAutofit/>
          </a:bodyPr>
          <a:p>
            <a:pPr marL="343080" indent="-343080">
              <a:lnSpc>
                <a:spcPct val="100000"/>
              </a:lnSpc>
              <a:spcBef>
                <a:spcPts val="400"/>
              </a:spcBef>
              <a:buClr>
                <a:srgbClr val="ff0000"/>
              </a:buClr>
              <a:buFont typeface="Symbol"/>
              <a:buChar char=""/>
            </a:pPr>
            <a:r>
              <a:rPr b="0" lang="en-US" sz="2000" spc="-1" strike="noStrike">
                <a:solidFill>
                  <a:srgbClr val="000000"/>
                </a:solidFill>
                <a:latin typeface="Verdana"/>
              </a:rPr>
              <a:t>Calculate the </a:t>
            </a:r>
            <a:r>
              <a:rPr b="0" i="1" lang="en-US" sz="2000" spc="-1" strike="noStrike">
                <a:solidFill>
                  <a:srgbClr val="000000"/>
                </a:solidFill>
                <a:latin typeface="Verdana"/>
              </a:rPr>
              <a:t>correlation coefficient </a:t>
            </a:r>
            <a:r>
              <a:rPr b="0" lang="en-US" sz="2000" spc="-1" strike="noStrike">
                <a:solidFill>
                  <a:srgbClr val="000000"/>
                </a:solidFill>
                <a:latin typeface="Verdana"/>
              </a:rPr>
              <a:t>(Pearson's product moment coefficient). Are these two variables positively or negatively correlated?</a:t>
            </a:r>
            <a:endParaRPr b="0" lang="en-IN" sz="2000" spc="-1" strike="noStrike">
              <a:latin typeface="Arial"/>
            </a:endParaRPr>
          </a:p>
        </p:txBody>
      </p:sp>
      <p:pic>
        <p:nvPicPr>
          <p:cNvPr id="268" name="Picture 3" descr=""/>
          <p:cNvPicPr/>
          <p:nvPr/>
        </p:nvPicPr>
        <p:blipFill>
          <a:blip r:embed="rId1"/>
          <a:stretch/>
        </p:blipFill>
        <p:spPr>
          <a:xfrm>
            <a:off x="722160" y="2072880"/>
            <a:ext cx="4798440" cy="896760"/>
          </a:xfrm>
          <a:prstGeom prst="rect">
            <a:avLst/>
          </a:prstGeom>
          <a:ln w="0">
            <a:noFill/>
          </a:ln>
        </p:spPr>
      </p:pic>
      <p:sp>
        <p:nvSpPr>
          <p:cNvPr id="269" name="Rectangle 3"/>
          <p:cNvSpPr/>
          <p:nvPr/>
        </p:nvSpPr>
        <p:spPr>
          <a:xfrm>
            <a:off x="592920" y="3059640"/>
            <a:ext cx="7846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Verdana"/>
                <a:ea typeface="DejaVu Sans"/>
              </a:rPr>
              <a:t>The formula for Pearson's product moment coefficient is: </a:t>
            </a:r>
            <a:endParaRPr b="0" lang="en-IN" sz="1800" spc="-1" strike="noStrike">
              <a:latin typeface="Arial"/>
            </a:endParaRPr>
          </a:p>
        </p:txBody>
      </p:sp>
      <p:pic>
        <p:nvPicPr>
          <p:cNvPr id="270" name="Picture 2" descr=""/>
          <p:cNvPicPr/>
          <p:nvPr/>
        </p:nvPicPr>
        <p:blipFill>
          <a:blip r:embed="rId2"/>
          <a:stretch/>
        </p:blipFill>
        <p:spPr>
          <a:xfrm>
            <a:off x="645480" y="3581280"/>
            <a:ext cx="4084200" cy="912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8" name=""/>
          <p:cNvSpPr/>
          <p:nvPr/>
        </p:nvSpPr>
        <p:spPr>
          <a:xfrm>
            <a:off x="360000" y="360000"/>
            <a:ext cx="7199280" cy="2393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Suppose that the data for analysis includes the attribute age. The age values for the data tuples are (in increasing order) 13, 15, 16, 16, 19, 20, 20, 21, 22, 22, 25, 25, 25, 25, 30, 33, 33, 35, 35, 36, 40, 45, 46, 52, 70</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What is the mode of the data? Comment on the data's modaliy (i.e, bimodal, trimodal, etc.).</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What is the midrange of the data?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Correlation</a:t>
            </a:r>
            <a:endParaRPr b="0" lang="en-IN" sz="3200" spc="-1" strike="noStrike">
              <a:latin typeface="Arial"/>
            </a:endParaRPr>
          </a:p>
        </p:txBody>
      </p:sp>
      <p:sp>
        <p:nvSpPr>
          <p:cNvPr id="272" name="PlaceHolder 2"/>
          <p:cNvSpPr>
            <a:spLocks noGrp="1"/>
          </p:cNvSpPr>
          <p:nvPr>
            <p:ph/>
          </p:nvPr>
        </p:nvSpPr>
        <p:spPr>
          <a:xfrm>
            <a:off x="228600" y="1066680"/>
            <a:ext cx="8227440" cy="1003680"/>
          </a:xfrm>
          <a:prstGeom prst="rect">
            <a:avLst/>
          </a:prstGeom>
          <a:noFill/>
          <a:ln w="9360">
            <a:noFill/>
          </a:ln>
        </p:spPr>
        <p:txBody>
          <a:bodyPr numCol="1" spcCol="0" lIns="90000" rIns="90000" tIns="45000" bIns="45000" anchor="t">
            <a:noAutofit/>
          </a:bodyPr>
          <a:p>
            <a:pPr marL="343080" indent="-343080">
              <a:lnSpc>
                <a:spcPct val="100000"/>
              </a:lnSpc>
              <a:spcBef>
                <a:spcPts val="400"/>
              </a:spcBef>
              <a:buClr>
                <a:srgbClr val="ff0000"/>
              </a:buClr>
              <a:buFont typeface="Symbol"/>
              <a:buChar char=""/>
            </a:pPr>
            <a:r>
              <a:rPr b="0" lang="en-US" sz="2000" spc="-1" strike="noStrike">
                <a:solidFill>
                  <a:srgbClr val="000000"/>
                </a:solidFill>
                <a:latin typeface="Verdana"/>
              </a:rPr>
              <a:t>Calculate the </a:t>
            </a:r>
            <a:r>
              <a:rPr b="0" i="1" lang="en-US" sz="2000" spc="-1" strike="noStrike">
                <a:solidFill>
                  <a:srgbClr val="000000"/>
                </a:solidFill>
                <a:latin typeface="Verdana"/>
              </a:rPr>
              <a:t>correlation coefficient </a:t>
            </a:r>
            <a:r>
              <a:rPr b="0" lang="en-US" sz="2000" spc="-1" strike="noStrike">
                <a:solidFill>
                  <a:srgbClr val="000000"/>
                </a:solidFill>
                <a:latin typeface="Verdana"/>
              </a:rPr>
              <a:t>(Pearson's product moment coefficient). Are these two variables positively or negatively correlated?</a:t>
            </a:r>
            <a:endParaRPr b="0" lang="en-IN" sz="2000" spc="-1" strike="noStrike">
              <a:latin typeface="Arial"/>
            </a:endParaRPr>
          </a:p>
        </p:txBody>
      </p:sp>
      <p:pic>
        <p:nvPicPr>
          <p:cNvPr id="273" name="Picture 3" descr=""/>
          <p:cNvPicPr/>
          <p:nvPr/>
        </p:nvPicPr>
        <p:blipFill>
          <a:blip r:embed="rId1"/>
          <a:stretch/>
        </p:blipFill>
        <p:spPr>
          <a:xfrm>
            <a:off x="722160" y="2072880"/>
            <a:ext cx="4798440" cy="896760"/>
          </a:xfrm>
          <a:prstGeom prst="rect">
            <a:avLst/>
          </a:prstGeom>
          <a:ln w="0">
            <a:noFill/>
          </a:ln>
        </p:spPr>
      </p:pic>
      <p:sp>
        <p:nvSpPr>
          <p:cNvPr id="274" name="Rectangle 3"/>
          <p:cNvSpPr/>
          <p:nvPr/>
        </p:nvSpPr>
        <p:spPr>
          <a:xfrm>
            <a:off x="304920" y="3059640"/>
            <a:ext cx="7846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Verdana"/>
                <a:ea typeface="DejaVu Sans"/>
              </a:rPr>
              <a:t>The formula for Pearson's product moment coefficient is: </a:t>
            </a:r>
            <a:endParaRPr b="0" lang="en-IN" sz="1800" spc="-1" strike="noStrike">
              <a:latin typeface="Arial"/>
            </a:endParaRPr>
          </a:p>
        </p:txBody>
      </p:sp>
      <p:pic>
        <p:nvPicPr>
          <p:cNvPr id="275" name="Picture 2" descr=""/>
          <p:cNvPicPr/>
          <p:nvPr/>
        </p:nvPicPr>
        <p:blipFill>
          <a:blip r:embed="rId2"/>
          <a:stretch/>
        </p:blipFill>
        <p:spPr>
          <a:xfrm>
            <a:off x="609480" y="3581280"/>
            <a:ext cx="4084200" cy="912240"/>
          </a:xfrm>
          <a:prstGeom prst="rect">
            <a:avLst/>
          </a:prstGeom>
          <a:ln w="0">
            <a:noFill/>
          </a:ln>
        </p:spPr>
      </p:pic>
      <p:sp>
        <p:nvSpPr>
          <p:cNvPr id="276" name="Rectangle 6"/>
          <p:cNvSpPr/>
          <p:nvPr/>
        </p:nvSpPr>
        <p:spPr>
          <a:xfrm>
            <a:off x="304920" y="4964760"/>
            <a:ext cx="7846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Verdana"/>
                <a:ea typeface="DejaVu Sans"/>
              </a:rPr>
              <a:t>0.82</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Correlation</a:t>
            </a:r>
            <a:endParaRPr b="0" lang="en-IN" sz="3200" spc="-1" strike="noStrike">
              <a:latin typeface="Arial"/>
            </a:endParaRPr>
          </a:p>
        </p:txBody>
      </p:sp>
      <p:sp>
        <p:nvSpPr>
          <p:cNvPr id="278" name="PlaceHolder 2"/>
          <p:cNvSpPr>
            <a:spLocks noGrp="1"/>
          </p:cNvSpPr>
          <p:nvPr>
            <p:ph/>
          </p:nvPr>
        </p:nvSpPr>
        <p:spPr>
          <a:xfrm>
            <a:off x="228600" y="1066680"/>
            <a:ext cx="8227440" cy="1003680"/>
          </a:xfrm>
          <a:prstGeom prst="rect">
            <a:avLst/>
          </a:prstGeom>
          <a:noFill/>
          <a:ln w="9360">
            <a:noFill/>
          </a:ln>
        </p:spPr>
        <p:txBody>
          <a:bodyPr numCol="1" spcCol="0" lIns="90000" rIns="90000" tIns="45000" bIns="45000" anchor="t">
            <a:noAutofit/>
          </a:bodyPr>
          <a:p>
            <a:pPr marL="343080" indent="-343080">
              <a:lnSpc>
                <a:spcPct val="100000"/>
              </a:lnSpc>
              <a:spcBef>
                <a:spcPts val="400"/>
              </a:spcBef>
              <a:buClr>
                <a:srgbClr val="ff0000"/>
              </a:buClr>
              <a:buFont typeface="Symbol"/>
              <a:buChar char=""/>
            </a:pPr>
            <a:r>
              <a:rPr b="0" lang="en-US" sz="2000" spc="-1" strike="noStrike">
                <a:solidFill>
                  <a:srgbClr val="000000"/>
                </a:solidFill>
                <a:latin typeface="Verdana"/>
              </a:rPr>
              <a:t>Calculate the </a:t>
            </a:r>
            <a:r>
              <a:rPr b="0" i="1" lang="en-US" sz="2000" spc="-1" strike="noStrike">
                <a:solidFill>
                  <a:srgbClr val="000000"/>
                </a:solidFill>
                <a:latin typeface="Verdana"/>
              </a:rPr>
              <a:t>correlation coefficient </a:t>
            </a:r>
            <a:r>
              <a:rPr b="0" lang="en-US" sz="2000" spc="-1" strike="noStrike">
                <a:solidFill>
                  <a:srgbClr val="000000"/>
                </a:solidFill>
                <a:latin typeface="Verdana"/>
              </a:rPr>
              <a:t>(Pearson's product moment coefficient). Are these two variables positively or negatively correlated?</a:t>
            </a:r>
            <a:endParaRPr b="0" lang="en-IN" sz="2000" spc="-1" strike="noStrike">
              <a:latin typeface="Arial"/>
            </a:endParaRPr>
          </a:p>
        </p:txBody>
      </p:sp>
      <p:pic>
        <p:nvPicPr>
          <p:cNvPr id="279" name="Picture 3" descr=""/>
          <p:cNvPicPr/>
          <p:nvPr/>
        </p:nvPicPr>
        <p:blipFill>
          <a:blip r:embed="rId1"/>
          <a:stretch/>
        </p:blipFill>
        <p:spPr>
          <a:xfrm>
            <a:off x="722160" y="2072880"/>
            <a:ext cx="4798440" cy="896760"/>
          </a:xfrm>
          <a:prstGeom prst="rect">
            <a:avLst/>
          </a:prstGeom>
          <a:ln w="0">
            <a:noFill/>
          </a:ln>
        </p:spPr>
      </p:pic>
      <p:sp>
        <p:nvSpPr>
          <p:cNvPr id="280" name="Rectangle 3"/>
          <p:cNvSpPr/>
          <p:nvPr/>
        </p:nvSpPr>
        <p:spPr>
          <a:xfrm>
            <a:off x="304920" y="3059640"/>
            <a:ext cx="7846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Verdana"/>
                <a:ea typeface="DejaVu Sans"/>
              </a:rPr>
              <a:t>The formula for Pearson's product moment coefficient is: </a:t>
            </a:r>
            <a:endParaRPr b="0" lang="en-IN" sz="1800" spc="-1" strike="noStrike">
              <a:latin typeface="Arial"/>
            </a:endParaRPr>
          </a:p>
        </p:txBody>
      </p:sp>
      <p:pic>
        <p:nvPicPr>
          <p:cNvPr id="281" name="Picture 2" descr=""/>
          <p:cNvPicPr/>
          <p:nvPr/>
        </p:nvPicPr>
        <p:blipFill>
          <a:blip r:embed="rId2"/>
          <a:stretch/>
        </p:blipFill>
        <p:spPr>
          <a:xfrm>
            <a:off x="609480" y="3581280"/>
            <a:ext cx="4084200" cy="912240"/>
          </a:xfrm>
          <a:prstGeom prst="rect">
            <a:avLst/>
          </a:prstGeom>
          <a:ln w="0">
            <a:noFill/>
          </a:ln>
        </p:spPr>
      </p:pic>
      <p:sp>
        <p:nvSpPr>
          <p:cNvPr id="282" name="Rectangle 6"/>
          <p:cNvSpPr/>
          <p:nvPr/>
        </p:nvSpPr>
        <p:spPr>
          <a:xfrm>
            <a:off x="304920" y="4964760"/>
            <a:ext cx="78465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Verdana"/>
                <a:ea typeface="DejaVu Sans"/>
              </a:rPr>
              <a:t>0.82; since it’s &gt; 0, they are positively correlated</a:t>
            </a:r>
            <a:endParaRPr b="0" lang="en-IN" sz="1800" spc="-1" strike="noStrike">
              <a:latin typeface="Arial"/>
            </a:endParaRPr>
          </a:p>
          <a:p>
            <a:pPr>
              <a:lnSpc>
                <a:spcPct val="100000"/>
              </a:lnSpc>
              <a:buNone/>
            </a:pPr>
            <a:r>
              <a:rPr b="0" lang="en-US" sz="1800" spc="-1" strike="noStrike">
                <a:solidFill>
                  <a:srgbClr val="000000"/>
                </a:solidFill>
                <a:latin typeface="Verdana"/>
                <a:ea typeface="DejaVu Sans"/>
              </a:rPr>
              <a:t>Scatter plot also showed same thing. Refer to earlier slide…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52280" y="152280"/>
            <a:ext cx="6526080" cy="836280"/>
          </a:xfrm>
          <a:prstGeom prst="rect">
            <a:avLst/>
          </a:prstGeom>
          <a:noFill/>
          <a:ln w="9360">
            <a:noFill/>
          </a:ln>
        </p:spPr>
        <p:txBody>
          <a:bodyPr numCol="1" spcCol="0" lIns="90000" rIns="90000" tIns="45000" bIns="45000" anchor="b">
            <a:noAutofit/>
          </a:bodyPr>
          <a:p>
            <a:pPr>
              <a:lnSpc>
                <a:spcPct val="100000"/>
              </a:lnSpc>
              <a:buNone/>
            </a:pPr>
            <a:r>
              <a:rPr b="1" lang="en-US" sz="3200" spc="-1" strike="noStrike">
                <a:solidFill>
                  <a:srgbClr val="002060"/>
                </a:solidFill>
                <a:latin typeface="Arial"/>
              </a:rPr>
              <a:t>Descriptive Data Summarization</a:t>
            </a:r>
            <a:endParaRPr b="0" lang="en-IN" sz="3200" spc="-1" strike="noStrike">
              <a:latin typeface="Arial"/>
            </a:endParaRPr>
          </a:p>
        </p:txBody>
      </p:sp>
      <p:sp>
        <p:nvSpPr>
          <p:cNvPr id="190" name="PlaceHolder 2"/>
          <p:cNvSpPr>
            <a:spLocks noGrp="1"/>
          </p:cNvSpPr>
          <p:nvPr>
            <p:ph/>
          </p:nvPr>
        </p:nvSpPr>
        <p:spPr>
          <a:xfrm>
            <a:off x="228600" y="1066680"/>
            <a:ext cx="8177040" cy="5560920"/>
          </a:xfrm>
          <a:prstGeom prst="rect">
            <a:avLst/>
          </a:prstGeom>
          <a:noFill/>
          <a:ln w="9360">
            <a:noFill/>
          </a:ln>
        </p:spPr>
        <p:txBody>
          <a:bodyPr numCol="1" spcCol="0" lIns="90000" rIns="90000" tIns="45000" bIns="45000" anchor="t">
            <a:noAutofit/>
          </a:bodyPr>
          <a:p>
            <a:pPr marL="343080" indent="-343080">
              <a:lnSpc>
                <a:spcPct val="100000"/>
              </a:lnSpc>
              <a:spcBef>
                <a:spcPts val="400"/>
              </a:spcBef>
              <a:buClr>
                <a:srgbClr val="ff0000"/>
              </a:buClr>
              <a:buFont typeface="Symbol"/>
              <a:buChar char=""/>
            </a:pPr>
            <a:r>
              <a:rPr b="0" lang="en-US" sz="2000" spc="-1" strike="noStrike">
                <a:solidFill>
                  <a:srgbClr val="000000"/>
                </a:solidFill>
                <a:latin typeface="Verdana"/>
              </a:rPr>
              <a:t>The data characteristics we discussed are called  Central Tendencies</a:t>
            </a:r>
            <a:endParaRPr b="0" lang="en-IN" sz="2000" spc="-1" strike="noStrike">
              <a:latin typeface="Arial"/>
            </a:endParaRPr>
          </a:p>
          <a:p>
            <a:pPr marL="343080" indent="-343080">
              <a:lnSpc>
                <a:spcPct val="100000"/>
              </a:lnSpc>
              <a:spcBef>
                <a:spcPts val="400"/>
              </a:spcBef>
              <a:buClr>
                <a:srgbClr val="ff0000"/>
              </a:buClr>
              <a:buFont typeface="Symbol"/>
              <a:buChar char=""/>
            </a:pPr>
            <a:r>
              <a:rPr b="0" lang="en-US" sz="2000" spc="-1" strike="noStrike">
                <a:solidFill>
                  <a:srgbClr val="000000"/>
                </a:solidFill>
                <a:latin typeface="Verdana"/>
              </a:rPr>
              <a:t>Another important characteristic is called Dispersion or variance of the data</a:t>
            </a:r>
            <a:endParaRPr b="0" lang="en-IN" sz="2000" spc="-1" strike="noStrike">
              <a:latin typeface="Arial"/>
            </a:endParaRPr>
          </a:p>
          <a:p>
            <a:pPr lvl="1" marL="743040" indent="-285840">
              <a:lnSpc>
                <a:spcPct val="100000"/>
              </a:lnSpc>
              <a:spcBef>
                <a:spcPts val="360"/>
              </a:spcBef>
              <a:buClr>
                <a:srgbClr val="ff0000"/>
              </a:buClr>
              <a:buFont typeface="StarSymbol"/>
              <a:buChar char="—"/>
            </a:pPr>
            <a:r>
              <a:rPr b="0" lang="en-US" sz="1800" spc="-1" strike="noStrike">
                <a:solidFill>
                  <a:srgbClr val="000000"/>
                </a:solidFill>
                <a:latin typeface="Verdana"/>
              </a:rPr>
              <a:t>Range</a:t>
            </a:r>
            <a:endParaRPr b="0" lang="en-IN" sz="1800" spc="-1" strike="noStrike">
              <a:latin typeface="Arial"/>
            </a:endParaRPr>
          </a:p>
          <a:p>
            <a:pPr lvl="1" marL="743040" indent="-285840">
              <a:lnSpc>
                <a:spcPct val="100000"/>
              </a:lnSpc>
              <a:spcBef>
                <a:spcPts val="360"/>
              </a:spcBef>
              <a:buClr>
                <a:srgbClr val="ff0000"/>
              </a:buClr>
              <a:buFont typeface="StarSymbol"/>
              <a:buChar char="—"/>
            </a:pPr>
            <a:r>
              <a:rPr b="0" lang="en-US" sz="1800" spc="-1" strike="noStrike">
                <a:solidFill>
                  <a:srgbClr val="000000"/>
                </a:solidFill>
                <a:latin typeface="Verdana"/>
              </a:rPr>
              <a:t>Five-number summary (based on quartiles)</a:t>
            </a:r>
            <a:endParaRPr b="0" lang="en-IN" sz="1800" spc="-1" strike="noStrike">
              <a:latin typeface="Arial"/>
            </a:endParaRPr>
          </a:p>
          <a:p>
            <a:pPr lvl="1" marL="743040" indent="-285840">
              <a:lnSpc>
                <a:spcPct val="100000"/>
              </a:lnSpc>
              <a:spcBef>
                <a:spcPts val="360"/>
              </a:spcBef>
              <a:buClr>
                <a:srgbClr val="ff0000"/>
              </a:buClr>
              <a:buFont typeface="StarSymbol"/>
              <a:buChar char="—"/>
            </a:pPr>
            <a:r>
              <a:rPr b="0" lang="en-US" sz="1800" spc="-1" strike="noStrike">
                <a:solidFill>
                  <a:srgbClr val="000000"/>
                </a:solidFill>
                <a:latin typeface="Verdana"/>
              </a:rPr>
              <a:t>Interquartile range</a:t>
            </a:r>
            <a:endParaRPr b="0" lang="en-IN" sz="1800" spc="-1" strike="noStrike">
              <a:latin typeface="Arial"/>
            </a:endParaRPr>
          </a:p>
          <a:p>
            <a:pPr marL="457200">
              <a:lnSpc>
                <a:spcPct val="100000"/>
              </a:lnSpc>
              <a:spcBef>
                <a:spcPts val="360"/>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Descriptive Data Summarization</a:t>
            </a:r>
            <a:endParaRPr b="0" lang="en-IN" sz="3200" spc="-1" strike="noStrike">
              <a:latin typeface="Arial"/>
            </a:endParaRPr>
          </a:p>
        </p:txBody>
      </p:sp>
      <p:sp>
        <p:nvSpPr>
          <p:cNvPr id="192" name="PlaceHolder 2"/>
          <p:cNvSpPr>
            <a:spLocks noGrp="1"/>
          </p:cNvSpPr>
          <p:nvPr>
            <p:ph/>
          </p:nvPr>
        </p:nvSpPr>
        <p:spPr>
          <a:xfrm>
            <a:off x="228600" y="1066680"/>
            <a:ext cx="8176680" cy="5560560"/>
          </a:xfrm>
          <a:prstGeom prst="rect">
            <a:avLst/>
          </a:prstGeom>
          <a:noFill/>
          <a:ln w="9360">
            <a:noFill/>
          </a:ln>
        </p:spPr>
        <p:txBody>
          <a:bodyPr numCol="1" spcCol="0" lIns="90000" rIns="90000" tIns="45000" bIns="45000" anchor="t">
            <a:noAutofit/>
          </a:bodyPr>
          <a:p>
            <a:pPr marL="57240">
              <a:lnSpc>
                <a:spcPct val="100000"/>
              </a:lnSpc>
              <a:spcBef>
                <a:spcPts val="360"/>
              </a:spcBef>
              <a:buNone/>
              <a:tabLst>
                <a:tab algn="l" pos="0"/>
              </a:tabLst>
            </a:pPr>
            <a:endParaRPr b="0" lang="en-IN" sz="1800" spc="-1" strike="noStrike">
              <a:latin typeface="Arial"/>
            </a:endParaRPr>
          </a:p>
          <a:p>
            <a:pPr marL="57240">
              <a:lnSpc>
                <a:spcPct val="100000"/>
              </a:lnSpc>
              <a:spcBef>
                <a:spcPts val="400"/>
              </a:spcBef>
              <a:buNone/>
              <a:tabLst>
                <a:tab algn="l" pos="0"/>
              </a:tabLst>
            </a:pPr>
            <a:r>
              <a:rPr b="0" lang="en-US" sz="2000" spc="-1" strike="noStrike">
                <a:solidFill>
                  <a:srgbClr val="000000"/>
                </a:solidFill>
                <a:latin typeface="Verdana"/>
              </a:rPr>
              <a:t>Percentile:</a:t>
            </a:r>
            <a:endParaRPr b="0" lang="en-IN" sz="2000" spc="-1" strike="noStrike">
              <a:latin typeface="Arial"/>
            </a:endParaRPr>
          </a:p>
          <a:p>
            <a:pPr marL="57240">
              <a:lnSpc>
                <a:spcPct val="100000"/>
              </a:lnSpc>
              <a:spcBef>
                <a:spcPts val="360"/>
              </a:spcBef>
              <a:buNone/>
              <a:tabLst>
                <a:tab algn="l" pos="0"/>
              </a:tabLst>
            </a:pPr>
            <a:r>
              <a:rPr b="0" lang="en-US" sz="1800" spc="-1" strike="noStrike">
                <a:solidFill>
                  <a:srgbClr val="000000"/>
                </a:solidFill>
                <a:latin typeface="Verdana"/>
              </a:rPr>
              <a:t>The </a:t>
            </a:r>
            <a:r>
              <a:rPr b="0" i="1" lang="en-US" sz="1800" spc="-1" strike="noStrike">
                <a:solidFill>
                  <a:srgbClr val="000000"/>
                </a:solidFill>
                <a:latin typeface="Verdana"/>
              </a:rPr>
              <a:t>k</a:t>
            </a:r>
            <a:r>
              <a:rPr b="0" lang="en-US" sz="1800" spc="-1" strike="noStrike">
                <a:solidFill>
                  <a:srgbClr val="000000"/>
                </a:solidFill>
                <a:latin typeface="Verdana"/>
              </a:rPr>
              <a:t>th </a:t>
            </a:r>
            <a:r>
              <a:rPr b="1" i="1" lang="en-US" sz="1800" spc="-1" strike="noStrike">
                <a:solidFill>
                  <a:srgbClr val="000000"/>
                </a:solidFill>
                <a:latin typeface="Verdana"/>
              </a:rPr>
              <a:t>percentile</a:t>
            </a:r>
            <a:r>
              <a:rPr b="0" lang="en-US" sz="1800" spc="-1" strike="noStrike">
                <a:solidFill>
                  <a:srgbClr val="000000"/>
                </a:solidFill>
                <a:latin typeface="Verdana"/>
              </a:rPr>
              <a:t> of a set of data in numerical order is the value x(i) having the property that </a:t>
            </a:r>
            <a:r>
              <a:rPr b="0" i="1" lang="en-US" sz="1800" spc="-1" strike="noStrike">
                <a:solidFill>
                  <a:srgbClr val="000000"/>
                </a:solidFill>
                <a:latin typeface="Verdana"/>
              </a:rPr>
              <a:t>k</a:t>
            </a:r>
            <a:r>
              <a:rPr b="0" lang="en-US" sz="1800" spc="-1" strike="noStrike">
                <a:solidFill>
                  <a:srgbClr val="000000"/>
                </a:solidFill>
                <a:latin typeface="Verdana"/>
              </a:rPr>
              <a:t> percent of the data entries lie at or below </a:t>
            </a:r>
            <a:r>
              <a:rPr b="0" i="1" lang="en-US" sz="1800" spc="-1" strike="noStrike">
                <a:solidFill>
                  <a:srgbClr val="000000"/>
                </a:solidFill>
                <a:latin typeface="Verdana"/>
              </a:rPr>
              <a:t>x</a:t>
            </a:r>
            <a:r>
              <a:rPr b="0" lang="en-US" sz="1800" spc="-1" strike="noStrike">
                <a:solidFill>
                  <a:srgbClr val="000000"/>
                </a:solidFill>
                <a:latin typeface="Verdana"/>
              </a:rPr>
              <a:t>(i). The median is the 50</a:t>
            </a:r>
            <a:r>
              <a:rPr b="0" lang="en-US" sz="1800" spc="-1" strike="noStrike" baseline="30000">
                <a:solidFill>
                  <a:srgbClr val="000000"/>
                </a:solidFill>
                <a:latin typeface="Verdana"/>
              </a:rPr>
              <a:t>th</a:t>
            </a:r>
            <a:r>
              <a:rPr b="0" lang="en-US" sz="1800" spc="-1" strike="noStrike">
                <a:solidFill>
                  <a:srgbClr val="000000"/>
                </a:solidFill>
                <a:latin typeface="Verdana"/>
              </a:rPr>
              <a:t> percentile.</a:t>
            </a:r>
            <a:endParaRPr b="0" lang="en-IN" sz="1800" spc="-1" strike="noStrike">
              <a:latin typeface="Arial"/>
            </a:endParaRPr>
          </a:p>
          <a:p>
            <a:pPr marL="57240">
              <a:lnSpc>
                <a:spcPct val="100000"/>
              </a:lnSpc>
              <a:spcBef>
                <a:spcPts val="360"/>
              </a:spcBef>
              <a:buNone/>
              <a:tabLst>
                <a:tab algn="l" pos="0"/>
              </a:tabLst>
            </a:pPr>
            <a:endParaRPr b="0" lang="en-IN" sz="1800" spc="-1" strike="noStrike">
              <a:latin typeface="Arial"/>
            </a:endParaRPr>
          </a:p>
          <a:p>
            <a:pPr marL="57240">
              <a:lnSpc>
                <a:spcPct val="100000"/>
              </a:lnSpc>
              <a:spcBef>
                <a:spcPts val="360"/>
              </a:spcBef>
              <a:buNone/>
              <a:tabLst>
                <a:tab algn="l" pos="0"/>
              </a:tabLst>
            </a:pPr>
            <a:endParaRPr b="0" lang="en-IN" sz="1800" spc="-1" strike="noStrike">
              <a:latin typeface="Arial"/>
            </a:endParaRPr>
          </a:p>
          <a:p>
            <a:pPr marL="57240">
              <a:lnSpc>
                <a:spcPct val="100000"/>
              </a:lnSpc>
              <a:spcBef>
                <a:spcPts val="360"/>
              </a:spcBef>
              <a:buNone/>
              <a:tabLst>
                <a:tab algn="l" pos="0"/>
              </a:tabLst>
            </a:pPr>
            <a:endParaRPr b="0" lang="en-IN" sz="1800" spc="-1" strike="noStrike">
              <a:latin typeface="Arial"/>
            </a:endParaRPr>
          </a:p>
          <a:p>
            <a:pPr marL="57240">
              <a:lnSpc>
                <a:spcPct val="100000"/>
              </a:lnSpc>
              <a:spcBef>
                <a:spcPts val="360"/>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Descriptive Data Summarization</a:t>
            </a:r>
            <a:endParaRPr b="0" lang="en-IN" sz="3200" spc="-1" strike="noStrike">
              <a:latin typeface="Arial"/>
            </a:endParaRPr>
          </a:p>
        </p:txBody>
      </p:sp>
      <p:pic>
        <p:nvPicPr>
          <p:cNvPr id="194" name="Picture 2" descr=""/>
          <p:cNvPicPr/>
          <p:nvPr/>
        </p:nvPicPr>
        <p:blipFill>
          <a:blip r:embed="rId1"/>
          <a:stretch/>
        </p:blipFill>
        <p:spPr>
          <a:xfrm>
            <a:off x="25560" y="1066680"/>
            <a:ext cx="8963640" cy="685440"/>
          </a:xfrm>
          <a:prstGeom prst="rect">
            <a:avLst/>
          </a:prstGeom>
          <a:ln w="9525">
            <a:noFill/>
          </a:ln>
        </p:spPr>
      </p:pic>
      <p:pic>
        <p:nvPicPr>
          <p:cNvPr id="195" name="Picture 2" descr=""/>
          <p:cNvPicPr/>
          <p:nvPr/>
        </p:nvPicPr>
        <p:blipFill>
          <a:blip r:embed="rId2"/>
          <a:stretch/>
        </p:blipFill>
        <p:spPr>
          <a:xfrm>
            <a:off x="0" y="1981080"/>
            <a:ext cx="8913240" cy="301680"/>
          </a:xfrm>
          <a:prstGeom prst="rect">
            <a:avLst/>
          </a:prstGeom>
          <a:ln w="0">
            <a:noFill/>
          </a:ln>
        </p:spPr>
      </p:pic>
      <p:pic>
        <p:nvPicPr>
          <p:cNvPr id="196" name="Picture 2" descr=""/>
          <p:cNvPicPr/>
          <p:nvPr/>
        </p:nvPicPr>
        <p:blipFill>
          <a:blip r:embed="rId3"/>
          <a:stretch/>
        </p:blipFill>
        <p:spPr>
          <a:xfrm>
            <a:off x="35640" y="2401560"/>
            <a:ext cx="8953920" cy="4921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55520" y="160200"/>
            <a:ext cx="6449400" cy="607320"/>
          </a:xfrm>
          <a:prstGeom prst="rect">
            <a:avLst/>
          </a:prstGeom>
          <a:noFill/>
          <a:ln w="9360">
            <a:noFill/>
          </a:ln>
        </p:spPr>
        <p:txBody>
          <a:bodyPr numCol="1" spcCol="0" lIns="90000" rIns="90000" tIns="45000" bIns="45000" anchor="b">
            <a:noAutofit/>
          </a:bodyPr>
          <a:p>
            <a:pPr>
              <a:lnSpc>
                <a:spcPct val="100000"/>
              </a:lnSpc>
              <a:buNone/>
            </a:pPr>
            <a:r>
              <a:rPr b="1" lang="en-IN" sz="3200" spc="-1" strike="noStrike">
                <a:solidFill>
                  <a:srgbClr val="002060"/>
                </a:solidFill>
                <a:latin typeface="Arial"/>
              </a:rPr>
              <a:t>Box Plot</a:t>
            </a:r>
            <a:endParaRPr b="0" lang="en-IN" sz="3200" spc="-1" strike="noStrike">
              <a:latin typeface="Arial"/>
            </a:endParaRPr>
          </a:p>
        </p:txBody>
      </p:sp>
      <p:sp>
        <p:nvSpPr>
          <p:cNvPr id="198" name="AutoShape 2"/>
          <p:cNvSpPr/>
          <p:nvPr/>
        </p:nvSpPr>
        <p:spPr>
          <a:xfrm>
            <a:off x="155520" y="-144360"/>
            <a:ext cx="302760" cy="302760"/>
          </a:xfrm>
          <a:prstGeom prst="rect">
            <a:avLst/>
          </a:prstGeom>
          <a:noFill/>
          <a:ln w="0">
            <a:noFill/>
          </a:ln>
        </p:spPr>
        <p:style>
          <a:lnRef idx="0"/>
          <a:fillRef idx="0"/>
          <a:effectRef idx="0"/>
          <a:fontRef idx="minor"/>
        </p:style>
      </p:sp>
      <p:pic>
        <p:nvPicPr>
          <p:cNvPr id="199" name="Picture 3" descr="C:\Users\Ashish Jain\Desktop\simple.box.defs.gif"/>
          <p:cNvPicPr/>
          <p:nvPr/>
        </p:nvPicPr>
        <p:blipFill>
          <a:blip r:embed="rId1"/>
          <a:stretch/>
        </p:blipFill>
        <p:spPr>
          <a:xfrm>
            <a:off x="0" y="1143000"/>
            <a:ext cx="5320440" cy="5407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Descriptive Data Summarization</a:t>
            </a:r>
            <a:endParaRPr b="0" lang="en-IN" sz="3200" spc="-1" strike="noStrike">
              <a:latin typeface="Arial"/>
            </a:endParaRPr>
          </a:p>
        </p:txBody>
      </p:sp>
      <p:pic>
        <p:nvPicPr>
          <p:cNvPr id="201" name="Picture 2" descr=""/>
          <p:cNvPicPr/>
          <p:nvPr/>
        </p:nvPicPr>
        <p:blipFill>
          <a:blip r:embed="rId1"/>
          <a:stretch/>
        </p:blipFill>
        <p:spPr>
          <a:xfrm>
            <a:off x="304920" y="1295280"/>
            <a:ext cx="8176680" cy="625320"/>
          </a:xfrm>
          <a:prstGeom prst="rect">
            <a:avLst/>
          </a:prstGeom>
          <a:ln w="9525">
            <a:noFill/>
          </a:ln>
        </p:spPr>
      </p:pic>
      <p:pic>
        <p:nvPicPr>
          <p:cNvPr id="202" name="Picture 2" descr=""/>
          <p:cNvPicPr/>
          <p:nvPr/>
        </p:nvPicPr>
        <p:blipFill>
          <a:blip r:embed="rId2"/>
          <a:stretch/>
        </p:blipFill>
        <p:spPr>
          <a:xfrm>
            <a:off x="304920" y="2057400"/>
            <a:ext cx="2221920" cy="191880"/>
          </a:xfrm>
          <a:prstGeom prst="rect">
            <a:avLst/>
          </a:prstGeom>
          <a:ln w="0">
            <a:noFill/>
          </a:ln>
        </p:spPr>
      </p:pic>
      <p:sp>
        <p:nvSpPr>
          <p:cNvPr id="203" name="Straight Connector 4"/>
          <p:cNvSpPr/>
          <p:nvPr/>
        </p:nvSpPr>
        <p:spPr>
          <a:xfrm>
            <a:off x="3352680" y="2251440"/>
            <a:ext cx="360" cy="3920760"/>
          </a:xfrm>
          <a:prstGeom prst="line">
            <a:avLst/>
          </a:prstGeom>
          <a:ln w="9525">
            <a:solidFill>
              <a:srgbClr val="000000"/>
            </a:solidFill>
            <a:round/>
          </a:ln>
        </p:spPr>
        <p:style>
          <a:lnRef idx="0"/>
          <a:fillRef idx="0"/>
          <a:effectRef idx="0"/>
          <a:fontRef idx="minor"/>
        </p:style>
      </p:sp>
      <p:sp>
        <p:nvSpPr>
          <p:cNvPr id="204" name="Straight Connector 6"/>
          <p:cNvSpPr/>
          <p:nvPr/>
        </p:nvSpPr>
        <p:spPr>
          <a:xfrm>
            <a:off x="3352680" y="6172200"/>
            <a:ext cx="2666880" cy="360"/>
          </a:xfrm>
          <a:prstGeom prst="line">
            <a:avLst/>
          </a:prstGeom>
          <a:ln w="9525">
            <a:solidFill>
              <a:srgbClr val="000000"/>
            </a:solidFill>
            <a:round/>
          </a:ln>
        </p:spPr>
        <p:style>
          <a:lnRef idx="0"/>
          <a:fillRef idx="0"/>
          <a:effectRef idx="0"/>
          <a:fontRef idx="minor"/>
        </p:style>
      </p:sp>
      <p:sp>
        <p:nvSpPr>
          <p:cNvPr id="205" name="Rectangle 7"/>
          <p:cNvSpPr/>
          <p:nvPr/>
        </p:nvSpPr>
        <p:spPr>
          <a:xfrm>
            <a:off x="3778920" y="4267080"/>
            <a:ext cx="333720" cy="835920"/>
          </a:xfrm>
          <a:prstGeom prst="rect">
            <a:avLst/>
          </a:prstGeom>
          <a:noFill/>
          <a:ln w="25400">
            <a:solidFill>
              <a:srgbClr val="000000"/>
            </a:solidFill>
            <a:round/>
          </a:ln>
        </p:spPr>
        <p:style>
          <a:lnRef idx="0"/>
          <a:fillRef idx="0"/>
          <a:effectRef idx="0"/>
          <a:fontRef idx="minor"/>
        </p:style>
      </p:sp>
      <p:sp>
        <p:nvSpPr>
          <p:cNvPr id="206" name="Straight Connector 9"/>
          <p:cNvSpPr/>
          <p:nvPr/>
        </p:nvSpPr>
        <p:spPr>
          <a:xfrm>
            <a:off x="3276360" y="5105160"/>
            <a:ext cx="76320" cy="360"/>
          </a:xfrm>
          <a:prstGeom prst="line">
            <a:avLst/>
          </a:prstGeom>
          <a:ln w="9525">
            <a:solidFill>
              <a:srgbClr val="000000"/>
            </a:solidFill>
            <a:round/>
          </a:ln>
        </p:spPr>
        <p:style>
          <a:lnRef idx="0"/>
          <a:fillRef idx="0"/>
          <a:effectRef idx="0"/>
          <a:fontRef idx="minor"/>
        </p:style>
      </p:sp>
      <p:sp>
        <p:nvSpPr>
          <p:cNvPr id="207" name="Straight Connector 12"/>
          <p:cNvSpPr/>
          <p:nvPr/>
        </p:nvSpPr>
        <p:spPr>
          <a:xfrm>
            <a:off x="3276360" y="4572000"/>
            <a:ext cx="76320" cy="360"/>
          </a:xfrm>
          <a:prstGeom prst="line">
            <a:avLst/>
          </a:prstGeom>
          <a:ln w="9525">
            <a:solidFill>
              <a:srgbClr val="000000"/>
            </a:solidFill>
            <a:round/>
          </a:ln>
        </p:spPr>
        <p:style>
          <a:lnRef idx="0"/>
          <a:fillRef idx="0"/>
          <a:effectRef idx="0"/>
          <a:fontRef idx="minor"/>
        </p:style>
      </p:sp>
      <p:sp>
        <p:nvSpPr>
          <p:cNvPr id="208" name="Straight Connector 13"/>
          <p:cNvSpPr/>
          <p:nvPr/>
        </p:nvSpPr>
        <p:spPr>
          <a:xfrm>
            <a:off x="3276360" y="3504960"/>
            <a:ext cx="76320" cy="360"/>
          </a:xfrm>
          <a:prstGeom prst="line">
            <a:avLst/>
          </a:prstGeom>
          <a:ln w="9525">
            <a:solidFill>
              <a:srgbClr val="000000"/>
            </a:solidFill>
            <a:round/>
          </a:ln>
        </p:spPr>
        <p:style>
          <a:lnRef idx="0"/>
          <a:fillRef idx="0"/>
          <a:effectRef idx="0"/>
          <a:fontRef idx="minor"/>
        </p:style>
      </p:sp>
      <p:sp>
        <p:nvSpPr>
          <p:cNvPr id="209" name="Straight Connector 14"/>
          <p:cNvSpPr/>
          <p:nvPr/>
        </p:nvSpPr>
        <p:spPr>
          <a:xfrm>
            <a:off x="3276360" y="4038480"/>
            <a:ext cx="76320" cy="360"/>
          </a:xfrm>
          <a:prstGeom prst="line">
            <a:avLst/>
          </a:prstGeom>
          <a:ln w="9525">
            <a:solidFill>
              <a:srgbClr val="000000"/>
            </a:solidFill>
            <a:round/>
          </a:ln>
        </p:spPr>
        <p:style>
          <a:lnRef idx="0"/>
          <a:fillRef idx="0"/>
          <a:effectRef idx="0"/>
          <a:fontRef idx="minor"/>
        </p:style>
      </p:sp>
      <p:sp>
        <p:nvSpPr>
          <p:cNvPr id="210" name="Straight Connector 11"/>
          <p:cNvSpPr/>
          <p:nvPr/>
        </p:nvSpPr>
        <p:spPr>
          <a:xfrm flipV="1">
            <a:off x="3946680" y="3429000"/>
            <a:ext cx="15480" cy="838080"/>
          </a:xfrm>
          <a:prstGeom prst="line">
            <a:avLst/>
          </a:prstGeom>
          <a:ln w="25400">
            <a:solidFill>
              <a:srgbClr val="000000"/>
            </a:solidFill>
            <a:prstDash val="dash"/>
            <a:round/>
          </a:ln>
        </p:spPr>
        <p:style>
          <a:lnRef idx="0"/>
          <a:fillRef idx="0"/>
          <a:effectRef idx="0"/>
          <a:fontRef idx="minor"/>
        </p:style>
      </p:sp>
      <p:sp>
        <p:nvSpPr>
          <p:cNvPr id="211" name="Straight Connector 18"/>
          <p:cNvSpPr/>
          <p:nvPr/>
        </p:nvSpPr>
        <p:spPr>
          <a:xfrm>
            <a:off x="3778920" y="3429000"/>
            <a:ext cx="335880" cy="360"/>
          </a:xfrm>
          <a:prstGeom prst="line">
            <a:avLst/>
          </a:prstGeom>
          <a:ln w="25400">
            <a:solidFill>
              <a:srgbClr val="000000"/>
            </a:solidFill>
            <a:round/>
          </a:ln>
        </p:spPr>
        <p:style>
          <a:lnRef idx="0"/>
          <a:fillRef idx="0"/>
          <a:effectRef idx="0"/>
          <a:fontRef idx="minor"/>
        </p:style>
      </p:sp>
      <p:sp>
        <p:nvSpPr>
          <p:cNvPr id="212" name="Straight Connector 21"/>
          <p:cNvSpPr/>
          <p:nvPr/>
        </p:nvSpPr>
        <p:spPr>
          <a:xfrm flipV="1">
            <a:off x="3946680" y="5105160"/>
            <a:ext cx="360" cy="457200"/>
          </a:xfrm>
          <a:prstGeom prst="line">
            <a:avLst/>
          </a:prstGeom>
          <a:ln w="25400">
            <a:solidFill>
              <a:srgbClr val="000000"/>
            </a:solidFill>
            <a:prstDash val="dash"/>
            <a:round/>
          </a:ln>
        </p:spPr>
        <p:style>
          <a:lnRef idx="0"/>
          <a:fillRef idx="0"/>
          <a:effectRef idx="0"/>
          <a:fontRef idx="minor"/>
        </p:style>
      </p:sp>
      <p:sp>
        <p:nvSpPr>
          <p:cNvPr id="213" name="Straight Connector 25"/>
          <p:cNvSpPr/>
          <p:nvPr/>
        </p:nvSpPr>
        <p:spPr>
          <a:xfrm>
            <a:off x="3809880" y="5562360"/>
            <a:ext cx="335520" cy="360"/>
          </a:xfrm>
          <a:prstGeom prst="line">
            <a:avLst/>
          </a:prstGeom>
          <a:ln w="25400">
            <a:solidFill>
              <a:srgbClr val="000000"/>
            </a:solidFill>
            <a:round/>
          </a:ln>
        </p:spPr>
        <p:style>
          <a:lnRef idx="0"/>
          <a:fillRef idx="0"/>
          <a:effectRef idx="0"/>
          <a:fontRef idx="minor"/>
        </p:style>
      </p:sp>
      <p:sp>
        <p:nvSpPr>
          <p:cNvPr id="214" name="TextBox 23"/>
          <p:cNvSpPr/>
          <p:nvPr/>
        </p:nvSpPr>
        <p:spPr>
          <a:xfrm>
            <a:off x="2895480" y="2418840"/>
            <a:ext cx="378720" cy="3270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100" spc="-1" strike="noStrike">
                <a:solidFill>
                  <a:srgbClr val="000000"/>
                </a:solidFill>
                <a:latin typeface="Arial"/>
                <a:ea typeface="DejaVu Sans"/>
              </a:rPr>
              <a:t>70</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US" sz="1100" spc="-1" strike="noStrike">
                <a:solidFill>
                  <a:srgbClr val="000000"/>
                </a:solidFill>
                <a:latin typeface="Arial"/>
                <a:ea typeface="DejaVu Sans"/>
              </a:rPr>
              <a:t>60</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US" sz="1100" spc="-1" strike="noStrike">
                <a:solidFill>
                  <a:srgbClr val="000000"/>
                </a:solidFill>
                <a:latin typeface="Arial"/>
                <a:ea typeface="DejaVu Sans"/>
              </a:rPr>
              <a:t>50</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US" sz="1100" spc="-1" strike="noStrike">
                <a:solidFill>
                  <a:srgbClr val="000000"/>
                </a:solidFill>
                <a:latin typeface="Arial"/>
                <a:ea typeface="DejaVu Sans"/>
              </a:rPr>
              <a:t>40</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US" sz="1100" spc="-1" strike="noStrike">
                <a:solidFill>
                  <a:srgbClr val="000000"/>
                </a:solidFill>
                <a:latin typeface="Arial"/>
                <a:ea typeface="DejaVu Sans"/>
              </a:rPr>
              <a:t>30</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US" sz="1100" spc="-1" strike="noStrike">
                <a:solidFill>
                  <a:srgbClr val="000000"/>
                </a:solidFill>
                <a:latin typeface="Arial"/>
                <a:ea typeface="DejaVu Sans"/>
              </a:rPr>
              <a:t>20</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US" sz="1100" spc="-1" strike="noStrike">
                <a:solidFill>
                  <a:srgbClr val="000000"/>
                </a:solidFill>
                <a:latin typeface="Arial"/>
                <a:ea typeface="DejaVu Sans"/>
              </a:rPr>
              <a:t>10</a:t>
            </a:r>
            <a:endParaRPr b="0" lang="en-IN" sz="1100" spc="-1" strike="noStrike">
              <a:latin typeface="Arial"/>
            </a:endParaRPr>
          </a:p>
        </p:txBody>
      </p:sp>
      <p:sp>
        <p:nvSpPr>
          <p:cNvPr id="215" name="Straight Connector 27"/>
          <p:cNvSpPr/>
          <p:nvPr/>
        </p:nvSpPr>
        <p:spPr>
          <a:xfrm>
            <a:off x="3276360" y="5638680"/>
            <a:ext cx="76320" cy="360"/>
          </a:xfrm>
          <a:prstGeom prst="line">
            <a:avLst/>
          </a:prstGeom>
          <a:ln w="9525">
            <a:solidFill>
              <a:srgbClr val="000000"/>
            </a:solidFill>
            <a:round/>
          </a:ln>
        </p:spPr>
        <p:style>
          <a:lnRef idx="0"/>
          <a:fillRef idx="0"/>
          <a:effectRef idx="0"/>
          <a:fontRef idx="minor"/>
        </p:style>
      </p:sp>
      <p:sp>
        <p:nvSpPr>
          <p:cNvPr id="216" name="Straight Connector 33"/>
          <p:cNvSpPr/>
          <p:nvPr/>
        </p:nvSpPr>
        <p:spPr>
          <a:xfrm>
            <a:off x="3276360" y="2514600"/>
            <a:ext cx="76320" cy="360"/>
          </a:xfrm>
          <a:prstGeom prst="line">
            <a:avLst/>
          </a:prstGeom>
          <a:ln w="9525">
            <a:solidFill>
              <a:srgbClr val="000000"/>
            </a:solidFill>
            <a:round/>
          </a:ln>
        </p:spPr>
        <p:style>
          <a:lnRef idx="0"/>
          <a:fillRef idx="0"/>
          <a:effectRef idx="0"/>
          <a:fontRef idx="minor"/>
        </p:style>
      </p:sp>
      <p:sp>
        <p:nvSpPr>
          <p:cNvPr id="217" name="Straight Connector 34"/>
          <p:cNvSpPr/>
          <p:nvPr/>
        </p:nvSpPr>
        <p:spPr>
          <a:xfrm>
            <a:off x="3276360" y="2971800"/>
            <a:ext cx="76320" cy="360"/>
          </a:xfrm>
          <a:prstGeom prst="line">
            <a:avLst/>
          </a:prstGeom>
          <a:ln w="9525">
            <a:solidFill>
              <a:srgbClr val="000000"/>
            </a:solidFill>
            <a:round/>
          </a:ln>
        </p:spPr>
        <p:style>
          <a:lnRef idx="0"/>
          <a:fillRef idx="0"/>
          <a:effectRef idx="0"/>
          <a:fontRef idx="minor"/>
        </p:style>
      </p:sp>
      <p:sp>
        <p:nvSpPr>
          <p:cNvPr id="218" name="Oval 31"/>
          <p:cNvSpPr/>
          <p:nvPr/>
        </p:nvSpPr>
        <p:spPr>
          <a:xfrm>
            <a:off x="3916800" y="2468880"/>
            <a:ext cx="43560" cy="43560"/>
          </a:xfrm>
          <a:prstGeom prst="ellipse">
            <a:avLst/>
          </a:prstGeom>
          <a:solidFill>
            <a:schemeClr val="tx1"/>
          </a:solidFill>
          <a:ln w="9525">
            <a:solidFill>
              <a:srgbClr val="000000"/>
            </a:solidFill>
            <a:round/>
          </a:ln>
        </p:spPr>
        <p:style>
          <a:lnRef idx="0"/>
          <a:fillRef idx="0"/>
          <a:effectRef idx="0"/>
          <a:fontRef idx="minor"/>
        </p:style>
      </p:sp>
      <p:sp>
        <p:nvSpPr>
          <p:cNvPr id="219" name="TextBox 32"/>
          <p:cNvSpPr/>
          <p:nvPr/>
        </p:nvSpPr>
        <p:spPr>
          <a:xfrm>
            <a:off x="2514600" y="2967480"/>
            <a:ext cx="428760" cy="921240"/>
          </a:xfrm>
          <a:prstGeom prst="rect">
            <a:avLst/>
          </a:prstGeom>
          <a:noFill/>
          <a:ln w="0">
            <a:noFill/>
          </a:ln>
        </p:spPr>
        <p:style>
          <a:lnRef idx="0"/>
          <a:fillRef idx="0"/>
          <a:effectRef idx="0"/>
          <a:fontRef idx="minor"/>
        </p:style>
        <p:txBody>
          <a:bodyPr lIns="45000" rIns="45000" tIns="90000" bIns="90000" anchor="t" vert="vert270" rot="16200000">
            <a:noAutofit/>
          </a:bodyPr>
          <a:p>
            <a:pPr>
              <a:lnSpc>
                <a:spcPct val="100000"/>
              </a:lnSpc>
              <a:buNone/>
            </a:pPr>
            <a:r>
              <a:rPr b="0" lang="en-US" sz="1600" spc="-1" strike="noStrike">
                <a:solidFill>
                  <a:srgbClr val="000000"/>
                </a:solidFill>
                <a:latin typeface="Arial"/>
                <a:ea typeface="DejaVu Sans"/>
              </a:rPr>
              <a:t>age</a:t>
            </a:r>
            <a:endParaRPr b="0" lang="en-IN" sz="1600" spc="-1" strike="noStrike">
              <a:latin typeface="Arial"/>
            </a:endParaRPr>
          </a:p>
        </p:txBody>
      </p:sp>
      <p:sp>
        <p:nvSpPr>
          <p:cNvPr id="220" name="Straight Connector 37"/>
          <p:cNvSpPr/>
          <p:nvPr/>
        </p:nvSpPr>
        <p:spPr>
          <a:xfrm>
            <a:off x="3778920" y="4800600"/>
            <a:ext cx="335880" cy="360"/>
          </a:xfrm>
          <a:prstGeom prst="line">
            <a:avLst/>
          </a:prstGeom>
          <a:ln w="2540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0" y="152280"/>
            <a:ext cx="6449400" cy="835920"/>
          </a:xfrm>
          <a:prstGeom prst="rect">
            <a:avLst/>
          </a:prstGeom>
          <a:noFill/>
          <a:ln w="9360">
            <a:noFill/>
          </a:ln>
        </p:spPr>
        <p:txBody>
          <a:bodyPr numCol="1" spcCol="0" lIns="90000" rIns="90000" tIns="45000" bIns="45000" anchor="b">
            <a:noAutofit/>
          </a:bodyPr>
          <a:p>
            <a:pPr>
              <a:lnSpc>
                <a:spcPct val="100000"/>
              </a:lnSpc>
              <a:buNone/>
            </a:pPr>
            <a:r>
              <a:rPr b="1" lang="en-IN" sz="3200" spc="-1" strike="noStrike">
                <a:solidFill>
                  <a:srgbClr val="002060"/>
                </a:solidFill>
                <a:latin typeface="Arial"/>
              </a:rPr>
              <a:t>Box Plot (cont.)</a:t>
            </a:r>
            <a:endParaRPr b="0" lang="en-IN" sz="3200" spc="-1" strike="noStrike">
              <a:latin typeface="Arial"/>
            </a:endParaRPr>
          </a:p>
        </p:txBody>
      </p:sp>
      <p:pic>
        <p:nvPicPr>
          <p:cNvPr id="222" name="Picture 2" descr="complex"/>
          <p:cNvPicPr/>
          <p:nvPr/>
        </p:nvPicPr>
        <p:blipFill>
          <a:blip r:embed="rId1"/>
          <a:stretch/>
        </p:blipFill>
        <p:spPr>
          <a:xfrm>
            <a:off x="152280" y="1219320"/>
            <a:ext cx="5179320" cy="5333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52280" y="152280"/>
            <a:ext cx="6525720" cy="835920"/>
          </a:xfrm>
          <a:prstGeom prst="rect">
            <a:avLst/>
          </a:prstGeom>
          <a:noFill/>
          <a:ln w="9360">
            <a:noFill/>
          </a:ln>
        </p:spPr>
        <p:txBody>
          <a:bodyPr numCol="1" spcCol="0" lIns="90000" rIns="90000" tIns="45000" bIns="45000" anchor="b">
            <a:normAutofit/>
          </a:bodyPr>
          <a:p>
            <a:pPr>
              <a:lnSpc>
                <a:spcPct val="100000"/>
              </a:lnSpc>
              <a:buNone/>
            </a:pPr>
            <a:r>
              <a:rPr b="1" lang="en-US" sz="3200" spc="-1" strike="noStrike">
                <a:solidFill>
                  <a:srgbClr val="002060"/>
                </a:solidFill>
                <a:latin typeface="Arial"/>
              </a:rPr>
              <a:t>Variance and Standard Deviation</a:t>
            </a:r>
            <a:endParaRPr b="0" lang="en-IN" sz="3200" spc="-1" strike="noStrike">
              <a:latin typeface="Arial"/>
            </a:endParaRPr>
          </a:p>
        </p:txBody>
      </p:sp>
      <p:sp>
        <p:nvSpPr>
          <p:cNvPr id="224" name="PlaceHolder 2"/>
          <p:cNvSpPr>
            <a:spLocks noGrp="1"/>
          </p:cNvSpPr>
          <p:nvPr>
            <p:ph/>
          </p:nvPr>
        </p:nvSpPr>
        <p:spPr>
          <a:xfrm>
            <a:off x="228600" y="1066680"/>
            <a:ext cx="7160760" cy="455040"/>
          </a:xfrm>
          <a:prstGeom prst="rect">
            <a:avLst/>
          </a:prstGeom>
          <a:noFill/>
          <a:ln w="9360">
            <a:noFill/>
          </a:ln>
        </p:spPr>
        <p:txBody>
          <a:bodyPr numCol="1" spcCol="0" lIns="90000" rIns="90000" tIns="45000" bIns="45000" anchor="t">
            <a:noAutofit/>
          </a:bodyPr>
          <a:p>
            <a:pPr>
              <a:lnSpc>
                <a:spcPct val="100000"/>
              </a:lnSpc>
              <a:spcBef>
                <a:spcPts val="400"/>
              </a:spcBef>
              <a:buNone/>
              <a:tabLst>
                <a:tab algn="l" pos="0"/>
              </a:tabLst>
            </a:pPr>
            <a:r>
              <a:rPr b="0" lang="en-US" sz="2000" spc="-1" strike="noStrike">
                <a:solidFill>
                  <a:srgbClr val="000000"/>
                </a:solidFill>
                <a:latin typeface="Verdana"/>
              </a:rPr>
              <a:t>The variance of N observations is:</a:t>
            </a:r>
            <a:endParaRPr b="0" lang="en-IN" sz="2000" spc="-1" strike="noStrike">
              <a:latin typeface="Arial"/>
            </a:endParaRPr>
          </a:p>
          <a:p>
            <a:pPr>
              <a:lnSpc>
                <a:spcPct val="100000"/>
              </a:lnSpc>
              <a:spcBef>
                <a:spcPts val="479"/>
              </a:spcBef>
              <a:buNone/>
              <a:tabLst>
                <a:tab algn="l" pos="0"/>
              </a:tabLst>
            </a:pPr>
            <a:endParaRPr b="0" lang="en-IN" sz="2400" spc="-1" strike="noStrike">
              <a:latin typeface="Arial"/>
            </a:endParaRPr>
          </a:p>
        </p:txBody>
      </p:sp>
      <p:pic>
        <p:nvPicPr>
          <p:cNvPr id="225" name="Picture 2" descr=""/>
          <p:cNvPicPr/>
          <p:nvPr/>
        </p:nvPicPr>
        <p:blipFill>
          <a:blip r:embed="rId1"/>
          <a:stretch/>
        </p:blipFill>
        <p:spPr>
          <a:xfrm>
            <a:off x="457200" y="1752480"/>
            <a:ext cx="4522320" cy="788400"/>
          </a:xfrm>
          <a:prstGeom prst="rect">
            <a:avLst/>
          </a:prstGeom>
          <a:ln w="0">
            <a:noFill/>
          </a:ln>
        </p:spPr>
      </p:pic>
      <p:sp>
        <p:nvSpPr>
          <p:cNvPr id="226" name="Content Placeholder 2"/>
          <p:cNvSpPr/>
          <p:nvPr/>
        </p:nvSpPr>
        <p:spPr>
          <a:xfrm>
            <a:off x="228600" y="2971800"/>
            <a:ext cx="7770240" cy="1064520"/>
          </a:xfrm>
          <a:prstGeom prst="rect">
            <a:avLst/>
          </a:prstGeom>
          <a:noFill/>
          <a:ln w="9525">
            <a:noFill/>
          </a:ln>
        </p:spPr>
        <p:style>
          <a:lnRef idx="0"/>
          <a:fillRef idx="0"/>
          <a:effectRef idx="0"/>
          <a:fontRef idx="minor"/>
        </p:style>
        <p:txBody>
          <a:bodyPr numCol="1" spcCol="0" lIns="90000" rIns="90000" tIns="45000" bIns="45000" anchor="t">
            <a:noAutofit/>
          </a:bodyPr>
          <a:p>
            <a:pPr>
              <a:lnSpc>
                <a:spcPct val="100000"/>
              </a:lnSpc>
              <a:buNone/>
              <a:tabLst>
                <a:tab algn="l" pos="0"/>
              </a:tabLst>
            </a:pPr>
            <a:r>
              <a:rPr b="0" lang="en-US" sz="1800" spc="-1" strike="noStrike">
                <a:solidFill>
                  <a:srgbClr val="000000"/>
                </a:solidFill>
                <a:latin typeface="Verdana"/>
                <a:ea typeface="DejaVu Sans"/>
              </a:rPr>
              <a:t>Square root of the variance is called </a:t>
            </a:r>
            <a:r>
              <a:rPr b="1" lang="en-US" sz="1800" spc="-1" strike="noStrike">
                <a:solidFill>
                  <a:srgbClr val="000000"/>
                </a:solidFill>
                <a:latin typeface="Verdana"/>
                <a:ea typeface="DejaVu Sans"/>
              </a:rPr>
              <a:t>standard deviation.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6363</TotalTime>
  <Application>LibreOffice/7.3.7.2$Linux_X86_64 LibreOffice_project/30$Build-2</Application>
  <AppVersion>15.0000</AppVersion>
  <Words>1691</Words>
  <Paragraphs>262</Paragraphs>
  <Company>NEWI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1998-09-03T13:41:33Z</dcterms:created>
  <dc:creator>SSS</dc:creator>
  <dc:description/>
  <dc:language>en-IN</dc:language>
  <cp:lastModifiedBy/>
  <dcterms:modified xsi:type="dcterms:W3CDTF">2023-05-29T16:22:46Z</dcterms:modified>
  <cp:revision>1122</cp:revision>
  <dc:subject/>
  <dc:title>Computer Organisation &amp; Architecture    IS C351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ackColor">
    <vt:i4>15132390</vt:i4>
  </property>
  <property fmtid="{D5CDD505-2E9C-101B-9397-08002B2CF9AE}" pid="3" name="ButtonType">
    <vt:i4>3</vt:i4>
  </property>
  <property fmtid="{D5CDD505-2E9C-101B-9397-08002B2CF9AE}" pid="4" name="Compression">
    <vt:i4>100</vt:i4>
  </property>
  <property fmtid="{D5CDD505-2E9C-101B-9397-08002B2CF9AE}" pid="5" name="DownloadIEButton">
    <vt:bool>0</vt:bool>
  </property>
  <property fmtid="{D5CDD505-2E9C-101B-9397-08002B2CF9AE}" pid="6" name="DownloadOriginal">
    <vt:bool>1</vt:bool>
  </property>
  <property fmtid="{D5CDD505-2E9C-101B-9397-08002B2CF9AE}" pid="7" name="GraphicType">
    <vt:i4>1</vt:i4>
  </property>
  <property fmtid="{D5CDD505-2E9C-101B-9397-08002B2CF9AE}" pid="8" name="HomePage">
    <vt:lpwstr>http://www.newi.ac.uk/pullina/default.htm</vt:lpwstr>
  </property>
  <property fmtid="{D5CDD505-2E9C-101B-9397-08002B2CF9AE}" pid="9" name="LinkColor">
    <vt:i4>16711782</vt:i4>
  </property>
  <property fmtid="{D5CDD505-2E9C-101B-9397-08002B2CF9AE}" pid="10" name="MailAddress">
    <vt:lpwstr>a.j.pullin@newi.ac.uk</vt:lpwstr>
  </property>
  <property fmtid="{D5CDD505-2E9C-101B-9397-08002B2CF9AE}" pid="11" name="NavBtnPos">
    <vt:i4>3</vt:i4>
  </property>
  <property fmtid="{D5CDD505-2E9C-101B-9397-08002B2CF9AE}" pid="12" name="Notes">
    <vt:i4>1</vt:i4>
  </property>
  <property fmtid="{D5CDD505-2E9C-101B-9397-08002B2CF9AE}" pid="13" name="Other">
    <vt:lpwstr/>
  </property>
  <property fmtid="{D5CDD505-2E9C-101B-9397-08002B2CF9AE}" pid="14" name="OutputDir">
    <vt:lpwstr>H:\Data\Networks\Notes\HTML</vt:lpwstr>
  </property>
  <property fmtid="{D5CDD505-2E9C-101B-9397-08002B2CF9AE}" pid="15" name="PresentationFormat">
    <vt:lpwstr>On-screen Show (4:3)</vt:lpwstr>
  </property>
  <property fmtid="{D5CDD505-2E9C-101B-9397-08002B2CF9AE}" pid="16" name="ScreenSize">
    <vt:i4>2</vt:i4>
  </property>
  <property fmtid="{D5CDD505-2E9C-101B-9397-08002B2CF9AE}" pid="17" name="ScreenUsage">
    <vt:i4>1</vt:i4>
  </property>
  <property fmtid="{D5CDD505-2E9C-101B-9397-08002B2CF9AE}" pid="18" name="ShowNotes">
    <vt:bool>0</vt:bool>
  </property>
  <property fmtid="{D5CDD505-2E9C-101B-9397-08002B2CF9AE}" pid="19" name="Slides">
    <vt:i4>48</vt:i4>
  </property>
  <property fmtid="{D5CDD505-2E9C-101B-9397-08002B2CF9AE}" pid="20" name="TemplateType">
    <vt:i4>1</vt:i4>
  </property>
  <property fmtid="{D5CDD505-2E9C-101B-9397-08002B2CF9AE}" pid="21" name="TextColor">
    <vt:i4>0</vt:i4>
  </property>
  <property fmtid="{D5CDD505-2E9C-101B-9397-08002B2CF9AE}" pid="22" name="TransparentButton">
    <vt:i4>0</vt:i4>
  </property>
  <property fmtid="{D5CDD505-2E9C-101B-9397-08002B2CF9AE}" pid="23" name="UseBrowserColor">
    <vt:bool>1</vt:bool>
  </property>
  <property fmtid="{D5CDD505-2E9C-101B-9397-08002B2CF9AE}" pid="24" name="VisitedColor">
    <vt:i4>10040268</vt:i4>
  </property>
</Properties>
</file>