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7935FA-2609-4C30-B5F0-1277C2DDC1A5}"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3133BC-3980-43BB-AC60-FF1F190CDEBC}" type="slidenum">
              <a:rPr lang="en-US" smtClean="0"/>
              <a:t>‹#›</a:t>
            </a:fld>
            <a:endParaRPr lang="en-US" dirty="0"/>
          </a:p>
        </p:txBody>
      </p:sp>
    </p:spTree>
    <p:extLst>
      <p:ext uri="{BB962C8B-B14F-4D97-AF65-F5344CB8AC3E}">
        <p14:creationId xmlns:p14="http://schemas.microsoft.com/office/powerpoint/2010/main" val="1397692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935FA-2609-4C30-B5F0-1277C2DDC1A5}"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3133BC-3980-43BB-AC60-FF1F190CDEBC}" type="slidenum">
              <a:rPr lang="en-US" smtClean="0"/>
              <a:t>‹#›</a:t>
            </a:fld>
            <a:endParaRPr lang="en-US" dirty="0"/>
          </a:p>
        </p:txBody>
      </p:sp>
    </p:spTree>
    <p:extLst>
      <p:ext uri="{BB962C8B-B14F-4D97-AF65-F5344CB8AC3E}">
        <p14:creationId xmlns:p14="http://schemas.microsoft.com/office/powerpoint/2010/main" val="3872558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935FA-2609-4C30-B5F0-1277C2DDC1A5}"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3133BC-3980-43BB-AC60-FF1F190CDEBC}" type="slidenum">
              <a:rPr lang="en-US" smtClean="0"/>
              <a:t>‹#›</a:t>
            </a:fld>
            <a:endParaRPr lang="en-US" dirty="0"/>
          </a:p>
        </p:txBody>
      </p:sp>
    </p:spTree>
    <p:extLst>
      <p:ext uri="{BB962C8B-B14F-4D97-AF65-F5344CB8AC3E}">
        <p14:creationId xmlns:p14="http://schemas.microsoft.com/office/powerpoint/2010/main" val="73953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7935FA-2609-4C30-B5F0-1277C2DDC1A5}"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3133BC-3980-43BB-AC60-FF1F190CDEBC}" type="slidenum">
              <a:rPr lang="en-US" smtClean="0"/>
              <a:t>‹#›</a:t>
            </a:fld>
            <a:endParaRPr lang="en-US" dirty="0"/>
          </a:p>
        </p:txBody>
      </p:sp>
    </p:spTree>
    <p:extLst>
      <p:ext uri="{BB962C8B-B14F-4D97-AF65-F5344CB8AC3E}">
        <p14:creationId xmlns:p14="http://schemas.microsoft.com/office/powerpoint/2010/main" val="2310440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07935FA-2609-4C30-B5F0-1277C2DDC1A5}" type="datetimeFigureOut">
              <a:rPr lang="en-US" smtClean="0"/>
              <a:t>4/20/2019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93133BC-3980-43BB-AC60-FF1F190CDEBC}" type="slidenum">
              <a:rPr lang="en-US" smtClean="0"/>
              <a:t>‹#›</a:t>
            </a:fld>
            <a:endParaRPr lang="en-US" dirty="0"/>
          </a:p>
        </p:txBody>
      </p:sp>
    </p:spTree>
    <p:extLst>
      <p:ext uri="{BB962C8B-B14F-4D97-AF65-F5344CB8AC3E}">
        <p14:creationId xmlns:p14="http://schemas.microsoft.com/office/powerpoint/2010/main" val="341405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7935FA-2609-4C30-B5F0-1277C2DDC1A5}"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3133BC-3980-43BB-AC60-FF1F190CDEBC}" type="slidenum">
              <a:rPr lang="en-US" smtClean="0"/>
              <a:t>‹#›</a:t>
            </a:fld>
            <a:endParaRPr lang="en-US" dirty="0"/>
          </a:p>
        </p:txBody>
      </p:sp>
    </p:spTree>
    <p:extLst>
      <p:ext uri="{BB962C8B-B14F-4D97-AF65-F5344CB8AC3E}">
        <p14:creationId xmlns:p14="http://schemas.microsoft.com/office/powerpoint/2010/main" val="3533141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7935FA-2609-4C30-B5F0-1277C2DDC1A5}" type="datetimeFigureOut">
              <a:rPr lang="en-US" smtClean="0"/>
              <a:t>4/20/2019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93133BC-3980-43BB-AC60-FF1F190CDEBC}" type="slidenum">
              <a:rPr lang="en-US" smtClean="0"/>
              <a:t>‹#›</a:t>
            </a:fld>
            <a:endParaRPr lang="en-US" dirty="0"/>
          </a:p>
        </p:txBody>
      </p:sp>
    </p:spTree>
    <p:extLst>
      <p:ext uri="{BB962C8B-B14F-4D97-AF65-F5344CB8AC3E}">
        <p14:creationId xmlns:p14="http://schemas.microsoft.com/office/powerpoint/2010/main" val="234362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7935FA-2609-4C30-B5F0-1277C2DDC1A5}" type="datetimeFigureOut">
              <a:rPr lang="en-US" smtClean="0"/>
              <a:t>4/20/2019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93133BC-3980-43BB-AC60-FF1F190CDEBC}" type="slidenum">
              <a:rPr lang="en-US" smtClean="0"/>
              <a:t>‹#›</a:t>
            </a:fld>
            <a:endParaRPr lang="en-US" dirty="0"/>
          </a:p>
        </p:txBody>
      </p:sp>
    </p:spTree>
    <p:extLst>
      <p:ext uri="{BB962C8B-B14F-4D97-AF65-F5344CB8AC3E}">
        <p14:creationId xmlns:p14="http://schemas.microsoft.com/office/powerpoint/2010/main" val="211861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7935FA-2609-4C30-B5F0-1277C2DDC1A5}" type="datetimeFigureOut">
              <a:rPr lang="en-US" smtClean="0"/>
              <a:t>4/20/2019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93133BC-3980-43BB-AC60-FF1F190CDEBC}" type="slidenum">
              <a:rPr lang="en-US" smtClean="0"/>
              <a:t>‹#›</a:t>
            </a:fld>
            <a:endParaRPr lang="en-US" dirty="0"/>
          </a:p>
        </p:txBody>
      </p:sp>
    </p:spTree>
    <p:extLst>
      <p:ext uri="{BB962C8B-B14F-4D97-AF65-F5344CB8AC3E}">
        <p14:creationId xmlns:p14="http://schemas.microsoft.com/office/powerpoint/2010/main" val="2126053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7935FA-2609-4C30-B5F0-1277C2DDC1A5}"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3133BC-3980-43BB-AC60-FF1F190CDEBC}" type="slidenum">
              <a:rPr lang="en-US" smtClean="0"/>
              <a:t>‹#›</a:t>
            </a:fld>
            <a:endParaRPr lang="en-US" dirty="0"/>
          </a:p>
        </p:txBody>
      </p:sp>
    </p:spTree>
    <p:extLst>
      <p:ext uri="{BB962C8B-B14F-4D97-AF65-F5344CB8AC3E}">
        <p14:creationId xmlns:p14="http://schemas.microsoft.com/office/powerpoint/2010/main" val="2084177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07935FA-2609-4C30-B5F0-1277C2DDC1A5}" type="datetimeFigureOut">
              <a:rPr lang="en-US" smtClean="0"/>
              <a:t>4/20/2019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93133BC-3980-43BB-AC60-FF1F190CDEBC}" type="slidenum">
              <a:rPr lang="en-US" smtClean="0"/>
              <a:t>‹#›</a:t>
            </a:fld>
            <a:endParaRPr lang="en-US" dirty="0"/>
          </a:p>
        </p:txBody>
      </p:sp>
    </p:spTree>
    <p:extLst>
      <p:ext uri="{BB962C8B-B14F-4D97-AF65-F5344CB8AC3E}">
        <p14:creationId xmlns:p14="http://schemas.microsoft.com/office/powerpoint/2010/main" val="3490189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7935FA-2609-4C30-B5F0-1277C2DDC1A5}" type="datetimeFigureOut">
              <a:rPr lang="en-US" smtClean="0"/>
              <a:t>4/20/2019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3133BC-3980-43BB-AC60-FF1F190CDEBC}" type="slidenum">
              <a:rPr lang="en-US" smtClean="0"/>
              <a:t>‹#›</a:t>
            </a:fld>
            <a:endParaRPr lang="en-US" dirty="0"/>
          </a:p>
        </p:txBody>
      </p:sp>
    </p:spTree>
    <p:extLst>
      <p:ext uri="{BB962C8B-B14F-4D97-AF65-F5344CB8AC3E}">
        <p14:creationId xmlns:p14="http://schemas.microsoft.com/office/powerpoint/2010/main" val="913491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chat.whatsapp.com/Gta8r5Mj2Qs5LbsUIAfaE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Wollman_Rink" TargetMode="External"/><Relationship Id="rId3" Type="http://schemas.openxmlformats.org/officeDocument/2006/relationships/hyperlink" Target="https://en.wikipedia.org/wiki/Brooklyn" TargetMode="External"/><Relationship Id="rId7" Type="http://schemas.openxmlformats.org/officeDocument/2006/relationships/hyperlink" Target="https://en.wikipedia.org/wiki/Trump_International_Hotel_and_Tower_(New_York_City)" TargetMode="External"/><Relationship Id="rId2" Type="http://schemas.openxmlformats.org/officeDocument/2006/relationships/hyperlink" Target="https://en.wikipedia.org/wiki/Jamaica_Estates,_Queens" TargetMode="External"/><Relationship Id="rId1" Type="http://schemas.openxmlformats.org/officeDocument/2006/relationships/slideLayout" Target="../slideLayouts/slideLayout7.xml"/><Relationship Id="rId6" Type="http://schemas.openxmlformats.org/officeDocument/2006/relationships/hyperlink" Target="https://en.wikipedia.org/wiki/Grand_Hyatt_Hotel" TargetMode="External"/><Relationship Id="rId5" Type="http://schemas.openxmlformats.org/officeDocument/2006/relationships/hyperlink" Target="https://en.wikipedia.org/wiki/The_Trump_Organization" TargetMode="External"/><Relationship Id="rId4" Type="http://schemas.openxmlformats.org/officeDocument/2006/relationships/hyperlink" Target="https://en.wikipedia.org/wiki/Manhatt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25644"/>
            <a:ext cx="9144000" cy="1016145"/>
          </a:xfrm>
        </p:spPr>
        <p:txBody>
          <a:bodyPr/>
          <a:lstStyle/>
          <a:p>
            <a:r>
              <a:rPr lang="en-US" dirty="0" smtClean="0"/>
              <a:t>Art Of The Deal</a:t>
            </a:r>
            <a:endParaRPr lang="en-US" dirty="0"/>
          </a:p>
        </p:txBody>
      </p:sp>
      <p:sp>
        <p:nvSpPr>
          <p:cNvPr id="3" name="Subtitle 2"/>
          <p:cNvSpPr>
            <a:spLocks noGrp="1"/>
          </p:cNvSpPr>
          <p:nvPr>
            <p:ph type="subTitle" idx="1"/>
          </p:nvPr>
        </p:nvSpPr>
        <p:spPr>
          <a:xfrm>
            <a:off x="1524000" y="5333865"/>
            <a:ext cx="9144000" cy="485045"/>
          </a:xfrm>
        </p:spPr>
        <p:txBody>
          <a:bodyPr>
            <a:normAutofit/>
          </a:bodyPr>
          <a:lstStyle/>
          <a:p>
            <a:r>
              <a:rPr lang="en-US" dirty="0" smtClean="0"/>
              <a:t>By Donald Trump</a:t>
            </a:r>
            <a:endParaRPr lang="en-US" dirty="0"/>
          </a:p>
          <a:p>
            <a:endParaRPr lang="en-US" dirty="0" smtClean="0"/>
          </a:p>
        </p:txBody>
      </p:sp>
      <p:sp>
        <p:nvSpPr>
          <p:cNvPr id="4" name="TextBox 3"/>
          <p:cNvSpPr txBox="1"/>
          <p:nvPr/>
        </p:nvSpPr>
        <p:spPr>
          <a:xfrm>
            <a:off x="277091" y="5971318"/>
            <a:ext cx="11568545" cy="923330"/>
          </a:xfrm>
          <a:prstGeom prst="rect">
            <a:avLst/>
          </a:prstGeom>
          <a:noFill/>
        </p:spPr>
        <p:txBody>
          <a:bodyPr wrap="square" rtlCol="0">
            <a:spAutoFit/>
          </a:bodyPr>
          <a:lstStyle/>
          <a:p>
            <a:r>
              <a:rPr lang="en-US" dirty="0" smtClean="0"/>
              <a:t>To join our </a:t>
            </a:r>
            <a:r>
              <a:rPr lang="en-US" dirty="0"/>
              <a:t>WhatsApp </a:t>
            </a:r>
            <a:r>
              <a:rPr lang="en-US" dirty="0" smtClean="0"/>
              <a:t>group, open the link given below on phone:</a:t>
            </a:r>
            <a:endParaRPr lang="en-US" dirty="0"/>
          </a:p>
          <a:p>
            <a:r>
              <a:rPr lang="en-US" u="sng" dirty="0">
                <a:hlinkClick r:id="rId2"/>
              </a:rPr>
              <a:t>https://</a:t>
            </a:r>
            <a:r>
              <a:rPr lang="en-US" u="sng" dirty="0" smtClean="0">
                <a:hlinkClick r:id="rId2"/>
              </a:rPr>
              <a:t>chat.whatsapp.com/Gta8r5Mj2Qs5LbsUIAfaEa</a:t>
            </a:r>
            <a:endParaRPr lang="en-US" u="sng" dirty="0" smtClean="0"/>
          </a:p>
          <a:p>
            <a:endParaRPr lang="en-US" dirty="0"/>
          </a:p>
        </p:txBody>
      </p:sp>
      <p:pic>
        <p:nvPicPr>
          <p:cNvPr id="1026" name="Picture 2" descr="https://1.bp.blogspot.com/-QunpWBfIaOs/WEvt8b1DGmI/AAAAAAAACHE/gttuK8O0S7IyRxk2rASRN96sBFvkRUDYQCLcB/s1600/trump-jpg_46927_20160928-75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452" y="209842"/>
            <a:ext cx="7157027" cy="3930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112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67309" cy="7294305"/>
          </a:xfrm>
          <a:prstGeom prst="rect">
            <a:avLst/>
          </a:prstGeom>
          <a:noFill/>
        </p:spPr>
        <p:txBody>
          <a:bodyPr wrap="square" rtlCol="0">
            <a:spAutoFit/>
          </a:bodyPr>
          <a:lstStyle/>
          <a:p>
            <a:r>
              <a:rPr lang="en-US" dirty="0"/>
              <a:t>7. Get the Word Out</a:t>
            </a:r>
          </a:p>
          <a:p>
            <a:endParaRPr lang="en-US" dirty="0"/>
          </a:p>
          <a:p>
            <a:r>
              <a:rPr lang="en-US" b="1" dirty="0"/>
              <a:t>You can have the most wonderful product in the world, but if people don’t know about it, it’s not going to be worth much. </a:t>
            </a:r>
            <a:r>
              <a:rPr lang="en-US" dirty="0" smtClean="0"/>
              <a:t>There </a:t>
            </a:r>
            <a:r>
              <a:rPr lang="en-US" dirty="0"/>
              <a:t>are singers in the world with voices as good as Frank Sinatra’s, but they’re singing in their garages because no one has ever heard of them. You need to generate interest, and you need to create excitement. One way is to hire public relations people and pay them a lot of money to sell whatever you’ve got. But to Trump, that’s like hiring outside consultants to study a market. It’s never as good as doing it yourself. </a:t>
            </a:r>
            <a:r>
              <a:rPr lang="en-US" dirty="0" smtClean="0"/>
              <a:t>The </a:t>
            </a:r>
            <a:r>
              <a:rPr lang="en-US" dirty="0"/>
              <a:t>point is that if you are a little different, or a little outrageous, or if you do things that are bold or controversial, the press is going to write about you. </a:t>
            </a:r>
            <a:r>
              <a:rPr lang="en-US" dirty="0" smtClean="0"/>
              <a:t>Trump </a:t>
            </a:r>
            <a:r>
              <a:rPr lang="en-US" dirty="0"/>
              <a:t>doesn’t mind controversy, and his deals tend to be somewhat ambitious. </a:t>
            </a:r>
            <a:r>
              <a:rPr lang="en-US" dirty="0" smtClean="0"/>
              <a:t>The </a:t>
            </a:r>
            <a:r>
              <a:rPr lang="en-US" dirty="0"/>
              <a:t>result is that the press has always wanted to write about him. </a:t>
            </a:r>
            <a:r>
              <a:rPr lang="en-US" dirty="0" smtClean="0"/>
              <a:t>Sometimes </a:t>
            </a:r>
            <a:r>
              <a:rPr lang="en-US" dirty="0"/>
              <a:t>they write positively, and sometimes they write negatively. But from a pure business point of view, the benefits of being written about have far outweighed the drawbacks. It’s really quite simple. If he took a full-page ad in the New York Times to publicize a project, it might cost $</a:t>
            </a:r>
            <a:r>
              <a:rPr lang="en-US" dirty="0" smtClean="0"/>
              <a:t>40,000. </a:t>
            </a:r>
            <a:r>
              <a:rPr lang="en-US" dirty="0"/>
              <a:t>But if the New York Times writes even a moderately positive one-column story about one of his deals, it doesn’t cost him anything, and it’s worth a lot more than $40,000. </a:t>
            </a:r>
            <a:r>
              <a:rPr lang="en-US" dirty="0" smtClean="0"/>
              <a:t>Television </a:t>
            </a:r>
            <a:r>
              <a:rPr lang="en-US" dirty="0"/>
              <a:t>City is a perfect example. When Trump bought the land in 1985, many people, even those on the West Side, didn’t realize that those one hundred acres existed. Then Trump announced he was going to build the world’s tallest building on the site. Instantly, it became a media </a:t>
            </a:r>
            <a:r>
              <a:rPr lang="en-US" dirty="0" smtClean="0"/>
              <a:t>event. Not </a:t>
            </a:r>
            <a:r>
              <a:rPr lang="en-US" dirty="0"/>
              <a:t>all of </a:t>
            </a:r>
            <a:r>
              <a:rPr lang="en-US" dirty="0" smtClean="0"/>
              <a:t>architecture critics or editorial writers </a:t>
            </a:r>
            <a:r>
              <a:rPr lang="en-US" dirty="0"/>
              <a:t>liked the idea of the world’s tallest building. But the point is that we got a lot of attention, and that alone creates value. The other thing Trump does when he talks with reporters is to be straight. </a:t>
            </a:r>
            <a:r>
              <a:rPr lang="en-US" dirty="0" smtClean="0"/>
              <a:t>Instead</a:t>
            </a:r>
            <a:r>
              <a:rPr lang="en-US" dirty="0"/>
              <a:t>, when a reporter asks him a tough question, he tries to frame a positive answer, even if that means shifting the ground. </a:t>
            </a:r>
            <a:r>
              <a:rPr lang="en-US" b="1" dirty="0"/>
              <a:t>For example, if someone asks him what negative effects the world’s tallest building might have on the West Side, he'd turn the tables and talk about how New Yorkers deserve the world’s tallest building, and what a boost it will give the city to have that honor again. </a:t>
            </a:r>
            <a:r>
              <a:rPr lang="en-US" b="1" dirty="0" smtClean="0"/>
              <a:t>The </a:t>
            </a:r>
            <a:r>
              <a:rPr lang="en-US" b="1" dirty="0"/>
              <a:t>final key to the way Trump promote is bravado. Trump plays to people’s fantasies. People may not always think big themselves, but they can still get very excited by those who do. That’s why a little hyperbole never hurts. People want to believe that something is the biggest and the greatest and the most spectacular. It is the truthful hyperbole. It’s an innocent form of exaggeration—and a very effective form of promotion.</a:t>
            </a:r>
          </a:p>
          <a:p>
            <a:endParaRPr lang="en-US" dirty="0"/>
          </a:p>
        </p:txBody>
      </p:sp>
    </p:spTree>
    <p:extLst>
      <p:ext uri="{BB962C8B-B14F-4D97-AF65-F5344CB8AC3E}">
        <p14:creationId xmlns:p14="http://schemas.microsoft.com/office/powerpoint/2010/main" val="3691121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984182" cy="6186309"/>
          </a:xfrm>
          <a:prstGeom prst="rect">
            <a:avLst/>
          </a:prstGeom>
          <a:noFill/>
        </p:spPr>
        <p:txBody>
          <a:bodyPr wrap="square" rtlCol="0">
            <a:spAutoFit/>
          </a:bodyPr>
          <a:lstStyle/>
          <a:p>
            <a:r>
              <a:rPr lang="en-US" dirty="0"/>
              <a:t>8. Fight Back</a:t>
            </a:r>
          </a:p>
          <a:p>
            <a:endParaRPr lang="en-US" dirty="0"/>
          </a:p>
          <a:p>
            <a:r>
              <a:rPr lang="en-US" b="1" dirty="0"/>
              <a:t>Much as it pays to emphasize the positive, there are times when the only choice is confrontation. In most cases, Trump is very easy to get along with. Trump is very good to people who are good to him. Trump says, "But when people treat me badly or unfairly or try to take advantage of me, my general attitude, all my life, has been to fight back very hard. The risk is that you’ll make a bad situation worse, and I certainly don’t recommend this approach to everyone. But my experience is that if you’re fighting for something you believe in—even if it means alienating some people along the way—things usually work out for the best in the end."</a:t>
            </a:r>
          </a:p>
          <a:p>
            <a:endParaRPr lang="en-US" dirty="0" smtClean="0"/>
          </a:p>
          <a:p>
            <a:r>
              <a:rPr lang="en-US" dirty="0" smtClean="0"/>
              <a:t>When </a:t>
            </a:r>
            <a:r>
              <a:rPr lang="en-US" dirty="0"/>
              <a:t>the city unfairly denied him, on Trump Tower, the standard tax break every developer had been getting, Trump fought them in six different courts. It costed him a lot of money, Trump was considered highly likely to lose, and people told him it was a no-win situation politically. Trump thinks he would have considered it worth the effort regardless of the outcome. In this case, he won—which made it even better</a:t>
            </a:r>
            <a:r>
              <a:rPr lang="en-US" dirty="0" smtClean="0"/>
              <a:t>.</a:t>
            </a:r>
          </a:p>
          <a:p>
            <a:endParaRPr lang="en-US" dirty="0"/>
          </a:p>
          <a:p>
            <a:r>
              <a:rPr lang="en-US" dirty="0"/>
              <a:t>When Holiday Inns, once his partners at the Trump Plaza Hotel and Casino in Atlantic City, ran a casino that consistently performed among the bottom 50 percent of casinos in town, Trump fought them very hard and they finally sold out their share to him. Then he began to think about trying to take over the Holiday Inns company altogether. Even if he never went on the offensive, there were a lot of people gunning for him now. One of the problems when you become successful is that jealousy and envy inevitably follow. There are people—life’s losers—who get their sense of accomplishment and achievement from trying to stop others. If they had any real ability they wouldn’t be fighting him, they’d be doing something constructive themselves.</a:t>
            </a:r>
          </a:p>
          <a:p>
            <a:endParaRPr lang="en-US" dirty="0"/>
          </a:p>
        </p:txBody>
      </p:sp>
    </p:spTree>
    <p:extLst>
      <p:ext uri="{BB962C8B-B14F-4D97-AF65-F5344CB8AC3E}">
        <p14:creationId xmlns:p14="http://schemas.microsoft.com/office/powerpoint/2010/main" val="17337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67309" cy="6740307"/>
          </a:xfrm>
          <a:prstGeom prst="rect">
            <a:avLst/>
          </a:prstGeom>
          <a:noFill/>
        </p:spPr>
        <p:txBody>
          <a:bodyPr wrap="square" rtlCol="0">
            <a:spAutoFit/>
          </a:bodyPr>
          <a:lstStyle/>
          <a:p>
            <a:r>
              <a:rPr lang="en-US" dirty="0"/>
              <a:t>9. Deliver the Goods</a:t>
            </a:r>
          </a:p>
          <a:p>
            <a:endParaRPr lang="en-US" dirty="0"/>
          </a:p>
          <a:p>
            <a:r>
              <a:rPr lang="en-US" b="1" dirty="0" smtClean="0"/>
              <a:t>You can’t con people, at least not for long. You can create excitement, you can do wonderful promotion and get all kinds of press, and you can throw in a little hyperbole. But if you don’t deliver the goods, people will eventually catch on. </a:t>
            </a:r>
            <a:r>
              <a:rPr lang="en-US" dirty="0" smtClean="0"/>
              <a:t>Trump thinks of Jimmy Carter. After Carter lost the election to Ronald Reagan, Carter came to see Trump in his office. He told Trump he was seeking contributions to the Jimmy Carter Library. Trump asked how much he had in mind. And he said, “Donald, I would be very appreciative if you contributed five million dollars.”</a:t>
            </a:r>
          </a:p>
          <a:p>
            <a:r>
              <a:rPr lang="en-US" dirty="0" smtClean="0"/>
              <a:t>Trump </a:t>
            </a:r>
            <a:r>
              <a:rPr lang="en-US" dirty="0"/>
              <a:t>was dumbfounded. Trump didn’t even answer him. But that experience also taught him something. Until then, he’d never understood how Jimmy Carter became president. The answer is that as poorly qualified as he was for the job, Jimmy Carter had the nerve, the guts, the balls, to ask for something extraordinary. That ability above all helped him get elected president. But then, of course, the American people caught on pretty quickly that Carter couldn’t do the job, and he lost in a landslide when he ran for reelection.</a:t>
            </a:r>
          </a:p>
          <a:p>
            <a:r>
              <a:rPr lang="en-US" dirty="0"/>
              <a:t>Ronald Reagan is another example. He is so smooth and so effective a performer that he completely won over the American people. Only now, nearly seven years later, are people beginning to question whether there’s anything beneath that smile. Trump sees the same thing in his business, which is full of people who talk a good game but don’t deliver. When Trump Tower became successful, a lot of developers got the idea of imitating our atrium, and they ordered their architects to come up with a design. The drawings would come back, and they would start costing out the job. What they discovered is that the bronze escalators were going to cost a million dollars extra, and the waterfall was going to cost two million dollars, and the marble was going to cost many millions more. They saw that it all added up to many millions of dollars, and all of a sudden these people with these great ambitions would decide, well, let’s forget about the atrium.</a:t>
            </a:r>
          </a:p>
          <a:p>
            <a:r>
              <a:rPr lang="en-US" dirty="0"/>
              <a:t>The dollar always talks in the end. Trump was lucky, because he worked in a very, very special niche, at the top of the market, and he could afford to spend top dollar to build the best. Trump promoted the hell out of Trump Tower, but he also had a great product to promote.</a:t>
            </a:r>
          </a:p>
          <a:p>
            <a:endParaRPr lang="en-US" dirty="0"/>
          </a:p>
        </p:txBody>
      </p:sp>
    </p:spTree>
    <p:extLst>
      <p:ext uri="{BB962C8B-B14F-4D97-AF65-F5344CB8AC3E}">
        <p14:creationId xmlns:p14="http://schemas.microsoft.com/office/powerpoint/2010/main" val="1143270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804073" cy="6186309"/>
          </a:xfrm>
          <a:prstGeom prst="rect">
            <a:avLst/>
          </a:prstGeom>
          <a:noFill/>
        </p:spPr>
        <p:txBody>
          <a:bodyPr wrap="square" rtlCol="0">
            <a:spAutoFit/>
          </a:bodyPr>
          <a:lstStyle/>
          <a:p>
            <a:r>
              <a:rPr lang="en-US" dirty="0"/>
              <a:t>10. Contain the Costs</a:t>
            </a:r>
          </a:p>
          <a:p>
            <a:endParaRPr lang="en-US" dirty="0"/>
          </a:p>
          <a:p>
            <a:r>
              <a:rPr lang="en-US" dirty="0"/>
              <a:t>Trump believes in spending what he has to. He says, "But I also believe in not spending more than you should. When I was building low-income housing, the most important thing was to get it built quickly, inexpensively, and adequately, so you could rent it out and make a few bucks. That’s when I learned to be cost-conscious." Trump never threw money around. He learned from his father that every penny counts, because before too long your pennies turn into dollars. To this day, if he feels a contractor is overcharging him, he’ll pick up the phone, even if it’s only for $5,000 or $10,000, and he’ll complain. People say to him, “What are you bothering for, over a few bucks?” His answer is that the day he can’t pick up the telephone and make a twenty five-cent call to save $10,000 is the day he is going to close up shop.</a:t>
            </a:r>
          </a:p>
          <a:p>
            <a:r>
              <a:rPr lang="en-US" b="1" dirty="0"/>
              <a:t>The point is that you can dream great dreams, but they’ll never amount to much if you can’t turn them into reality at a reasonable cost.</a:t>
            </a:r>
            <a:r>
              <a:rPr lang="en-US" dirty="0"/>
              <a:t> At the time he built Trump Plaza in Atlantic City, banks were reluctant to finance new construction at all, because almost every casino up to then had experienced tens of millions of dollars in cost overruns. Trump brought Trump Plaza in on budget, and on time. As a result, they were able to open for Memorial Day weekend, the start of the high season. By contrast, Bob Guccione of Penthouse had been trying for the past seven years to build a casino on the Boardwalk site right next to Trump's. All he had to show for his efforts was a rusting half-built frame and tens of millions of dollars in lost revenues and squandered carrying costs.</a:t>
            </a:r>
          </a:p>
          <a:p>
            <a:r>
              <a:rPr lang="en-US" b="1" dirty="0"/>
              <a:t>Even small jobs can get out of control if you’re not attentive.</a:t>
            </a:r>
            <a:r>
              <a:rPr lang="en-US" dirty="0"/>
              <a:t> For nearly seven years Trump watched from the window of his office as the city tried to rebuild Wollman Rink in Central Park. At the end of that time, millions of dollars had been wasted and the job was farther from being completed than when the work began. They were all set to rip out the concrete and start over when he finally couldn’t stand it anymore, and offered to do it himself. The job took four months to complete at a fraction of the city’s cost.</a:t>
            </a:r>
          </a:p>
          <a:p>
            <a:endParaRPr lang="en-US" dirty="0"/>
          </a:p>
        </p:txBody>
      </p:sp>
    </p:spTree>
    <p:extLst>
      <p:ext uri="{BB962C8B-B14F-4D97-AF65-F5344CB8AC3E}">
        <p14:creationId xmlns:p14="http://schemas.microsoft.com/office/powerpoint/2010/main" val="4203349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982" y="0"/>
            <a:ext cx="11596254" cy="2862322"/>
          </a:xfrm>
          <a:prstGeom prst="rect">
            <a:avLst/>
          </a:prstGeom>
          <a:noFill/>
        </p:spPr>
        <p:txBody>
          <a:bodyPr wrap="square" rtlCol="0">
            <a:spAutoFit/>
          </a:bodyPr>
          <a:lstStyle/>
          <a:p>
            <a:r>
              <a:rPr lang="en-US" dirty="0" smtClean="0"/>
              <a:t>11</a:t>
            </a:r>
            <a:r>
              <a:rPr lang="en-US" dirty="0"/>
              <a:t>. Have Fun</a:t>
            </a:r>
          </a:p>
          <a:p>
            <a:endParaRPr lang="en-US" dirty="0"/>
          </a:p>
          <a:p>
            <a:r>
              <a:rPr lang="en-US" dirty="0"/>
              <a:t>Trump doesn’t kid himself. </a:t>
            </a:r>
            <a:r>
              <a:rPr lang="en-US" b="1" dirty="0"/>
              <a:t>Life is very fragile, and success doesn’t change that. If anything, success makes it more fragile. Anything can change, without warning, and that’s why Trump tries not to take any of what’s happened too seriously. </a:t>
            </a:r>
            <a:r>
              <a:rPr lang="en-US" dirty="0"/>
              <a:t>Trump says, "Money was never a big motivation for me, except as a way to keep score. The real excitement is playing the game. I don’t spend a lot of time worrying about what I should have done differently, or what’s going to happen next. If you ask me exactly what the deals I talk about all add up to in the end, I’m not sure I have a very good answer. Except that I’ve had a very good time making them."</a:t>
            </a:r>
          </a:p>
          <a:p>
            <a:r>
              <a:rPr lang="en-US" dirty="0" smtClean="0"/>
              <a:t/>
            </a:r>
            <a:br>
              <a:rPr lang="en-US" dirty="0" smtClean="0"/>
            </a:br>
            <a:endParaRPr lang="en-US" dirty="0"/>
          </a:p>
        </p:txBody>
      </p:sp>
      <p:sp>
        <p:nvSpPr>
          <p:cNvPr id="2" name="TextBox 1"/>
          <p:cNvSpPr txBox="1"/>
          <p:nvPr/>
        </p:nvSpPr>
        <p:spPr>
          <a:xfrm>
            <a:off x="1676400" y="3837709"/>
            <a:ext cx="8437418" cy="2123658"/>
          </a:xfrm>
          <a:prstGeom prst="rect">
            <a:avLst/>
          </a:prstGeom>
          <a:noFill/>
        </p:spPr>
        <p:txBody>
          <a:bodyPr wrap="square" rtlCol="0">
            <a:spAutoFit/>
          </a:bodyPr>
          <a:lstStyle/>
          <a:p>
            <a:pPr algn="ctr"/>
            <a:r>
              <a:rPr lang="en-US" sz="6600" dirty="0" smtClean="0"/>
              <a:t>Thank You!</a:t>
            </a:r>
          </a:p>
          <a:p>
            <a:pPr algn="ctr"/>
            <a:r>
              <a:rPr lang="en-US" sz="6600" dirty="0" smtClean="0"/>
              <a:t>By Ashish Jain</a:t>
            </a:r>
            <a:endParaRPr lang="en-US" sz="6600" dirty="0"/>
          </a:p>
        </p:txBody>
      </p:sp>
    </p:spTree>
    <p:extLst>
      <p:ext uri="{BB962C8B-B14F-4D97-AF65-F5344CB8AC3E}">
        <p14:creationId xmlns:p14="http://schemas.microsoft.com/office/powerpoint/2010/main" val="307694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7527" y="678872"/>
            <a:ext cx="9864436" cy="5632311"/>
          </a:xfrm>
          <a:prstGeom prst="rect">
            <a:avLst/>
          </a:prstGeom>
          <a:noFill/>
        </p:spPr>
        <p:txBody>
          <a:bodyPr wrap="square" rtlCol="0">
            <a:spAutoFit/>
          </a:bodyPr>
          <a:lstStyle/>
          <a:p>
            <a:r>
              <a:rPr lang="en-US" dirty="0" smtClean="0"/>
              <a:t>What a book club meeting is about?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Average time for presentations should be 18 minutes.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 PowerPoint presentation will be truly treasured as this will be a material take-away from the meeting.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 presentation will summaries the book for the audience who may or may not read it.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Live and interactive explanation of </a:t>
            </a:r>
            <a:r>
              <a:rPr lang="en-US" dirty="0" smtClean="0"/>
              <a:t>books.</a:t>
            </a:r>
            <a:endParaRPr lang="en-US" dirty="0"/>
          </a:p>
          <a:p>
            <a:endParaRPr lang="en-US" dirty="0"/>
          </a:p>
          <a:p>
            <a:pPr marL="285750" indent="-285750">
              <a:buFont typeface="Arial" panose="020B0604020202020204" pitchFamily="34" charset="0"/>
              <a:buChar char="•"/>
            </a:pPr>
            <a:r>
              <a:rPr lang="en-US" dirty="0" smtClean="0"/>
              <a:t>This is an opportunity to network, to improve communication skills.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Knowledge sharing.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a:t>
            </a:r>
            <a:r>
              <a:rPr lang="en-US" dirty="0" smtClean="0"/>
              <a:t>meeting </a:t>
            </a:r>
            <a:r>
              <a:rPr lang="en-US" dirty="0"/>
              <a:t>where you can be a </a:t>
            </a:r>
            <a:r>
              <a:rPr lang="en-US" dirty="0" smtClean="0"/>
              <a:t>listener.</a:t>
            </a:r>
            <a:endParaRPr lang="en-US" dirty="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t>A </a:t>
            </a:r>
            <a:r>
              <a:rPr lang="en-US" dirty="0" smtClean="0"/>
              <a:t>meeting </a:t>
            </a:r>
            <a:r>
              <a:rPr lang="en-US" dirty="0"/>
              <a:t>that does not charge you a </a:t>
            </a:r>
            <a:r>
              <a:rPr lang="en-US" dirty="0" smtClean="0"/>
              <a:t>fee!</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7289174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017" y="471055"/>
            <a:ext cx="11305309" cy="1200329"/>
          </a:xfrm>
          <a:prstGeom prst="rect">
            <a:avLst/>
          </a:prstGeom>
        </p:spPr>
        <p:txBody>
          <a:bodyPr wrap="square">
            <a:spAutoFit/>
          </a:bodyPr>
          <a:lstStyle/>
          <a:p>
            <a:r>
              <a:rPr lang="en-US" b="0" i="0" dirty="0" smtClean="0">
                <a:solidFill>
                  <a:srgbClr val="222222"/>
                </a:solidFill>
                <a:effectLst/>
                <a:latin typeface="Arial" panose="020B0604020202020204" pitchFamily="34" charset="0"/>
              </a:rPr>
              <a:t>The book “Art of the Deal” talks about Trump's childhood in </a:t>
            </a:r>
            <a:r>
              <a:rPr lang="en-US" b="0" i="0" u="none" strike="noStrike" dirty="0" smtClean="0">
                <a:solidFill>
                  <a:srgbClr val="0B0080"/>
                </a:solidFill>
                <a:effectLst/>
                <a:latin typeface="Arial" panose="020B0604020202020204" pitchFamily="34" charset="0"/>
                <a:hlinkClick r:id="rId2" tooltip="Jamaica Estates, Queens"/>
              </a:rPr>
              <a:t>Jamaica Estates, Queens</a:t>
            </a:r>
            <a:r>
              <a:rPr lang="en-US" b="0" i="0" dirty="0" smtClean="0">
                <a:solidFill>
                  <a:srgbClr val="222222"/>
                </a:solidFill>
                <a:effectLst/>
                <a:latin typeface="Arial" panose="020B0604020202020204" pitchFamily="34" charset="0"/>
              </a:rPr>
              <a:t>. It then describes his early work in </a:t>
            </a:r>
            <a:r>
              <a:rPr lang="en-US" b="0" i="0" u="none" strike="noStrike" dirty="0" smtClean="0">
                <a:solidFill>
                  <a:srgbClr val="0B0080"/>
                </a:solidFill>
                <a:effectLst/>
                <a:latin typeface="Arial" panose="020B0604020202020204" pitchFamily="34" charset="0"/>
                <a:hlinkClick r:id="rId3" tooltip="Brooklyn"/>
              </a:rPr>
              <a:t>Brooklyn</a:t>
            </a:r>
            <a:r>
              <a:rPr lang="en-US" b="0" i="0" dirty="0" smtClean="0">
                <a:solidFill>
                  <a:srgbClr val="222222"/>
                </a:solidFill>
                <a:effectLst/>
                <a:latin typeface="Arial" panose="020B0604020202020204" pitchFamily="34" charset="0"/>
              </a:rPr>
              <a:t> prior to moving to </a:t>
            </a:r>
            <a:r>
              <a:rPr lang="en-US" b="0" i="0" u="none" strike="noStrike" dirty="0" smtClean="0">
                <a:solidFill>
                  <a:srgbClr val="0B0080"/>
                </a:solidFill>
                <a:effectLst/>
                <a:latin typeface="Arial" panose="020B0604020202020204" pitchFamily="34" charset="0"/>
                <a:hlinkClick r:id="rId4" tooltip="Manhattan"/>
              </a:rPr>
              <a:t>Manhattan</a:t>
            </a:r>
            <a:r>
              <a:rPr lang="en-US" b="0" i="0" dirty="0" smtClean="0">
                <a:solidFill>
                  <a:srgbClr val="222222"/>
                </a:solidFill>
                <a:effectLst/>
                <a:latin typeface="Arial" panose="020B0604020202020204" pitchFamily="34" charset="0"/>
              </a:rPr>
              <a:t> and building </a:t>
            </a:r>
            <a:r>
              <a:rPr lang="en-US" b="0" i="0" u="none" strike="noStrike" dirty="0" smtClean="0">
                <a:solidFill>
                  <a:srgbClr val="0B0080"/>
                </a:solidFill>
                <a:effectLst/>
                <a:latin typeface="Arial" panose="020B0604020202020204" pitchFamily="34" charset="0"/>
                <a:hlinkClick r:id="rId5" tooltip="The Trump Organization"/>
              </a:rPr>
              <a:t>The Trump Organization</a:t>
            </a:r>
            <a:r>
              <a:rPr lang="en-US" b="0" i="0" dirty="0" smtClean="0">
                <a:solidFill>
                  <a:srgbClr val="222222"/>
                </a:solidFill>
                <a:effectLst/>
                <a:latin typeface="Arial" panose="020B0604020202020204" pitchFamily="34" charset="0"/>
              </a:rPr>
              <a:t>, his actions and thoughts in developing the </a:t>
            </a:r>
            <a:r>
              <a:rPr lang="en-US" b="0" i="0" u="none" strike="noStrike" dirty="0" smtClean="0">
                <a:solidFill>
                  <a:srgbClr val="0B0080"/>
                </a:solidFill>
                <a:effectLst/>
                <a:latin typeface="Arial" panose="020B0604020202020204" pitchFamily="34" charset="0"/>
                <a:hlinkClick r:id="rId6" tooltip="Grand Hyatt Hotel"/>
              </a:rPr>
              <a:t>Grand Hyatt Hotel</a:t>
            </a:r>
            <a:r>
              <a:rPr lang="en-US" b="0" i="0" dirty="0" smtClean="0">
                <a:solidFill>
                  <a:srgbClr val="222222"/>
                </a:solidFill>
                <a:effectLst/>
                <a:latin typeface="Arial" panose="020B0604020202020204" pitchFamily="34" charset="0"/>
              </a:rPr>
              <a:t> and </a:t>
            </a:r>
            <a:r>
              <a:rPr lang="en-US" b="0" i="0" u="none" strike="noStrike" dirty="0" smtClean="0">
                <a:solidFill>
                  <a:srgbClr val="0B0080"/>
                </a:solidFill>
                <a:effectLst/>
                <a:latin typeface="Arial" panose="020B0604020202020204" pitchFamily="34" charset="0"/>
                <a:hlinkClick r:id="rId7" tooltip="Trump International Hotel and Tower (New York City)"/>
              </a:rPr>
              <a:t>Trump Tower</a:t>
            </a:r>
            <a:r>
              <a:rPr lang="en-US" b="0" i="0" dirty="0" smtClean="0">
                <a:solidFill>
                  <a:srgbClr val="222222"/>
                </a:solidFill>
                <a:effectLst/>
                <a:latin typeface="Arial" panose="020B0604020202020204" pitchFamily="34" charset="0"/>
              </a:rPr>
              <a:t>, in renovating </a:t>
            </a:r>
            <a:r>
              <a:rPr lang="en-US" b="0" i="0" u="none" strike="noStrike" dirty="0" smtClean="0">
                <a:solidFill>
                  <a:srgbClr val="0B0080"/>
                </a:solidFill>
                <a:effectLst/>
                <a:latin typeface="Arial" panose="020B0604020202020204" pitchFamily="34" charset="0"/>
                <a:hlinkClick r:id="rId8" tooltip="Wollman Rink"/>
              </a:rPr>
              <a:t>Wollman Rink</a:t>
            </a:r>
            <a:r>
              <a:rPr lang="en-US" b="0" i="0" dirty="0" smtClean="0">
                <a:solidFill>
                  <a:srgbClr val="222222"/>
                </a:solidFill>
                <a:effectLst/>
                <a:latin typeface="Arial" panose="020B0604020202020204" pitchFamily="34" charset="0"/>
              </a:rPr>
              <a:t>, and regarding various other projects. The book also contains an 11-step formula for business success.</a:t>
            </a:r>
            <a:endParaRPr lang="en-US" dirty="0"/>
          </a:p>
        </p:txBody>
      </p:sp>
    </p:spTree>
    <p:extLst>
      <p:ext uri="{BB962C8B-B14F-4D97-AF65-F5344CB8AC3E}">
        <p14:creationId xmlns:p14="http://schemas.microsoft.com/office/powerpoint/2010/main" val="1621643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945" y="249382"/>
            <a:ext cx="11014364" cy="6740307"/>
          </a:xfrm>
          <a:prstGeom prst="rect">
            <a:avLst/>
          </a:prstGeom>
          <a:noFill/>
        </p:spPr>
        <p:txBody>
          <a:bodyPr wrap="square" rtlCol="0">
            <a:spAutoFit/>
          </a:bodyPr>
          <a:lstStyle/>
          <a:p>
            <a:r>
              <a:rPr lang="en-US" dirty="0"/>
              <a:t>1. Think </a:t>
            </a:r>
            <a:r>
              <a:rPr lang="en-US" dirty="0" smtClean="0"/>
              <a:t>Big</a:t>
            </a:r>
            <a:endParaRPr lang="en-US" dirty="0"/>
          </a:p>
          <a:p>
            <a:r>
              <a:rPr lang="en-US" dirty="0"/>
              <a:t>The idea is simple: </a:t>
            </a:r>
            <a:r>
              <a:rPr lang="en-US" b="1" dirty="0"/>
              <a:t>if you're going to be thinking anyway, you might as well think big. Most people think small, because most people are afraid of success, afraid of making decisions, afraid of winning</a:t>
            </a:r>
            <a:r>
              <a:rPr lang="en-US" b="1" dirty="0" smtClean="0"/>
              <a:t>.</a:t>
            </a:r>
          </a:p>
          <a:p>
            <a:endParaRPr lang="en-US" b="1" dirty="0"/>
          </a:p>
          <a:p>
            <a:r>
              <a:rPr lang="en-US" b="1" dirty="0"/>
              <a:t>Don't be too complacent as it hampers growth in the long run.</a:t>
            </a:r>
            <a:r>
              <a:rPr lang="en-US" dirty="0"/>
              <a:t> From the start of his career, Trump remembers his father built low-income and middle-income buildings in Brooklyn and Queens, but even then, he gravitated to the best location. When he was working in Queens, he wanted Forest Hills. When he grew older, and perhaps wiser, he realized Forest Hills was great, but Forest Hills wasn't Fifth Avenue, so he began looking towards Manhattan.</a:t>
            </a:r>
          </a:p>
          <a:p>
            <a:r>
              <a:rPr lang="en-US" dirty="0"/>
              <a:t>He wasn't satisfied earning a good living, he was looked at making a statement. He was out to build something monumental - something worth a big effort. Plenty of other people could buy and sell little brownstones, or build cookie-cutter red-brick buildings. What attracted him was the challenge of building a spectacular development on almost one hundred acres by the river on the West Side of Manhattan, or creating a huge new hotel next to Grand Central Station at Park Avenue and 42nd Street.</a:t>
            </a:r>
          </a:p>
          <a:p>
            <a:r>
              <a:rPr lang="en-US" dirty="0"/>
              <a:t>The same sort of challenge is what attracted him to Atlantic City. It’s nice to build a successful hotel. It’s a lot better to build a hotel attached to a huge casino that can earn fifty times what you’d ever earn renting hotel rooms. You’re talking a whole different order of magnitude.</a:t>
            </a:r>
          </a:p>
          <a:p>
            <a:r>
              <a:rPr lang="en-US" b="1" dirty="0"/>
              <a:t>One of the keys to thinking big is total focus. It is almost as a controlled neurosis, which is a quality found in many highly successful entrepreneurs. They’re obsessive, they’re driven, they’re single-minded and sometimes they’re almost maniacal, but it’s all channeled into their work. Where other people are paralyzed by neurosis, these are the people who are actually helped by it.</a:t>
            </a:r>
          </a:p>
          <a:p>
            <a:r>
              <a:rPr lang="en-US" b="1" dirty="0"/>
              <a:t>Not that this trait leads to a happier life, or a better life, but it’s great when it comes to getting what you want.</a:t>
            </a:r>
            <a:r>
              <a:rPr lang="en-US" dirty="0"/>
              <a:t> This is particularly true in New York real estate, where you are dealing with some of the sharpest, toughest, and most vicious people in the world. Trump loved to go up against these guys, and loved to beat them.</a:t>
            </a:r>
          </a:p>
          <a:p>
            <a:endParaRPr lang="en-US" dirty="0"/>
          </a:p>
        </p:txBody>
      </p:sp>
    </p:spTree>
    <p:extLst>
      <p:ext uri="{BB962C8B-B14F-4D97-AF65-F5344CB8AC3E}">
        <p14:creationId xmlns:p14="http://schemas.microsoft.com/office/powerpoint/2010/main" val="13743805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5" y="138545"/>
            <a:ext cx="11831782" cy="6740307"/>
          </a:xfrm>
          <a:prstGeom prst="rect">
            <a:avLst/>
          </a:prstGeom>
          <a:noFill/>
        </p:spPr>
        <p:txBody>
          <a:bodyPr wrap="square" rtlCol="0">
            <a:spAutoFit/>
          </a:bodyPr>
          <a:lstStyle/>
          <a:p>
            <a:r>
              <a:rPr lang="en-US" dirty="0"/>
              <a:t>2. Protect the Downside and the Upside Will Take Care of Itself</a:t>
            </a:r>
          </a:p>
          <a:p>
            <a:endParaRPr lang="en-US" dirty="0"/>
          </a:p>
          <a:p>
            <a:r>
              <a:rPr lang="en-US" b="1" dirty="0"/>
              <a:t>In a way, Trump believed in the power of negative thinking. </a:t>
            </a:r>
            <a:r>
              <a:rPr lang="en-US" dirty="0"/>
              <a:t>He happened to be very conservative in business. He always goes into the deal anticipating the worst. If you plan for the worst—if you can live with the worst—the good will always take care of itself. The only time in his life he didn’t follow that rule was with the USFL. He bought a losing team in a losing league on a long shot. It almost worked, through their antitrust suit, but when it didn’t, he had no fallback. The point is that you can’t be too greedy.</a:t>
            </a:r>
          </a:p>
          <a:p>
            <a:r>
              <a:rPr lang="en-US" b="1" dirty="0"/>
              <a:t>If you go for a home run on every pitch, you’re also going to strike out a lot. He tries to never leave himself too exposed, even if it means sometimes settling for a triple, a double, or even, on rare occasions, a single.</a:t>
            </a:r>
          </a:p>
          <a:p>
            <a:r>
              <a:rPr lang="en-US" dirty="0" smtClean="0"/>
              <a:t>As an example, in </a:t>
            </a:r>
            <a:r>
              <a:rPr lang="en-US" dirty="0"/>
              <a:t>1980s, he managed to piece together an incredible site on the </a:t>
            </a:r>
            <a:r>
              <a:rPr lang="en-US" dirty="0" smtClean="0"/>
              <a:t>Boardwalk (Atlantic City). </a:t>
            </a:r>
            <a:r>
              <a:rPr lang="en-US" dirty="0"/>
              <a:t>The individual deals he made for parcels were contingent on him being able to put together the whole site. Until he achieved that, he didn’t have to put up very much money at all. Once he assembled the site, he didn’t rush to start construction. That meant he had to pay the carrying charges for a longer period, but before he spent hundreds of millions of dollars and several years on construction, he wanted to make sure he got his gaming license. He lost time, but he also kept his exposure much lower.</a:t>
            </a:r>
          </a:p>
          <a:p>
            <a:r>
              <a:rPr lang="en-US" dirty="0"/>
              <a:t>When he got his licensing on the Boardwalk site, Holiday Inns came along and offered to be his partner. Some people said, “You don’t need them. Why give up fifty percent of your profits?” But Holiday Inns also offered to pay back the money he already had in the deal, to finance all the construction, and to guarantee him against losses for five years. His choice was whether to keep all the risk himself, and own 100 percent of the casino, or settle for a 50 percent stake without putting up a dime. It was an easy decision.</a:t>
            </a:r>
          </a:p>
          <a:p>
            <a:r>
              <a:rPr lang="en-US" dirty="0"/>
              <a:t>Barron Hilton, by contrast, took a bolder approach when he built his casino in Atlantic City. In order to get opened as quickly as possible, he filed for a license and began construction on a $400 million facility at the same time. But then, two months before the hotel was scheduled to open, Hilton was denied a license. He ended up selling to Trump at the last minute, under a lot of pressure, and without a lot of other options. Trump renamed the facility Trump’s Castle and it is now one of the most successful hotel-casinos anywhere in the world</a:t>
            </a:r>
            <a:r>
              <a:rPr lang="en-US" dirty="0" smtClean="0"/>
              <a:t>.</a:t>
            </a:r>
            <a:endParaRPr lang="en-US" dirty="0"/>
          </a:p>
        </p:txBody>
      </p:sp>
    </p:spTree>
    <p:extLst>
      <p:ext uri="{BB962C8B-B14F-4D97-AF65-F5344CB8AC3E}">
        <p14:creationId xmlns:p14="http://schemas.microsoft.com/office/powerpoint/2010/main" val="31558383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37" y="96982"/>
            <a:ext cx="11720946" cy="4801314"/>
          </a:xfrm>
          <a:prstGeom prst="rect">
            <a:avLst/>
          </a:prstGeom>
          <a:noFill/>
        </p:spPr>
        <p:txBody>
          <a:bodyPr wrap="square" rtlCol="0">
            <a:spAutoFit/>
          </a:bodyPr>
          <a:lstStyle/>
          <a:p>
            <a:r>
              <a:rPr lang="en-US" dirty="0"/>
              <a:t>3. Maximize Your Options</a:t>
            </a:r>
          </a:p>
          <a:p>
            <a:endParaRPr lang="en-US" dirty="0"/>
          </a:p>
          <a:p>
            <a:r>
              <a:rPr lang="en-US" b="1" dirty="0"/>
              <a:t>Protect yourself by being flexible. Never get too attached to one deal or one approach. For starters, keep a lot of balls in the air, because most deals fall out, no matter how promising they seem at first. In addition, once you’ve made a deal, always come up with at least a half dozen approaches to making it work, because anything can happen, even to the best-laid plans.</a:t>
            </a:r>
          </a:p>
          <a:p>
            <a:endParaRPr lang="en-US" dirty="0" smtClean="0"/>
          </a:p>
          <a:p>
            <a:r>
              <a:rPr lang="en-US" dirty="0" smtClean="0"/>
              <a:t>For </a:t>
            </a:r>
            <a:r>
              <a:rPr lang="en-US" dirty="0"/>
              <a:t>example, if Trump hadn’t gotten the approvals he wanted for Trump Tower, he could always have built an office tower and done just fine. If he’d been turned down for licensing in Atlantic City, he could have sold the site he’d assembled to another casino operator, at a good profit. Perhaps the best example is the first deal he made in Manhattan. He got an option to purchase the Penn Central railyards at West 34th Street. His original proposal was to build middle-income housing on the site, with government financing. Unfortunately, the city began to have financial problems, and money for public housing suddenly dried up. He didn’t spend a lot of time feeling sorry for himself. Instead, he switched to his second option and began promoting the site as ideal for a convention center. It took two years of pushing and promoting, but ultimately the city did designate his site for the convention center—and that’s where it was built. Of course, if they hadn’t chosen his site, he would have come up with a third approach.</a:t>
            </a:r>
          </a:p>
          <a:p>
            <a:endParaRPr lang="en-US" dirty="0"/>
          </a:p>
        </p:txBody>
      </p:sp>
    </p:spTree>
    <p:extLst>
      <p:ext uri="{BB962C8B-B14F-4D97-AF65-F5344CB8AC3E}">
        <p14:creationId xmlns:p14="http://schemas.microsoft.com/office/powerpoint/2010/main" val="38424532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67309" cy="6740307"/>
          </a:xfrm>
          <a:prstGeom prst="rect">
            <a:avLst/>
          </a:prstGeom>
          <a:noFill/>
        </p:spPr>
        <p:txBody>
          <a:bodyPr wrap="square" rtlCol="0">
            <a:spAutoFit/>
          </a:bodyPr>
          <a:lstStyle/>
          <a:p>
            <a:r>
              <a:rPr lang="en-US" dirty="0"/>
              <a:t>4. Know Your Market</a:t>
            </a:r>
          </a:p>
          <a:p>
            <a:endParaRPr lang="en-US" dirty="0"/>
          </a:p>
          <a:p>
            <a:r>
              <a:rPr lang="en-US" b="1" dirty="0"/>
              <a:t>Some people have a sense of the market and some people don’t. Steven Spielberg has it. Lee Iacocca of Chrysler has it, and so does Judith Krantz in her way. Woody Allen has it, for the audience he cares about reaching, and so does Sylvester Stallone, at the other end of the spectrum. Some people criticize Stallone, but you’ve got to give him credit. In a 1987 book, Trump said about him, “Here’s a man who is just forty-one years old, and he’s already created two of the all-time-great characters, Rocky and Rambo. He’s a diamond-in-the-rough type, a genius purely by instinct. He knows what the public wants and he delivers it.”</a:t>
            </a:r>
          </a:p>
          <a:p>
            <a:r>
              <a:rPr lang="en-US" dirty="0"/>
              <a:t>Trump likes to think he has that instinct. That’s why he doesn’t hire a lot of number-crunchers, and don’t trust fancy marketing surveys. He does his own surveys and draw his own conclusions. Trump’s a great believer in asking everyone for an opinion before making a decision. It’s a natural reflex. If he is thinking of buying a piece of property, he’ll ask the people who live nearby about the area—what they think of the schools and the crime and the shops. When he is in another city and he takes a cab, he’ll always make it a point to ask the cabdriver questions. He would ask and ask and ask, until he begins to get a gut feeling about something. And that’s when he makes a </a:t>
            </a:r>
            <a:r>
              <a:rPr lang="en-US" dirty="0" smtClean="0"/>
              <a:t>decision. Trump </a:t>
            </a:r>
            <a:r>
              <a:rPr lang="en-US" dirty="0"/>
              <a:t>learned much more from conducting his own random surveys than he could ever have learned from the greatest of consulting firms. They send a crew of people down from Boston, rent a room in New York, and charge you $100,000 for a lengthy study. In the end, it has no conclusion and takes so long to complete that if the deal you were considering was a good one, it will be long </a:t>
            </a:r>
            <a:r>
              <a:rPr lang="en-US" dirty="0" smtClean="0"/>
              <a:t>gone. </a:t>
            </a:r>
          </a:p>
          <a:p>
            <a:r>
              <a:rPr lang="en-US" dirty="0" smtClean="0"/>
              <a:t>The </a:t>
            </a:r>
            <a:r>
              <a:rPr lang="en-US" dirty="0"/>
              <a:t>other people Trump doesn’t take too seriously are the critics—except when they stand in the way of his projects. They mostly write to impress each other, and they’re just as swayed by fashions as anyone else. One week it’s spare glass towers they are praising to the skies. The next week, they’ve rediscovered old, and they’re celebrating detail and ornamentation. What very few of them have is any feeling for what the public wants. </a:t>
            </a:r>
            <a:r>
              <a:rPr lang="en-US" dirty="0" smtClean="0"/>
              <a:t>Trump </a:t>
            </a:r>
            <a:r>
              <a:rPr lang="en-US" dirty="0"/>
              <a:t>Tower is a building the critics were skeptical about before it was built, but which the public obviously liked. Trump is not talking about the sort of person who inherited money 175 years ago and lives on 84th Street and Park Avenue. He is talking about the wealthy Italian with the beautiful wife and the red Ferrari. Those people—the audience he was after—came to Trump Tower in </a:t>
            </a:r>
            <a:r>
              <a:rPr lang="en-US" dirty="0" smtClean="0"/>
              <a:t>droves. </a:t>
            </a:r>
            <a:endParaRPr lang="en-US" dirty="0"/>
          </a:p>
        </p:txBody>
      </p:sp>
    </p:spTree>
    <p:extLst>
      <p:ext uri="{BB962C8B-B14F-4D97-AF65-F5344CB8AC3E}">
        <p14:creationId xmlns:p14="http://schemas.microsoft.com/office/powerpoint/2010/main" val="11714294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1887200" cy="6740307"/>
          </a:xfrm>
          <a:prstGeom prst="rect">
            <a:avLst/>
          </a:prstGeom>
          <a:noFill/>
        </p:spPr>
        <p:txBody>
          <a:bodyPr wrap="square" rtlCol="0">
            <a:spAutoFit/>
          </a:bodyPr>
          <a:lstStyle/>
          <a:p>
            <a:r>
              <a:rPr lang="en-US" dirty="0"/>
              <a:t>5. Use Your </a:t>
            </a:r>
            <a:r>
              <a:rPr lang="en-US" dirty="0" smtClean="0"/>
              <a:t>Leverage</a:t>
            </a:r>
            <a:r>
              <a:rPr lang="en-US" dirty="0"/>
              <a:t/>
            </a:r>
            <a:br>
              <a:rPr lang="en-US" dirty="0"/>
            </a:br>
            <a:endParaRPr lang="en-US" dirty="0"/>
          </a:p>
          <a:p>
            <a:r>
              <a:rPr lang="en-US" b="1" dirty="0"/>
              <a:t>The worst thing you can possibly do in a deal is seem desperate to make it. That makes the other guy smell blood, and then you’re dead. The best thing you can do is deal from strength, and leverage is the biggest strength you can have. Leverage is having something the other guy wants. Or better yet, needs. Or best of all, simply can’t do without</a:t>
            </a:r>
            <a:r>
              <a:rPr lang="en-US" b="1" dirty="0" smtClean="0"/>
              <a:t>.</a:t>
            </a:r>
          </a:p>
          <a:p>
            <a:endParaRPr lang="en-US" b="1" dirty="0"/>
          </a:p>
          <a:p>
            <a:r>
              <a:rPr lang="en-US" dirty="0"/>
              <a:t>Unfortunately, that isn’t always the case, which is why leverage often requires imagination, and salesmanship. In other words, you have to convince the other guy it’s in his interest to make the deal</a:t>
            </a:r>
            <a:r>
              <a:rPr lang="en-US" dirty="0" smtClean="0"/>
              <a:t>.</a:t>
            </a:r>
          </a:p>
          <a:p>
            <a:endParaRPr lang="en-US" dirty="0"/>
          </a:p>
          <a:p>
            <a:r>
              <a:rPr lang="en-US" dirty="0"/>
              <a:t>Back in 1974, in an effort to get the city to approve his deal to buy the Commodore Hotel on East 42nd Street, Trump convinced its owners to go public with the fact that they were planning to close down the hotel. After they made the announcement, Trump wasn’t shy about pointing out to everyone in the city what a disaster a boarded-up hotel would be for the Grand Central area, and for the entire city. When the board of Holiday Inns was considering whether to enter into a partnership with him in Atlantic City, they were attracted to his site because they believed his construction was farther along than that of any other potential partner. In reality, Trump wasn’t that far along, but he did everything he could, short of going to work at the site myself, to assure them that his casino was practically finished. His leverage came from confirming an impression they were already predisposed to believe.</a:t>
            </a:r>
          </a:p>
          <a:p>
            <a:r>
              <a:rPr lang="en-US" dirty="0"/>
              <a:t>When Trump bought the West Side railyards, he didn’t name the project Television City by accident, and he didn’t choose the name because he think it’s pretty. Trump did it to make a point. Keeping the television networks in New York—and NBC in particular—is something the city very much wants to do. Losing a network to New Jersey would be a psychological and economic disaster. </a:t>
            </a:r>
          </a:p>
          <a:p>
            <a:r>
              <a:rPr lang="en-US" dirty="0"/>
              <a:t>Leverage: don’t make deals without it.</a:t>
            </a:r>
          </a:p>
          <a:p>
            <a:r>
              <a:rPr lang="en-US" dirty="0" smtClean="0"/>
              <a:t/>
            </a:r>
            <a:br>
              <a:rPr lang="en-US" dirty="0" smtClean="0"/>
            </a:br>
            <a:endParaRPr lang="en-US" dirty="0"/>
          </a:p>
        </p:txBody>
      </p:sp>
    </p:spTree>
    <p:extLst>
      <p:ext uri="{BB962C8B-B14F-4D97-AF65-F5344CB8AC3E}">
        <p14:creationId xmlns:p14="http://schemas.microsoft.com/office/powerpoint/2010/main" val="1549838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11891" cy="6186309"/>
          </a:xfrm>
          <a:prstGeom prst="rect">
            <a:avLst/>
          </a:prstGeom>
          <a:noFill/>
        </p:spPr>
        <p:txBody>
          <a:bodyPr wrap="square" rtlCol="0">
            <a:spAutoFit/>
          </a:bodyPr>
          <a:lstStyle/>
          <a:p>
            <a:r>
              <a:rPr lang="en-US" dirty="0"/>
              <a:t>6. Enhance Your Location</a:t>
            </a:r>
          </a:p>
          <a:p>
            <a:endParaRPr lang="en-US" dirty="0"/>
          </a:p>
          <a:p>
            <a:r>
              <a:rPr lang="en-US" b="1" dirty="0"/>
              <a:t>Perhaps the most misunderstood concept in all of real estate is that the key to success is location, location, location. Usually, that’s said by people who don’t know what they’re talking about. First of all, you don’t necessarily need the best location. What you need is the best deal. Just as you can create leverage, you can enhance a location, through promotion and through psychology</a:t>
            </a:r>
            <a:r>
              <a:rPr lang="en-US" b="1" dirty="0" smtClean="0"/>
              <a:t>.</a:t>
            </a:r>
          </a:p>
          <a:p>
            <a:endParaRPr lang="en-US" dirty="0"/>
          </a:p>
          <a:p>
            <a:r>
              <a:rPr lang="en-US" dirty="0"/>
              <a:t>When you have 57th Street and Fifth Avenue as your location, as Trump did with Trump Tower, you need less promotion. But even there, Trump took it a step further, by promoting Trump Tower as something almost larger than life. By contrast, Museum Tower, two blocks away and built above the Museum of Modern Art, wasn’t marketed well, never achieved an “aura,” and didn’t command nearly the prices they did at Trump Tower. Location also has a lot to do with fashion. You can take a mediocre location and turn it into something considerably better just by attracting the right people. After Trump Tower, he built Trump Plaza, on a site at Third Avenue and 61st Street that he was able to purchase very inexpensively. The truth is that Third Avenue simply didn’t compare with Fifth Avenue as a location. But Trump Tower had given a value to the Trump name, and built a very striking building on Third Avenue. Suddenly he was able to command premium prices from very wealthy and successful people who might have chosen Trump Tower if the best apartments hadn’t been sold out. Today Third Avenue is a very prestigious place to live, and Trump Plaza is a great success</a:t>
            </a:r>
            <a:r>
              <a:rPr lang="en-US" dirty="0" smtClean="0"/>
              <a:t>.</a:t>
            </a:r>
          </a:p>
          <a:p>
            <a:endParaRPr lang="en-US" dirty="0"/>
          </a:p>
          <a:p>
            <a:r>
              <a:rPr lang="en-US" b="1" dirty="0"/>
              <a:t>The point is that the real money isn’t made in real estate by spending the top dollar to buy the best location. You can get killed doing that, just as you can get killed buying a bad location, even for a low price. What you should never do is pay too much, even if that means walking away from a very good site. Which is all a more sophisticated way of looking at location.</a:t>
            </a:r>
          </a:p>
          <a:p>
            <a:endParaRPr lang="en-US" dirty="0"/>
          </a:p>
        </p:txBody>
      </p:sp>
    </p:spTree>
    <p:extLst>
      <p:ext uri="{BB962C8B-B14F-4D97-AF65-F5344CB8AC3E}">
        <p14:creationId xmlns:p14="http://schemas.microsoft.com/office/powerpoint/2010/main" val="3546421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4240</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Art Of The Deal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 Of The Deal</dc:title>
  <dc:creator>Ashish Jain</dc:creator>
  <cp:lastModifiedBy>Ashish Jain</cp:lastModifiedBy>
  <cp:revision>20</cp:revision>
  <dcterms:created xsi:type="dcterms:W3CDTF">2019-03-26T12:24:27Z</dcterms:created>
  <dcterms:modified xsi:type="dcterms:W3CDTF">2019-04-20T08:17:37Z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ashish.jain50@ad.infosys.com</vt:lpwstr>
  </property>
  <property fmtid="{D5CDD505-2E9C-101B-9397-08002B2CF9AE}" pid="5" name="MSIP_Label_be4b3411-284d-4d31-bd4f-bc13ef7f1fd6_SetDate">
    <vt:lpwstr>2019-03-26T12:25:06.7962259Z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ashish.jain50@ad.infosys.com</vt:lpwstr>
  </property>
  <property fmtid="{D5CDD505-2E9C-101B-9397-08002B2CF9AE}" pid="12" name="MSIP_Label_a0819fa7-4367-4500-ba88-dd630d977609_SetDate">
    <vt:lpwstr>2019-03-26T12:25:06.7962259Z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