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2" r:id="rId9"/>
    <p:sldId id="264" r:id="rId10"/>
    <p:sldId id="265" r:id="rId11"/>
    <p:sldId id="266" r:id="rId12"/>
    <p:sldId id="267" r:id="rId13"/>
    <p:sldId id="269" r:id="rId14"/>
    <p:sldId id="268" r:id="rId15"/>
    <p:sldId id="270" r:id="rId16"/>
    <p:sldId id="271" r:id="rId17"/>
    <p:sldId id="272" r:id="rId18"/>
    <p:sldId id="286" r:id="rId19"/>
    <p:sldId id="273" r:id="rId20"/>
    <p:sldId id="274" r:id="rId21"/>
    <p:sldId id="275" r:id="rId22"/>
    <p:sldId id="276" r:id="rId23"/>
    <p:sldId id="278" r:id="rId24"/>
    <p:sldId id="279" r:id="rId25"/>
    <p:sldId id="280" r:id="rId26"/>
    <p:sldId id="282" r:id="rId27"/>
    <p:sldId id="281"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4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8144E8-720C-40F0-A699-045BBBDBFEFA}" type="datetimeFigureOut">
              <a:rPr lang="en-US" smtClean="0"/>
              <a:t>3/31/2019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319BC2-B5BB-4928-B552-6A80E790A9F5}" type="slidenum">
              <a:rPr lang="en-US" smtClean="0"/>
              <a:t>‹#›</a:t>
            </a:fld>
            <a:endParaRPr lang="en-US" dirty="0"/>
          </a:p>
        </p:txBody>
      </p:sp>
    </p:spTree>
    <p:extLst>
      <p:ext uri="{BB962C8B-B14F-4D97-AF65-F5344CB8AC3E}">
        <p14:creationId xmlns:p14="http://schemas.microsoft.com/office/powerpoint/2010/main" val="1060331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8144E8-720C-40F0-A699-045BBBDBFEFA}" type="datetimeFigureOut">
              <a:rPr lang="en-US" smtClean="0"/>
              <a:t>3/31/2019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319BC2-B5BB-4928-B552-6A80E790A9F5}" type="slidenum">
              <a:rPr lang="en-US" smtClean="0"/>
              <a:t>‹#›</a:t>
            </a:fld>
            <a:endParaRPr lang="en-US" dirty="0"/>
          </a:p>
        </p:txBody>
      </p:sp>
    </p:spTree>
    <p:extLst>
      <p:ext uri="{BB962C8B-B14F-4D97-AF65-F5344CB8AC3E}">
        <p14:creationId xmlns:p14="http://schemas.microsoft.com/office/powerpoint/2010/main" val="4139794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8144E8-720C-40F0-A699-045BBBDBFEFA}" type="datetimeFigureOut">
              <a:rPr lang="en-US" smtClean="0"/>
              <a:t>3/31/2019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319BC2-B5BB-4928-B552-6A80E790A9F5}" type="slidenum">
              <a:rPr lang="en-US" smtClean="0"/>
              <a:t>‹#›</a:t>
            </a:fld>
            <a:endParaRPr lang="en-US" dirty="0"/>
          </a:p>
        </p:txBody>
      </p:sp>
    </p:spTree>
    <p:extLst>
      <p:ext uri="{BB962C8B-B14F-4D97-AF65-F5344CB8AC3E}">
        <p14:creationId xmlns:p14="http://schemas.microsoft.com/office/powerpoint/2010/main" val="2322020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8144E8-720C-40F0-A699-045BBBDBFEFA}" type="datetimeFigureOut">
              <a:rPr lang="en-US" smtClean="0"/>
              <a:t>3/31/2019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319BC2-B5BB-4928-B552-6A80E790A9F5}" type="slidenum">
              <a:rPr lang="en-US" smtClean="0"/>
              <a:t>‹#›</a:t>
            </a:fld>
            <a:endParaRPr lang="en-US" dirty="0"/>
          </a:p>
        </p:txBody>
      </p:sp>
    </p:spTree>
    <p:extLst>
      <p:ext uri="{BB962C8B-B14F-4D97-AF65-F5344CB8AC3E}">
        <p14:creationId xmlns:p14="http://schemas.microsoft.com/office/powerpoint/2010/main" val="3625231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38144E8-720C-40F0-A699-045BBBDBFEFA}" type="datetimeFigureOut">
              <a:rPr lang="en-US" smtClean="0"/>
              <a:t>3/31/2019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319BC2-B5BB-4928-B552-6A80E790A9F5}" type="slidenum">
              <a:rPr lang="en-US" smtClean="0"/>
              <a:t>‹#›</a:t>
            </a:fld>
            <a:endParaRPr lang="en-US" dirty="0"/>
          </a:p>
        </p:txBody>
      </p:sp>
    </p:spTree>
    <p:extLst>
      <p:ext uri="{BB962C8B-B14F-4D97-AF65-F5344CB8AC3E}">
        <p14:creationId xmlns:p14="http://schemas.microsoft.com/office/powerpoint/2010/main" val="3917150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8144E8-720C-40F0-A699-045BBBDBFEFA}" type="datetimeFigureOut">
              <a:rPr lang="en-US" smtClean="0"/>
              <a:t>3/31/2019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D319BC2-B5BB-4928-B552-6A80E790A9F5}" type="slidenum">
              <a:rPr lang="en-US" smtClean="0"/>
              <a:t>‹#›</a:t>
            </a:fld>
            <a:endParaRPr lang="en-US" dirty="0"/>
          </a:p>
        </p:txBody>
      </p:sp>
    </p:spTree>
    <p:extLst>
      <p:ext uri="{BB962C8B-B14F-4D97-AF65-F5344CB8AC3E}">
        <p14:creationId xmlns:p14="http://schemas.microsoft.com/office/powerpoint/2010/main" val="1018401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8144E8-720C-40F0-A699-045BBBDBFEFA}" type="datetimeFigureOut">
              <a:rPr lang="en-US" smtClean="0"/>
              <a:t>3/31/2019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D319BC2-B5BB-4928-B552-6A80E790A9F5}" type="slidenum">
              <a:rPr lang="en-US" smtClean="0"/>
              <a:t>‹#›</a:t>
            </a:fld>
            <a:endParaRPr lang="en-US" dirty="0"/>
          </a:p>
        </p:txBody>
      </p:sp>
    </p:spTree>
    <p:extLst>
      <p:ext uri="{BB962C8B-B14F-4D97-AF65-F5344CB8AC3E}">
        <p14:creationId xmlns:p14="http://schemas.microsoft.com/office/powerpoint/2010/main" val="2474056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8144E8-720C-40F0-A699-045BBBDBFEFA}" type="datetimeFigureOut">
              <a:rPr lang="en-US" smtClean="0"/>
              <a:t>3/31/2019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D319BC2-B5BB-4928-B552-6A80E790A9F5}" type="slidenum">
              <a:rPr lang="en-US" smtClean="0"/>
              <a:t>‹#›</a:t>
            </a:fld>
            <a:endParaRPr lang="en-US" dirty="0"/>
          </a:p>
        </p:txBody>
      </p:sp>
    </p:spTree>
    <p:extLst>
      <p:ext uri="{BB962C8B-B14F-4D97-AF65-F5344CB8AC3E}">
        <p14:creationId xmlns:p14="http://schemas.microsoft.com/office/powerpoint/2010/main" val="181609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8144E8-720C-40F0-A699-045BBBDBFEFA}" type="datetimeFigureOut">
              <a:rPr lang="en-US" smtClean="0"/>
              <a:t>3/31/2019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D319BC2-B5BB-4928-B552-6A80E790A9F5}" type="slidenum">
              <a:rPr lang="en-US" smtClean="0"/>
              <a:t>‹#›</a:t>
            </a:fld>
            <a:endParaRPr lang="en-US" dirty="0"/>
          </a:p>
        </p:txBody>
      </p:sp>
    </p:spTree>
    <p:extLst>
      <p:ext uri="{BB962C8B-B14F-4D97-AF65-F5344CB8AC3E}">
        <p14:creationId xmlns:p14="http://schemas.microsoft.com/office/powerpoint/2010/main" val="438449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8144E8-720C-40F0-A699-045BBBDBFEFA}" type="datetimeFigureOut">
              <a:rPr lang="en-US" smtClean="0"/>
              <a:t>3/31/2019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D319BC2-B5BB-4928-B552-6A80E790A9F5}" type="slidenum">
              <a:rPr lang="en-US" smtClean="0"/>
              <a:t>‹#›</a:t>
            </a:fld>
            <a:endParaRPr lang="en-US" dirty="0"/>
          </a:p>
        </p:txBody>
      </p:sp>
    </p:spTree>
    <p:extLst>
      <p:ext uri="{BB962C8B-B14F-4D97-AF65-F5344CB8AC3E}">
        <p14:creationId xmlns:p14="http://schemas.microsoft.com/office/powerpoint/2010/main" val="1551706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8144E8-720C-40F0-A699-045BBBDBFEFA}" type="datetimeFigureOut">
              <a:rPr lang="en-US" smtClean="0"/>
              <a:t>3/31/2019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D319BC2-B5BB-4928-B552-6A80E790A9F5}" type="slidenum">
              <a:rPr lang="en-US" smtClean="0"/>
              <a:t>‹#›</a:t>
            </a:fld>
            <a:endParaRPr lang="en-US" dirty="0"/>
          </a:p>
        </p:txBody>
      </p:sp>
    </p:spTree>
    <p:extLst>
      <p:ext uri="{BB962C8B-B14F-4D97-AF65-F5344CB8AC3E}">
        <p14:creationId xmlns:p14="http://schemas.microsoft.com/office/powerpoint/2010/main" val="479801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8144E8-720C-40F0-A699-045BBBDBFEFA}" type="datetimeFigureOut">
              <a:rPr lang="en-US" smtClean="0"/>
              <a:t>3/31/2019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319BC2-B5BB-4928-B552-6A80E790A9F5}" type="slidenum">
              <a:rPr lang="en-US" smtClean="0"/>
              <a:t>‹#›</a:t>
            </a:fld>
            <a:endParaRPr lang="en-US" dirty="0"/>
          </a:p>
        </p:txBody>
      </p:sp>
    </p:spTree>
    <p:extLst>
      <p:ext uri="{BB962C8B-B14F-4D97-AF65-F5344CB8AC3E}">
        <p14:creationId xmlns:p14="http://schemas.microsoft.com/office/powerpoint/2010/main" val="1675085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hat.whatsapp.com/Gta8r5Mj2Qs5LbsUIAfaEa"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5182645"/>
            <a:ext cx="9144000" cy="873017"/>
          </a:xfrm>
        </p:spPr>
        <p:txBody>
          <a:bodyPr>
            <a:normAutofit lnSpcReduction="10000"/>
          </a:bodyPr>
          <a:lstStyle/>
          <a:p>
            <a:r>
              <a:rPr lang="en-US" dirty="0" smtClean="0"/>
              <a:t>The Virgin Way: Everything I Know About Leadership</a:t>
            </a:r>
          </a:p>
          <a:p>
            <a:r>
              <a:rPr lang="en-US" dirty="0" smtClean="0"/>
              <a:t>By Richard Branson</a:t>
            </a:r>
            <a:endParaRPr lang="en-US" dirty="0"/>
          </a:p>
        </p:txBody>
      </p:sp>
      <p:pic>
        <p:nvPicPr>
          <p:cNvPr id="1026" name="Picture 2" descr="https://2.bp.blogspot.com/-tYUiaA1VwTM/WeH3BTeBTkI/AAAAAAAACP8/AVKSgrPfxJ8m3c6sQN51-W-TbM5J39xowCK4BGAYYCw/s1600/virgin%2Bwa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0027" y="137362"/>
            <a:ext cx="6043344" cy="488525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ctrTitle"/>
          </p:nvPr>
        </p:nvSpPr>
        <p:spPr/>
        <p:txBody>
          <a:bodyPr/>
          <a:lstStyle/>
          <a:p>
            <a:r>
              <a:rPr lang="en-US" dirty="0" smtClean="0"/>
              <a:t> </a:t>
            </a:r>
            <a:endParaRPr lang="en-US" dirty="0"/>
          </a:p>
        </p:txBody>
      </p:sp>
      <p:sp>
        <p:nvSpPr>
          <p:cNvPr id="6" name="TextBox 5"/>
          <p:cNvSpPr txBox="1"/>
          <p:nvPr/>
        </p:nvSpPr>
        <p:spPr>
          <a:xfrm>
            <a:off x="277091" y="5957463"/>
            <a:ext cx="11568545" cy="923330"/>
          </a:xfrm>
          <a:prstGeom prst="rect">
            <a:avLst/>
          </a:prstGeom>
          <a:noFill/>
        </p:spPr>
        <p:txBody>
          <a:bodyPr wrap="square" rtlCol="0">
            <a:spAutoFit/>
          </a:bodyPr>
          <a:lstStyle/>
          <a:p>
            <a:r>
              <a:rPr lang="en-US" dirty="0" smtClean="0"/>
              <a:t>To join our </a:t>
            </a:r>
            <a:r>
              <a:rPr lang="en-US" dirty="0"/>
              <a:t>WhatsApp </a:t>
            </a:r>
            <a:r>
              <a:rPr lang="en-US" dirty="0" smtClean="0"/>
              <a:t>group, open the link given below on phone:</a:t>
            </a:r>
            <a:endParaRPr lang="en-US" dirty="0"/>
          </a:p>
          <a:p>
            <a:r>
              <a:rPr lang="en-US" dirty="0">
                <a:hlinkClick r:id="rId3"/>
              </a:rPr>
              <a:t>https://</a:t>
            </a:r>
            <a:r>
              <a:rPr lang="en-US" dirty="0" smtClean="0">
                <a:hlinkClick r:id="rId3"/>
              </a:rPr>
              <a:t>chat.whatsapp.com/Gta8r5Mj2Qs5LbsUIAfaEa</a:t>
            </a:r>
            <a:endParaRPr lang="en-US" dirty="0" smtClean="0"/>
          </a:p>
          <a:p>
            <a:endParaRPr lang="en-US" dirty="0"/>
          </a:p>
        </p:txBody>
      </p:sp>
    </p:spTree>
    <p:extLst>
      <p:ext uri="{BB962C8B-B14F-4D97-AF65-F5344CB8AC3E}">
        <p14:creationId xmlns:p14="http://schemas.microsoft.com/office/powerpoint/2010/main" val="35924791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3346" y="942108"/>
            <a:ext cx="11416146" cy="4093428"/>
          </a:xfrm>
          <a:prstGeom prst="rect">
            <a:avLst/>
          </a:prstGeom>
          <a:noFill/>
        </p:spPr>
        <p:txBody>
          <a:bodyPr wrap="square" rtlCol="0">
            <a:spAutoFit/>
          </a:bodyPr>
          <a:lstStyle/>
          <a:p>
            <a:r>
              <a:rPr lang="en-US" sz="4400" b="1" dirty="0"/>
              <a:t>IF IT WALKS LIKE A DUCK . . </a:t>
            </a:r>
            <a:r>
              <a:rPr lang="en-US" sz="4400" b="1" dirty="0" smtClean="0"/>
              <a:t>.</a:t>
            </a:r>
          </a:p>
          <a:p>
            <a:endParaRPr lang="en-US" b="1" dirty="0"/>
          </a:p>
          <a:p>
            <a:r>
              <a:rPr lang="en-US" dirty="0" smtClean="0">
                <a:sym typeface="Wingdings" panose="05000000000000000000" pitchFamily="2" charset="2"/>
              </a:rPr>
              <a:t> </a:t>
            </a:r>
            <a:r>
              <a:rPr lang="en-US" dirty="0" smtClean="0"/>
              <a:t>Like </a:t>
            </a:r>
            <a:r>
              <a:rPr lang="en-US" dirty="0"/>
              <a:t>it or not, in the eyes of our customers, employees, friends, whoever, perception is very </a:t>
            </a:r>
            <a:r>
              <a:rPr lang="en-US" dirty="0" smtClean="0"/>
              <a:t>much reality</a:t>
            </a:r>
            <a:r>
              <a:rPr lang="en-US" dirty="0"/>
              <a:t>. Or as the old saying goes, ‘If it walks like a duck – it usually </a:t>
            </a:r>
            <a:r>
              <a:rPr lang="en-US" i="1" dirty="0"/>
              <a:t>is </a:t>
            </a:r>
            <a:r>
              <a:rPr lang="en-US" dirty="0"/>
              <a:t>a duck’. The ability to </a:t>
            </a:r>
            <a:r>
              <a:rPr lang="en-US" dirty="0" smtClean="0"/>
              <a:t>see one’s </a:t>
            </a:r>
            <a:r>
              <a:rPr lang="en-US" dirty="0"/>
              <a:t>own actions either personally or corporately through the eyes of others is a skill that </a:t>
            </a:r>
            <a:r>
              <a:rPr lang="en-US" dirty="0" smtClean="0"/>
              <a:t>takes practice </a:t>
            </a:r>
            <a:r>
              <a:rPr lang="en-US" dirty="0"/>
              <a:t>and ideally one that should be applied well in advance of making public statements or </a:t>
            </a:r>
            <a:r>
              <a:rPr lang="en-US" dirty="0" smtClean="0"/>
              <a:t>policy decisions </a:t>
            </a:r>
            <a:r>
              <a:rPr lang="en-US" dirty="0"/>
              <a:t>that might be open to ambiguity or question. We are all consumers and yet </a:t>
            </a:r>
            <a:r>
              <a:rPr lang="en-US" dirty="0" smtClean="0"/>
              <a:t>Richard is constantly amazed </a:t>
            </a:r>
            <a:r>
              <a:rPr lang="en-US" dirty="0"/>
              <a:t>at how many business people seem to dwell in some kind of subjective blinkered </a:t>
            </a:r>
            <a:r>
              <a:rPr lang="en-US" dirty="0" smtClean="0"/>
              <a:t>cocoon instead </a:t>
            </a:r>
            <a:r>
              <a:rPr lang="en-US" dirty="0"/>
              <a:t>of looking objectively at their own products and services</a:t>
            </a:r>
            <a:r>
              <a:rPr lang="en-US" dirty="0" smtClean="0"/>
              <a:t>.</a:t>
            </a:r>
          </a:p>
          <a:p>
            <a:endParaRPr lang="en-US" dirty="0"/>
          </a:p>
          <a:p>
            <a:endParaRPr lang="en-US" dirty="0" smtClean="0"/>
          </a:p>
          <a:p>
            <a:r>
              <a:rPr lang="en-US" dirty="0" smtClean="0">
                <a:sym typeface="Wingdings" panose="05000000000000000000" pitchFamily="2" charset="2"/>
              </a:rPr>
              <a:t> </a:t>
            </a:r>
            <a:r>
              <a:rPr lang="en-US" dirty="0" smtClean="0"/>
              <a:t>“</a:t>
            </a:r>
            <a:r>
              <a:rPr lang="en-US" dirty="0"/>
              <a:t>Now I am not suggesting that soliciting the input of foreign dictators is necessarily the way to </a:t>
            </a:r>
            <a:r>
              <a:rPr lang="en-US" dirty="0" smtClean="0"/>
              <a:t>go, but </a:t>
            </a:r>
            <a:r>
              <a:rPr lang="en-US" dirty="0"/>
              <a:t>when you have family and friends who are also consumers, it is downright foolish not to take </a:t>
            </a:r>
            <a:r>
              <a:rPr lang="en-US" dirty="0" smtClean="0"/>
              <a:t>full advantage </a:t>
            </a:r>
            <a:r>
              <a:rPr lang="en-US" dirty="0"/>
              <a:t>and listen to their outside-in points of view.</a:t>
            </a:r>
            <a:r>
              <a:rPr lang="en-US" dirty="0" smtClean="0"/>
              <a:t>”</a:t>
            </a:r>
            <a:endParaRPr lang="en-US" dirty="0"/>
          </a:p>
        </p:txBody>
      </p:sp>
    </p:spTree>
    <p:extLst>
      <p:ext uri="{BB962C8B-B14F-4D97-AF65-F5344CB8AC3E}">
        <p14:creationId xmlns:p14="http://schemas.microsoft.com/office/powerpoint/2010/main" val="32580637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2509" y="665018"/>
            <a:ext cx="11693236" cy="5478423"/>
          </a:xfrm>
          <a:prstGeom prst="rect">
            <a:avLst/>
          </a:prstGeom>
          <a:noFill/>
        </p:spPr>
        <p:txBody>
          <a:bodyPr wrap="square" rtlCol="0">
            <a:spAutoFit/>
          </a:bodyPr>
          <a:lstStyle/>
          <a:p>
            <a:r>
              <a:rPr lang="en-US" sz="4400" b="1" dirty="0" smtClean="0"/>
              <a:t>How far can it get you? (An example)</a:t>
            </a:r>
          </a:p>
          <a:p>
            <a:endParaRPr lang="en-US" dirty="0" smtClean="0"/>
          </a:p>
          <a:p>
            <a:r>
              <a:rPr lang="en-US" dirty="0" smtClean="0">
                <a:sym typeface="Wingdings" panose="05000000000000000000" pitchFamily="2" charset="2"/>
              </a:rPr>
              <a:t> </a:t>
            </a:r>
            <a:r>
              <a:rPr lang="en-US" dirty="0" smtClean="0"/>
              <a:t>"Trusting your own consumer-based instincts" is a tried and true belief. This is, of course, also considered a very </a:t>
            </a:r>
            <a:endParaRPr lang="en-US" dirty="0"/>
          </a:p>
          <a:p>
            <a:r>
              <a:rPr lang="en-US" dirty="0" smtClean="0"/>
              <a:t>pragmatic investment strategy – if as a consumer you really like using a particular product and purchase it over other </a:t>
            </a:r>
            <a:endParaRPr lang="en-US" dirty="0"/>
          </a:p>
          <a:p>
            <a:r>
              <a:rPr lang="en-US" dirty="0" smtClean="0"/>
              <a:t>choices every time, then presumably lots of others do the same, so it may be a stock worth acquiring. The ultimate example of such consumer behavior is the tale of American entrepreneur Victor Kiam, who made a fortune from his company Remington Products. As the story goes, his wife bought him a Remington electric razor and, as he famously said in their advertising campaigns, ‘I liked the product so much, I bought the company.’</a:t>
            </a:r>
          </a:p>
          <a:p>
            <a:endParaRPr lang="en-US" dirty="0"/>
          </a:p>
          <a:p>
            <a:endParaRPr lang="en-US" dirty="0" smtClean="0"/>
          </a:p>
          <a:p>
            <a:r>
              <a:rPr lang="en-US" dirty="0" smtClean="0">
                <a:sym typeface="Wingdings" panose="05000000000000000000" pitchFamily="2" charset="2"/>
              </a:rPr>
              <a:t> </a:t>
            </a:r>
            <a:r>
              <a:rPr lang="en-US" dirty="0" smtClean="0"/>
              <a:t>Call </a:t>
            </a:r>
            <a:r>
              <a:rPr lang="en-US" dirty="0"/>
              <a:t>it leadership in reverse if you like, but any company that views their business’s level </a:t>
            </a:r>
            <a:r>
              <a:rPr lang="en-US" dirty="0" smtClean="0"/>
              <a:t>of performance </a:t>
            </a:r>
            <a:r>
              <a:rPr lang="en-US" dirty="0"/>
              <a:t>strictly through the optic of the bottom line is living very dangerously. That kind </a:t>
            </a:r>
            <a:r>
              <a:rPr lang="en-US" dirty="0" smtClean="0"/>
              <a:t>of blinkered </a:t>
            </a:r>
            <a:r>
              <a:rPr lang="en-US" dirty="0"/>
              <a:t>‘view from the boardroom’ thinking was what cost Steve Jobs his job at Apple and </a:t>
            </a:r>
            <a:r>
              <a:rPr lang="en-US" dirty="0" smtClean="0"/>
              <a:t>history very </a:t>
            </a:r>
            <a:r>
              <a:rPr lang="en-US" dirty="0"/>
              <a:t>quickly showed where that took the company – almost to the point of </a:t>
            </a:r>
            <a:r>
              <a:rPr lang="en-US" dirty="0" smtClean="0"/>
              <a:t>extinction.</a:t>
            </a:r>
          </a:p>
          <a:p>
            <a:endParaRPr lang="en-US" dirty="0" smtClean="0"/>
          </a:p>
          <a:p>
            <a:endParaRPr lang="en-US" dirty="0"/>
          </a:p>
          <a:p>
            <a:r>
              <a:rPr lang="en-US" dirty="0" smtClean="0">
                <a:sym typeface="Wingdings" panose="05000000000000000000" pitchFamily="2" charset="2"/>
              </a:rPr>
              <a:t> </a:t>
            </a:r>
            <a:r>
              <a:rPr lang="en-US" dirty="0" smtClean="0"/>
              <a:t>Getting </a:t>
            </a:r>
            <a:r>
              <a:rPr lang="en-US" dirty="0"/>
              <a:t>into the habit of looking </a:t>
            </a:r>
            <a:r>
              <a:rPr lang="en-US" dirty="0" smtClean="0"/>
              <a:t>at your </a:t>
            </a:r>
            <a:r>
              <a:rPr lang="en-US" dirty="0"/>
              <a:t>business from the outside in will tell you a lot about how long those good results are likely </a:t>
            </a:r>
            <a:r>
              <a:rPr lang="en-US" dirty="0" smtClean="0"/>
              <a:t>to continue </a:t>
            </a:r>
            <a:r>
              <a:rPr lang="en-US" dirty="0"/>
              <a:t>– or not!</a:t>
            </a:r>
          </a:p>
        </p:txBody>
      </p:sp>
    </p:spTree>
    <p:extLst>
      <p:ext uri="{BB962C8B-B14F-4D97-AF65-F5344CB8AC3E}">
        <p14:creationId xmlns:p14="http://schemas.microsoft.com/office/powerpoint/2010/main" val="17421720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58836" y="2634781"/>
            <a:ext cx="6096000" cy="1446550"/>
          </a:xfrm>
          <a:prstGeom prst="rect">
            <a:avLst/>
          </a:prstGeom>
        </p:spPr>
        <p:txBody>
          <a:bodyPr>
            <a:spAutoFit/>
          </a:bodyPr>
          <a:lstStyle/>
          <a:p>
            <a:pPr algn="ctr"/>
            <a:r>
              <a:rPr lang="en-US" sz="4400" b="1" dirty="0" smtClean="0"/>
              <a:t>K-I-S-S AND TELL</a:t>
            </a:r>
          </a:p>
          <a:p>
            <a:pPr algn="ctr"/>
            <a:r>
              <a:rPr lang="en-US" sz="4400" dirty="0" smtClean="0"/>
              <a:t>Simplicity wins every time</a:t>
            </a:r>
            <a:endParaRPr lang="en-US" sz="4400" dirty="0"/>
          </a:p>
        </p:txBody>
      </p:sp>
    </p:spTree>
    <p:extLst>
      <p:ext uri="{BB962C8B-B14F-4D97-AF65-F5344CB8AC3E}">
        <p14:creationId xmlns:p14="http://schemas.microsoft.com/office/powerpoint/2010/main" val="3656562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2509" y="304800"/>
            <a:ext cx="11125200" cy="2708434"/>
          </a:xfrm>
          <a:prstGeom prst="rect">
            <a:avLst/>
          </a:prstGeom>
          <a:noFill/>
        </p:spPr>
        <p:txBody>
          <a:bodyPr wrap="square" rtlCol="0">
            <a:spAutoFit/>
          </a:bodyPr>
          <a:lstStyle/>
          <a:p>
            <a:r>
              <a:rPr lang="en-US" sz="4400" b="1" dirty="0"/>
              <a:t>SHORT AND SNAPPY WINS EVERY TIME</a:t>
            </a:r>
            <a:endParaRPr lang="en-US" sz="4400" dirty="0"/>
          </a:p>
          <a:p>
            <a:r>
              <a:rPr lang="en-US" b="1" dirty="0"/>
              <a:t> </a:t>
            </a:r>
            <a:endParaRPr lang="en-US" dirty="0"/>
          </a:p>
          <a:p>
            <a:r>
              <a:rPr lang="en-US" dirty="0" smtClean="0">
                <a:sym typeface="Wingdings" panose="05000000000000000000" pitchFamily="2" charset="2"/>
              </a:rPr>
              <a:t> </a:t>
            </a:r>
            <a:r>
              <a:rPr lang="en-US" dirty="0" smtClean="0"/>
              <a:t>The </a:t>
            </a:r>
            <a:r>
              <a:rPr lang="en-US" dirty="0"/>
              <a:t>French </a:t>
            </a:r>
            <a:r>
              <a:rPr lang="en-US" dirty="0" smtClean="0"/>
              <a:t>mathematician Blaise </a:t>
            </a:r>
            <a:r>
              <a:rPr lang="en-US" dirty="0"/>
              <a:t>Pascal summed up this conundrum when he famously wrote, </a:t>
            </a:r>
            <a:r>
              <a:rPr lang="en-US" i="1" dirty="0"/>
              <a:t>‘I am sorry this letter is so </a:t>
            </a:r>
            <a:r>
              <a:rPr lang="en-US" i="1" dirty="0" smtClean="0"/>
              <a:t>long, I </a:t>
            </a:r>
            <a:r>
              <a:rPr lang="en-US" i="1" dirty="0"/>
              <a:t>didn’t have time to make it shorter.’</a:t>
            </a:r>
            <a:endParaRPr lang="en-US" dirty="0"/>
          </a:p>
          <a:p>
            <a:r>
              <a:rPr lang="en-US" i="1" dirty="0"/>
              <a:t> </a:t>
            </a:r>
            <a:endParaRPr lang="en-US" dirty="0"/>
          </a:p>
          <a:p>
            <a:r>
              <a:rPr lang="en-US" i="1" dirty="0" smtClean="0">
                <a:sym typeface="Wingdings" panose="05000000000000000000" pitchFamily="2" charset="2"/>
              </a:rPr>
              <a:t> </a:t>
            </a:r>
            <a:r>
              <a:rPr lang="en-US" i="1" dirty="0" smtClean="0"/>
              <a:t>‘</a:t>
            </a:r>
            <a:r>
              <a:rPr lang="en-US" i="1" dirty="0"/>
              <a:t>A good speech should be like a woman’s skirt: long enough to cover the subject and </a:t>
            </a:r>
            <a:r>
              <a:rPr lang="en-US" i="1" dirty="0" smtClean="0"/>
              <a:t>short enough </a:t>
            </a:r>
            <a:r>
              <a:rPr lang="en-US" i="1" dirty="0"/>
              <a:t>to create interest.’</a:t>
            </a:r>
            <a:endParaRPr lang="en-US" dirty="0"/>
          </a:p>
          <a:p>
            <a:endParaRPr lang="en-US" dirty="0"/>
          </a:p>
        </p:txBody>
      </p:sp>
    </p:spTree>
    <p:extLst>
      <p:ext uri="{BB962C8B-B14F-4D97-AF65-F5344CB8AC3E}">
        <p14:creationId xmlns:p14="http://schemas.microsoft.com/office/powerpoint/2010/main" val="41618033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1673" y="221673"/>
            <a:ext cx="11596254" cy="3816429"/>
          </a:xfrm>
          <a:prstGeom prst="rect">
            <a:avLst/>
          </a:prstGeom>
          <a:noFill/>
        </p:spPr>
        <p:txBody>
          <a:bodyPr wrap="square" rtlCol="0">
            <a:spAutoFit/>
          </a:bodyPr>
          <a:lstStyle/>
          <a:p>
            <a:r>
              <a:rPr lang="en-US" sz="4400" b="1" dirty="0" smtClean="0"/>
              <a:t>PUBLIC SPEAKING</a:t>
            </a:r>
          </a:p>
          <a:p>
            <a:endParaRPr lang="en-US" dirty="0"/>
          </a:p>
          <a:p>
            <a:r>
              <a:rPr lang="en-US" dirty="0" smtClean="0">
                <a:sym typeface="Wingdings" panose="05000000000000000000" pitchFamily="2" charset="2"/>
              </a:rPr>
              <a:t> </a:t>
            </a:r>
            <a:r>
              <a:rPr lang="en-US" dirty="0" smtClean="0"/>
              <a:t>Twain’s </a:t>
            </a:r>
            <a:r>
              <a:rPr lang="en-US" dirty="0"/>
              <a:t>other statement on the subject of speaking </a:t>
            </a:r>
            <a:r>
              <a:rPr lang="en-US" dirty="0" smtClean="0"/>
              <a:t>that </a:t>
            </a:r>
            <a:r>
              <a:rPr lang="en-US" dirty="0"/>
              <a:t>made </a:t>
            </a:r>
            <a:r>
              <a:rPr lang="en-US" dirty="0" smtClean="0"/>
              <a:t>Richard </a:t>
            </a:r>
            <a:r>
              <a:rPr lang="en-US" dirty="0"/>
              <a:t>feel a lot better about </a:t>
            </a:r>
            <a:r>
              <a:rPr lang="en-US" dirty="0" smtClean="0"/>
              <a:t>his qualms was:</a:t>
            </a:r>
          </a:p>
          <a:p>
            <a:endParaRPr lang="en-US" i="1" dirty="0"/>
          </a:p>
          <a:p>
            <a:r>
              <a:rPr lang="en-US" i="1" dirty="0" smtClean="0"/>
              <a:t>‘</a:t>
            </a:r>
            <a:r>
              <a:rPr lang="en-US" i="1" dirty="0"/>
              <a:t>There are only two types of speakers in the world: 1. The nervous and 2. Liars</a:t>
            </a:r>
            <a:r>
              <a:rPr lang="en-US" i="1" dirty="0" smtClean="0"/>
              <a:t>.’</a:t>
            </a:r>
          </a:p>
          <a:p>
            <a:endParaRPr lang="en-US" dirty="0"/>
          </a:p>
          <a:p>
            <a:r>
              <a:rPr lang="en-US" dirty="0" smtClean="0">
                <a:sym typeface="Wingdings" panose="05000000000000000000" pitchFamily="2" charset="2"/>
              </a:rPr>
              <a:t> </a:t>
            </a:r>
            <a:r>
              <a:rPr lang="en-US" dirty="0" smtClean="0"/>
              <a:t>The </a:t>
            </a:r>
            <a:r>
              <a:rPr lang="en-US" dirty="0"/>
              <a:t>strange fact is that nervousness is good. The best and most experienced public speakers </a:t>
            </a:r>
            <a:r>
              <a:rPr lang="en-US" dirty="0" smtClean="0"/>
              <a:t>still get </a:t>
            </a:r>
            <a:r>
              <a:rPr lang="en-US" dirty="0"/>
              <a:t>nervous, so don’t fret about it. A touch of the jitters sharpens the mind, gets the adrenalin </a:t>
            </a:r>
            <a:r>
              <a:rPr lang="en-US" dirty="0" smtClean="0"/>
              <a:t>flowing and </a:t>
            </a:r>
            <a:r>
              <a:rPr lang="en-US" dirty="0"/>
              <a:t>helps you to focus. At least that’s the theory, and as easy as it is to say, ‘Don’t sweat it’, for </a:t>
            </a:r>
            <a:r>
              <a:rPr lang="en-US" dirty="0" smtClean="0"/>
              <a:t>some people</a:t>
            </a:r>
            <a:r>
              <a:rPr lang="en-US" dirty="0"/>
              <a:t>, of whom I used to occasionally be one, the fear of public speaking can be </a:t>
            </a:r>
            <a:r>
              <a:rPr lang="en-US" dirty="0" smtClean="0"/>
              <a:t>absolutely debilitating</a:t>
            </a:r>
            <a:r>
              <a:rPr lang="en-US" dirty="0"/>
              <a:t>. The best way to mitigate it is quite </a:t>
            </a:r>
            <a:r>
              <a:rPr lang="en-US" dirty="0" smtClean="0"/>
              <a:t>simple, </a:t>
            </a:r>
            <a:r>
              <a:rPr lang="en-US" dirty="0" smtClean="0"/>
              <a:t>practice</a:t>
            </a:r>
            <a:r>
              <a:rPr lang="en-US" dirty="0"/>
              <a:t>, </a:t>
            </a:r>
            <a:r>
              <a:rPr lang="en-US" dirty="0" smtClean="0"/>
              <a:t>practice</a:t>
            </a:r>
            <a:r>
              <a:rPr lang="en-US" dirty="0"/>
              <a:t>, </a:t>
            </a:r>
            <a:r>
              <a:rPr lang="en-US" dirty="0" smtClean="0"/>
              <a:t>practice </a:t>
            </a:r>
            <a:r>
              <a:rPr lang="en-US" dirty="0"/>
              <a:t>and </a:t>
            </a:r>
            <a:r>
              <a:rPr lang="en-US" dirty="0" smtClean="0"/>
              <a:t>practice some more</a:t>
            </a:r>
            <a:r>
              <a:rPr lang="en-US" dirty="0"/>
              <a:t>. Go through it until you are saying it in your dreams and it will be a lot easier on the day.</a:t>
            </a:r>
          </a:p>
          <a:p>
            <a:endParaRPr lang="en-US" dirty="0"/>
          </a:p>
        </p:txBody>
      </p:sp>
    </p:spTree>
    <p:extLst>
      <p:ext uri="{BB962C8B-B14F-4D97-AF65-F5344CB8AC3E}">
        <p14:creationId xmlns:p14="http://schemas.microsoft.com/office/powerpoint/2010/main" val="14966728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1942618" cy="5755422"/>
          </a:xfrm>
          <a:prstGeom prst="rect">
            <a:avLst/>
          </a:prstGeom>
          <a:noFill/>
        </p:spPr>
        <p:txBody>
          <a:bodyPr wrap="square" rtlCol="0">
            <a:spAutoFit/>
          </a:bodyPr>
          <a:lstStyle/>
          <a:p>
            <a:r>
              <a:rPr lang="en-US" sz="4400" b="1" dirty="0" smtClean="0"/>
              <a:t>“NAVIGATING THE NEXT”</a:t>
            </a:r>
          </a:p>
          <a:p>
            <a:endParaRPr lang="en-US" dirty="0" smtClean="0"/>
          </a:p>
          <a:p>
            <a:r>
              <a:rPr lang="en-US" dirty="0" smtClean="0"/>
              <a:t>While </a:t>
            </a:r>
            <a:r>
              <a:rPr lang="en-US" dirty="0"/>
              <a:t>Kodak should have been in the driver’s seat when digital </a:t>
            </a:r>
            <a:r>
              <a:rPr lang="en-US" dirty="0" smtClean="0"/>
              <a:t>photography first </a:t>
            </a:r>
            <a:r>
              <a:rPr lang="en-US" dirty="0"/>
              <a:t>emerged – in 1975 they had developed a digital camera that was the first of its kind – the </a:t>
            </a:r>
            <a:r>
              <a:rPr lang="en-US" dirty="0" smtClean="0"/>
              <a:t>product was </a:t>
            </a:r>
            <a:r>
              <a:rPr lang="en-US" dirty="0"/>
              <a:t>soon dropped for fear it would threaten their existing photographic film business. Instead </a:t>
            </a:r>
            <a:r>
              <a:rPr lang="en-US" dirty="0" smtClean="0"/>
              <a:t>of embracing </a:t>
            </a:r>
            <a:r>
              <a:rPr lang="en-US" dirty="0"/>
              <a:t>the opportunities that the new technology presented and exploiting their resources to </a:t>
            </a:r>
            <a:r>
              <a:rPr lang="en-US" dirty="0" smtClean="0"/>
              <a:t>lead the </a:t>
            </a:r>
            <a:r>
              <a:rPr lang="en-US" dirty="0"/>
              <a:t>charge, Kodak’s senior management instead seemed to bury their heads in the sand. It was </a:t>
            </a:r>
            <a:r>
              <a:rPr lang="en-US" dirty="0" smtClean="0"/>
              <a:t>almost as </a:t>
            </a:r>
            <a:r>
              <a:rPr lang="en-US" dirty="0"/>
              <a:t>if they believed that if, as the industry leader, they were to ignore it then digital might magically </a:t>
            </a:r>
            <a:r>
              <a:rPr lang="en-US" dirty="0" smtClean="0"/>
              <a:t>go away </a:t>
            </a:r>
            <a:r>
              <a:rPr lang="en-US" dirty="0"/>
              <a:t>– but like King Canute who thought he could turn back the tide, they were very much </a:t>
            </a:r>
            <a:r>
              <a:rPr lang="en-US" dirty="0" smtClean="0"/>
              <a:t>mistaken. </a:t>
            </a:r>
          </a:p>
          <a:p>
            <a:endParaRPr lang="en-US" dirty="0"/>
          </a:p>
          <a:p>
            <a:r>
              <a:rPr lang="en-US" dirty="0" smtClean="0"/>
              <a:t>Eventually</a:t>
            </a:r>
            <a:r>
              <a:rPr lang="en-US" dirty="0"/>
              <a:t>, seeing the error of their ways, Kodak condescended to try and create </a:t>
            </a:r>
            <a:r>
              <a:rPr lang="en-US" dirty="0" smtClean="0"/>
              <a:t>contrived synergies </a:t>
            </a:r>
            <a:r>
              <a:rPr lang="en-US" dirty="0"/>
              <a:t>such as ‘Photo CD’ that fell somewhere between their traditional analogue offerings </a:t>
            </a:r>
            <a:r>
              <a:rPr lang="en-US" dirty="0" smtClean="0"/>
              <a:t>and digital </a:t>
            </a:r>
            <a:r>
              <a:rPr lang="en-US" dirty="0"/>
              <a:t>technology, but compromises seldom work. While Kodak tried desperately to hang on to </a:t>
            </a:r>
            <a:r>
              <a:rPr lang="en-US" dirty="0" smtClean="0"/>
              <a:t>the past </a:t>
            </a:r>
            <a:r>
              <a:rPr lang="en-US" dirty="0"/>
              <a:t>and the huge 70 per cent profit margins they had enjoyed from their traditional film </a:t>
            </a:r>
            <a:r>
              <a:rPr lang="en-US" dirty="0" smtClean="0"/>
              <a:t>business, newcomers </a:t>
            </a:r>
            <a:r>
              <a:rPr lang="en-US" dirty="0"/>
              <a:t>to the camera game like Sony swept right on by them and, as they say in the US, ‘ate </a:t>
            </a:r>
            <a:r>
              <a:rPr lang="en-US" dirty="0" smtClean="0"/>
              <a:t>their lunch</a:t>
            </a:r>
            <a:r>
              <a:rPr lang="en-US" dirty="0"/>
              <a:t>’. Kodak’s share price dropped by 80 per cent in 2011 and they filed for Chapter 11 </a:t>
            </a:r>
            <a:r>
              <a:rPr lang="en-US" dirty="0" smtClean="0"/>
              <a:t>bankruptcy protection </a:t>
            </a:r>
            <a:r>
              <a:rPr lang="en-US" dirty="0"/>
              <a:t>in January of 2012. It took until September 2013 for Kodak to emerge from </a:t>
            </a:r>
            <a:r>
              <a:rPr lang="en-US" dirty="0" smtClean="0"/>
              <a:t>bankruptcy protection </a:t>
            </a:r>
            <a:r>
              <a:rPr lang="en-US" dirty="0"/>
              <a:t>as a greatly pared-down and I suspect, much wiser company. The fact that other </a:t>
            </a:r>
            <a:r>
              <a:rPr lang="en-US" dirty="0" smtClean="0"/>
              <a:t>major analogue-era </a:t>
            </a:r>
            <a:r>
              <a:rPr lang="en-US" dirty="0"/>
              <a:t>imaging companies like Canon, Nikon and Leica all successfully navigated the </a:t>
            </a:r>
            <a:r>
              <a:rPr lang="en-US" dirty="0" smtClean="0"/>
              <a:t>transition to </a:t>
            </a:r>
            <a:r>
              <a:rPr lang="en-US" dirty="0"/>
              <a:t>digital would seem to indicate that the only plausible reason for Kodak’s rapid decline was </a:t>
            </a:r>
            <a:r>
              <a:rPr lang="en-US" dirty="0" smtClean="0"/>
              <a:t>a catastrophic </a:t>
            </a:r>
            <a:r>
              <a:rPr lang="en-US" dirty="0"/>
              <a:t>failure in leadership. And as is almost always the case, leaders who spend too </a:t>
            </a:r>
            <a:r>
              <a:rPr lang="en-US" dirty="0" smtClean="0"/>
              <a:t>much time </a:t>
            </a:r>
            <a:r>
              <a:rPr lang="en-US" dirty="0"/>
              <a:t>looking in the rear-view mirror are seldom positioned to navigate the road ahead.</a:t>
            </a:r>
            <a:endParaRPr lang="en-US" b="1" dirty="0" smtClean="0"/>
          </a:p>
        </p:txBody>
      </p:sp>
    </p:spTree>
    <p:extLst>
      <p:ext uri="{BB962C8B-B14F-4D97-AF65-F5344CB8AC3E}">
        <p14:creationId xmlns:p14="http://schemas.microsoft.com/office/powerpoint/2010/main" val="30104317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51018" y="2801035"/>
            <a:ext cx="6096000" cy="1446550"/>
          </a:xfrm>
          <a:prstGeom prst="rect">
            <a:avLst/>
          </a:prstGeom>
        </p:spPr>
        <p:txBody>
          <a:bodyPr>
            <a:spAutoFit/>
          </a:bodyPr>
          <a:lstStyle/>
          <a:p>
            <a:pPr algn="ctr"/>
            <a:r>
              <a:rPr lang="en-US" sz="4400" b="1" dirty="0"/>
              <a:t>WHAT CHANCE LUCK?</a:t>
            </a:r>
          </a:p>
          <a:p>
            <a:pPr algn="ctr"/>
            <a:r>
              <a:rPr lang="en-US" sz="4400" dirty="0"/>
              <a:t>Fortune </a:t>
            </a:r>
            <a:r>
              <a:rPr lang="en-US" sz="4400" dirty="0" smtClean="0"/>
              <a:t>favors </a:t>
            </a:r>
            <a:r>
              <a:rPr lang="en-US" sz="4400" dirty="0"/>
              <a:t>the bold</a:t>
            </a:r>
          </a:p>
        </p:txBody>
      </p:sp>
    </p:spTree>
    <p:extLst>
      <p:ext uri="{BB962C8B-B14F-4D97-AF65-F5344CB8AC3E}">
        <p14:creationId xmlns:p14="http://schemas.microsoft.com/office/powerpoint/2010/main" val="7114973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109" y="152400"/>
            <a:ext cx="11499273" cy="6463308"/>
          </a:xfrm>
          <a:prstGeom prst="rect">
            <a:avLst/>
          </a:prstGeom>
          <a:noFill/>
        </p:spPr>
        <p:txBody>
          <a:bodyPr wrap="square" rtlCol="0">
            <a:spAutoFit/>
          </a:bodyPr>
          <a:lstStyle/>
          <a:p>
            <a:r>
              <a:rPr lang="en-US" b="1" dirty="0"/>
              <a:t>THE LUCK OF THE CHILEAN</a:t>
            </a:r>
            <a:endParaRPr lang="en-US" dirty="0"/>
          </a:p>
          <a:p>
            <a:r>
              <a:rPr lang="en-US" dirty="0"/>
              <a:t>And then there are those other serendipitous situations that come along perhaps once in a </a:t>
            </a:r>
            <a:r>
              <a:rPr lang="en-US" dirty="0" smtClean="0"/>
              <a:t>lifetime where </a:t>
            </a:r>
            <a:r>
              <a:rPr lang="en-US" dirty="0"/>
              <a:t>being in the right place at the right time can tee up an opportunity with no preparation at </a:t>
            </a:r>
            <a:r>
              <a:rPr lang="en-US" dirty="0" smtClean="0"/>
              <a:t>all. When </a:t>
            </a:r>
            <a:r>
              <a:rPr lang="en-US" dirty="0"/>
              <a:t>that happens it falls to the individual’s ability to </a:t>
            </a:r>
            <a:r>
              <a:rPr lang="en-US" dirty="0" smtClean="0"/>
              <a:t>recognize </a:t>
            </a:r>
            <a:r>
              <a:rPr lang="en-US" dirty="0"/>
              <a:t>the situation for what it is and </a:t>
            </a:r>
            <a:r>
              <a:rPr lang="en-US" dirty="0" smtClean="0"/>
              <a:t>seize the </a:t>
            </a:r>
            <a:r>
              <a:rPr lang="en-US" dirty="0"/>
              <a:t>moment.</a:t>
            </a:r>
          </a:p>
          <a:p>
            <a:r>
              <a:rPr lang="en-US" dirty="0"/>
              <a:t>My friend, let’s call him Antonio, was raised in Santiago, Chile and eventually </a:t>
            </a:r>
            <a:r>
              <a:rPr lang="en-US" dirty="0" smtClean="0"/>
              <a:t>attended California’s </a:t>
            </a:r>
            <a:r>
              <a:rPr lang="en-US" dirty="0"/>
              <a:t>prestigious Stanford University where he would earn a post-graduate degree in </a:t>
            </a:r>
            <a:r>
              <a:rPr lang="en-US" dirty="0" smtClean="0"/>
              <a:t>Business Administration </a:t>
            </a:r>
            <a:r>
              <a:rPr lang="en-US" dirty="0"/>
              <a:t>and Behavioral Sciences. One day, while he was attending Stanford, Antonio </a:t>
            </a:r>
            <a:r>
              <a:rPr lang="en-US" dirty="0" smtClean="0"/>
              <a:t>was standing </a:t>
            </a:r>
            <a:r>
              <a:rPr lang="en-US" dirty="0"/>
              <a:t>at the back of a long line outside a movie theatre when he and the stranger next to him </a:t>
            </a:r>
            <a:r>
              <a:rPr lang="en-US" dirty="0" smtClean="0"/>
              <a:t>were told </a:t>
            </a:r>
            <a:r>
              <a:rPr lang="en-US" dirty="0"/>
              <a:t>that the show had sold out and they’d have to come back another day. Equally miffed, the two </a:t>
            </a:r>
            <a:r>
              <a:rPr lang="en-US" dirty="0" smtClean="0"/>
              <a:t>of them </a:t>
            </a:r>
            <a:r>
              <a:rPr lang="en-US" dirty="0"/>
              <a:t>struck up a conversation and, with some unanticipated free time on their hands, ended up </a:t>
            </a:r>
            <a:r>
              <a:rPr lang="en-US" dirty="0" smtClean="0"/>
              <a:t>going for </a:t>
            </a:r>
            <a:r>
              <a:rPr lang="en-US" dirty="0"/>
              <a:t>a cup of coffee together. Over coffee Antonio asked what the stranger, who was also </a:t>
            </a:r>
            <a:r>
              <a:rPr lang="en-US" dirty="0" smtClean="0"/>
              <a:t>attending Stanford</a:t>
            </a:r>
            <a:r>
              <a:rPr lang="en-US" dirty="0"/>
              <a:t>, was up to and was told that he and a fellow student were working on a research project </a:t>
            </a:r>
            <a:r>
              <a:rPr lang="en-US" dirty="0" smtClean="0"/>
              <a:t>that was </a:t>
            </a:r>
            <a:r>
              <a:rPr lang="en-US" dirty="0"/>
              <a:t>something to do with search engines. As they parted company the other student handed over </a:t>
            </a:r>
            <a:r>
              <a:rPr lang="en-US" dirty="0" smtClean="0"/>
              <a:t>a copy </a:t>
            </a:r>
            <a:r>
              <a:rPr lang="en-US" dirty="0"/>
              <a:t>of his research paper and suggested my friend read it over and they could talk some more </a:t>
            </a:r>
            <a:r>
              <a:rPr lang="en-US" dirty="0" smtClean="0"/>
              <a:t>the next </a:t>
            </a:r>
            <a:r>
              <a:rPr lang="en-US" dirty="0"/>
              <a:t>day.</a:t>
            </a:r>
          </a:p>
          <a:p>
            <a:r>
              <a:rPr lang="en-US" dirty="0"/>
              <a:t>Antonio said he tried reading the highly technical document that night but the bulk of it was </a:t>
            </a:r>
            <a:r>
              <a:rPr lang="en-US" dirty="0" smtClean="0"/>
              <a:t>all about </a:t>
            </a:r>
            <a:r>
              <a:rPr lang="en-US" dirty="0"/>
              <a:t>algorithms and the like and way over his head. He was, however, highly intrigued with </a:t>
            </a:r>
            <a:r>
              <a:rPr lang="en-US" dirty="0" smtClean="0"/>
              <a:t>the object </a:t>
            </a:r>
            <a:r>
              <a:rPr lang="en-US" dirty="0"/>
              <a:t>of the exercise which was to </a:t>
            </a:r>
            <a:r>
              <a:rPr lang="en-US" dirty="0" smtClean="0"/>
              <a:t>organize </a:t>
            </a:r>
            <a:r>
              <a:rPr lang="en-US" dirty="0"/>
              <a:t>the vast amount of information on the web according </a:t>
            </a:r>
            <a:r>
              <a:rPr lang="en-US" dirty="0" smtClean="0"/>
              <a:t>to the </a:t>
            </a:r>
            <a:r>
              <a:rPr lang="en-US" dirty="0"/>
              <a:t>popularity of the pages. In short it struck him as an idea that had a lot of market potential. </a:t>
            </a:r>
            <a:r>
              <a:rPr lang="en-US" dirty="0" smtClean="0"/>
              <a:t>When Antonio </a:t>
            </a:r>
            <a:r>
              <a:rPr lang="en-US" dirty="0"/>
              <a:t>met up with his new friend the next day, therefore, he asked how he could get involved. </a:t>
            </a:r>
            <a:r>
              <a:rPr lang="en-US" dirty="0" smtClean="0"/>
              <a:t>He was </a:t>
            </a:r>
            <a:r>
              <a:rPr lang="en-US" dirty="0"/>
              <a:t>told they were in the early stages of raising capital to launch their business, that it was valued at</a:t>
            </a:r>
          </a:p>
          <a:p>
            <a:r>
              <a:rPr lang="en-US" dirty="0"/>
              <a:t>a million dollars and they’d love to have him as an investor. In what was to become the </a:t>
            </a:r>
            <a:r>
              <a:rPr lang="en-US" dirty="0" smtClean="0"/>
              <a:t>watershed moment </a:t>
            </a:r>
            <a:r>
              <a:rPr lang="en-US" dirty="0"/>
              <a:t>of his life, Antonio responded by saying, ‘Well, I have $10,000 that was earmarked for </a:t>
            </a:r>
            <a:r>
              <a:rPr lang="en-US" dirty="0" smtClean="0"/>
              <a:t>a second-hand </a:t>
            </a:r>
            <a:r>
              <a:rPr lang="en-US" dirty="0"/>
              <a:t>car but I might consider putting it into your company instead. What would that get me</a:t>
            </a:r>
            <a:r>
              <a:rPr lang="en-US" dirty="0" smtClean="0"/>
              <a:t>?’ He </a:t>
            </a:r>
            <a:r>
              <a:rPr lang="en-US" dirty="0"/>
              <a:t>was told it would give him a one per cent ownership stake and so they agreed that they had a </a:t>
            </a:r>
            <a:r>
              <a:rPr lang="en-US" dirty="0" smtClean="0"/>
              <a:t>deal. If </a:t>
            </a:r>
            <a:r>
              <a:rPr lang="en-US" dirty="0"/>
              <a:t>you haven’t guessed it by now, the student Antonio had been speaking to was one Sergey </a:t>
            </a:r>
            <a:r>
              <a:rPr lang="en-US" dirty="0" smtClean="0"/>
              <a:t>Brin, and </a:t>
            </a:r>
            <a:r>
              <a:rPr lang="en-US" dirty="0"/>
              <a:t>his partner went by the name of Larry Page. </a:t>
            </a:r>
            <a:endParaRPr lang="en-US" dirty="0" smtClean="0"/>
          </a:p>
        </p:txBody>
      </p:sp>
    </p:spTree>
    <p:extLst>
      <p:ext uri="{BB962C8B-B14F-4D97-AF65-F5344CB8AC3E}">
        <p14:creationId xmlns:p14="http://schemas.microsoft.com/office/powerpoint/2010/main" val="15562730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399" y="128809"/>
            <a:ext cx="11748655" cy="4801314"/>
          </a:xfrm>
          <a:prstGeom prst="rect">
            <a:avLst/>
          </a:prstGeom>
        </p:spPr>
        <p:txBody>
          <a:bodyPr wrap="square">
            <a:spAutoFit/>
          </a:bodyPr>
          <a:lstStyle/>
          <a:p>
            <a:r>
              <a:rPr lang="en-US" dirty="0" smtClean="0"/>
              <a:t>A counterpoint to my friend Antonio’s story is that of Ronald Wayne. Wayne had worked alongside Steve Jobs at Atari and became one of the co-founders of Apple with Jobs and Wozniak. At forty years of age, Wayne was almost twice as old as his young co-founders and so he agreed to essentially act as the venture’s ‘adult supervisor’ in return for which he was given a ten per cent stake in the nascent company. Among other things Wayne drew up the partnership agreement between the three, drafted the first company logo and wrote the Apple 1 manual. For a variety of reasons, however, Wayne just didn’t feel comfortable that things were going to work out – he also didn’t particularly enjoy working with Jobs – and so after only a couple of months Wayne called it quits and relinquished his stock in the company for a one-time pay-out of $800. Had he toughed it out and hung in there, that stock would today have been worth close to fifty billion dollars! So was it bad luck or</a:t>
            </a:r>
          </a:p>
          <a:p>
            <a:r>
              <a:rPr lang="en-US" dirty="0" smtClean="0"/>
              <a:t>bad judgement? Maybe a bit of both, but I’ll let you make up your own mind on this one. My Chilean friend was no Ronald Wayne and has been astute enough never to sell a single Google share and has reinvested all his dividends. He never got the used car but that $10,000 is now worth billions of dollars. Suffice it to say that the luckiest thing that ever happened to Antonio was going to see a popular movie in a small theatre. Had there been just two more seats left, his life would have</a:t>
            </a:r>
          </a:p>
          <a:p>
            <a:r>
              <a:rPr lang="en-US" dirty="0" smtClean="0"/>
              <a:t>been very different! But in terms of making the luck work for him he had to have the smarts to recognize an opportunity when it came along and greater still the guts to risk his $10,000 – about all he had at the time – on a couple of young fellow students with a dream. This one I’d certainly put down to a combination of good luck and good judgement: two elements that the sum of which will always be greater than the whole.</a:t>
            </a:r>
          </a:p>
          <a:p>
            <a:endParaRPr lang="en-US" dirty="0"/>
          </a:p>
        </p:txBody>
      </p:sp>
    </p:spTree>
    <p:extLst>
      <p:ext uri="{BB962C8B-B14F-4D97-AF65-F5344CB8AC3E}">
        <p14:creationId xmlns:p14="http://schemas.microsoft.com/office/powerpoint/2010/main" val="34734372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7092" y="1690255"/>
            <a:ext cx="11665526" cy="4832092"/>
          </a:xfrm>
          <a:prstGeom prst="rect">
            <a:avLst/>
          </a:prstGeom>
          <a:noFill/>
        </p:spPr>
        <p:txBody>
          <a:bodyPr wrap="square" rtlCol="0">
            <a:spAutoFit/>
          </a:bodyPr>
          <a:lstStyle/>
          <a:p>
            <a:pPr algn="ctr"/>
            <a:r>
              <a:rPr lang="en-US" sz="4400" b="1" dirty="0"/>
              <a:t>BIG </a:t>
            </a:r>
            <a:r>
              <a:rPr lang="en-US" sz="4400" b="1" dirty="0" smtClean="0"/>
              <a:t>DOGFIGHTS</a:t>
            </a:r>
          </a:p>
          <a:p>
            <a:pPr algn="ctr"/>
            <a:endParaRPr lang="en-US" sz="4400" dirty="0"/>
          </a:p>
          <a:p>
            <a:pPr algn="ctr"/>
            <a:r>
              <a:rPr lang="en-US" sz="4400" dirty="0"/>
              <a:t>Don’t always go to the biggest </a:t>
            </a:r>
            <a:r>
              <a:rPr lang="en-US" sz="4400" dirty="0" smtClean="0"/>
              <a:t>dogs!</a:t>
            </a:r>
          </a:p>
          <a:p>
            <a:pPr algn="ctr"/>
            <a:endParaRPr lang="en-US" sz="4400" dirty="0"/>
          </a:p>
          <a:p>
            <a:pPr algn="ctr"/>
            <a:r>
              <a:rPr lang="en-US" sz="4400" dirty="0"/>
              <a:t>‘What counts is not necessarily the size of the dog in the fight – it’s the size of the fight in the dog.’</a:t>
            </a:r>
          </a:p>
          <a:p>
            <a:endParaRPr lang="en-US" sz="4400" dirty="0"/>
          </a:p>
        </p:txBody>
      </p:sp>
    </p:spTree>
    <p:extLst>
      <p:ext uri="{BB962C8B-B14F-4D97-AF65-F5344CB8AC3E}">
        <p14:creationId xmlns:p14="http://schemas.microsoft.com/office/powerpoint/2010/main" val="2434658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2508" y="318655"/>
            <a:ext cx="11457709" cy="6186309"/>
          </a:xfrm>
          <a:prstGeom prst="rect">
            <a:avLst/>
          </a:prstGeom>
          <a:noFill/>
        </p:spPr>
        <p:txBody>
          <a:bodyPr wrap="square" rtlCol="0">
            <a:spAutoFit/>
          </a:bodyPr>
          <a:lstStyle/>
          <a:p>
            <a:r>
              <a:rPr lang="en-US" dirty="0" smtClean="0"/>
              <a:t>If you are looking forward to learn and laugh at the same time, then this is “the” book for you!</a:t>
            </a:r>
          </a:p>
          <a:p>
            <a:endParaRPr lang="en-US" dirty="0"/>
          </a:p>
          <a:p>
            <a:r>
              <a:rPr lang="en-US" dirty="0" smtClean="0"/>
              <a:t>Preface: </a:t>
            </a:r>
          </a:p>
          <a:p>
            <a:r>
              <a:rPr lang="en-US" sz="3600" b="1" dirty="0" smtClean="0"/>
              <a:t>LIFE’S </a:t>
            </a:r>
            <a:r>
              <a:rPr lang="en-US" sz="3600" b="1" dirty="0"/>
              <a:t>TOO SHORT</a:t>
            </a:r>
          </a:p>
          <a:p>
            <a:r>
              <a:rPr lang="en-US" dirty="0"/>
              <a:t>Don’t enjoy it? Don’t do it</a:t>
            </a:r>
            <a:r>
              <a:rPr lang="en-US" dirty="0" smtClean="0"/>
              <a:t>!</a:t>
            </a:r>
          </a:p>
          <a:p>
            <a:endParaRPr lang="en-US" dirty="0"/>
          </a:p>
          <a:p>
            <a:r>
              <a:rPr lang="en-US" dirty="0" smtClean="0"/>
              <a:t>The book is divided into four parts.</a:t>
            </a:r>
          </a:p>
          <a:p>
            <a:r>
              <a:rPr lang="en-US" dirty="0" smtClean="0"/>
              <a:t>1</a:t>
            </a:r>
            <a:r>
              <a:rPr lang="en-US" dirty="0"/>
              <a:t>: Listen</a:t>
            </a:r>
          </a:p>
          <a:p>
            <a:r>
              <a:rPr lang="en-US" dirty="0"/>
              <a:t>2: Learn</a:t>
            </a:r>
          </a:p>
          <a:p>
            <a:r>
              <a:rPr lang="en-US" dirty="0"/>
              <a:t>3: Laugh</a:t>
            </a:r>
          </a:p>
          <a:p>
            <a:r>
              <a:rPr lang="en-US" dirty="0"/>
              <a:t>4: Lead</a:t>
            </a:r>
          </a:p>
          <a:p>
            <a:endParaRPr lang="en-US" dirty="0" smtClean="0"/>
          </a:p>
          <a:p>
            <a:r>
              <a:rPr lang="en-US" dirty="0" smtClean="0"/>
              <a:t>Reading from “Preface”, </a:t>
            </a:r>
            <a:r>
              <a:rPr lang="en-US" dirty="0" smtClean="0"/>
              <a:t>Richard had dropped out of high-school at the age of 16 to start off a magazine called “Student”, simply because he wasn’t enjoying his school (as he had difficulties learning due to dyslexia and borderline ADD). But he adds he does not mean to start some kind of ‘burn </a:t>
            </a:r>
            <a:r>
              <a:rPr lang="en-US" dirty="0"/>
              <a:t>your books’, </a:t>
            </a:r>
            <a:r>
              <a:rPr lang="en-US" dirty="0" smtClean="0"/>
              <a:t>anti-education tirade!	</a:t>
            </a:r>
          </a:p>
          <a:p>
            <a:endParaRPr lang="en-US" dirty="0"/>
          </a:p>
          <a:p>
            <a:r>
              <a:rPr lang="en-US" dirty="0" smtClean="0"/>
              <a:t>Having serious “Fun” is at the core of the “Virgin Way”. </a:t>
            </a:r>
            <a:r>
              <a:rPr lang="en-US" dirty="0"/>
              <a:t>Being passionately engaged and enjoying every minute of what </a:t>
            </a:r>
            <a:r>
              <a:rPr lang="en-US" dirty="0" smtClean="0"/>
              <a:t>you do </a:t>
            </a:r>
            <a:r>
              <a:rPr lang="en-US" dirty="0"/>
              <a:t>is an attitudinal thing – a spark – that cannot be mandated, trained, put in a job description or </a:t>
            </a:r>
            <a:r>
              <a:rPr lang="en-US" dirty="0" smtClean="0"/>
              <a:t>an employee </a:t>
            </a:r>
            <a:r>
              <a:rPr lang="en-US" dirty="0"/>
              <a:t>manual. It’s something that’s either in a person’s DNA or not, and as such has to come </a:t>
            </a:r>
            <a:r>
              <a:rPr lang="en-US" dirty="0" smtClean="0"/>
              <a:t>from within. As any </a:t>
            </a:r>
            <a:r>
              <a:rPr lang="en-US" dirty="0"/>
              <a:t>of </a:t>
            </a:r>
            <a:r>
              <a:rPr lang="en-US" dirty="0" smtClean="0"/>
              <a:t>Richard’s </a:t>
            </a:r>
            <a:r>
              <a:rPr lang="en-US" dirty="0"/>
              <a:t>colleagues at Virgin will attest, in </a:t>
            </a:r>
            <a:r>
              <a:rPr lang="en-US" dirty="0" smtClean="0"/>
              <a:t>his </a:t>
            </a:r>
            <a:r>
              <a:rPr lang="en-US" dirty="0"/>
              <a:t>vocabulary the phrase ‘seemingly impossible’ </a:t>
            </a:r>
            <a:r>
              <a:rPr lang="en-US" dirty="0" smtClean="0"/>
              <a:t>is defined </a:t>
            </a:r>
            <a:r>
              <a:rPr lang="en-US" dirty="0"/>
              <a:t>as ‘something that should be a lot of fun disproving’.</a:t>
            </a:r>
          </a:p>
        </p:txBody>
      </p:sp>
    </p:spTree>
    <p:extLst>
      <p:ext uri="{BB962C8B-B14F-4D97-AF65-F5344CB8AC3E}">
        <p14:creationId xmlns:p14="http://schemas.microsoft.com/office/powerpoint/2010/main" val="20036673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7090" y="213875"/>
            <a:ext cx="11499273" cy="6618222"/>
          </a:xfrm>
          <a:prstGeom prst="rect">
            <a:avLst/>
          </a:prstGeom>
        </p:spPr>
        <p:txBody>
          <a:bodyPr wrap="square">
            <a:spAutoFit/>
          </a:bodyPr>
          <a:lstStyle/>
          <a:p>
            <a:pPr>
              <a:lnSpc>
                <a:spcPct val="107000"/>
              </a:lnSpc>
            </a:pPr>
            <a:r>
              <a:rPr lang="en-US" dirty="0" smtClean="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US" dirty="0" smtClean="0">
                <a:effectLst/>
                <a:latin typeface="Calibri" panose="020F0502020204030204" pitchFamily="34" charset="0"/>
                <a:ea typeface="Calibri" panose="020F0502020204030204" pitchFamily="34" charset="0"/>
                <a:cs typeface="Times New Roman" panose="02020603050405020304" pitchFamily="18" charset="0"/>
              </a:rPr>
              <a:t>In the business world, </a:t>
            </a:r>
            <a:r>
              <a:rPr lang="en-US" b="1" dirty="0" smtClean="0">
                <a:effectLst/>
                <a:latin typeface="Calibri" panose="020F0502020204030204" pitchFamily="34" charset="0"/>
                <a:ea typeface="Calibri" panose="020F0502020204030204" pitchFamily="34" charset="0"/>
                <a:cs typeface="Times New Roman" panose="02020603050405020304" pitchFamily="18" charset="0"/>
              </a:rPr>
              <a:t>Virgin has always reveled in being the little guy chasing much larger</a:t>
            </a:r>
            <a:r>
              <a:rPr lang="en-US" dirty="0" smtClean="0">
                <a:effectLst/>
                <a:latin typeface="Calibri" panose="020F0502020204030204" pitchFamily="34" charset="0"/>
                <a:ea typeface="Calibri" panose="020F0502020204030204" pitchFamily="34" charset="0"/>
                <a:cs typeface="Times New Roman" panose="02020603050405020304" pitchFamily="18" charset="0"/>
              </a:rPr>
              <a:t> and, as a result, usually cumbersome legacy-laden competitors. From day one at Student magazine and later at Virgin Records we were always in the David role and fighting an uphill battle just to survive against a variety of different Goliaths. The irony of the situation that most such young businesses face is that as long as you just kind of muddle along scraping, or for that matter ‘scrapping’, out a living, then you are far less of an endangered species than when you start to be a success. As soon as the top guy in the big corner office up the road starts hearing from his sales team that ‘That little XYZ outfit that we weren’t taking seriously is starting to nibble into our market share’ then it’s time to watch your backs.</a:t>
            </a:r>
          </a:p>
          <a:p>
            <a:pPr>
              <a:lnSpc>
                <a:spcPct val="107000"/>
              </a:lnSpc>
            </a:pP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smtClean="0">
                <a:sym typeface="Wingdings" panose="05000000000000000000" pitchFamily="2" charset="2"/>
              </a:rPr>
              <a:t> </a:t>
            </a:r>
            <a:r>
              <a:rPr lang="en-US" dirty="0" smtClean="0"/>
              <a:t>What </a:t>
            </a:r>
            <a:r>
              <a:rPr lang="en-US" dirty="0"/>
              <a:t>routinely fools a Goliath is when, instead of going after their market share, someone </a:t>
            </a:r>
            <a:r>
              <a:rPr lang="en-US" dirty="0" smtClean="0"/>
              <a:t>instead goes </a:t>
            </a:r>
            <a:r>
              <a:rPr lang="en-US" dirty="0"/>
              <a:t>out to create a whole new niche market right under their imperious noses. They are </a:t>
            </a:r>
            <a:r>
              <a:rPr lang="en-US" dirty="0" smtClean="0"/>
              <a:t>well practiced </a:t>
            </a:r>
            <a:r>
              <a:rPr lang="en-US" dirty="0"/>
              <a:t>in defending their turf against unimaginative interlopers. This is usually achieved with </a:t>
            </a:r>
            <a:r>
              <a:rPr lang="en-US" dirty="0" smtClean="0"/>
              <a:t>such no-brainers </a:t>
            </a:r>
            <a:r>
              <a:rPr lang="en-US" dirty="0"/>
              <a:t>as deep discounting, leveraging their distribution clout or what can best be described </a:t>
            </a:r>
            <a:r>
              <a:rPr lang="en-US" dirty="0" smtClean="0"/>
              <a:t>as simple </a:t>
            </a:r>
            <a:r>
              <a:rPr lang="en-US" dirty="0"/>
              <a:t>bully tactics. But when someone arrives on the scene with a hybrid product that they </a:t>
            </a:r>
            <a:r>
              <a:rPr lang="en-US" dirty="0" smtClean="0"/>
              <a:t>cannot pigeonhole </a:t>
            </a:r>
            <a:r>
              <a:rPr lang="en-US" dirty="0"/>
              <a:t>– as was the case with the biblical David’s slingshot – it can cause massive confusion </a:t>
            </a:r>
            <a:r>
              <a:rPr lang="en-US" dirty="0" smtClean="0"/>
              <a:t>in the </a:t>
            </a:r>
            <a:r>
              <a:rPr lang="en-US" dirty="0"/>
              <a:t>enemy’s ranks. When all else is equal then the big guys will usually find a way to outmuscle </a:t>
            </a:r>
            <a:r>
              <a:rPr lang="en-US" dirty="0" smtClean="0"/>
              <a:t>any pesky </a:t>
            </a:r>
            <a:r>
              <a:rPr lang="en-US" dirty="0"/>
              <a:t>upstart, so that is why the newcomer has got to make sure that the playing field is anything </a:t>
            </a:r>
            <a:r>
              <a:rPr lang="en-US" dirty="0" smtClean="0"/>
              <a:t>but level</a:t>
            </a:r>
            <a:r>
              <a:rPr lang="en-US" dirty="0"/>
              <a:t>. In fact, you don’t even want to step on to their playing field – it confuses them even more </a:t>
            </a:r>
            <a:r>
              <a:rPr lang="en-US" dirty="0" smtClean="0"/>
              <a:t>when you </a:t>
            </a:r>
            <a:r>
              <a:rPr lang="en-US" dirty="0"/>
              <a:t>sprint up and down the sidelines while they get bogged down in the middle. You always </a:t>
            </a:r>
            <a:r>
              <a:rPr lang="en-US" dirty="0" smtClean="0"/>
              <a:t>know it’s </a:t>
            </a:r>
            <a:r>
              <a:rPr lang="en-US" dirty="0"/>
              <a:t>working when they cry foul</a:t>
            </a:r>
            <a:r>
              <a:rPr lang="en-US" dirty="0" smtClean="0"/>
              <a:t>!</a:t>
            </a:r>
          </a:p>
          <a:p>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smtClean="0">
                <a:sym typeface="Wingdings" panose="05000000000000000000" pitchFamily="2" charset="2"/>
              </a:rPr>
              <a:t> </a:t>
            </a:r>
            <a:r>
              <a:rPr lang="en-US" dirty="0" smtClean="0"/>
              <a:t>All </a:t>
            </a:r>
            <a:r>
              <a:rPr lang="en-US" dirty="0"/>
              <a:t>it takes for </a:t>
            </a:r>
            <a:r>
              <a:rPr lang="en-US" dirty="0" smtClean="0"/>
              <a:t>the </a:t>
            </a:r>
            <a:r>
              <a:rPr lang="en-US" dirty="0"/>
              <a:t>status quo of mediocrity to be shaken up is for one little outsider to step into </a:t>
            </a:r>
            <a:r>
              <a:rPr lang="en-US" dirty="0" smtClean="0"/>
              <a:t>the ring </a:t>
            </a:r>
            <a:r>
              <a:rPr lang="en-US" dirty="0"/>
              <a:t>and start punching above their weight</a:t>
            </a:r>
            <a:r>
              <a:rPr lang="en-US" dirty="0" smtClean="0"/>
              <a:t>.</a:t>
            </a:r>
          </a:p>
          <a:p>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smtClean="0">
                <a:sym typeface="Wingdings" panose="05000000000000000000" pitchFamily="2" charset="2"/>
              </a:rPr>
              <a:t> </a:t>
            </a:r>
            <a:r>
              <a:rPr lang="en-US" dirty="0" smtClean="0"/>
              <a:t>The degree </a:t>
            </a:r>
            <a:r>
              <a:rPr lang="en-US" dirty="0"/>
              <a:t>of creativity has got nothing to do with the size of the dog but is much more about </a:t>
            </a:r>
            <a:r>
              <a:rPr lang="en-US" dirty="0" smtClean="0"/>
              <a:t>a combination </a:t>
            </a:r>
            <a:r>
              <a:rPr lang="en-US" dirty="0"/>
              <a:t>of the sharpness of its teeth and how hungry it is.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57242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546" y="1149927"/>
            <a:ext cx="11610110" cy="4832092"/>
          </a:xfrm>
          <a:prstGeom prst="rect">
            <a:avLst/>
          </a:prstGeom>
          <a:noFill/>
        </p:spPr>
        <p:txBody>
          <a:bodyPr wrap="square" rtlCol="0">
            <a:spAutoFit/>
          </a:bodyPr>
          <a:lstStyle/>
          <a:p>
            <a:pPr algn="ctr"/>
            <a:r>
              <a:rPr lang="en-US" sz="4400" b="1" dirty="0"/>
              <a:t>INNOVATION IS NOTHING </a:t>
            </a:r>
            <a:r>
              <a:rPr lang="en-US" sz="4400" b="1" dirty="0" smtClean="0"/>
              <a:t>NEW</a:t>
            </a:r>
          </a:p>
          <a:p>
            <a:pPr algn="ctr"/>
            <a:endParaRPr lang="en-US" sz="4400" b="1" dirty="0"/>
          </a:p>
          <a:p>
            <a:pPr algn="ctr"/>
            <a:r>
              <a:rPr lang="en-US" sz="4400" dirty="0"/>
              <a:t>Ask any passing </a:t>
            </a:r>
            <a:r>
              <a:rPr lang="en-US" sz="4400" dirty="0" smtClean="0"/>
              <a:t>bumblebee</a:t>
            </a:r>
          </a:p>
          <a:p>
            <a:pPr algn="ctr"/>
            <a:endParaRPr lang="en-US" sz="4400" dirty="0"/>
          </a:p>
          <a:p>
            <a:pPr algn="ctr"/>
            <a:r>
              <a:rPr lang="en-US" sz="4400" dirty="0"/>
              <a:t>Did you know that according to all the laws of aerodynamics, the humble bumblebee should </a:t>
            </a:r>
            <a:r>
              <a:rPr lang="en-US" sz="4400" dirty="0" smtClean="0"/>
              <a:t>not be capable </a:t>
            </a:r>
            <a:r>
              <a:rPr lang="en-US" sz="4400" dirty="0"/>
              <a:t>of flight?</a:t>
            </a:r>
          </a:p>
        </p:txBody>
      </p:sp>
    </p:spTree>
    <p:extLst>
      <p:ext uri="{BB962C8B-B14F-4D97-AF65-F5344CB8AC3E}">
        <p14:creationId xmlns:p14="http://schemas.microsoft.com/office/powerpoint/2010/main" val="30026857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946" y="270093"/>
            <a:ext cx="11790218" cy="6463308"/>
          </a:xfrm>
          <a:prstGeom prst="rect">
            <a:avLst/>
          </a:prstGeom>
          <a:noFill/>
        </p:spPr>
        <p:txBody>
          <a:bodyPr wrap="square" rtlCol="0">
            <a:spAutoFit/>
          </a:bodyPr>
          <a:lstStyle/>
          <a:p>
            <a:r>
              <a:rPr lang="en-US" b="1" dirty="0"/>
              <a:t>A BRIDGE TOO </a:t>
            </a:r>
            <a:r>
              <a:rPr lang="en-US" b="1" dirty="0" smtClean="0"/>
              <a:t>FAR: </a:t>
            </a:r>
            <a:r>
              <a:rPr lang="en-US" dirty="0" smtClean="0"/>
              <a:t>Brett </a:t>
            </a:r>
            <a:r>
              <a:rPr lang="en-US" dirty="0"/>
              <a:t>Godfrey who founded Virgin Blue has long loved telling a tale about da Vinci that </a:t>
            </a:r>
            <a:r>
              <a:rPr lang="en-US" dirty="0" smtClean="0"/>
              <a:t>perfectly illustrates </a:t>
            </a:r>
            <a:r>
              <a:rPr lang="en-US" dirty="0"/>
              <a:t>the age-old bias that still blocks the path to true innovation in a lot of overly </a:t>
            </a:r>
            <a:r>
              <a:rPr lang="en-US" dirty="0" smtClean="0"/>
              <a:t>conservative businesses</a:t>
            </a:r>
            <a:r>
              <a:rPr lang="en-US" dirty="0"/>
              <a:t>. It would seem that in the early 1500s the Sultan of the Ottoman Empire, one Bayazid </a:t>
            </a:r>
            <a:r>
              <a:rPr lang="en-US" dirty="0" smtClean="0"/>
              <a:t>II, had </a:t>
            </a:r>
            <a:r>
              <a:rPr lang="en-US" dirty="0"/>
              <a:t>a problem. He desperately wanted to build a bridge from Asia to Europe. While not quite </a:t>
            </a:r>
            <a:r>
              <a:rPr lang="en-US" dirty="0" smtClean="0"/>
              <a:t>as daunting </a:t>
            </a:r>
            <a:r>
              <a:rPr lang="en-US" dirty="0"/>
              <a:t>a task as it sounds, at the time crossing the River Bosphorus in Istanbul </a:t>
            </a:r>
            <a:r>
              <a:rPr lang="en-US" dirty="0" smtClean="0"/>
              <a:t>(or Constantinople as it was then) </a:t>
            </a:r>
            <a:r>
              <a:rPr lang="en-US" dirty="0"/>
              <a:t>with a </a:t>
            </a:r>
            <a:r>
              <a:rPr lang="en-US" dirty="0" smtClean="0"/>
              <a:t>single-span 240-metre-long bridge would </a:t>
            </a:r>
            <a:r>
              <a:rPr lang="en-US" dirty="0"/>
              <a:t>have been an unprecedented feat </a:t>
            </a:r>
            <a:r>
              <a:rPr lang="en-US" dirty="0" smtClean="0"/>
              <a:t>of engineering</a:t>
            </a:r>
            <a:r>
              <a:rPr lang="en-US" dirty="0"/>
              <a:t>. The commercial pay-off from linking the east–west trade routes would have been </a:t>
            </a:r>
            <a:r>
              <a:rPr lang="en-US" dirty="0" smtClean="0"/>
              <a:t>huge, however</a:t>
            </a:r>
            <a:r>
              <a:rPr lang="en-US" dirty="0"/>
              <a:t>, and so the challenging project demanded some radical thinking.</a:t>
            </a:r>
          </a:p>
          <a:p>
            <a:r>
              <a:rPr lang="en-US" dirty="0"/>
              <a:t>A number of the leading bridge-building experts of the time were struggling without much </a:t>
            </a:r>
            <a:r>
              <a:rPr lang="en-US" dirty="0" smtClean="0"/>
              <a:t>success to </a:t>
            </a:r>
            <a:r>
              <a:rPr lang="en-US" dirty="0"/>
              <a:t>adapt the classic and simple keystone arch design to the span and height that the Bosphorus </a:t>
            </a:r>
            <a:r>
              <a:rPr lang="en-US" dirty="0" smtClean="0"/>
              <a:t>project necessitated</a:t>
            </a:r>
            <a:r>
              <a:rPr lang="en-US" dirty="0"/>
              <a:t>. Frustrated with the lack of progress and unwilling to take no for an answer – something </a:t>
            </a:r>
            <a:r>
              <a:rPr lang="en-US" dirty="0" smtClean="0"/>
              <a:t>I most </a:t>
            </a:r>
            <a:r>
              <a:rPr lang="en-US" dirty="0"/>
              <a:t>decidedly relate to – the Sultan turned to a highly unlikely source, an upcoming young </a:t>
            </a:r>
            <a:r>
              <a:rPr lang="en-US" dirty="0" smtClean="0"/>
              <a:t>Italian painter </a:t>
            </a:r>
            <a:r>
              <a:rPr lang="en-US" dirty="0"/>
              <a:t>and designer by the name of Leonardo da Vinci. Excited by the challenge, da Vinci set to </a:t>
            </a:r>
            <a:r>
              <a:rPr lang="en-US" dirty="0" smtClean="0"/>
              <a:t>work and </a:t>
            </a:r>
            <a:r>
              <a:rPr lang="en-US" dirty="0"/>
              <a:t>the dramatic result was an incredibly futuristic bridge design that with the use of unheard </a:t>
            </a:r>
            <a:r>
              <a:rPr lang="en-US" dirty="0" smtClean="0"/>
              <a:t>of geometric </a:t>
            </a:r>
            <a:r>
              <a:rPr lang="en-US" dirty="0"/>
              <a:t>concepts produced a soaring single-span </a:t>
            </a:r>
            <a:r>
              <a:rPr lang="en-US" dirty="0" smtClean="0"/>
              <a:t>bridge that </a:t>
            </a:r>
            <a:r>
              <a:rPr lang="en-US" dirty="0"/>
              <a:t>was, well, not surprisingly perhaps, truly </a:t>
            </a:r>
            <a:r>
              <a:rPr lang="en-US" dirty="0" smtClean="0"/>
              <a:t>a work </a:t>
            </a:r>
            <a:r>
              <a:rPr lang="en-US" dirty="0"/>
              <a:t>of art. The engineering and architectural experts of the day were appalled and condemned it </a:t>
            </a:r>
            <a:r>
              <a:rPr lang="en-US" dirty="0" smtClean="0"/>
              <a:t>as an </a:t>
            </a:r>
            <a:r>
              <a:rPr lang="en-US" dirty="0"/>
              <a:t>abomination and a work of fantasy that could never possibly work.</a:t>
            </a:r>
          </a:p>
          <a:p>
            <a:r>
              <a:rPr lang="en-US" dirty="0"/>
              <a:t>As anyone who has ever constructed anything in a city knows, obtaining planning approvals can </a:t>
            </a:r>
            <a:r>
              <a:rPr lang="en-US" dirty="0" smtClean="0"/>
              <a:t>be a </a:t>
            </a:r>
            <a:r>
              <a:rPr lang="en-US" dirty="0"/>
              <a:t>long and frustrating task, but in da Vinci’s case 500 years is pushing the envelope! Setting </a:t>
            </a:r>
            <a:r>
              <a:rPr lang="en-US" dirty="0" smtClean="0"/>
              <a:t>new standards </a:t>
            </a:r>
            <a:r>
              <a:rPr lang="en-US" dirty="0"/>
              <a:t>in ‘better late than never’, Leonardo’s sixteenth-century bridge design (with a few </a:t>
            </a:r>
            <a:r>
              <a:rPr lang="en-US" dirty="0" smtClean="0"/>
              <a:t>updates based </a:t>
            </a:r>
            <a:r>
              <a:rPr lang="en-US" dirty="0"/>
              <a:t>on twenty-first-century building materials) was finally given the go-ahead in 2012 by the city </a:t>
            </a:r>
            <a:r>
              <a:rPr lang="en-US" dirty="0" smtClean="0"/>
              <a:t>of Istanbul</a:t>
            </a:r>
            <a:r>
              <a:rPr lang="en-US" dirty="0"/>
              <a:t>. Just imagine how bridge-building design could have been catapulted into the future in </a:t>
            </a:r>
            <a:r>
              <a:rPr lang="en-US" dirty="0" smtClean="0"/>
              <a:t>the sixteenth </a:t>
            </a:r>
            <a:r>
              <a:rPr lang="en-US" dirty="0"/>
              <a:t>century had Constantinople’s Luddite engineers had the ability to see beyond their </a:t>
            </a:r>
            <a:r>
              <a:rPr lang="en-US" dirty="0" smtClean="0"/>
              <a:t>comfort zone </a:t>
            </a:r>
            <a:r>
              <a:rPr lang="en-US" dirty="0"/>
              <a:t>and envisage just how much one man’s genius could have recalibrated the world as they knew </a:t>
            </a:r>
            <a:r>
              <a:rPr lang="en-US" dirty="0" smtClean="0"/>
              <a:t>it. But </a:t>
            </a:r>
            <a:r>
              <a:rPr lang="en-US" dirty="0"/>
              <a:t>history is littered with da Vinci-like tales of how the greatest innovators of their times have </a:t>
            </a:r>
            <a:r>
              <a:rPr lang="en-US" dirty="0" smtClean="0"/>
              <a:t>had to </a:t>
            </a:r>
            <a:r>
              <a:rPr lang="en-US" dirty="0"/>
              <a:t>struggle to get their ideas past the power of incumbents who can only accept those things that </a:t>
            </a:r>
            <a:r>
              <a:rPr lang="en-US" dirty="0" smtClean="0"/>
              <a:t>fit into </a:t>
            </a:r>
            <a:r>
              <a:rPr lang="en-US" dirty="0"/>
              <a:t>their existing pigeonholes and established theory.</a:t>
            </a:r>
          </a:p>
        </p:txBody>
      </p:sp>
    </p:spTree>
    <p:extLst>
      <p:ext uri="{BB962C8B-B14F-4D97-AF65-F5344CB8AC3E}">
        <p14:creationId xmlns:p14="http://schemas.microsoft.com/office/powerpoint/2010/main" val="27565911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3999" y="2535381"/>
            <a:ext cx="9864437" cy="769441"/>
          </a:xfrm>
          <a:prstGeom prst="rect">
            <a:avLst/>
          </a:prstGeom>
          <a:noFill/>
        </p:spPr>
        <p:txBody>
          <a:bodyPr wrap="square" rtlCol="0">
            <a:spAutoFit/>
          </a:bodyPr>
          <a:lstStyle/>
          <a:p>
            <a:pPr algn="ctr"/>
            <a:r>
              <a:rPr lang="en-US" sz="4400" b="1" dirty="0" smtClean="0"/>
              <a:t>STORY OF SARA BLAKELY AND SPANX</a:t>
            </a:r>
            <a:endParaRPr lang="en-US" sz="4400" b="1" dirty="0"/>
          </a:p>
        </p:txBody>
      </p:sp>
    </p:spTree>
    <p:extLst>
      <p:ext uri="{BB962C8B-B14F-4D97-AF65-F5344CB8AC3E}">
        <p14:creationId xmlns:p14="http://schemas.microsoft.com/office/powerpoint/2010/main" val="21693747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982" y="0"/>
            <a:ext cx="11790218" cy="6463308"/>
          </a:xfrm>
          <a:prstGeom prst="rect">
            <a:avLst/>
          </a:prstGeom>
          <a:noFill/>
        </p:spPr>
        <p:txBody>
          <a:bodyPr wrap="square" rtlCol="0">
            <a:spAutoFit/>
          </a:bodyPr>
          <a:lstStyle/>
          <a:p>
            <a:r>
              <a:rPr lang="en-US" dirty="0" smtClean="0"/>
              <a:t>The birth of Spanx was a classic entrepreneurial case study where if you can’t find something you want then go out and create it. Sara had been wearing tights with the legs cut off but always had problems with them riding up her leg. So she started looking into how she could make a shaper that worked. It took her months of phone calls and visits to different mills before she found one in North Carolina that was prepared to make her product. In the meantime she’d perfected her prototypes – which for the longest time was a weird-looking mingling of underwear, elastic bands and paperclips.</a:t>
            </a:r>
          </a:p>
          <a:p>
            <a:endParaRPr lang="en-US" dirty="0" smtClean="0"/>
          </a:p>
          <a:p>
            <a:r>
              <a:rPr lang="en-US" dirty="0" smtClean="0"/>
              <a:t>Next came the branding decision. Sara had heard somewhere that names with a K in them sold well, so she came up with the name Spanks, a name that a lot of people in the Bible belt found too offensive. So she put the garments in a red box and changed the spelling to Spanx with an X – people were still offended, but she thought it was more fun. As Sara tells it, ‘I was inventing something in one of the most boring categories ever. If you’re wearing a shaper you didn’t tell a soul.’ But that was before Spanx changed all the rules!</a:t>
            </a:r>
          </a:p>
          <a:p>
            <a:endParaRPr lang="en-US" dirty="0" smtClean="0"/>
          </a:p>
          <a:p>
            <a:r>
              <a:rPr lang="en-US" dirty="0" smtClean="0"/>
              <a:t>Sara the inventor became Sara the sales lady. She didn’t have the funds to go to trade shows so she decided to go on the offensive. She started trying to get hold of the buyer at Neiman Marcus, one of the swankiest stores in New York City, but could never get her to take a call. Then one day the buyer accidentally picked up the phone herself and Sara quickly recited her well-rehearsed pitch, wrapping it up with, ‘And if you give me an appointment I will fly to New York to see only you.’ Impressed by Sara’s energy and enthusiasm for her product, she got the appointment and then subsequently the sale. Sara the PR person and the face of the company also got a gigantic break when Oprah Winfrey named Spanx as one of her ‘favorite things in 2000’. Incredibly, at the time Spanx didn’t even have a website; nevertheless in their first year sales totaled an astounding $4 million! The following year QVC, the TV home shopping channel, took the product and revenues doubled. Sara was on her way, and there’s been no stopping her ever since. By 2012 sales were pushing $700 million and Sara owned a brand name that, rather like Google is to search engines, has become generic to the market segment she created.</a:t>
            </a:r>
          </a:p>
          <a:p>
            <a:endParaRPr lang="en-US" dirty="0"/>
          </a:p>
        </p:txBody>
      </p:sp>
    </p:spTree>
    <p:extLst>
      <p:ext uri="{BB962C8B-B14F-4D97-AF65-F5344CB8AC3E}">
        <p14:creationId xmlns:p14="http://schemas.microsoft.com/office/powerpoint/2010/main" val="1785602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836" y="152400"/>
            <a:ext cx="11776364" cy="6709529"/>
          </a:xfrm>
          <a:prstGeom prst="rect">
            <a:avLst/>
          </a:prstGeom>
          <a:noFill/>
        </p:spPr>
        <p:txBody>
          <a:bodyPr wrap="square" rtlCol="0">
            <a:spAutoFit/>
          </a:bodyPr>
          <a:lstStyle/>
          <a:p>
            <a:r>
              <a:rPr lang="en-US" sz="4400" b="1" dirty="0"/>
              <a:t>HIRING ’EM AND KEEPING </a:t>
            </a:r>
            <a:r>
              <a:rPr lang="en-US" sz="4400" b="1" dirty="0" smtClean="0"/>
              <a:t>’EM, TAKE </a:t>
            </a:r>
            <a:r>
              <a:rPr lang="en-US" sz="4400" b="1" dirty="0"/>
              <a:t>CHANCES ON </a:t>
            </a:r>
            <a:r>
              <a:rPr lang="en-US" sz="4400" b="1" dirty="0" smtClean="0"/>
              <a:t>PEOPLE</a:t>
            </a:r>
          </a:p>
          <a:p>
            <a:endParaRPr lang="en-US" dirty="0" smtClean="0"/>
          </a:p>
          <a:p>
            <a:r>
              <a:rPr lang="en-US" dirty="0" smtClean="0"/>
              <a:t>‘</a:t>
            </a:r>
            <a:r>
              <a:rPr lang="en-US" i="1" dirty="0" smtClean="0"/>
              <a:t>Character is higher than intellect.’</a:t>
            </a:r>
          </a:p>
          <a:p>
            <a:endParaRPr lang="en-US" dirty="0" smtClean="0"/>
          </a:p>
          <a:p>
            <a:r>
              <a:rPr lang="en-US" dirty="0" smtClean="0"/>
              <a:t>Chris Rossi who is now Virgin Atlantic’s senior vice-president in the USA started out working behind the check-in counter when </a:t>
            </a:r>
            <a:r>
              <a:rPr lang="en-US" dirty="0" smtClean="0"/>
              <a:t>the company</a:t>
            </a:r>
            <a:r>
              <a:rPr lang="en-US" dirty="0" smtClean="0"/>
              <a:t> </a:t>
            </a:r>
            <a:r>
              <a:rPr lang="en-US" dirty="0" smtClean="0"/>
              <a:t>first began flying to Boston in 1991. Chris next moved into the local sales team, eventually making it to VP sales before becoming our senior person in the US.</a:t>
            </a:r>
          </a:p>
          <a:p>
            <a:endParaRPr lang="en-US" dirty="0" smtClean="0"/>
          </a:p>
          <a:p>
            <a:r>
              <a:rPr lang="en-US" dirty="0" smtClean="0"/>
              <a:t>At Virgin Active in South Africa, Xiki Baloyi began her career in 2003 as a receptionist – she had trained in sports management but couldn’t find a position in that field. As the first team member that Active members met on entering the club, Xiki’s people skills shone through and quickly earned her a promotion to fitness instructor, where she demonstrated her commitment to not just improving members’ fitness but also to building their motivation levels. In the last seven years Xiki has been promoted several times and in 2013 was named the assistant general manager of Virgin’s new Alice Lane Health Club.</a:t>
            </a:r>
          </a:p>
          <a:p>
            <a:endParaRPr lang="en-US" dirty="0" smtClean="0"/>
          </a:p>
          <a:p>
            <a:r>
              <a:rPr lang="en-US" dirty="0" smtClean="0"/>
              <a:t>Recognizing the potential Chris and Xikis at the interview stage takes time and a healthy dose of curiosity. You need to meet a lot of people, ask them about themselves and their careers, and tell them about yourself and your company in turn. So relax and be yourself – the people you eventually choose are, after all, going to play big parts in your shared adventure of building a business.</a:t>
            </a:r>
          </a:p>
          <a:p>
            <a:endParaRPr lang="en-US" dirty="0" smtClean="0"/>
          </a:p>
        </p:txBody>
      </p:sp>
    </p:spTree>
    <p:extLst>
      <p:ext uri="{BB962C8B-B14F-4D97-AF65-F5344CB8AC3E}">
        <p14:creationId xmlns:p14="http://schemas.microsoft.com/office/powerpoint/2010/main" val="7578066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382" y="346364"/>
            <a:ext cx="11333018" cy="369332"/>
          </a:xfrm>
          <a:prstGeom prst="rect">
            <a:avLst/>
          </a:prstGeom>
          <a:noFill/>
        </p:spPr>
        <p:txBody>
          <a:bodyPr wrap="square" rtlCol="0">
            <a:spAutoFit/>
          </a:bodyPr>
          <a:lstStyle/>
          <a:p>
            <a:endParaRPr lang="en-US" dirty="0"/>
          </a:p>
        </p:txBody>
      </p:sp>
      <p:sp>
        <p:nvSpPr>
          <p:cNvPr id="3" name="TextBox 2"/>
          <p:cNvSpPr txBox="1"/>
          <p:nvPr/>
        </p:nvSpPr>
        <p:spPr>
          <a:xfrm>
            <a:off x="249382" y="152400"/>
            <a:ext cx="11430000" cy="4647426"/>
          </a:xfrm>
          <a:prstGeom prst="rect">
            <a:avLst/>
          </a:prstGeom>
          <a:noFill/>
        </p:spPr>
        <p:txBody>
          <a:bodyPr wrap="square" rtlCol="0">
            <a:spAutoFit/>
          </a:bodyPr>
          <a:lstStyle/>
          <a:p>
            <a:r>
              <a:rPr lang="en-US" sz="4400" b="1" dirty="0"/>
              <a:t>PASSION IS </a:t>
            </a:r>
            <a:r>
              <a:rPr lang="en-US" sz="4400" b="1" dirty="0" smtClean="0"/>
              <a:t>INNATE</a:t>
            </a:r>
          </a:p>
          <a:p>
            <a:endParaRPr lang="en-US" dirty="0" smtClean="0"/>
          </a:p>
          <a:p>
            <a:r>
              <a:rPr lang="en-US" dirty="0" smtClean="0"/>
              <a:t>“The </a:t>
            </a:r>
            <a:r>
              <a:rPr lang="en-US" dirty="0"/>
              <a:t>first thing that has to be </a:t>
            </a:r>
            <a:r>
              <a:rPr lang="en-US" dirty="0" smtClean="0"/>
              <a:t>recognized </a:t>
            </a:r>
            <a:r>
              <a:rPr lang="en-US" dirty="0"/>
              <a:t>is that one cannot train someone to be passionate – it’s </a:t>
            </a:r>
            <a:r>
              <a:rPr lang="en-US" dirty="0" smtClean="0"/>
              <a:t>either in </a:t>
            </a:r>
            <a:r>
              <a:rPr lang="en-US" dirty="0"/>
              <a:t>their DNA or it’s not. Believe me, I have tried and failed on more than one occasion and it </a:t>
            </a:r>
            <a:r>
              <a:rPr lang="en-US" dirty="0" smtClean="0"/>
              <a:t>cannot be </a:t>
            </a:r>
            <a:r>
              <a:rPr lang="en-US" dirty="0"/>
              <a:t>done so don’t waste your time and energy trying to light a fire under flame-resistant people. If </a:t>
            </a:r>
            <a:r>
              <a:rPr lang="en-US" dirty="0" smtClean="0"/>
              <a:t>that basic</a:t>
            </a:r>
            <a:r>
              <a:rPr lang="en-US" dirty="0"/>
              <a:t>, </a:t>
            </a:r>
            <a:r>
              <a:rPr lang="en-US" dirty="0" smtClean="0"/>
              <a:t>smoldering </a:t>
            </a:r>
            <a:r>
              <a:rPr lang="en-US" dirty="0"/>
              <a:t>fire is not innate then no amount of stoking is ever going to ignite it. The </a:t>
            </a:r>
            <a:r>
              <a:rPr lang="en-US" dirty="0" smtClean="0"/>
              <a:t>exact same </a:t>
            </a:r>
            <a:r>
              <a:rPr lang="en-US" dirty="0"/>
              <a:t>principle applies to positive attitudes in people – you don’t train attitudes, you have to </a:t>
            </a:r>
            <a:r>
              <a:rPr lang="en-US" dirty="0" smtClean="0"/>
              <a:t>hire them</a:t>
            </a:r>
            <a:r>
              <a:rPr lang="en-US" dirty="0"/>
              <a:t>. It always amuses me when I hear people declaring that someone ‘has an attitude’ as this </a:t>
            </a:r>
            <a:r>
              <a:rPr lang="en-US" dirty="0" smtClean="0"/>
              <a:t>is always </a:t>
            </a:r>
            <a:r>
              <a:rPr lang="en-US" dirty="0"/>
              <a:t>said with a negative connotation. The fact is that having an attitude is absolutely fine, just </a:t>
            </a:r>
            <a:r>
              <a:rPr lang="en-US" dirty="0" smtClean="0"/>
              <a:t>as long </a:t>
            </a:r>
            <a:r>
              <a:rPr lang="en-US" dirty="0"/>
              <a:t>as it is consistently positive and upbeat, or put in another way – ‘passionate</a:t>
            </a:r>
            <a:r>
              <a:rPr lang="en-US" dirty="0" smtClean="0"/>
              <a:t>’.</a:t>
            </a:r>
          </a:p>
          <a:p>
            <a:endParaRPr lang="en-US" dirty="0"/>
          </a:p>
          <a:p>
            <a:r>
              <a:rPr lang="en-US" dirty="0"/>
              <a:t>One of the key elements of what has become known as ‘the Virgin way’ is giving our people </a:t>
            </a:r>
            <a:r>
              <a:rPr lang="en-US" dirty="0" smtClean="0"/>
              <a:t>the autonomy</a:t>
            </a:r>
            <a:r>
              <a:rPr lang="en-US" dirty="0"/>
              <a:t>, freedom, support and a highly flexible (in everything except quality) brand image that </a:t>
            </a:r>
            <a:r>
              <a:rPr lang="en-US" dirty="0" smtClean="0"/>
              <a:t>gives them </a:t>
            </a:r>
            <a:r>
              <a:rPr lang="en-US" dirty="0"/>
              <a:t>the tools to go out and make amazing things happen. It is this passion-fed formula that </a:t>
            </a:r>
            <a:r>
              <a:rPr lang="en-US" dirty="0" smtClean="0"/>
              <a:t>has allowed </a:t>
            </a:r>
            <a:r>
              <a:rPr lang="en-US" dirty="0"/>
              <a:t>the Virgin Group to launch hundreds of new Virgin companies in scores of very </a:t>
            </a:r>
            <a:r>
              <a:rPr lang="en-US" dirty="0" smtClean="0"/>
              <a:t>diverse businesses </a:t>
            </a:r>
            <a:r>
              <a:rPr lang="en-US" dirty="0"/>
              <a:t>and I have no doubt that it will continue to do so for many years to come</a:t>
            </a:r>
            <a:r>
              <a:rPr lang="en-US" dirty="0" smtClean="0"/>
              <a:t>.”</a:t>
            </a:r>
            <a:endParaRPr lang="en-US" dirty="0"/>
          </a:p>
        </p:txBody>
      </p:sp>
    </p:spTree>
    <p:extLst>
      <p:ext uri="{BB962C8B-B14F-4D97-AF65-F5344CB8AC3E}">
        <p14:creationId xmlns:p14="http://schemas.microsoft.com/office/powerpoint/2010/main" val="14466895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982" y="138545"/>
            <a:ext cx="11720945" cy="6709529"/>
          </a:xfrm>
          <a:prstGeom prst="rect">
            <a:avLst/>
          </a:prstGeom>
          <a:noFill/>
        </p:spPr>
        <p:txBody>
          <a:bodyPr wrap="square" rtlCol="0">
            <a:spAutoFit/>
          </a:bodyPr>
          <a:lstStyle/>
          <a:p>
            <a:r>
              <a:rPr lang="en-US" sz="4400" b="1" dirty="0"/>
              <a:t>SO WHEN YOU’VE GOT THEM HOW DO YOU KEEP THEM</a:t>
            </a:r>
            <a:r>
              <a:rPr lang="en-US" sz="4400" b="1" dirty="0" smtClean="0"/>
              <a:t>?</a:t>
            </a:r>
          </a:p>
          <a:p>
            <a:endParaRPr lang="en-US" b="1" dirty="0"/>
          </a:p>
          <a:p>
            <a:r>
              <a:rPr lang="en-US" dirty="0"/>
              <a:t>I am sure there have been thousands of books written on the subject of employee retention, so I am </a:t>
            </a:r>
            <a:r>
              <a:rPr lang="en-US" dirty="0" smtClean="0"/>
              <a:t>not going </a:t>
            </a:r>
            <a:r>
              <a:rPr lang="en-US" dirty="0"/>
              <a:t>to bore you with what I suspect you know already. It is perhaps worth mentioning, however, </a:t>
            </a:r>
            <a:r>
              <a:rPr lang="en-US" dirty="0" smtClean="0"/>
              <a:t>the reasons </a:t>
            </a:r>
            <a:r>
              <a:rPr lang="en-US" dirty="0"/>
              <a:t>why people typically quit their jobs. In a huge leadership study dubbed ‘Project Oxygen</a:t>
            </a:r>
            <a:r>
              <a:rPr lang="en-US" dirty="0" smtClean="0"/>
              <a:t>’, Google </a:t>
            </a:r>
            <a:r>
              <a:rPr lang="en-US" dirty="0"/>
              <a:t>recently found that the three principle reasons were:</a:t>
            </a:r>
          </a:p>
          <a:p>
            <a:endParaRPr lang="en-US" dirty="0" smtClean="0"/>
          </a:p>
          <a:p>
            <a:r>
              <a:rPr lang="en-US" dirty="0" smtClean="0"/>
              <a:t>1 </a:t>
            </a:r>
            <a:r>
              <a:rPr lang="en-US" dirty="0" smtClean="0">
                <a:sym typeface="Wingdings" panose="05000000000000000000" pitchFamily="2" charset="2"/>
              </a:rPr>
              <a:t></a:t>
            </a:r>
            <a:r>
              <a:rPr lang="en-US" dirty="0" smtClean="0"/>
              <a:t> </a:t>
            </a:r>
            <a:r>
              <a:rPr lang="en-US" dirty="0"/>
              <a:t>They didn’t feel enough of a connection to the company’s mission, and/or their </a:t>
            </a:r>
            <a:r>
              <a:rPr lang="en-US" dirty="0" smtClean="0"/>
              <a:t>individual contribution </a:t>
            </a:r>
            <a:r>
              <a:rPr lang="en-US" dirty="0"/>
              <a:t>was not considered important</a:t>
            </a:r>
            <a:r>
              <a:rPr lang="en-US" dirty="0" smtClean="0"/>
              <a:t>.</a:t>
            </a:r>
          </a:p>
          <a:p>
            <a:endParaRPr lang="en-US" dirty="0"/>
          </a:p>
          <a:p>
            <a:r>
              <a:rPr lang="en-US" dirty="0"/>
              <a:t>2 </a:t>
            </a:r>
            <a:r>
              <a:rPr lang="en-US" dirty="0" smtClean="0">
                <a:sym typeface="Wingdings" panose="05000000000000000000" pitchFamily="2" charset="2"/>
              </a:rPr>
              <a:t> </a:t>
            </a:r>
            <a:r>
              <a:rPr lang="en-US" dirty="0" smtClean="0"/>
              <a:t>They </a:t>
            </a:r>
            <a:r>
              <a:rPr lang="en-US" dirty="0"/>
              <a:t>didn’t get along with or respect their co-workers</a:t>
            </a:r>
            <a:r>
              <a:rPr lang="en-US" dirty="0" smtClean="0"/>
              <a:t>.</a:t>
            </a:r>
          </a:p>
          <a:p>
            <a:endParaRPr lang="en-US" dirty="0"/>
          </a:p>
          <a:p>
            <a:r>
              <a:rPr lang="en-US" dirty="0"/>
              <a:t>3 </a:t>
            </a:r>
            <a:r>
              <a:rPr lang="en-US" dirty="0" smtClean="0">
                <a:sym typeface="Wingdings" panose="05000000000000000000" pitchFamily="2" charset="2"/>
              </a:rPr>
              <a:t> </a:t>
            </a:r>
            <a:r>
              <a:rPr lang="en-US" dirty="0" smtClean="0"/>
              <a:t>They </a:t>
            </a:r>
            <a:r>
              <a:rPr lang="en-US" dirty="0"/>
              <a:t>thought they had a terrible boss</a:t>
            </a:r>
            <a:r>
              <a:rPr lang="en-US" dirty="0" smtClean="0"/>
              <a:t>.</a:t>
            </a:r>
          </a:p>
          <a:p>
            <a:endParaRPr lang="en-US" dirty="0"/>
          </a:p>
          <a:p>
            <a:r>
              <a:rPr lang="en-US" dirty="0"/>
              <a:t>Conspicuous by its absence is ‘not being paid enough’ – so often considered the biggest </a:t>
            </a:r>
            <a:r>
              <a:rPr lang="en-US" dirty="0" smtClean="0"/>
              <a:t>reason people </a:t>
            </a:r>
            <a:r>
              <a:rPr lang="en-US" dirty="0"/>
              <a:t>move on. All three of these issues are very tightly interwoven: for instance, bosses </a:t>
            </a:r>
            <a:r>
              <a:rPr lang="en-US" dirty="0" smtClean="0"/>
              <a:t>have bosses </a:t>
            </a:r>
            <a:r>
              <a:rPr lang="en-US" dirty="0"/>
              <a:t>too, so the ‘terrible boss’ in item 3 might also be suffering from a terrible boss who </a:t>
            </a:r>
            <a:r>
              <a:rPr lang="en-US" dirty="0" smtClean="0"/>
              <a:t>doesn’t appreciate </a:t>
            </a:r>
            <a:r>
              <a:rPr lang="en-US" dirty="0"/>
              <a:t>their contributions. Similarly, the failure to get along with colleagues can also be </a:t>
            </a:r>
            <a:r>
              <a:rPr lang="en-US" dirty="0" smtClean="0"/>
              <a:t>a symptom </a:t>
            </a:r>
            <a:r>
              <a:rPr lang="en-US" dirty="0"/>
              <a:t>of a non-inclusive culture, or what I’d call a lack of engagement</a:t>
            </a:r>
            <a:r>
              <a:rPr lang="en-US" dirty="0" smtClean="0"/>
              <a:t>.</a:t>
            </a:r>
          </a:p>
          <a:p>
            <a:endParaRPr lang="en-US" dirty="0"/>
          </a:p>
          <a:p>
            <a:r>
              <a:rPr lang="en-US" dirty="0" smtClean="0"/>
              <a:t>‘</a:t>
            </a:r>
            <a:r>
              <a:rPr lang="en-US" i="1" dirty="0" smtClean="0"/>
              <a:t>If </a:t>
            </a:r>
            <a:r>
              <a:rPr lang="en-US" i="1" dirty="0"/>
              <a:t>we keep </a:t>
            </a:r>
            <a:r>
              <a:rPr lang="en-US" i="1" dirty="0" smtClean="0"/>
              <a:t>our employees </a:t>
            </a:r>
            <a:r>
              <a:rPr lang="en-US" i="1" dirty="0"/>
              <a:t>happy and engaged, they will keep our customers happy who will then reward us </a:t>
            </a:r>
            <a:r>
              <a:rPr lang="en-US" i="1" dirty="0" smtClean="0"/>
              <a:t>with their </a:t>
            </a:r>
            <a:r>
              <a:rPr lang="en-US" i="1" dirty="0"/>
              <a:t>loyalty. That repeat business helps our bottom line and creates value for our shareholders.’</a:t>
            </a:r>
            <a:endParaRPr lang="en-US" dirty="0"/>
          </a:p>
        </p:txBody>
      </p:sp>
    </p:spTree>
    <p:extLst>
      <p:ext uri="{BB962C8B-B14F-4D97-AF65-F5344CB8AC3E}">
        <p14:creationId xmlns:p14="http://schemas.microsoft.com/office/powerpoint/2010/main" val="39006320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545" y="110836"/>
            <a:ext cx="11831782" cy="6740307"/>
          </a:xfrm>
          <a:prstGeom prst="rect">
            <a:avLst/>
          </a:prstGeom>
          <a:noFill/>
        </p:spPr>
        <p:txBody>
          <a:bodyPr wrap="square" rtlCol="0">
            <a:spAutoFit/>
          </a:bodyPr>
          <a:lstStyle/>
          <a:p>
            <a:r>
              <a:rPr lang="en-US" b="1" dirty="0"/>
              <a:t>‘FEMTREPRENEURS’</a:t>
            </a:r>
          </a:p>
          <a:p>
            <a:r>
              <a:rPr lang="en-US" dirty="0"/>
              <a:t>As tough as starting a business is for everyone, special attention should be paid to young </a:t>
            </a:r>
            <a:r>
              <a:rPr lang="en-US" dirty="0" smtClean="0"/>
              <a:t>female entrepreneurs </a:t>
            </a:r>
            <a:r>
              <a:rPr lang="en-US" dirty="0"/>
              <a:t>who, inexplicably, still face many more barriers to credit, markets and social </a:t>
            </a:r>
            <a:r>
              <a:rPr lang="en-US" dirty="0" smtClean="0"/>
              <a:t>networks than </a:t>
            </a:r>
            <a:r>
              <a:rPr lang="en-US" dirty="0"/>
              <a:t>do their male counterparts. I say inexplicably because we know that women reinvest more </a:t>
            </a:r>
            <a:r>
              <a:rPr lang="en-US" dirty="0" smtClean="0"/>
              <a:t>of their </a:t>
            </a:r>
            <a:r>
              <a:rPr lang="en-US" dirty="0"/>
              <a:t>earnings into the health and education of themselves and their families, which has a </a:t>
            </a:r>
            <a:r>
              <a:rPr lang="en-US" dirty="0" smtClean="0"/>
              <a:t>valuable multiplier </a:t>
            </a:r>
            <a:r>
              <a:rPr lang="en-US" dirty="0"/>
              <a:t>effect from which we all stand to gain. Furthermore, according to the Boston </a:t>
            </a:r>
            <a:r>
              <a:rPr lang="en-US" dirty="0" smtClean="0"/>
              <a:t>Consulting Group</a:t>
            </a:r>
            <a:r>
              <a:rPr lang="en-US" dirty="0"/>
              <a:t>, women make seventy per cent of household purchasing decisions and not just on </a:t>
            </a:r>
            <a:r>
              <a:rPr lang="en-US" dirty="0" smtClean="0"/>
              <a:t>children’s clothing </a:t>
            </a:r>
            <a:r>
              <a:rPr lang="en-US" dirty="0"/>
              <a:t>and groceries but also the big-ticket items like cars and vacations. So given that almost </a:t>
            </a:r>
            <a:r>
              <a:rPr lang="en-US" dirty="0" smtClean="0"/>
              <a:t>fifty per </a:t>
            </a:r>
            <a:r>
              <a:rPr lang="en-US" dirty="0"/>
              <a:t>cent of the workforce is now female and they are making seventy per cent of the buying </a:t>
            </a:r>
            <a:r>
              <a:rPr lang="en-US" dirty="0" smtClean="0"/>
              <a:t>decisions, what </a:t>
            </a:r>
            <a:r>
              <a:rPr lang="en-US" dirty="0"/>
              <a:t>possible rationale or justification can there be for the comparative dearth of women in </a:t>
            </a:r>
            <a:r>
              <a:rPr lang="en-US" dirty="0" smtClean="0"/>
              <a:t>senior executive </a:t>
            </a:r>
            <a:r>
              <a:rPr lang="en-US" dirty="0"/>
              <a:t>roles and boardrooms?</a:t>
            </a:r>
          </a:p>
          <a:p>
            <a:r>
              <a:rPr lang="en-US" dirty="0"/>
              <a:t>According to the European Commission, in the largest EU companies the ratio of female </a:t>
            </a:r>
            <a:r>
              <a:rPr lang="en-US" dirty="0" smtClean="0"/>
              <a:t>board members </a:t>
            </a:r>
            <a:r>
              <a:rPr lang="en-US" dirty="0"/>
              <a:t>across member states averages only about fourteen per cent: the Italians are the worst </a:t>
            </a:r>
            <a:r>
              <a:rPr lang="en-US" dirty="0" smtClean="0"/>
              <a:t>with only </a:t>
            </a:r>
            <a:r>
              <a:rPr lang="en-US" dirty="0"/>
              <a:t>six per cent while the French do better with twenty-two per cent. To try and redress (no </a:t>
            </a:r>
            <a:r>
              <a:rPr lang="en-US" dirty="0" smtClean="0"/>
              <a:t>pun intended</a:t>
            </a:r>
            <a:r>
              <a:rPr lang="en-US" dirty="0"/>
              <a:t>) the balance, the EU is considering following Norway’s lead. Back in 2003, the </a:t>
            </a:r>
            <a:r>
              <a:rPr lang="en-US" dirty="0" smtClean="0"/>
              <a:t>Norwegians set </a:t>
            </a:r>
            <a:r>
              <a:rPr lang="en-US" dirty="0"/>
              <a:t>a minimum target of forty per cent for women on boards and by 2008 and that number was up to </a:t>
            </a:r>
            <a:r>
              <a:rPr lang="en-US" dirty="0" smtClean="0"/>
              <a:t>an admirable </a:t>
            </a:r>
            <a:r>
              <a:rPr lang="en-US" dirty="0"/>
              <a:t>forty-four per cent. The UK government meanwhile has tamely ‘recommended’ that </a:t>
            </a:r>
            <a:r>
              <a:rPr lang="en-US" dirty="0" smtClean="0"/>
              <a:t>British companies </a:t>
            </a:r>
            <a:r>
              <a:rPr lang="en-US" dirty="0"/>
              <a:t>should have twenty-five per cent female board participation by 2015. Don’t hold </a:t>
            </a:r>
            <a:r>
              <a:rPr lang="en-US" dirty="0" smtClean="0"/>
              <a:t>your breath </a:t>
            </a:r>
            <a:r>
              <a:rPr lang="en-US" dirty="0"/>
              <a:t>on this one – first of all it’s way too low a target and secondly it’s going to take something </a:t>
            </a:r>
            <a:r>
              <a:rPr lang="en-US" dirty="0" smtClean="0"/>
              <a:t>a lot </a:t>
            </a:r>
            <a:r>
              <a:rPr lang="en-US" dirty="0"/>
              <a:t>stronger than a polite nudge from the government to break the very British ‘old boys’ </a:t>
            </a:r>
            <a:r>
              <a:rPr lang="en-US" dirty="0" smtClean="0"/>
              <a:t>club’ mentality </a:t>
            </a:r>
            <a:r>
              <a:rPr lang="en-US" dirty="0"/>
              <a:t>at board level.</a:t>
            </a:r>
          </a:p>
          <a:p>
            <a:r>
              <a:rPr lang="en-US" dirty="0"/>
              <a:t>The focus on board gender ratios, though, is putting the cart before the horse. This is a </a:t>
            </a:r>
            <a:r>
              <a:rPr lang="en-US" dirty="0" smtClean="0"/>
              <a:t>step-by-step process </a:t>
            </a:r>
            <a:r>
              <a:rPr lang="en-US" dirty="0"/>
              <a:t>and before anyone can hope to increase the amount of female representation at board </a:t>
            </a:r>
            <a:r>
              <a:rPr lang="en-US" dirty="0" smtClean="0"/>
              <a:t>level there </a:t>
            </a:r>
            <a:r>
              <a:rPr lang="en-US" dirty="0"/>
              <a:t>first has to be a much higher ratio of women in senior executive roles. According to the </a:t>
            </a:r>
            <a:r>
              <a:rPr lang="en-US" dirty="0" smtClean="0"/>
              <a:t>2013 </a:t>
            </a:r>
            <a:r>
              <a:rPr lang="en-US" i="1" dirty="0" smtClean="0"/>
              <a:t>Fortune </a:t>
            </a:r>
            <a:r>
              <a:rPr lang="en-US" dirty="0"/>
              <a:t>1000 list of CEOs, only 4.6 per cent (that is, forty-six) are women and that number has </a:t>
            </a:r>
            <a:r>
              <a:rPr lang="en-US" dirty="0" smtClean="0"/>
              <a:t>been virtually </a:t>
            </a:r>
            <a:r>
              <a:rPr lang="en-US" dirty="0"/>
              <a:t>stagnant for a decade. I find that quite appalling but hopefully the infamous glass ceiling </a:t>
            </a:r>
            <a:r>
              <a:rPr lang="en-US" dirty="0" smtClean="0"/>
              <a:t>is about </a:t>
            </a:r>
            <a:r>
              <a:rPr lang="en-US" dirty="0"/>
              <a:t>to become a distant memory with the new generation of dynamic women leaders that are </a:t>
            </a:r>
            <a:r>
              <a:rPr lang="en-US" dirty="0" smtClean="0"/>
              <a:t>now running </a:t>
            </a:r>
            <a:r>
              <a:rPr lang="en-US" dirty="0"/>
              <a:t>a lot of formerly very macho </a:t>
            </a:r>
            <a:r>
              <a:rPr lang="en-US" dirty="0" smtClean="0"/>
              <a:t>organizations </a:t>
            </a:r>
            <a:r>
              <a:rPr lang="en-US" dirty="0"/>
              <a:t>like General Motors (Mary Barra took over </a:t>
            </a:r>
            <a:r>
              <a:rPr lang="en-US" dirty="0" smtClean="0"/>
              <a:t>in January </a:t>
            </a:r>
            <a:r>
              <a:rPr lang="en-US" dirty="0"/>
              <a:t>2014), Pepsico, IBM, Lockheed </a:t>
            </a:r>
            <a:r>
              <a:rPr lang="en-US" dirty="0" smtClean="0"/>
              <a:t>Martin, General Dynamics, </a:t>
            </a:r>
            <a:r>
              <a:rPr lang="en-US" dirty="0"/>
              <a:t>Facebook and </a:t>
            </a:r>
            <a:r>
              <a:rPr lang="en-US" dirty="0" smtClean="0"/>
              <a:t>Yahoo. </a:t>
            </a:r>
            <a:endParaRPr lang="en-US" dirty="0"/>
          </a:p>
        </p:txBody>
      </p:sp>
    </p:spTree>
    <p:extLst>
      <p:ext uri="{BB962C8B-B14F-4D97-AF65-F5344CB8AC3E}">
        <p14:creationId xmlns:p14="http://schemas.microsoft.com/office/powerpoint/2010/main" val="22234726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6863417"/>
          </a:xfrm>
          <a:prstGeom prst="rect">
            <a:avLst/>
          </a:prstGeom>
          <a:noFill/>
        </p:spPr>
        <p:txBody>
          <a:bodyPr wrap="square" rtlCol="0">
            <a:spAutoFit/>
          </a:bodyPr>
          <a:lstStyle/>
          <a:p>
            <a:r>
              <a:rPr lang="en-US" sz="4400" b="1" dirty="0" smtClean="0"/>
              <a:t>TYPES OF PROCRASTINATORS</a:t>
            </a:r>
          </a:p>
          <a:p>
            <a:endParaRPr lang="en-US" dirty="0" smtClean="0"/>
          </a:p>
          <a:p>
            <a:r>
              <a:rPr lang="en-US" dirty="0" smtClean="0"/>
              <a:t>In Richard’s </a:t>
            </a:r>
            <a:r>
              <a:rPr lang="en-US" dirty="0"/>
              <a:t>experience there are essentially </a:t>
            </a:r>
            <a:r>
              <a:rPr lang="en-US" dirty="0" smtClean="0"/>
              <a:t>three different </a:t>
            </a:r>
            <a:r>
              <a:rPr lang="en-US" dirty="0"/>
              <a:t>types of personality that show through when confronted with the need to make a </a:t>
            </a:r>
            <a:r>
              <a:rPr lang="en-US" dirty="0" smtClean="0"/>
              <a:t>business decision.</a:t>
            </a:r>
          </a:p>
          <a:p>
            <a:endParaRPr lang="en-US" dirty="0" smtClean="0"/>
          </a:p>
          <a:p>
            <a:r>
              <a:rPr lang="en-US" b="1" dirty="0"/>
              <a:t>‘SCREW IT – DO I REALLY HAVE TO DECIDE?’</a:t>
            </a:r>
          </a:p>
          <a:p>
            <a:r>
              <a:rPr lang="en-US" dirty="0"/>
              <a:t>First and possibly foremost there is the serial procrastinator. I am sure everyone knows </a:t>
            </a:r>
            <a:r>
              <a:rPr lang="en-US" dirty="0" smtClean="0"/>
              <a:t>several members </a:t>
            </a:r>
            <a:r>
              <a:rPr lang="en-US" dirty="0"/>
              <a:t>of this frustrating human subspecies. This is the one with a perennial approach of ‘</a:t>
            </a:r>
            <a:r>
              <a:rPr lang="en-US" dirty="0" smtClean="0"/>
              <a:t>Why make </a:t>
            </a:r>
            <a:r>
              <a:rPr lang="en-US" dirty="0"/>
              <a:t>any decision today when I can put it off until tomorrow?’ – and as we all know ‘</a:t>
            </a:r>
            <a:r>
              <a:rPr lang="en-US" dirty="0" smtClean="0"/>
              <a:t>tomorrow’ never </a:t>
            </a:r>
            <a:r>
              <a:rPr lang="en-US" dirty="0"/>
              <a:t>comes! I am not talking here about someone who takes as much time as possible to conduct </a:t>
            </a:r>
            <a:r>
              <a:rPr lang="en-US" dirty="0" smtClean="0"/>
              <a:t>due diligence </a:t>
            </a:r>
            <a:r>
              <a:rPr lang="en-US" dirty="0"/>
              <a:t>on a project, I am referring to those individuals that seem mentally and physically incapable</a:t>
            </a:r>
          </a:p>
          <a:p>
            <a:r>
              <a:rPr lang="en-US" dirty="0"/>
              <a:t>of ever making an on-the-spot decision no matter how obvious or straightforward the matter at </a:t>
            </a:r>
            <a:r>
              <a:rPr lang="en-US" dirty="0" smtClean="0"/>
              <a:t>hand may </a:t>
            </a:r>
            <a:r>
              <a:rPr lang="en-US" dirty="0"/>
              <a:t>be</a:t>
            </a:r>
            <a:r>
              <a:rPr lang="en-US" dirty="0" smtClean="0"/>
              <a:t>.</a:t>
            </a:r>
          </a:p>
          <a:p>
            <a:endParaRPr lang="en-US" dirty="0" smtClean="0"/>
          </a:p>
          <a:p>
            <a:r>
              <a:rPr lang="en-US" b="1" dirty="0"/>
              <a:t>‘SCREW IT – WE’LL DO IT – TODAY’</a:t>
            </a:r>
          </a:p>
          <a:p>
            <a:r>
              <a:rPr lang="en-US" dirty="0"/>
              <a:t>The second personality type is the one into which, by reputation at least, </a:t>
            </a:r>
            <a:r>
              <a:rPr lang="en-US" dirty="0" smtClean="0"/>
              <a:t>Richard is most </a:t>
            </a:r>
            <a:r>
              <a:rPr lang="en-US" dirty="0"/>
              <a:t>likely to fall. </a:t>
            </a:r>
            <a:r>
              <a:rPr lang="en-US" dirty="0" smtClean="0"/>
              <a:t>As lots </a:t>
            </a:r>
            <a:r>
              <a:rPr lang="en-US" dirty="0"/>
              <a:t>of Virgin colleagues past and present would likely </a:t>
            </a:r>
            <a:r>
              <a:rPr lang="en-US" dirty="0" smtClean="0"/>
              <a:t>tell </a:t>
            </a:r>
            <a:r>
              <a:rPr lang="en-US" dirty="0"/>
              <a:t>you, </a:t>
            </a:r>
            <a:r>
              <a:rPr lang="en-US" dirty="0" smtClean="0"/>
              <a:t>Richard’s </a:t>
            </a:r>
            <a:r>
              <a:rPr lang="en-US" dirty="0"/>
              <a:t>notorious ‘Screw it, Let’s Do </a:t>
            </a:r>
            <a:r>
              <a:rPr lang="en-US" dirty="0" smtClean="0"/>
              <a:t>It’ approach </a:t>
            </a:r>
            <a:r>
              <a:rPr lang="en-US" dirty="0"/>
              <a:t>to decision-making can have its pros and cons. </a:t>
            </a:r>
            <a:endParaRPr lang="en-US" dirty="0" smtClean="0"/>
          </a:p>
          <a:p>
            <a:endParaRPr lang="en-US" dirty="0" smtClean="0"/>
          </a:p>
          <a:p>
            <a:r>
              <a:rPr lang="en-US" b="1" dirty="0"/>
              <a:t>‘SCREW IT – LET’S THINK SOME MORE ABOUT IT’</a:t>
            </a:r>
          </a:p>
          <a:p>
            <a:r>
              <a:rPr lang="en-US" dirty="0"/>
              <a:t>The third and probably smartest all-round approach is what I like to call ‘the art of </a:t>
            </a:r>
            <a:r>
              <a:rPr lang="en-US" dirty="0" smtClean="0"/>
              <a:t>orchestrated procrastination</a:t>
            </a:r>
            <a:r>
              <a:rPr lang="en-US" dirty="0"/>
              <a:t>’. This is an acquired discipline whereby the first thing to be addressed as part of </a:t>
            </a:r>
            <a:r>
              <a:rPr lang="en-US" dirty="0" smtClean="0"/>
              <a:t>the decision-making </a:t>
            </a:r>
            <a:r>
              <a:rPr lang="en-US" dirty="0"/>
              <a:t>function is timing. Is it a ‘carpe diem’ situation or not? If you don’t seize the </a:t>
            </a:r>
            <a:r>
              <a:rPr lang="en-US" dirty="0" smtClean="0"/>
              <a:t>day might </a:t>
            </a:r>
            <a:r>
              <a:rPr lang="en-US" dirty="0"/>
              <a:t>the window of opportunity close or might it be filled by a start-up or existing competitor? </a:t>
            </a:r>
            <a:r>
              <a:rPr lang="en-US" dirty="0" smtClean="0"/>
              <a:t>If, however</a:t>
            </a:r>
            <a:r>
              <a:rPr lang="en-US" dirty="0"/>
              <a:t>, you know that you have the luxury of some time to play with, then make it work for you </a:t>
            </a:r>
            <a:r>
              <a:rPr lang="en-US" dirty="0" smtClean="0"/>
              <a:t>and use </a:t>
            </a:r>
            <a:r>
              <a:rPr lang="en-US" dirty="0"/>
              <a:t>it to understand the deal’s full potential – or not – as with a deal we looked at a few years </a:t>
            </a:r>
            <a:r>
              <a:rPr lang="en-US" dirty="0" smtClean="0"/>
              <a:t>ago with </a:t>
            </a:r>
            <a:r>
              <a:rPr lang="en-US" dirty="0"/>
              <a:t>Goldman Sachs.</a:t>
            </a:r>
          </a:p>
        </p:txBody>
      </p:sp>
    </p:spTree>
    <p:extLst>
      <p:ext uri="{BB962C8B-B14F-4D97-AF65-F5344CB8AC3E}">
        <p14:creationId xmlns:p14="http://schemas.microsoft.com/office/powerpoint/2010/main" val="37634255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24692"/>
            <a:ext cx="11831782" cy="3754874"/>
          </a:xfrm>
          <a:prstGeom prst="rect">
            <a:avLst/>
          </a:prstGeom>
          <a:noFill/>
        </p:spPr>
        <p:txBody>
          <a:bodyPr wrap="square" rtlCol="0">
            <a:spAutoFit/>
          </a:bodyPr>
          <a:lstStyle/>
          <a:p>
            <a:r>
              <a:rPr lang="en-US" sz="3600" b="1" dirty="0" smtClean="0"/>
              <a:t>“Not every author is as candid as Richard!”</a:t>
            </a:r>
          </a:p>
          <a:p>
            <a:endParaRPr lang="en-US" b="1" dirty="0"/>
          </a:p>
          <a:p>
            <a:r>
              <a:rPr lang="en-US" dirty="0"/>
              <a:t>Richard mentions he didn’t read any of the 93,467 books he found on Amazon for the search string “Leadership books” nor does he have any idea of what these authors have to say but he doubts that few if any of them have had a fraction of the fun that Richard has had in the forty-plus years leading the charge with the Virgin group of companies.</a:t>
            </a:r>
          </a:p>
          <a:p>
            <a:endParaRPr lang="en-US" dirty="0"/>
          </a:p>
          <a:p>
            <a:r>
              <a:rPr lang="en-US" dirty="0" smtClean="0"/>
              <a:t>So here is a search string he then tried instead:</a:t>
            </a:r>
          </a:p>
          <a:p>
            <a:endParaRPr lang="en-US" b="1" i="1" dirty="0" smtClean="0"/>
          </a:p>
          <a:p>
            <a:r>
              <a:rPr lang="en-US" sz="2000" b="1" i="1" dirty="0" smtClean="0"/>
              <a:t>‘Having </a:t>
            </a:r>
            <a:r>
              <a:rPr lang="en-US" sz="2000" b="1" i="1" dirty="0"/>
              <a:t>a great time while building </a:t>
            </a:r>
            <a:r>
              <a:rPr lang="en-US" sz="2000" b="1" i="1" dirty="0" smtClean="0"/>
              <a:t>a highly </a:t>
            </a:r>
            <a:r>
              <a:rPr lang="en-US" sz="2000" b="1" i="1" dirty="0"/>
              <a:t>diversified global business with an extended family of simply wonderful </a:t>
            </a:r>
            <a:r>
              <a:rPr lang="en-US" sz="2000" b="1" i="1" dirty="0" smtClean="0"/>
              <a:t>people’</a:t>
            </a:r>
          </a:p>
          <a:p>
            <a:endParaRPr lang="en-US" b="1" i="1" dirty="0" smtClean="0"/>
          </a:p>
          <a:p>
            <a:r>
              <a:rPr lang="en-US" dirty="0" smtClean="0"/>
              <a:t>Guess what</a:t>
            </a:r>
            <a:r>
              <a:rPr lang="en-US" dirty="0"/>
              <a:t>? There </a:t>
            </a:r>
            <a:r>
              <a:rPr lang="en-US" dirty="0" smtClean="0"/>
              <a:t>is </a:t>
            </a:r>
            <a:r>
              <a:rPr lang="en-US" dirty="0"/>
              <a:t>not a single match – at least not until now!</a:t>
            </a:r>
          </a:p>
        </p:txBody>
      </p:sp>
    </p:spTree>
    <p:extLst>
      <p:ext uri="{BB962C8B-B14F-4D97-AF65-F5344CB8AC3E}">
        <p14:creationId xmlns:p14="http://schemas.microsoft.com/office/powerpoint/2010/main" val="90078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545" y="138545"/>
            <a:ext cx="11707091" cy="4524315"/>
          </a:xfrm>
          <a:prstGeom prst="rect">
            <a:avLst/>
          </a:prstGeom>
          <a:noFill/>
        </p:spPr>
        <p:txBody>
          <a:bodyPr wrap="square" rtlCol="0">
            <a:spAutoFit/>
          </a:bodyPr>
          <a:lstStyle/>
          <a:p>
            <a:r>
              <a:rPr lang="en-US" sz="2400" b="1" dirty="0" smtClean="0"/>
              <a:t>AND THE AFTERWORD GOES LIKE:</a:t>
            </a:r>
          </a:p>
          <a:p>
            <a:endParaRPr lang="en-US" sz="2400" b="1" dirty="0" smtClean="0"/>
          </a:p>
          <a:p>
            <a:r>
              <a:rPr lang="en-US" sz="2400" b="1" dirty="0" smtClean="0"/>
              <a:t>1 </a:t>
            </a:r>
            <a:r>
              <a:rPr lang="en-US" sz="2400" b="1" dirty="0" smtClean="0">
                <a:sym typeface="Wingdings" panose="05000000000000000000" pitchFamily="2" charset="2"/>
              </a:rPr>
              <a:t></a:t>
            </a:r>
            <a:r>
              <a:rPr lang="en-US" sz="2400" b="1" dirty="0" smtClean="0"/>
              <a:t> FOLLOW </a:t>
            </a:r>
            <a:r>
              <a:rPr lang="en-US" sz="2400" b="1" dirty="0"/>
              <a:t>YOUR DREAMS AND JUST DO </a:t>
            </a:r>
            <a:r>
              <a:rPr lang="en-US" sz="2400" b="1" dirty="0" smtClean="0"/>
              <a:t>IT</a:t>
            </a:r>
            <a:endParaRPr lang="en-US" sz="2400" b="1" dirty="0"/>
          </a:p>
          <a:p>
            <a:r>
              <a:rPr lang="en-US" sz="2400" b="1" dirty="0" smtClean="0"/>
              <a:t>2 </a:t>
            </a:r>
            <a:r>
              <a:rPr lang="en-US" sz="2400" b="1" dirty="0" smtClean="0">
                <a:sym typeface="Wingdings" panose="05000000000000000000" pitchFamily="2" charset="2"/>
              </a:rPr>
              <a:t></a:t>
            </a:r>
            <a:r>
              <a:rPr lang="en-US" sz="2400" b="1" dirty="0" smtClean="0"/>
              <a:t> </a:t>
            </a:r>
            <a:r>
              <a:rPr lang="en-US" sz="2400" b="1" dirty="0"/>
              <a:t>MAKE A POSITIVE DIFFERENCE AND DO SOME </a:t>
            </a:r>
            <a:r>
              <a:rPr lang="en-US" sz="2400" b="1" dirty="0" smtClean="0"/>
              <a:t>GOOD</a:t>
            </a:r>
            <a:endParaRPr lang="en-US" sz="2400" b="1" dirty="0"/>
          </a:p>
          <a:p>
            <a:r>
              <a:rPr lang="en-US" sz="2400" b="1" dirty="0" smtClean="0"/>
              <a:t>3 </a:t>
            </a:r>
            <a:r>
              <a:rPr lang="en-US" sz="2400" b="1" dirty="0" smtClean="0">
                <a:sym typeface="Wingdings" panose="05000000000000000000" pitchFamily="2" charset="2"/>
              </a:rPr>
              <a:t></a:t>
            </a:r>
            <a:r>
              <a:rPr lang="en-US" sz="2400" b="1" dirty="0" smtClean="0"/>
              <a:t> </a:t>
            </a:r>
            <a:r>
              <a:rPr lang="en-US" sz="2400" b="1" dirty="0"/>
              <a:t>BELIEVE IN YOUR IDEAS AND BE THE </a:t>
            </a:r>
            <a:r>
              <a:rPr lang="en-US" sz="2400" b="1" dirty="0" smtClean="0"/>
              <a:t>BEST</a:t>
            </a:r>
            <a:endParaRPr lang="en-US" sz="2400" b="1" dirty="0"/>
          </a:p>
          <a:p>
            <a:r>
              <a:rPr lang="en-US" sz="2400" b="1" dirty="0" smtClean="0"/>
              <a:t>4 </a:t>
            </a:r>
            <a:r>
              <a:rPr lang="en-US" sz="2400" b="1" dirty="0" smtClean="0">
                <a:sym typeface="Wingdings" panose="05000000000000000000" pitchFamily="2" charset="2"/>
              </a:rPr>
              <a:t></a:t>
            </a:r>
            <a:r>
              <a:rPr lang="en-US" sz="2400" b="1" dirty="0" smtClean="0"/>
              <a:t> </a:t>
            </a:r>
            <a:r>
              <a:rPr lang="en-US" sz="2400" b="1" dirty="0"/>
              <a:t>HAVE FUN AND LOOK AFTER YOUR </a:t>
            </a:r>
            <a:r>
              <a:rPr lang="en-US" sz="2400" b="1" dirty="0" smtClean="0"/>
              <a:t>TEAM</a:t>
            </a:r>
            <a:endParaRPr lang="en-US" sz="2400" b="1" dirty="0"/>
          </a:p>
          <a:p>
            <a:r>
              <a:rPr lang="en-US" sz="2400" b="1" dirty="0" smtClean="0"/>
              <a:t>5 </a:t>
            </a:r>
            <a:r>
              <a:rPr lang="en-US" sz="2400" b="1" dirty="0" smtClean="0">
                <a:sym typeface="Wingdings" panose="05000000000000000000" pitchFamily="2" charset="2"/>
              </a:rPr>
              <a:t></a:t>
            </a:r>
            <a:r>
              <a:rPr lang="en-US" sz="2400" b="1" dirty="0" smtClean="0"/>
              <a:t> </a:t>
            </a:r>
            <a:r>
              <a:rPr lang="en-US" sz="2400" b="1" dirty="0"/>
              <a:t>DON’T GIVE </a:t>
            </a:r>
            <a:r>
              <a:rPr lang="en-US" sz="2400" b="1" dirty="0" smtClean="0"/>
              <a:t>UP</a:t>
            </a:r>
            <a:endParaRPr lang="en-US" sz="2400" b="1" dirty="0"/>
          </a:p>
          <a:p>
            <a:r>
              <a:rPr lang="en-US" sz="2400" b="1" dirty="0" smtClean="0"/>
              <a:t>6 </a:t>
            </a:r>
            <a:r>
              <a:rPr lang="en-US" sz="2400" b="1" dirty="0" smtClean="0">
                <a:sym typeface="Wingdings" panose="05000000000000000000" pitchFamily="2" charset="2"/>
              </a:rPr>
              <a:t> </a:t>
            </a:r>
            <a:r>
              <a:rPr lang="en-US" sz="2400" b="1" dirty="0" smtClean="0"/>
              <a:t>LISTEN</a:t>
            </a:r>
            <a:r>
              <a:rPr lang="en-US" sz="2400" b="1" dirty="0"/>
              <a:t>, TAKE LOTS OF NOTES AND KEEP SETTING </a:t>
            </a:r>
            <a:r>
              <a:rPr lang="en-US" sz="2400" b="1" dirty="0" smtClean="0"/>
              <a:t>NEW CHALLENGES</a:t>
            </a:r>
            <a:endParaRPr lang="en-US" sz="2400" b="1" dirty="0"/>
          </a:p>
          <a:p>
            <a:r>
              <a:rPr lang="en-US" sz="2400" b="1" dirty="0" smtClean="0"/>
              <a:t>7 </a:t>
            </a:r>
            <a:r>
              <a:rPr lang="en-US" sz="2400" b="1" dirty="0" smtClean="0">
                <a:sym typeface="Wingdings" panose="05000000000000000000" pitchFamily="2" charset="2"/>
              </a:rPr>
              <a:t></a:t>
            </a:r>
            <a:r>
              <a:rPr lang="en-US" sz="2400" b="1" dirty="0" smtClean="0"/>
              <a:t> </a:t>
            </a:r>
            <a:r>
              <a:rPr lang="en-US" sz="2400" b="1" dirty="0"/>
              <a:t>DELEGATE AND SPEND MORE TIME WITH YOUR </a:t>
            </a:r>
            <a:r>
              <a:rPr lang="en-US" sz="2400" b="1" dirty="0" smtClean="0"/>
              <a:t>FAMILY</a:t>
            </a:r>
            <a:endParaRPr lang="en-US" sz="2400" b="1" dirty="0"/>
          </a:p>
          <a:p>
            <a:r>
              <a:rPr lang="en-US" sz="2400" b="1" dirty="0" smtClean="0"/>
              <a:t>8 </a:t>
            </a:r>
            <a:r>
              <a:rPr lang="en-US" sz="2400" b="1" dirty="0" smtClean="0">
                <a:sym typeface="Wingdings" panose="05000000000000000000" pitchFamily="2" charset="2"/>
              </a:rPr>
              <a:t></a:t>
            </a:r>
            <a:r>
              <a:rPr lang="en-US" sz="2400" b="1" dirty="0" smtClean="0"/>
              <a:t> </a:t>
            </a:r>
            <a:r>
              <a:rPr lang="en-US" sz="2400" b="1" dirty="0"/>
              <a:t>TURN OFF THAT LAPTOP AND IPHONE AND GET YOUR </a:t>
            </a:r>
            <a:r>
              <a:rPr lang="en-US" sz="2400" b="1" dirty="0" smtClean="0"/>
              <a:t>DERRIÈRE OUT THERE</a:t>
            </a:r>
            <a:endParaRPr lang="en-US" sz="2400" b="1" dirty="0"/>
          </a:p>
          <a:p>
            <a:r>
              <a:rPr lang="en-US" sz="2400" b="1" dirty="0" smtClean="0"/>
              <a:t>9 </a:t>
            </a:r>
            <a:r>
              <a:rPr lang="en-US" sz="2400" b="1" dirty="0" smtClean="0">
                <a:sym typeface="Wingdings" panose="05000000000000000000" pitchFamily="2" charset="2"/>
              </a:rPr>
              <a:t></a:t>
            </a:r>
            <a:r>
              <a:rPr lang="en-US" sz="2400" b="1" dirty="0" smtClean="0"/>
              <a:t> </a:t>
            </a:r>
            <a:r>
              <a:rPr lang="en-US" sz="2400" b="1" dirty="0"/>
              <a:t>COMMUNICATE, COLLABORATE AND COMMUNICATE </a:t>
            </a:r>
            <a:r>
              <a:rPr lang="en-US" sz="2400" b="1" dirty="0" smtClean="0"/>
              <a:t>SOME MORE</a:t>
            </a:r>
            <a:endParaRPr lang="en-US" sz="2400" b="1" dirty="0"/>
          </a:p>
          <a:p>
            <a:r>
              <a:rPr lang="en-US" sz="2400" b="1" dirty="0" smtClean="0"/>
              <a:t>10 </a:t>
            </a:r>
            <a:r>
              <a:rPr lang="en-US" sz="2400" b="1" dirty="0" smtClean="0">
                <a:sym typeface="Wingdings" panose="05000000000000000000" pitchFamily="2" charset="2"/>
              </a:rPr>
              <a:t></a:t>
            </a:r>
            <a:r>
              <a:rPr lang="en-US" sz="2400" b="1" dirty="0" smtClean="0"/>
              <a:t> </a:t>
            </a:r>
            <a:r>
              <a:rPr lang="en-US" sz="2400" b="1" dirty="0"/>
              <a:t>DO WHAT YOU LOVE AND HAVE A COUCH IN THE </a:t>
            </a:r>
            <a:r>
              <a:rPr lang="en-US" sz="2400" b="1" dirty="0" smtClean="0"/>
              <a:t>KITCHEN</a:t>
            </a:r>
          </a:p>
        </p:txBody>
      </p:sp>
      <p:sp>
        <p:nvSpPr>
          <p:cNvPr id="3" name="TextBox 2"/>
          <p:cNvSpPr txBox="1"/>
          <p:nvPr/>
        </p:nvSpPr>
        <p:spPr>
          <a:xfrm>
            <a:off x="1773381" y="4710546"/>
            <a:ext cx="8437418" cy="1938992"/>
          </a:xfrm>
          <a:prstGeom prst="rect">
            <a:avLst/>
          </a:prstGeom>
          <a:noFill/>
        </p:spPr>
        <p:txBody>
          <a:bodyPr wrap="square" rtlCol="0">
            <a:spAutoFit/>
          </a:bodyPr>
          <a:lstStyle/>
          <a:p>
            <a:pPr algn="ctr"/>
            <a:r>
              <a:rPr lang="en-US" sz="6000" dirty="0" smtClean="0"/>
              <a:t>Thank You!</a:t>
            </a:r>
          </a:p>
          <a:p>
            <a:pPr algn="ctr"/>
            <a:r>
              <a:rPr lang="en-US" sz="6000" dirty="0" smtClean="0"/>
              <a:t>By Ashish Jain</a:t>
            </a:r>
          </a:p>
        </p:txBody>
      </p:sp>
    </p:spTree>
    <p:extLst>
      <p:ext uri="{BB962C8B-B14F-4D97-AF65-F5344CB8AC3E}">
        <p14:creationId xmlns:p14="http://schemas.microsoft.com/office/powerpoint/2010/main" val="36690223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0110" y="277090"/>
            <a:ext cx="11831782" cy="6740307"/>
          </a:xfrm>
          <a:prstGeom prst="rect">
            <a:avLst/>
          </a:prstGeom>
          <a:noFill/>
        </p:spPr>
        <p:txBody>
          <a:bodyPr wrap="square" rtlCol="0">
            <a:spAutoFit/>
          </a:bodyPr>
          <a:lstStyle/>
          <a:p>
            <a:r>
              <a:rPr lang="en-US" b="1" dirty="0" smtClean="0">
                <a:latin typeface="TimesNewRomanPS-BoldMT"/>
              </a:rPr>
              <a:t>Power of forgiveness and giving people a second chance</a:t>
            </a:r>
            <a:r>
              <a:rPr lang="en-US" dirty="0" smtClean="0">
                <a:latin typeface="TimesNewRomanPS-BoldMT"/>
              </a:rPr>
              <a:t>: On an odd occasion I had been guilty of helping myself to a few pennies from the loose change that Dad used to unload from his pockets into the top drawer in his bedroom wardrobe. Helping myself to his change was never something I saw as ‘stealing’ per se. In my juvenile mind I was just kind of ‘borrowing’ it and we’d simply never established the repayment terms or structure. As it turned out, however, I was the one who was about to get repaid by getting myself into a lot of trouble. We lived just around the corner from a sweet shop and I’d been using my ill-gotten gains to buy chocolate, with Cadbury’s fruit and nut being my particular favorite. One day, though, I’d taken a much bigger ‘loan’ than usual from Dad’s wardrobe bank and promptly done my part to boost Cadbury’s shareholder value. The ‘old lady’ who owned the shop, who at the time was probably all of forty years old, quickly smelled a rat. She said nothing to me, but the next time I was in her shop in the company of my father she staggered me by blurting out, ‘Now I don’t want to get him into any trouble, Mr. Branson, but I don’t know where young Richard’s getting all his money from. He’s becoming quite my best customer – so I do hope he isn’t stealing it.’ I remember her words like it were yesterday and thinking, ‘Did she really have to put that zinger on the end?’ But then, just as I was thinking, ‘Oops, I’m really in for it now!’ my dad staggered me by putting his nose right up to hers, looking her straight in the eyes and loudly declaring, ‘Madam, how dare you accuse my son of stealing?’ I was even more surprised when, after we’d marched out of the shop, he never said another word about it. Sometimes, though, the power of the unspoken word can be a frighteningly powerful thing and my father’s studied silence with me for the rest of that day spoke volumes. In addition, the fact that he’d immediately jumped in and vehemently defended his light-fingered son’s integrity made me feel more guilt-ridden and miserable than if he had berate me in front of her. Dad’s handling of the situation certainly taught me a hugely effective lesson. Not only did I never pinch another penny from my parents, but it also taught me a life-lesson on the power of forgiveness and giving people a second chance. I’d like to say the incident also taught me the importance of ‘giving the benefit of the doubt’, except in that particular case my father was in no doubt whatsoever as to precisely what had been going on. (By Richard Branson)</a:t>
            </a:r>
          </a:p>
          <a:p>
            <a:endParaRPr lang="en-US" dirty="0" smtClean="0">
              <a:latin typeface="TimesNewRomanPS-BoldMT"/>
            </a:endParaRPr>
          </a:p>
        </p:txBody>
      </p:sp>
    </p:spTree>
    <p:extLst>
      <p:ext uri="{BB962C8B-B14F-4D97-AF65-F5344CB8AC3E}">
        <p14:creationId xmlns:p14="http://schemas.microsoft.com/office/powerpoint/2010/main" val="36809681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595744" y="457200"/>
            <a:ext cx="11277600" cy="4801314"/>
          </a:xfrm>
          <a:prstGeom prst="rect">
            <a:avLst/>
          </a:prstGeom>
          <a:noFill/>
        </p:spPr>
        <p:txBody>
          <a:bodyPr wrap="square" rtlCol="0">
            <a:spAutoFit/>
          </a:bodyPr>
          <a:lstStyle/>
          <a:p>
            <a:r>
              <a:rPr lang="en-US" dirty="0" smtClean="0"/>
              <a:t>Now here is another snippet from the book:</a:t>
            </a:r>
          </a:p>
          <a:p>
            <a:endParaRPr lang="en-US" dirty="0" smtClean="0"/>
          </a:p>
          <a:p>
            <a:r>
              <a:rPr lang="en-US" dirty="0" smtClean="0">
                <a:sym typeface="Wingdings" panose="05000000000000000000" pitchFamily="2" charset="2"/>
              </a:rPr>
              <a:t> </a:t>
            </a:r>
            <a:r>
              <a:rPr lang="en-US" dirty="0" smtClean="0"/>
              <a:t>“I very much doubt that my mother will remember saying it, but I certainly have never forgotten the sage advice she </a:t>
            </a:r>
          </a:p>
          <a:p>
            <a:endParaRPr lang="en-US" dirty="0" smtClean="0"/>
          </a:p>
          <a:p>
            <a:r>
              <a:rPr lang="en-US" dirty="0" smtClean="0"/>
              <a:t>gave me after a school cricket match. I loved cricket and was generally pretty good at it, but this had been a game in </a:t>
            </a:r>
          </a:p>
          <a:p>
            <a:endParaRPr lang="en-US" dirty="0"/>
          </a:p>
          <a:p>
            <a:r>
              <a:rPr lang="en-US" dirty="0" smtClean="0"/>
              <a:t>which I had an uncharacteristically timid outing with the bat and before I’d contributed a single run I was clean </a:t>
            </a:r>
          </a:p>
          <a:p>
            <a:endParaRPr lang="en-US" dirty="0"/>
          </a:p>
          <a:p>
            <a:r>
              <a:rPr lang="en-US" dirty="0" smtClean="0"/>
              <a:t>bowled without so much as a ‘wave of the English Willow’! Driving home afterwards Mum surprised me with her </a:t>
            </a:r>
          </a:p>
          <a:p>
            <a:endParaRPr lang="en-US" dirty="0"/>
          </a:p>
          <a:p>
            <a:r>
              <a:rPr lang="en-US" dirty="0" smtClean="0"/>
              <a:t>cricketing wisdom when she said, ‘Ricky, as I’m sure you’ll agree, that wasn’t really one of your better performances </a:t>
            </a:r>
          </a:p>
          <a:p>
            <a:endParaRPr lang="en-US" dirty="0"/>
          </a:p>
          <a:p>
            <a:r>
              <a:rPr lang="en-US" dirty="0" smtClean="0"/>
              <a:t>out there this afternoon. In future just remember one thing: you’re guaranteed to miss every shot you don’t take.’</a:t>
            </a:r>
          </a:p>
          <a:p>
            <a:endParaRPr lang="en-US" dirty="0" smtClean="0"/>
          </a:p>
          <a:p>
            <a:r>
              <a:rPr lang="en-US" dirty="0" smtClean="0"/>
              <a:t>It was years later before I realized she had probably been talking about a lot more than just cricket!”</a:t>
            </a:r>
          </a:p>
          <a:p>
            <a:endParaRPr lang="en-US" dirty="0"/>
          </a:p>
          <a:p>
            <a:r>
              <a:rPr lang="en-US" dirty="0" smtClean="0"/>
              <a:t>-- Richard Branson</a:t>
            </a:r>
            <a:endParaRPr lang="en-US" dirty="0"/>
          </a:p>
        </p:txBody>
      </p:sp>
    </p:spTree>
    <p:extLst>
      <p:ext uri="{BB962C8B-B14F-4D97-AF65-F5344CB8AC3E}">
        <p14:creationId xmlns:p14="http://schemas.microsoft.com/office/powerpoint/2010/main" val="14693362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544" y="2374035"/>
            <a:ext cx="10515600" cy="1075748"/>
          </a:xfrm>
        </p:spPr>
        <p:txBody>
          <a:bodyPr/>
          <a:lstStyle/>
          <a:p>
            <a:pPr algn="ctr"/>
            <a:r>
              <a:rPr lang="en-US" b="1" dirty="0" smtClean="0">
                <a:latin typeface="+mn-lt"/>
              </a:rPr>
              <a:t>LISTENING!</a:t>
            </a:r>
            <a:endParaRPr lang="en-US" b="1" dirty="0">
              <a:latin typeface="+mn-lt"/>
            </a:endParaRPr>
          </a:p>
        </p:txBody>
      </p:sp>
      <p:sp>
        <p:nvSpPr>
          <p:cNvPr id="3" name="Rectangle 2"/>
          <p:cNvSpPr/>
          <p:nvPr/>
        </p:nvSpPr>
        <p:spPr>
          <a:xfrm>
            <a:off x="374072" y="4339165"/>
            <a:ext cx="11568545" cy="1477328"/>
          </a:xfrm>
          <a:prstGeom prst="rect">
            <a:avLst/>
          </a:prstGeom>
        </p:spPr>
        <p:txBody>
          <a:bodyPr wrap="square">
            <a:spAutoFit/>
          </a:bodyPr>
          <a:lstStyle/>
          <a:p>
            <a:r>
              <a:rPr lang="en-US" i="1" dirty="0" smtClean="0"/>
              <a:t>Winston Churchill was renowned for his ability to sit down and listen to anyone and everyone, and his view on the </a:t>
            </a:r>
          </a:p>
          <a:p>
            <a:endParaRPr lang="en-US" i="1" dirty="0"/>
          </a:p>
          <a:p>
            <a:r>
              <a:rPr lang="en-US" i="1" dirty="0" smtClean="0"/>
              <a:t>importance of listening is evidenced by a quote often attributed to him, ‘Courage is what it takes to stand up and </a:t>
            </a:r>
          </a:p>
          <a:p>
            <a:endParaRPr lang="en-US" i="1" dirty="0"/>
          </a:p>
          <a:p>
            <a:r>
              <a:rPr lang="en-US" i="1" dirty="0" smtClean="0"/>
              <a:t>speak; courage is also what it takes to sit down and listen.’</a:t>
            </a:r>
            <a:endParaRPr lang="en-US" b="1" i="1" dirty="0"/>
          </a:p>
        </p:txBody>
      </p:sp>
    </p:spTree>
    <p:extLst>
      <p:ext uri="{BB962C8B-B14F-4D97-AF65-F5344CB8AC3E}">
        <p14:creationId xmlns:p14="http://schemas.microsoft.com/office/powerpoint/2010/main" val="32562995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9709" y="1011381"/>
            <a:ext cx="11055928" cy="4462760"/>
          </a:xfrm>
          <a:prstGeom prst="rect">
            <a:avLst/>
          </a:prstGeom>
          <a:noFill/>
        </p:spPr>
        <p:txBody>
          <a:bodyPr wrap="square" rtlCol="0">
            <a:spAutoFit/>
          </a:bodyPr>
          <a:lstStyle/>
          <a:p>
            <a:r>
              <a:rPr lang="en-US" sz="4400" b="1" dirty="0" smtClean="0"/>
              <a:t>L-I-S-T-E-N</a:t>
            </a:r>
          </a:p>
          <a:p>
            <a:endParaRPr lang="en-US" b="1" dirty="0"/>
          </a:p>
          <a:p>
            <a:r>
              <a:rPr lang="en-US" b="1" i="1" dirty="0" smtClean="0"/>
              <a:t>“</a:t>
            </a:r>
            <a:r>
              <a:rPr lang="en-US" i="1" dirty="0" smtClean="0"/>
              <a:t>One </a:t>
            </a:r>
            <a:r>
              <a:rPr lang="en-US" i="1" dirty="0"/>
              <a:t>thing I do remember from an English class at school was when a teacher pointed out that if </a:t>
            </a:r>
            <a:r>
              <a:rPr lang="en-US" i="1" dirty="0" smtClean="0"/>
              <a:t>you want </a:t>
            </a:r>
            <a:r>
              <a:rPr lang="en-US" i="1" dirty="0"/>
              <a:t>to play </a:t>
            </a:r>
            <a:endParaRPr lang="en-US" i="1" dirty="0" smtClean="0"/>
          </a:p>
          <a:p>
            <a:endParaRPr lang="en-US" i="1" dirty="0"/>
          </a:p>
          <a:p>
            <a:r>
              <a:rPr lang="en-US" i="1" dirty="0" smtClean="0"/>
              <a:t>anagrams </a:t>
            </a:r>
            <a:r>
              <a:rPr lang="en-US" i="1" dirty="0"/>
              <a:t>with the above letters they also form the word SILENT. As an ardent </a:t>
            </a:r>
            <a:r>
              <a:rPr lang="en-US" i="1" dirty="0" smtClean="0"/>
              <a:t>Scrabble fan </a:t>
            </a:r>
            <a:r>
              <a:rPr lang="en-US" i="1" dirty="0"/>
              <a:t>and being a little more </a:t>
            </a:r>
            <a:endParaRPr lang="en-US" i="1" dirty="0" smtClean="0"/>
          </a:p>
          <a:p>
            <a:endParaRPr lang="en-US" i="1" dirty="0"/>
          </a:p>
          <a:p>
            <a:r>
              <a:rPr lang="en-US" i="1" dirty="0" smtClean="0"/>
              <a:t>tuned </a:t>
            </a:r>
            <a:r>
              <a:rPr lang="en-US" i="1" dirty="0"/>
              <a:t>in than usual that day, I recall precociously pointing out that </a:t>
            </a:r>
            <a:r>
              <a:rPr lang="en-US" i="1" dirty="0" smtClean="0"/>
              <a:t>the letters </a:t>
            </a:r>
            <a:r>
              <a:rPr lang="en-US" i="1" dirty="0"/>
              <a:t>could also spell ENLIST. This led to a </a:t>
            </a:r>
            <a:endParaRPr lang="en-US" i="1" dirty="0" smtClean="0"/>
          </a:p>
          <a:p>
            <a:endParaRPr lang="en-US" i="1" dirty="0"/>
          </a:p>
          <a:p>
            <a:r>
              <a:rPr lang="en-US" i="1" dirty="0" smtClean="0"/>
              <a:t>class </a:t>
            </a:r>
            <a:r>
              <a:rPr lang="en-US" i="1" dirty="0"/>
              <a:t>discussion, which has clearly stuck with </a:t>
            </a:r>
            <a:r>
              <a:rPr lang="en-US" i="1" dirty="0" smtClean="0"/>
              <a:t>me:</a:t>
            </a:r>
            <a:endParaRPr lang="en-US" b="1" i="1" dirty="0" smtClean="0"/>
          </a:p>
          <a:p>
            <a:endParaRPr lang="en-US" b="1" i="1" dirty="0"/>
          </a:p>
          <a:p>
            <a:r>
              <a:rPr lang="en-US" sz="2000" b="1" i="1" dirty="0" smtClean="0"/>
              <a:t>“if more </a:t>
            </a:r>
            <a:r>
              <a:rPr lang="en-US" sz="2000" b="1" i="1" dirty="0"/>
              <a:t>of us could ‘enlist’ the art of remaining ‘silent’ in order to ‘listen’ we would, in one </a:t>
            </a:r>
            <a:r>
              <a:rPr lang="en-US" sz="2000" b="1" i="1" dirty="0" smtClean="0"/>
              <a:t>fell swoop, </a:t>
            </a:r>
          </a:p>
          <a:p>
            <a:endParaRPr lang="en-US" sz="2000" b="1" i="1" dirty="0"/>
          </a:p>
          <a:p>
            <a:r>
              <a:rPr lang="en-US" sz="2000" b="1" i="1" dirty="0" smtClean="0"/>
              <a:t>dramatically improve our ability to learn and get a lot more out of our time at school.”</a:t>
            </a:r>
          </a:p>
          <a:p>
            <a:endParaRPr lang="en-US" b="1" i="1" dirty="0"/>
          </a:p>
        </p:txBody>
      </p:sp>
    </p:spTree>
    <p:extLst>
      <p:ext uri="{BB962C8B-B14F-4D97-AF65-F5344CB8AC3E}">
        <p14:creationId xmlns:p14="http://schemas.microsoft.com/office/powerpoint/2010/main" val="21005499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7818" y="166255"/>
            <a:ext cx="11762509" cy="5663089"/>
          </a:xfrm>
          <a:prstGeom prst="rect">
            <a:avLst/>
          </a:prstGeom>
          <a:noFill/>
        </p:spPr>
        <p:txBody>
          <a:bodyPr wrap="square" rtlCol="0">
            <a:spAutoFit/>
          </a:bodyPr>
          <a:lstStyle/>
          <a:p>
            <a:r>
              <a:rPr lang="en-US" sz="4400" b="1" dirty="0" smtClean="0"/>
              <a:t>Richard is a habitual note-taker!</a:t>
            </a:r>
          </a:p>
          <a:p>
            <a:endParaRPr lang="en-US" sz="4400" b="1" dirty="0"/>
          </a:p>
          <a:p>
            <a:r>
              <a:rPr lang="en-US" dirty="0" smtClean="0"/>
              <a:t>And here are the results:</a:t>
            </a:r>
          </a:p>
          <a:p>
            <a:endParaRPr lang="en-US" dirty="0"/>
          </a:p>
          <a:p>
            <a:r>
              <a:rPr lang="en-US" sz="2000" b="1" i="1" dirty="0" smtClean="0"/>
              <a:t>“Since my children were little, I have always kept notes on the funny things that they have said over the years. </a:t>
            </a:r>
          </a:p>
          <a:p>
            <a:endParaRPr lang="en-US" sz="2000" b="1" i="1" dirty="0"/>
          </a:p>
          <a:p>
            <a:r>
              <a:rPr lang="en-US" sz="2000" b="1" i="1" dirty="0" smtClean="0"/>
              <a:t>I always suspected these would come in handy some day and when twice in the last couple of years I’ve had to </a:t>
            </a:r>
          </a:p>
          <a:p>
            <a:endParaRPr lang="en-US" sz="2000" b="1" i="1" dirty="0"/>
          </a:p>
          <a:p>
            <a:r>
              <a:rPr lang="en-US" sz="2000" b="1" i="1" dirty="0" smtClean="0"/>
              <a:t>prepare speeches for their weddings it turned out I was correct. One of the best ones came from a five- or six-</a:t>
            </a:r>
          </a:p>
          <a:p>
            <a:endParaRPr lang="en-US" sz="2000" b="1" i="1" dirty="0"/>
          </a:p>
          <a:p>
            <a:r>
              <a:rPr lang="en-US" sz="2000" b="1" i="1" dirty="0" smtClean="0"/>
              <a:t>year-old Holly when she triumphantly announced, ‘Daddy, Daddy, I know what sex is! And you and Mummy </a:t>
            </a:r>
          </a:p>
          <a:p>
            <a:endParaRPr lang="en-US" sz="2000" b="1" i="1" dirty="0"/>
          </a:p>
          <a:p>
            <a:r>
              <a:rPr lang="en-US" sz="2000" b="1" i="1" dirty="0" smtClean="0"/>
              <a:t>have done it twice.’ Another time, Holly hysterically expressed her frustration at something by loudly </a:t>
            </a:r>
          </a:p>
          <a:p>
            <a:endParaRPr lang="en-US" sz="2000" b="1" i="1" dirty="0"/>
          </a:p>
          <a:p>
            <a:r>
              <a:rPr lang="en-US" sz="2000" b="1" i="1" dirty="0" smtClean="0"/>
              <a:t>proclaiming, ‘I don’t know what I want, I don’t know what I want, but I want it.’”</a:t>
            </a:r>
          </a:p>
          <a:p>
            <a:endParaRPr lang="en-US" dirty="0"/>
          </a:p>
        </p:txBody>
      </p:sp>
    </p:spTree>
    <p:extLst>
      <p:ext uri="{BB962C8B-B14F-4D97-AF65-F5344CB8AC3E}">
        <p14:creationId xmlns:p14="http://schemas.microsoft.com/office/powerpoint/2010/main" val="12713061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6074" y="2551654"/>
            <a:ext cx="10169236" cy="1446550"/>
          </a:xfrm>
          <a:prstGeom prst="rect">
            <a:avLst/>
          </a:prstGeom>
        </p:spPr>
        <p:txBody>
          <a:bodyPr wrap="square">
            <a:spAutoFit/>
          </a:bodyPr>
          <a:lstStyle/>
          <a:p>
            <a:pPr algn="ctr"/>
            <a:r>
              <a:rPr lang="en-US" sz="4400" b="1" dirty="0" smtClean="0">
                <a:latin typeface="Calibri" panose="020F0502020204030204" pitchFamily="34" charset="0"/>
                <a:cs typeface="Calibri" panose="020F0502020204030204" pitchFamily="34" charset="0"/>
              </a:rPr>
              <a:t>MIRROR-</a:t>
            </a:r>
            <a:r>
              <a:rPr lang="en-US" sz="4400" b="1" dirty="0">
                <a:latin typeface="Calibri" panose="020F0502020204030204" pitchFamily="34" charset="0"/>
                <a:cs typeface="Calibri" panose="020F0502020204030204" pitchFamily="34" charset="0"/>
              </a:rPr>
              <a:t>M</a:t>
            </a:r>
            <a:r>
              <a:rPr lang="en-US" sz="4400" b="1" dirty="0" smtClean="0">
                <a:latin typeface="Calibri" panose="020F0502020204030204" pitchFamily="34" charset="0"/>
                <a:cs typeface="Calibri" panose="020F0502020204030204" pitchFamily="34" charset="0"/>
              </a:rPr>
              <a:t>IRROR</a:t>
            </a:r>
            <a:endParaRPr lang="en-US" sz="4400" b="1" dirty="0">
              <a:latin typeface="Calibri" panose="020F0502020204030204" pitchFamily="34" charset="0"/>
              <a:cs typeface="Calibri" panose="020F0502020204030204" pitchFamily="34" charset="0"/>
            </a:endParaRPr>
          </a:p>
          <a:p>
            <a:pPr algn="ctr"/>
            <a:r>
              <a:rPr lang="en-US" sz="4400" dirty="0">
                <a:latin typeface="Calibri" panose="020F0502020204030204" pitchFamily="34" charset="0"/>
                <a:cs typeface="Calibri" panose="020F0502020204030204" pitchFamily="34" charset="0"/>
              </a:rPr>
              <a:t>How do you look to your customers?</a:t>
            </a:r>
          </a:p>
        </p:txBody>
      </p:sp>
    </p:spTree>
    <p:extLst>
      <p:ext uri="{BB962C8B-B14F-4D97-AF65-F5344CB8AC3E}">
        <p14:creationId xmlns:p14="http://schemas.microsoft.com/office/powerpoint/2010/main" val="13896390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1259</TotalTime>
  <Words>6327</Words>
  <Application>Microsoft Office PowerPoint</Application>
  <PresentationFormat>Widescreen</PresentationFormat>
  <Paragraphs>213</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Times New Roman</vt:lpstr>
      <vt:lpstr>TimesNewRomanPS-BoldMT</vt:lpstr>
      <vt:lpstr>Wingdings</vt:lpstr>
      <vt:lpstr>Office Theme</vt:lpstr>
      <vt:lpstr> </vt:lpstr>
      <vt:lpstr>PowerPoint Presentation</vt:lpstr>
      <vt:lpstr>PowerPoint Presentation</vt:lpstr>
      <vt:lpstr>PowerPoint Presentation</vt:lpstr>
      <vt:lpstr>PowerPoint Presentation</vt:lpstr>
      <vt:lpstr>LISTENING!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Ashish Jain</dc:creator>
  <cp:lastModifiedBy>Ashish Jain</cp:lastModifiedBy>
  <cp:revision>104</cp:revision>
  <dcterms:created xsi:type="dcterms:W3CDTF">2019-03-30T06:30:19Z</dcterms:created>
  <dcterms:modified xsi:type="dcterms:W3CDTF">2019-03-31T15:00:26Z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ashish.jain50@ad.infosys.com</vt:lpwstr>
  </property>
  <property fmtid="{D5CDD505-2E9C-101B-9397-08002B2CF9AE}" pid="5" name="MSIP_Label_be4b3411-284d-4d31-bd4f-bc13ef7f1fd6_SetDate">
    <vt:lpwstr>2019-03-30T07:45:55.4325672Z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ashish.jain50@ad.infosys.com</vt:lpwstr>
  </property>
  <property fmtid="{D5CDD505-2E9C-101B-9397-08002B2CF9AE}" pid="12" name="MSIP_Label_a0819fa7-4367-4500-ba88-dd630d977609_SetDate">
    <vt:lpwstr>2019-03-30T07:45:55.4325672Z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Automatic</vt:lpwstr>
  </property>
  <property fmtid="{D5CDD505-2E9C-101B-9397-08002B2CF9AE}" pid="17" name="Sensitivity">
    <vt:lpwstr>Internal Companywide usage</vt:lpwstr>
  </property>
</Properties>
</file>