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0" d="100"/>
          <a:sy n="70" d="100"/>
        </p:scale>
        <p:origin x="73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4008507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100397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782904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CB0277-1991-4905-9BF8-91A781D36FA5}"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3023420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DCB0277-1991-4905-9BF8-91A781D36FA5}" type="datetimeFigureOut">
              <a:rPr lang="en-US" smtClean="0"/>
              <a:t>4/7/2019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3137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DCB0277-1991-4905-9BF8-91A781D36FA5}"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58257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DCB0277-1991-4905-9BF8-91A781D36FA5}" type="datetimeFigureOut">
              <a:rPr lang="en-US" smtClean="0"/>
              <a:t>4/7/2019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1312136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DCB0277-1991-4905-9BF8-91A781D36FA5}" type="datetimeFigureOut">
              <a:rPr lang="en-US" smtClean="0"/>
              <a:t>4/7/2019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4174232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B0277-1991-4905-9BF8-91A781D36FA5}" type="datetimeFigureOut">
              <a:rPr lang="en-US" smtClean="0"/>
              <a:t>4/7/2019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075349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CB0277-1991-4905-9BF8-91A781D36FA5}"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255063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DCB0277-1991-4905-9BF8-91A781D36FA5}" type="datetimeFigureOut">
              <a:rPr lang="en-US" smtClean="0"/>
              <a:t>4/7/2019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DB9887-7DB8-4D8B-BBA8-1FD0D7598D8C}" type="slidenum">
              <a:rPr lang="en-US" smtClean="0"/>
              <a:t>‹#›</a:t>
            </a:fld>
            <a:endParaRPr lang="en-US"/>
          </a:p>
        </p:txBody>
      </p:sp>
    </p:spTree>
    <p:extLst>
      <p:ext uri="{BB962C8B-B14F-4D97-AF65-F5344CB8AC3E}">
        <p14:creationId xmlns:p14="http://schemas.microsoft.com/office/powerpoint/2010/main" val="3344823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B0277-1991-4905-9BF8-91A781D36FA5}" type="datetimeFigureOut">
              <a:rPr lang="en-US" smtClean="0"/>
              <a:t>4/7/2019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DB9887-7DB8-4D8B-BBA8-1FD0D7598D8C}" type="slidenum">
              <a:rPr lang="en-US" smtClean="0"/>
              <a:t>‹#›</a:t>
            </a:fld>
            <a:endParaRPr lang="en-US"/>
          </a:p>
        </p:txBody>
      </p:sp>
    </p:spTree>
    <p:extLst>
      <p:ext uri="{BB962C8B-B14F-4D97-AF65-F5344CB8AC3E}">
        <p14:creationId xmlns:p14="http://schemas.microsoft.com/office/powerpoint/2010/main" val="2725607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Steve_Jobs#cite_note-Apple's_Jobs_Starts_New_Firm,_Targets_Education_Market-60" TargetMode="External"/><Relationship Id="rId2" Type="http://schemas.openxmlformats.org/officeDocument/2006/relationships/hyperlink" Target="https://en.wikipedia.org/wiki/NeX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en.wikipedia.org/wiki/John_Lasseter" TargetMode="External"/><Relationship Id="rId13" Type="http://schemas.openxmlformats.org/officeDocument/2006/relationships/hyperlink" Target="https://en.wikipedia.org/wiki/The_Incredibles" TargetMode="External"/><Relationship Id="rId18" Type="http://schemas.openxmlformats.org/officeDocument/2006/relationships/hyperlink" Target="https://en.wikipedia.org/wiki/Toy_Story_3" TargetMode="External"/><Relationship Id="rId3" Type="http://schemas.openxmlformats.org/officeDocument/2006/relationships/hyperlink" Target="https://en.wikipedia.org/wiki/Lucasfilm" TargetMode="External"/><Relationship Id="rId7" Type="http://schemas.openxmlformats.org/officeDocument/2006/relationships/hyperlink" Target="https://en.wikipedia.org/wiki/Steve_Jobs#cite_note-imdb-72" TargetMode="External"/><Relationship Id="rId12" Type="http://schemas.openxmlformats.org/officeDocument/2006/relationships/hyperlink" Target="https://en.wikipedia.org/wiki/Finding_Nemo" TargetMode="External"/><Relationship Id="rId17" Type="http://schemas.openxmlformats.org/officeDocument/2006/relationships/hyperlink" Target="https://en.wikipedia.org/wiki/Up_(2009_film)" TargetMode="External"/><Relationship Id="rId2" Type="http://schemas.openxmlformats.org/officeDocument/2006/relationships/hyperlink" Target="https://en.wikipedia.org/wiki/Pixar" TargetMode="External"/><Relationship Id="rId16" Type="http://schemas.openxmlformats.org/officeDocument/2006/relationships/hyperlink" Target="https://en.wikipedia.org/wiki/WALL-E" TargetMode="External"/><Relationship Id="rId20" Type="http://schemas.openxmlformats.org/officeDocument/2006/relationships/hyperlink" Target="https://en.wikipedia.org/wiki/Steve_Jobs#cite_note-73" TargetMode="External"/><Relationship Id="rId1" Type="http://schemas.openxmlformats.org/officeDocument/2006/relationships/slideLayout" Target="../slideLayouts/slideLayout7.xml"/><Relationship Id="rId6" Type="http://schemas.openxmlformats.org/officeDocument/2006/relationships/hyperlink" Target="https://en.wikipedia.org/wiki/Toy_Story" TargetMode="External"/><Relationship Id="rId11" Type="http://schemas.openxmlformats.org/officeDocument/2006/relationships/hyperlink" Target="https://en.wikipedia.org/wiki/Monsters,_Inc." TargetMode="External"/><Relationship Id="rId5" Type="http://schemas.openxmlformats.org/officeDocument/2006/relationships/hyperlink" Target="https://en.wikipedia.org/wiki/The_Walt_Disney_Company" TargetMode="External"/><Relationship Id="rId15" Type="http://schemas.openxmlformats.org/officeDocument/2006/relationships/hyperlink" Target="https://en.wikipedia.org/wiki/Ratatouille_(film)" TargetMode="External"/><Relationship Id="rId10" Type="http://schemas.openxmlformats.org/officeDocument/2006/relationships/hyperlink" Target="https://en.wikipedia.org/wiki/Toy_Story_2" TargetMode="External"/><Relationship Id="rId19" Type="http://schemas.openxmlformats.org/officeDocument/2006/relationships/hyperlink" Target="https://en.wikipedia.org/wiki/Academy_Award_for_Best_Animated_Feature" TargetMode="External"/><Relationship Id="rId4" Type="http://schemas.openxmlformats.org/officeDocument/2006/relationships/hyperlink" Target="https://en.wikipedia.org/wiki/Steve_Jobs#cite_note-Pixar_Founding_Documents-71" TargetMode="External"/><Relationship Id="rId9" Type="http://schemas.openxmlformats.org/officeDocument/2006/relationships/hyperlink" Target="https://en.wikipedia.org/wiki/A_Bug%27s_Life" TargetMode="External"/><Relationship Id="rId14" Type="http://schemas.openxmlformats.org/officeDocument/2006/relationships/hyperlink" Target="https://en.wikipedia.org/wiki/Cars_(film)"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en.wikipedia.org/wiki/OpenDoc" TargetMode="External"/><Relationship Id="rId13" Type="http://schemas.openxmlformats.org/officeDocument/2006/relationships/hyperlink" Target="https://en.wikipedia.org/wiki/IMac" TargetMode="External"/><Relationship Id="rId3" Type="http://schemas.openxmlformats.org/officeDocument/2006/relationships/hyperlink" Target="https://en.wikipedia.org/wiki/Steve_Jobs#cite_note-archive-86" TargetMode="External"/><Relationship Id="rId7" Type="http://schemas.openxmlformats.org/officeDocument/2006/relationships/hyperlink" Target="https://en.wikipedia.org/wiki/Cyberdog" TargetMode="External"/><Relationship Id="rId12" Type="http://schemas.openxmlformats.org/officeDocument/2006/relationships/hyperlink" Target="https://en.wikipedia.org/wiki/Mac_OS_X" TargetMode="External"/><Relationship Id="rId2" Type="http://schemas.openxmlformats.org/officeDocument/2006/relationships/hyperlink" Target="https://en.wikipedia.org/wiki/NeXT" TargetMode="External"/><Relationship Id="rId1" Type="http://schemas.openxmlformats.org/officeDocument/2006/relationships/slideLayout" Target="../slideLayouts/slideLayout7.xml"/><Relationship Id="rId6" Type="http://schemas.openxmlformats.org/officeDocument/2006/relationships/hyperlink" Target="https://en.wikipedia.org/wiki/Newton_(platform)" TargetMode="External"/><Relationship Id="rId11" Type="http://schemas.openxmlformats.org/officeDocument/2006/relationships/hyperlink" Target="https://en.wikipedia.org/wiki/NeXTSTEP" TargetMode="External"/><Relationship Id="rId5" Type="http://schemas.openxmlformats.org/officeDocument/2006/relationships/hyperlink" Target="https://en.wikipedia.org/wiki/Steve_Jobs#cite_note-Apple_Formally_Names_Jobs_as_Interim_Chief-87" TargetMode="External"/><Relationship Id="rId10" Type="http://schemas.openxmlformats.org/officeDocument/2006/relationships/hyperlink" Target="https://en.wikipedia.org/wiki/Macintosh_clones" TargetMode="External"/><Relationship Id="rId4" Type="http://schemas.openxmlformats.org/officeDocument/2006/relationships/hyperlink" Target="https://en.wikipedia.org/wiki/Gil_Amelio" TargetMode="External"/><Relationship Id="rId9" Type="http://schemas.openxmlformats.org/officeDocument/2006/relationships/hyperlink" Target="https://en.wikipedia.org/wiki/Steve_Jobs#cite_note-The_once_and_future_Steve_Jobs-88" TargetMode="External"/><Relationship Id="rId14" Type="http://schemas.openxmlformats.org/officeDocument/2006/relationships/hyperlink" Target="https://en.wikipedia.org/wiki/Steve_Jobs#cite_note-norr-8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8042" y="2236062"/>
            <a:ext cx="9144000" cy="1386195"/>
          </a:xfrm>
        </p:spPr>
        <p:txBody>
          <a:bodyPr>
            <a:normAutofit fontScale="90000"/>
          </a:bodyPr>
          <a:lstStyle/>
          <a:p>
            <a:r>
              <a:rPr lang="en-US" dirty="0" smtClean="0"/>
              <a:t>Steve Jobs</a:t>
            </a:r>
            <a:br>
              <a:rPr lang="en-US" dirty="0" smtClean="0"/>
            </a:br>
            <a:r>
              <a:rPr lang="en-US" dirty="0" smtClean="0"/>
              <a:t>By Walter Isaacson</a:t>
            </a:r>
            <a:endParaRPr lang="en-US" dirty="0"/>
          </a:p>
        </p:txBody>
      </p:sp>
      <p:pic>
        <p:nvPicPr>
          <p:cNvPr id="5" name="Picture 4"/>
          <p:cNvPicPr>
            <a:picLocks noChangeAspect="1"/>
          </p:cNvPicPr>
          <p:nvPr/>
        </p:nvPicPr>
        <p:blipFill>
          <a:blip r:embed="rId2"/>
          <a:stretch>
            <a:fillRect/>
          </a:stretch>
        </p:blipFill>
        <p:spPr>
          <a:xfrm>
            <a:off x="1328236" y="304797"/>
            <a:ext cx="4318585" cy="5702441"/>
          </a:xfrm>
          <a:prstGeom prst="rect">
            <a:avLst/>
          </a:prstGeom>
        </p:spPr>
      </p:pic>
      <p:sp>
        <p:nvSpPr>
          <p:cNvPr id="6" name="Rectangle 5"/>
          <p:cNvSpPr/>
          <p:nvPr/>
        </p:nvSpPr>
        <p:spPr>
          <a:xfrm>
            <a:off x="240631" y="6096944"/>
            <a:ext cx="10892590" cy="923330"/>
          </a:xfrm>
          <a:prstGeom prst="rect">
            <a:avLst/>
          </a:prstGeom>
        </p:spPr>
        <p:txBody>
          <a:bodyPr wrap="square">
            <a:spAutoFit/>
          </a:bodyPr>
          <a:lstStyle/>
          <a:p>
            <a:r>
              <a:rPr lang="en-US" dirty="0" smtClean="0"/>
              <a:t>To join our WhatsApp group, open the link given below on phone:</a:t>
            </a:r>
          </a:p>
          <a:p>
            <a:r>
              <a:rPr lang="en-US" dirty="0" smtClean="0">
                <a:hlinkClick r:id="rId3"/>
              </a:rPr>
              <a:t>https://chat.whatsapp.com/Gta8r5Mj2Qs5LbsUIAfaEa</a:t>
            </a:r>
            <a:endParaRPr lang="en-US" dirty="0" smtClean="0"/>
          </a:p>
          <a:p>
            <a:endParaRPr lang="en-US" dirty="0"/>
          </a:p>
        </p:txBody>
      </p:sp>
    </p:spTree>
    <p:extLst>
      <p:ext uri="{BB962C8B-B14F-4D97-AF65-F5344CB8AC3E}">
        <p14:creationId xmlns:p14="http://schemas.microsoft.com/office/powerpoint/2010/main" val="2329786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390" y="174919"/>
            <a:ext cx="6096000" cy="3416320"/>
          </a:xfrm>
          <a:prstGeom prst="rect">
            <a:avLst/>
          </a:prstGeom>
        </p:spPr>
        <p:txBody>
          <a:bodyPr>
            <a:spAutoFit/>
          </a:bodyPr>
          <a:lstStyle/>
          <a:p>
            <a:r>
              <a:rPr lang="en-US" dirty="0" smtClean="0">
                <a:latin typeface="Helvetica" panose="020B0604020202020204" pitchFamily="34" charset="0"/>
              </a:rPr>
              <a:t>How he met Ronald Wayne:</a:t>
            </a:r>
          </a:p>
          <a:p>
            <a:r>
              <a:rPr lang="en-US" dirty="0" smtClean="0">
                <a:latin typeface="Helvetica" panose="020B0604020202020204" pitchFamily="34" charset="0"/>
              </a:rPr>
              <a:t>In </a:t>
            </a:r>
            <a:r>
              <a:rPr lang="en-US" dirty="0">
                <a:latin typeface="Helvetica" panose="020B0604020202020204" pitchFamily="34" charset="0"/>
              </a:rPr>
              <a:t>February 1974, after eighteen months of</a:t>
            </a:r>
          </a:p>
          <a:p>
            <a:r>
              <a:rPr lang="en-US" dirty="0">
                <a:latin typeface="Helvetica" panose="020B0604020202020204" pitchFamily="34" charset="0"/>
              </a:rPr>
              <a:t>hanging around Reed, Jobs decided to move back to</a:t>
            </a:r>
          </a:p>
          <a:p>
            <a:r>
              <a:rPr lang="en-US" dirty="0">
                <a:latin typeface="Helvetica" panose="020B0604020202020204" pitchFamily="34" charset="0"/>
              </a:rPr>
              <a:t>his parents’ home in Los Altos and look for a job. It was</a:t>
            </a:r>
          </a:p>
          <a:p>
            <a:r>
              <a:rPr lang="en-US" dirty="0">
                <a:latin typeface="Helvetica" panose="020B0604020202020204" pitchFamily="34" charset="0"/>
              </a:rPr>
              <a:t>not a difficult search. At peak times during the 1970s,</a:t>
            </a:r>
          </a:p>
          <a:p>
            <a:r>
              <a:rPr lang="en-US" dirty="0">
                <a:latin typeface="Helvetica" panose="020B0604020202020204" pitchFamily="34" charset="0"/>
              </a:rPr>
              <a:t>the classified section of the </a:t>
            </a:r>
            <a:r>
              <a:rPr lang="en-US" i="1" dirty="0">
                <a:latin typeface="Helvetica-Oblique"/>
              </a:rPr>
              <a:t>San Jose Mercury </a:t>
            </a:r>
            <a:r>
              <a:rPr lang="en-US" dirty="0">
                <a:latin typeface="Helvetica" panose="020B0604020202020204" pitchFamily="34" charset="0"/>
              </a:rPr>
              <a:t>carried</a:t>
            </a:r>
          </a:p>
          <a:p>
            <a:r>
              <a:rPr lang="en-US" dirty="0">
                <a:latin typeface="Helvetica" panose="020B0604020202020204" pitchFamily="34" charset="0"/>
              </a:rPr>
              <a:t>up to sixty pages of technology help-wanted ads. One</a:t>
            </a:r>
          </a:p>
          <a:p>
            <a:r>
              <a:rPr lang="en-US" dirty="0">
                <a:latin typeface="Helvetica" panose="020B0604020202020204" pitchFamily="34" charset="0"/>
              </a:rPr>
              <a:t>of those caught </a:t>
            </a:r>
            <a:r>
              <a:rPr lang="en-US" dirty="0" err="1">
                <a:latin typeface="Helvetica" panose="020B0604020202020204" pitchFamily="34" charset="0"/>
              </a:rPr>
              <a:t>Jobs’s</a:t>
            </a:r>
            <a:r>
              <a:rPr lang="en-US" dirty="0">
                <a:latin typeface="Helvetica" panose="020B0604020202020204" pitchFamily="34" charset="0"/>
              </a:rPr>
              <a:t> eye. “Have fun, make money,” it</a:t>
            </a:r>
          </a:p>
          <a:p>
            <a:r>
              <a:rPr lang="en-US" dirty="0">
                <a:latin typeface="Helvetica" panose="020B0604020202020204" pitchFamily="34" charset="0"/>
              </a:rPr>
              <a:t>said. That day Jobs walked into the lobby of the video</a:t>
            </a:r>
          </a:p>
          <a:p>
            <a:r>
              <a:rPr lang="en-US" dirty="0">
                <a:latin typeface="Helvetica" panose="020B0604020202020204" pitchFamily="34" charset="0"/>
              </a:rPr>
              <a:t>game manufacturer Atari and told the personnel</a:t>
            </a:r>
          </a:p>
          <a:p>
            <a:r>
              <a:rPr lang="en-US" dirty="0">
                <a:latin typeface="Helvetica" panose="020B0604020202020204" pitchFamily="34" charset="0"/>
              </a:rPr>
              <a:t>director, who was startled by his unkempt hair and</a:t>
            </a:r>
          </a:p>
          <a:p>
            <a:r>
              <a:rPr lang="en-US" dirty="0">
                <a:latin typeface="Helvetica" panose="020B0604020202020204" pitchFamily="34" charset="0"/>
              </a:rPr>
              <a:t>attire, that he wouldn’t leave until they gave him a job.</a:t>
            </a:r>
            <a:endParaRPr lang="en-US" dirty="0"/>
          </a:p>
        </p:txBody>
      </p:sp>
    </p:spTree>
    <p:extLst>
      <p:ext uri="{BB962C8B-B14F-4D97-AF65-F5344CB8AC3E}">
        <p14:creationId xmlns:p14="http://schemas.microsoft.com/office/powerpoint/2010/main" val="63853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105" y="312821"/>
            <a:ext cx="10202779" cy="4801314"/>
          </a:xfrm>
          <a:prstGeom prst="rect">
            <a:avLst/>
          </a:prstGeom>
          <a:noFill/>
        </p:spPr>
        <p:txBody>
          <a:bodyPr wrap="square" rtlCol="0">
            <a:spAutoFit/>
          </a:bodyPr>
          <a:lstStyle/>
          <a:p>
            <a:r>
              <a:rPr lang="en-US" dirty="0" smtClean="0"/>
              <a:t>Story of Apple 1 computer:</a:t>
            </a:r>
          </a:p>
          <a:p>
            <a:endParaRPr lang="en-US" dirty="0" smtClean="0"/>
          </a:p>
          <a:p>
            <a:r>
              <a:rPr lang="en-US" dirty="0"/>
              <a:t>After work each day, Wozniak would go home for a</a:t>
            </a:r>
          </a:p>
          <a:p>
            <a:r>
              <a:rPr lang="en-US" dirty="0"/>
              <a:t>TV dinner and then return to HP to moonlight on his</a:t>
            </a:r>
          </a:p>
          <a:p>
            <a:r>
              <a:rPr lang="en-US" dirty="0"/>
              <a:t>computer. He spread out the parts in his cubicle, figured</a:t>
            </a:r>
          </a:p>
          <a:p>
            <a:r>
              <a:rPr lang="en-US" dirty="0"/>
              <a:t>out their placement, and soldered them onto his</a:t>
            </a:r>
          </a:p>
          <a:p>
            <a:r>
              <a:rPr lang="en-US" dirty="0"/>
              <a:t>motherboard. Then he began writing the software that</a:t>
            </a:r>
          </a:p>
          <a:p>
            <a:r>
              <a:rPr lang="en-US" dirty="0"/>
              <a:t>would get the microprocessor to display images on the</a:t>
            </a:r>
          </a:p>
          <a:p>
            <a:r>
              <a:rPr lang="en-US" dirty="0"/>
              <a:t>screen. Because he could not afford to pay for computer</a:t>
            </a:r>
          </a:p>
          <a:p>
            <a:r>
              <a:rPr lang="en-US" dirty="0"/>
              <a:t>time, he wrote the code by hand. After a couple of</a:t>
            </a:r>
          </a:p>
          <a:p>
            <a:r>
              <a:rPr lang="en-US" dirty="0"/>
              <a:t>months he was ready to test it. “I typed a few keys on</a:t>
            </a:r>
          </a:p>
          <a:p>
            <a:r>
              <a:rPr lang="en-US" dirty="0"/>
              <a:t>the keyboard and I was shocked! The letters were</a:t>
            </a:r>
          </a:p>
          <a:p>
            <a:r>
              <a:rPr lang="en-US" dirty="0"/>
              <a:t>displayed on the screen.” It was Sunday, June 29,</a:t>
            </a:r>
          </a:p>
          <a:p>
            <a:r>
              <a:rPr lang="en-US" dirty="0"/>
              <a:t>1975, a milestone for the personal computer. “It was the</a:t>
            </a:r>
          </a:p>
          <a:p>
            <a:r>
              <a:rPr lang="en-US" dirty="0"/>
              <a:t>first time in history,” Wozniak later said, “anyone had</a:t>
            </a:r>
          </a:p>
          <a:p>
            <a:r>
              <a:rPr lang="en-US" dirty="0"/>
              <a:t>typed a character on a keyboard and seen it show up</a:t>
            </a:r>
          </a:p>
          <a:p>
            <a:r>
              <a:rPr lang="en-US" dirty="0"/>
              <a:t>on their own computer’s screen right in front of them.”</a:t>
            </a:r>
          </a:p>
        </p:txBody>
      </p:sp>
    </p:spTree>
    <p:extLst>
      <p:ext uri="{BB962C8B-B14F-4D97-AF65-F5344CB8AC3E}">
        <p14:creationId xmlns:p14="http://schemas.microsoft.com/office/powerpoint/2010/main" val="2199014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568" y="108284"/>
            <a:ext cx="11526253" cy="3970318"/>
          </a:xfrm>
          <a:prstGeom prst="rect">
            <a:avLst/>
          </a:prstGeom>
          <a:noFill/>
        </p:spPr>
        <p:txBody>
          <a:bodyPr wrap="square" rtlCol="0">
            <a:spAutoFit/>
          </a:bodyPr>
          <a:lstStyle/>
          <a:p>
            <a:r>
              <a:rPr lang="en-US" dirty="0" smtClean="0"/>
              <a:t>Story of Apple II:</a:t>
            </a:r>
          </a:p>
          <a:p>
            <a:endParaRPr lang="en-US" dirty="0" smtClean="0"/>
          </a:p>
          <a:p>
            <a:r>
              <a:rPr lang="en-US" dirty="0" smtClean="0"/>
              <a:t>In their hotel room on that Labor Day weekend of 1976, Wozniak tinkered with the prototype of the new machine, to be named the Apple II, that Jobs hoped would take them to this next level. They brought the prototype out only once, late at night, to test it on the color projection television in one of the conference rooms. Wozniak had come up with an ingenious way to goose the machine’s chips into creating color, and he wanted to see if it would work on the type of television that uses a projector to display on a movie-like screen. “I figured a projector might have a different color circuitry that would choke on my color method,” he recalled. “So I hooked up the Apple II to this projector and it worked perfectly.” As he typed on his keyboard, colorful lines and swirls burst on the screen across the Steve Jobs by Walter Isaacson 102 room. The only outsider who saw this first Apple II was the hotel’s technician. </a:t>
            </a:r>
          </a:p>
          <a:p>
            <a:endParaRPr lang="en-US" dirty="0"/>
          </a:p>
          <a:p>
            <a:r>
              <a:rPr lang="en-US" dirty="0" smtClean="0"/>
              <a:t>Instead of a conventional linear power supply, Holt built one like those used in oscilloscopes. It switched the power on and off not sixty times per second, but thousands of times; this allowed it to store the power for far less time, and thus throw off less heat. “That switching power supply was as revolutionary as the Apple II logic board was,” Jobs later said. </a:t>
            </a:r>
            <a:endParaRPr lang="en-US" dirty="0"/>
          </a:p>
        </p:txBody>
      </p:sp>
    </p:spTree>
    <p:extLst>
      <p:ext uri="{BB962C8B-B14F-4D97-AF65-F5344CB8AC3E}">
        <p14:creationId xmlns:p14="http://schemas.microsoft.com/office/powerpoint/2010/main" val="4129210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59307"/>
            <a:ext cx="11818961" cy="4801314"/>
          </a:xfrm>
          <a:prstGeom prst="rect">
            <a:avLst/>
          </a:prstGeom>
          <a:noFill/>
        </p:spPr>
        <p:txBody>
          <a:bodyPr wrap="square" rtlCol="0">
            <a:spAutoFit/>
          </a:bodyPr>
          <a:lstStyle/>
          <a:p>
            <a:r>
              <a:rPr lang="en-US" dirty="0" err="1" smtClean="0"/>
              <a:t>Markkula</a:t>
            </a:r>
            <a:r>
              <a:rPr lang="en-US" dirty="0" smtClean="0"/>
              <a:t> would become a father figure to Jobs. Like </a:t>
            </a:r>
            <a:r>
              <a:rPr lang="en-US" dirty="0" err="1" smtClean="0"/>
              <a:t>Jobs’s</a:t>
            </a:r>
            <a:r>
              <a:rPr lang="en-US" dirty="0" smtClean="0"/>
              <a:t> adoptive father, he would indulge </a:t>
            </a:r>
            <a:r>
              <a:rPr lang="en-US" dirty="0" err="1" smtClean="0"/>
              <a:t>Jobs’s</a:t>
            </a:r>
            <a:r>
              <a:rPr lang="en-US" dirty="0" smtClean="0"/>
              <a:t> strong will, and like his biological father, he would end up abandoning him. “</a:t>
            </a:r>
            <a:r>
              <a:rPr lang="en-US" dirty="0" err="1" smtClean="0"/>
              <a:t>Markkula</a:t>
            </a:r>
            <a:r>
              <a:rPr lang="en-US" dirty="0" smtClean="0"/>
              <a:t> was as much a </a:t>
            </a:r>
            <a:r>
              <a:rPr lang="en-US" dirty="0" err="1" smtClean="0"/>
              <a:t>fatherson</a:t>
            </a:r>
            <a:r>
              <a:rPr lang="en-US" dirty="0" smtClean="0"/>
              <a:t> relationship as Steve ever had,” said the venture capitalist Arthur Rock. He began to teach Jobs about marketing and sales. “Mike really took me under his wing,” Jobs recalled. “His values were much aligned with mine. He emphasized that you should never start a company with the goal of getting rich. Your goal should be making something you believe in and making a company that will last.” </a:t>
            </a:r>
          </a:p>
          <a:p>
            <a:endParaRPr lang="en-US" dirty="0" smtClean="0"/>
          </a:p>
          <a:p>
            <a:r>
              <a:rPr lang="en-US" dirty="0" err="1" smtClean="0"/>
              <a:t>Markkula</a:t>
            </a:r>
            <a:r>
              <a:rPr lang="en-US" dirty="0" smtClean="0"/>
              <a:t> wrote his principles in a one-page paper titled “The Apple Marketing Philosophy” that stressed three points. The first was empathy, an intimate connection with the feelings of the customer: “We will truly understand their needs better than any other company.” The second was focus: “In order to do a good job of those things that we decide to do, we must eliminate all of the unimportant opportunities.” The third and equally important principle, awkwardly named, was impute. It emphasized that people form an opinion about a company or product based on the signals that it conveys. “People DO judge a book by its cover,” he wrote. “We may have the best product, the highest quality, the most useful software etc.; if we present them in a slipshod manner, they will be perceived as slipshod; if we present them in a creative, professional manner, we will impute the desired qualities.” For the rest of his career, Jobs would understand the needs and desires of customers better than any other business leader, he would focus on a handful of core products, and he would care, sometimes obsessively, about marketing and image and even the details of packaging. “When you open the box of an iPhone or iPad, we want that tactile experience to set the tone for how you perceive the product,” he said. “Mike taught me that.” </a:t>
            </a:r>
          </a:p>
        </p:txBody>
      </p:sp>
    </p:spTree>
    <p:extLst>
      <p:ext uri="{BB962C8B-B14F-4D97-AF65-F5344CB8AC3E}">
        <p14:creationId xmlns:p14="http://schemas.microsoft.com/office/powerpoint/2010/main" val="373172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0125" y="163773"/>
            <a:ext cx="11668836" cy="12557284"/>
          </a:xfrm>
          <a:prstGeom prst="rect">
            <a:avLst/>
          </a:prstGeom>
          <a:noFill/>
        </p:spPr>
        <p:txBody>
          <a:bodyPr wrap="square" rtlCol="0">
            <a:spAutoFit/>
          </a:bodyPr>
          <a:lstStyle/>
          <a:p>
            <a:r>
              <a:rPr lang="en-US" dirty="0" smtClean="0"/>
              <a:t>By the time Apple went public a year later, Xerox’s $1 million worth of shares were worth $17.6 million. But Apple got the better end of the bargain. Jobs and his colleagues went to see Xerox PARC’s technology in December 1979 and, when Jobs realized he hadn’t been shown enough, got an even fuller demonstration a few days later. Larry </a:t>
            </a:r>
            <a:r>
              <a:rPr lang="en-US" dirty="0" err="1" smtClean="0"/>
              <a:t>Tesler</a:t>
            </a:r>
            <a:r>
              <a:rPr lang="en-US" dirty="0" smtClean="0"/>
              <a:t> was one of the Xerox scientists called upon to do the briefings, and he was thrilled to show off the work that his bosses back east had never seemed to appreciate. But the other briefer, Adele Goldberg, was appalled that her company seemed willing to give away its crown jewels. “It was incredibly stupid, completely nuts, and I fought to prevent giving Jobs much of anything,” she recalled. Goldberg got her way at the first briefing. Jobs, </a:t>
            </a:r>
            <a:r>
              <a:rPr lang="en-US" dirty="0" err="1" smtClean="0"/>
              <a:t>Raskin</a:t>
            </a:r>
            <a:r>
              <a:rPr lang="en-US" dirty="0" smtClean="0"/>
              <a:t>, and the Lisa team leader John Couch were ushered into the main lobby, where a Xerox Alto had been set up. “It was a very controlled show of a few applications, primarily a word-processing one,” Goldberg said. Jobs wasn’t satisfied, and he called Xerox headquarters demanding more. So he was invited back a few days later, and this time he brought a larger team that included Bill Atkinson and Bruce Horn, an Apple programmer who had worked at Xerox PARC. They both knew what to look for. “When I arrived at work, there was a lot of commotion, and I was told that Jobs and a bunch of his programmers were in the conference room,” said Goldberg. One of her engineers was trying to keep them entertained with more displays of the </a:t>
            </a:r>
            <a:r>
              <a:rPr lang="en-US" dirty="0" err="1" smtClean="0"/>
              <a:t>wordprocessing</a:t>
            </a:r>
            <a:r>
              <a:rPr lang="en-US" dirty="0" smtClean="0"/>
              <a:t> program. But Jobs was growing impatient. “Let’s stop this bullshit!” he kept shouting. So the Xerox folks huddled privately and decided to open the kimono a bit more, but only slowly. They agreed that </a:t>
            </a:r>
            <a:r>
              <a:rPr lang="en-US" dirty="0" err="1" smtClean="0"/>
              <a:t>Tesler</a:t>
            </a:r>
            <a:r>
              <a:rPr lang="en-US" dirty="0" smtClean="0"/>
              <a:t> could show off Smalltalk, the programming language, but he would demonstrate only what was known as the “unclassified” version. “It will dazzle [Jobs] and he’ll never know he didn’t get the confidential disclosure,” the head of the team told Goldberg. They were wrong. Atkinson and others had read some of the papers published by Xerox PARC, so they knew they were not getting a full description. Jobs Steve Jobs by Walter Isaacson 135 phoned the head of the Xerox venture capital division to complain; a call immediately came back from corporate headquarters in Connecticut decreeing that Jobs and his group should be shown everything. Goldberg stormed out in a rage. </a:t>
            </a:r>
          </a:p>
          <a:p>
            <a:endParaRPr lang="en-US" dirty="0"/>
          </a:p>
          <a:p>
            <a:r>
              <a:rPr lang="en-US" dirty="0" smtClean="0"/>
              <a:t>When </a:t>
            </a:r>
            <a:r>
              <a:rPr lang="en-US" dirty="0" err="1" smtClean="0"/>
              <a:t>Tesler</a:t>
            </a:r>
            <a:r>
              <a:rPr lang="en-US" dirty="0" smtClean="0"/>
              <a:t> finally showed them what was truly under the hood, the Apple folks were astonished. Atkinson stared at the screen, examining each pixel so closely that </a:t>
            </a:r>
            <a:r>
              <a:rPr lang="en-US" dirty="0" err="1" smtClean="0"/>
              <a:t>Tesler</a:t>
            </a:r>
            <a:r>
              <a:rPr lang="en-US" dirty="0" smtClean="0"/>
              <a:t> could feel the breath on his neck. Jobs bounced around and waved his arms excitedly. “He was hopping around so much I don’t know how he actually saw most of the demo, but he did, because he kept asking questions,” </a:t>
            </a:r>
            <a:r>
              <a:rPr lang="en-US" dirty="0" err="1" smtClean="0"/>
              <a:t>Tesler</a:t>
            </a:r>
            <a:r>
              <a:rPr lang="en-US" dirty="0" smtClean="0"/>
              <a:t> recalled. “He was the exclamation point for every step I showed.” Jobs kept saying that he couldn’t believe that Xerox had not commercialized the technology. “You’re sitting on a gold mine,” he shouted. “I can’t believe Xerox is not taking advantage of this.” </a:t>
            </a:r>
          </a:p>
          <a:p>
            <a:endParaRPr lang="en-US" dirty="0"/>
          </a:p>
          <a:p>
            <a:r>
              <a:rPr lang="en-US" dirty="0" smtClean="0"/>
              <a:t>The Smalltalk demonstration showed three amazing features. One was how computers could be networked; the second was how object-oriented programming worked. But Jobs and his team paid little attention to these attributes because they were so amazed by the third feature, the graphical interface that was made possible by a bitmapped screen. “It was like a veil being lifted from my eyes,” Jobs recalled. “I could see what the future of computing was destined to be.” When the Xerox PARC meeting ended after more than two hours, Jobs drove Bill Atkinson back to the Apple office in Cupertino. He was speeding, and so were his mind and mouth. “This is it!” he shouted, emphasizing each word. “We’ve got to do it!” It was the breakthrough he had been looking for: bringing computers to the people, with the cheerful but affordable design of an </a:t>
            </a:r>
            <a:r>
              <a:rPr lang="en-US" dirty="0" err="1" smtClean="0"/>
              <a:t>Eichler</a:t>
            </a:r>
            <a:r>
              <a:rPr lang="en-US" dirty="0" smtClean="0"/>
              <a:t> home and the ease of use of a sleek kitchen appliance. </a:t>
            </a:r>
          </a:p>
          <a:p>
            <a:endParaRPr lang="en-US" dirty="0" smtClean="0"/>
          </a:p>
          <a:p>
            <a:r>
              <a:rPr lang="en-US" dirty="0" smtClean="0"/>
              <a:t>“</a:t>
            </a:r>
            <a:r>
              <a:rPr lang="en-US" dirty="0"/>
              <a:t>How long would this take to implement?” </a:t>
            </a:r>
            <a:r>
              <a:rPr lang="en-US" dirty="0" smtClean="0"/>
              <a:t>he asked. “</a:t>
            </a:r>
            <a:r>
              <a:rPr lang="en-US" dirty="0"/>
              <a:t>I’m not sure,” Atkinson replied. “Maybe </a:t>
            </a:r>
            <a:r>
              <a:rPr lang="en-US" dirty="0" smtClean="0"/>
              <a:t>six months</a:t>
            </a:r>
            <a:r>
              <a:rPr lang="en-US" dirty="0"/>
              <a:t>.” It was a wildly optimistic assessment, but </a:t>
            </a:r>
            <a:r>
              <a:rPr lang="en-US" dirty="0" smtClean="0"/>
              <a:t>also a </a:t>
            </a:r>
            <a:r>
              <a:rPr lang="en-US" dirty="0"/>
              <a:t>motivating one.</a:t>
            </a:r>
          </a:p>
          <a:p>
            <a:endParaRPr lang="en-US" dirty="0" smtClean="0"/>
          </a:p>
          <a:p>
            <a:r>
              <a:rPr lang="en-US" dirty="0" smtClean="0"/>
              <a:t>The </a:t>
            </a:r>
            <a:r>
              <a:rPr lang="en-US" dirty="0"/>
              <a:t>Apple raid on Xerox PARC is </a:t>
            </a:r>
            <a:r>
              <a:rPr lang="en-US" dirty="0" smtClean="0"/>
              <a:t>sometimes described </a:t>
            </a:r>
            <a:r>
              <a:rPr lang="en-US" dirty="0"/>
              <a:t>as one of the biggest heists in the </a:t>
            </a:r>
            <a:r>
              <a:rPr lang="en-US" dirty="0" smtClean="0"/>
              <a:t>chronicles of </a:t>
            </a:r>
            <a:r>
              <a:rPr lang="en-US" dirty="0"/>
              <a:t>industry. Jobs occasionally endorsed this view, </a:t>
            </a:r>
            <a:r>
              <a:rPr lang="en-US" dirty="0" smtClean="0"/>
              <a:t>with pride</a:t>
            </a:r>
            <a:r>
              <a:rPr lang="en-US" dirty="0"/>
              <a:t>. As he once said, “Picasso had a saying—‘</a:t>
            </a:r>
            <a:r>
              <a:rPr lang="en-US" dirty="0" smtClean="0"/>
              <a:t>good artists </a:t>
            </a:r>
            <a:r>
              <a:rPr lang="en-US" dirty="0"/>
              <a:t>copy, great artists steal’—and we have </a:t>
            </a:r>
            <a:r>
              <a:rPr lang="en-US" dirty="0" smtClean="0"/>
              <a:t>always been </a:t>
            </a:r>
            <a:r>
              <a:rPr lang="en-US" dirty="0"/>
              <a:t>shameless about stealing great ideas.”</a:t>
            </a:r>
          </a:p>
        </p:txBody>
      </p:sp>
    </p:spTree>
    <p:extLst>
      <p:ext uri="{BB962C8B-B14F-4D97-AF65-F5344CB8AC3E}">
        <p14:creationId xmlns:p14="http://schemas.microsoft.com/office/powerpoint/2010/main" val="13243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889844"/>
            <a:ext cx="6096000" cy="5078313"/>
          </a:xfrm>
          <a:prstGeom prst="rect">
            <a:avLst/>
          </a:prstGeom>
        </p:spPr>
        <p:txBody>
          <a:bodyPr>
            <a:spAutoFit/>
          </a:bodyPr>
          <a:lstStyle/>
          <a:p>
            <a:r>
              <a:rPr lang="en-US" dirty="0">
                <a:latin typeface="Helvetica" panose="020B0604020202020204" pitchFamily="34" charset="0"/>
              </a:rPr>
              <a:t>Daniel </a:t>
            </a:r>
            <a:r>
              <a:rPr lang="en-US" dirty="0" err="1">
                <a:latin typeface="Helvetica" panose="020B0604020202020204" pitchFamily="34" charset="0"/>
              </a:rPr>
              <a:t>Kottke</a:t>
            </a:r>
            <a:r>
              <a:rPr lang="en-US" dirty="0">
                <a:latin typeface="Helvetica" panose="020B0604020202020204" pitchFamily="34" charset="0"/>
              </a:rPr>
              <a:t> was not one of them. He had been</a:t>
            </a:r>
          </a:p>
          <a:p>
            <a:r>
              <a:rPr lang="en-US" dirty="0" err="1">
                <a:latin typeface="Helvetica" panose="020B0604020202020204" pitchFamily="34" charset="0"/>
              </a:rPr>
              <a:t>Jobs’s</a:t>
            </a:r>
            <a:r>
              <a:rPr lang="en-US" dirty="0">
                <a:latin typeface="Helvetica" panose="020B0604020202020204" pitchFamily="34" charset="0"/>
              </a:rPr>
              <a:t> soul mate in college, in India, at the All One</a:t>
            </a:r>
          </a:p>
          <a:p>
            <a:r>
              <a:rPr lang="en-US" dirty="0">
                <a:latin typeface="Helvetica" panose="020B0604020202020204" pitchFamily="34" charset="0"/>
              </a:rPr>
              <a:t>Farm, and in the rental house they shared during the</a:t>
            </a:r>
          </a:p>
          <a:p>
            <a:r>
              <a:rPr lang="en-US" dirty="0" err="1">
                <a:latin typeface="Helvetica" panose="020B0604020202020204" pitchFamily="34" charset="0"/>
              </a:rPr>
              <a:t>Chrisann</a:t>
            </a:r>
            <a:r>
              <a:rPr lang="en-US" dirty="0">
                <a:latin typeface="Helvetica" panose="020B0604020202020204" pitchFamily="34" charset="0"/>
              </a:rPr>
              <a:t> Brennan crisis. He joined Apple when it was</a:t>
            </a:r>
          </a:p>
          <a:p>
            <a:r>
              <a:rPr lang="en-US" dirty="0">
                <a:latin typeface="Helvetica" panose="020B0604020202020204" pitchFamily="34" charset="0"/>
              </a:rPr>
              <a:t>headquartered in </a:t>
            </a:r>
            <a:r>
              <a:rPr lang="en-US" dirty="0" err="1">
                <a:latin typeface="Helvetica" panose="020B0604020202020204" pitchFamily="34" charset="0"/>
              </a:rPr>
              <a:t>Jobs’s</a:t>
            </a:r>
            <a:r>
              <a:rPr lang="en-US" dirty="0">
                <a:latin typeface="Helvetica" panose="020B0604020202020204" pitchFamily="34" charset="0"/>
              </a:rPr>
              <a:t> garage, and he still worked</a:t>
            </a:r>
          </a:p>
          <a:p>
            <a:r>
              <a:rPr lang="en-US" dirty="0">
                <a:latin typeface="Helvetica" panose="020B0604020202020204" pitchFamily="34" charset="0"/>
              </a:rPr>
              <a:t>there as an hourly employee. But he was not at a high</a:t>
            </a:r>
          </a:p>
          <a:p>
            <a:r>
              <a:rPr lang="en-US" dirty="0">
                <a:latin typeface="Helvetica" panose="020B0604020202020204" pitchFamily="34" charset="0"/>
              </a:rPr>
              <a:t>enough level to be cut in on the stock options that were</a:t>
            </a:r>
          </a:p>
          <a:p>
            <a:r>
              <a:rPr lang="en-US" dirty="0">
                <a:latin typeface="Helvetica" panose="020B0604020202020204" pitchFamily="34" charset="0"/>
              </a:rPr>
              <a:t>awarded before the IPO. “I totally trusted Steve, and I</a:t>
            </a:r>
          </a:p>
          <a:p>
            <a:r>
              <a:rPr lang="en-US" dirty="0">
                <a:latin typeface="Helvetica" panose="020B0604020202020204" pitchFamily="34" charset="0"/>
              </a:rPr>
              <a:t>assumed he would take care of me like I’d taken care of</a:t>
            </a:r>
          </a:p>
          <a:p>
            <a:r>
              <a:rPr lang="en-US" dirty="0">
                <a:latin typeface="Helvetica" panose="020B0604020202020204" pitchFamily="34" charset="0"/>
              </a:rPr>
              <a:t>him, so I didn’t push,” said </a:t>
            </a:r>
            <a:r>
              <a:rPr lang="en-US" dirty="0" err="1">
                <a:latin typeface="Helvetica" panose="020B0604020202020204" pitchFamily="34" charset="0"/>
              </a:rPr>
              <a:t>Kottke</a:t>
            </a:r>
            <a:r>
              <a:rPr lang="en-US" dirty="0">
                <a:latin typeface="Helvetica" panose="020B0604020202020204" pitchFamily="34" charset="0"/>
              </a:rPr>
              <a:t>. The official reason he</a:t>
            </a:r>
          </a:p>
          <a:p>
            <a:r>
              <a:rPr lang="en-US" dirty="0">
                <a:latin typeface="Helvetica" panose="020B0604020202020204" pitchFamily="34" charset="0"/>
              </a:rPr>
              <a:t>wasn’t given stock options was that he was an hourly</a:t>
            </a:r>
          </a:p>
          <a:p>
            <a:r>
              <a:rPr lang="en-US" dirty="0">
                <a:latin typeface="Helvetica" panose="020B0604020202020204" pitchFamily="34" charset="0"/>
              </a:rPr>
              <a:t>technician, not a salaried engineer, which was the</a:t>
            </a:r>
          </a:p>
          <a:p>
            <a:r>
              <a:rPr lang="en-US" dirty="0">
                <a:latin typeface="Helvetica" panose="020B0604020202020204" pitchFamily="34" charset="0"/>
              </a:rPr>
              <a:t>cutoff level for options. Even so, he could have</a:t>
            </a:r>
          </a:p>
          <a:p>
            <a:r>
              <a:rPr lang="en-US" dirty="0">
                <a:latin typeface="Helvetica" panose="020B0604020202020204" pitchFamily="34" charset="0"/>
              </a:rPr>
              <a:t>justifiably been given “founder’s stock,” but Jobs</a:t>
            </a:r>
          </a:p>
          <a:p>
            <a:r>
              <a:rPr lang="en-US" dirty="0">
                <a:latin typeface="Helvetica" panose="020B0604020202020204" pitchFamily="34" charset="0"/>
              </a:rPr>
              <a:t>decided not to. “Steve is the opposite of loyal,”</a:t>
            </a:r>
          </a:p>
          <a:p>
            <a:r>
              <a:rPr lang="en-US" dirty="0">
                <a:latin typeface="Helvetica" panose="020B0604020202020204" pitchFamily="34" charset="0"/>
              </a:rPr>
              <a:t>according to Andy Hertz-</a:t>
            </a:r>
            <a:r>
              <a:rPr lang="en-US" dirty="0" err="1">
                <a:latin typeface="Helvetica" panose="020B0604020202020204" pitchFamily="34" charset="0"/>
              </a:rPr>
              <a:t>feld</a:t>
            </a:r>
            <a:r>
              <a:rPr lang="en-US" dirty="0">
                <a:latin typeface="Helvetica" panose="020B0604020202020204" pitchFamily="34" charset="0"/>
              </a:rPr>
              <a:t>, an early Apple engineer</a:t>
            </a:r>
          </a:p>
          <a:p>
            <a:r>
              <a:rPr lang="en-US" dirty="0">
                <a:latin typeface="Helvetica" panose="020B0604020202020204" pitchFamily="34" charset="0"/>
              </a:rPr>
              <a:t>who has nevertheless remained friends with him. “He’s</a:t>
            </a:r>
          </a:p>
          <a:p>
            <a:r>
              <a:rPr lang="en-US" dirty="0">
                <a:latin typeface="Helvetica" panose="020B0604020202020204" pitchFamily="34" charset="0"/>
              </a:rPr>
              <a:t>anti-loyal. He has to abandon the people he is close to.”</a:t>
            </a:r>
            <a:endParaRPr lang="en-US" dirty="0"/>
          </a:p>
        </p:txBody>
      </p:sp>
    </p:spTree>
    <p:extLst>
      <p:ext uri="{BB962C8B-B14F-4D97-AF65-F5344CB8AC3E}">
        <p14:creationId xmlns:p14="http://schemas.microsoft.com/office/powerpoint/2010/main" val="419177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2388" y="491319"/>
            <a:ext cx="10658902" cy="9787295"/>
          </a:xfrm>
          <a:prstGeom prst="rect">
            <a:avLst/>
          </a:prstGeom>
          <a:noFill/>
        </p:spPr>
        <p:txBody>
          <a:bodyPr wrap="square" rtlCol="0">
            <a:spAutoFit/>
          </a:bodyPr>
          <a:lstStyle/>
          <a:p>
            <a:r>
              <a:rPr lang="en-US" dirty="0" smtClean="0"/>
              <a:t>But many others realized that despite his temperamental failings, Jobs had the charisma and corporate clout that would lead them to “make a dent in the universe.” Jobs told the staff that </a:t>
            </a:r>
            <a:r>
              <a:rPr lang="en-US" dirty="0" err="1" smtClean="0"/>
              <a:t>Raskin</a:t>
            </a:r>
            <a:r>
              <a:rPr lang="en-US" dirty="0" smtClean="0"/>
              <a:t> was just a dreamer, whereas he was a doer and would get the Mac done in a year. It was clear he wanted vindication for having been ousted from the Lisa group, and he was energized by competition. He publicly bet John Couch $5,000 that the Mac would ship before the Lisa. “We can make a computer that’s cheaper and better than the Lisa, and get it out first,” he told the team. </a:t>
            </a:r>
          </a:p>
          <a:p>
            <a:endParaRPr lang="en-US" dirty="0" smtClean="0"/>
          </a:p>
          <a:p>
            <a:r>
              <a:rPr lang="en-US" dirty="0" smtClean="0"/>
              <a:t>Jobs asserted his control of the group by canceling a brown-bag lunch seminar that </a:t>
            </a:r>
            <a:r>
              <a:rPr lang="en-US" dirty="0" err="1" smtClean="0"/>
              <a:t>Raskin</a:t>
            </a:r>
            <a:r>
              <a:rPr lang="en-US" dirty="0" smtClean="0"/>
              <a:t> was scheduled to give to the whole company in February 1981. </a:t>
            </a:r>
            <a:r>
              <a:rPr lang="en-US" dirty="0" err="1" smtClean="0"/>
              <a:t>Raskin</a:t>
            </a:r>
            <a:r>
              <a:rPr lang="en-US" dirty="0" smtClean="0"/>
              <a:t> happened to go by the room anyway and discovered that there were a hundred people there waiting to hear him; Jobs had not bothered to notify anyone else about his cancellation order. So </a:t>
            </a:r>
            <a:r>
              <a:rPr lang="en-US" dirty="0" err="1" smtClean="0"/>
              <a:t>Raskin</a:t>
            </a:r>
            <a:r>
              <a:rPr lang="en-US" dirty="0" smtClean="0"/>
              <a:t> went ahead and gave a talk. </a:t>
            </a:r>
          </a:p>
          <a:p>
            <a:endParaRPr lang="en-US" dirty="0"/>
          </a:p>
          <a:p>
            <a:r>
              <a:rPr lang="en-US" dirty="0" smtClean="0"/>
              <a:t>That incident led </a:t>
            </a:r>
            <a:r>
              <a:rPr lang="en-US" dirty="0" err="1" smtClean="0"/>
              <a:t>Raskin</a:t>
            </a:r>
            <a:r>
              <a:rPr lang="en-US" dirty="0" smtClean="0"/>
              <a:t> to write a blistering memo to Mike Scott, who once again found himself in the difficult position of being a president trying to manage a company’s temperamental cofounder and major stockholder. It was titled “Working for/with Steve Jobs,” and in it </a:t>
            </a:r>
            <a:r>
              <a:rPr lang="en-US" dirty="0" err="1" smtClean="0"/>
              <a:t>Raskin</a:t>
            </a:r>
            <a:r>
              <a:rPr lang="en-US" dirty="0" smtClean="0"/>
              <a:t> asserted: He is a dreadful manager. . . . I have always liked Steve, but I have found it impossible to work for him. . . . Jobs regularly misses appointments. This is so </a:t>
            </a:r>
            <a:r>
              <a:rPr lang="en-US" dirty="0" err="1" smtClean="0"/>
              <a:t>wellknown</a:t>
            </a:r>
            <a:r>
              <a:rPr lang="en-US" dirty="0" smtClean="0"/>
              <a:t> as to be almost a running joke. . . . He acts without thinking and with bad judgment. . . . He does not give credit where due. . . . Very often, when told of a new idea, he will immediately attack it and say that it is worthless or even stupid, and tell you that it was a waste of time to work on it. This alone is bad management, but if the idea is a good one he will soon be telling people about it as though it was his own. That afternoon Scott called in Jobs and </a:t>
            </a:r>
            <a:r>
              <a:rPr lang="en-US" dirty="0" err="1" smtClean="0"/>
              <a:t>Raskin</a:t>
            </a:r>
            <a:r>
              <a:rPr lang="en-US" dirty="0" smtClean="0"/>
              <a:t> for a showdown in front of </a:t>
            </a:r>
            <a:r>
              <a:rPr lang="en-US" dirty="0" err="1" smtClean="0"/>
              <a:t>Markkula</a:t>
            </a:r>
            <a:r>
              <a:rPr lang="en-US" dirty="0" smtClean="0"/>
              <a:t>. Jobs started crying. He and </a:t>
            </a:r>
            <a:r>
              <a:rPr lang="en-US" dirty="0" err="1" smtClean="0"/>
              <a:t>Raskin</a:t>
            </a:r>
            <a:r>
              <a:rPr lang="en-US" dirty="0" smtClean="0"/>
              <a:t> agreed on only one thing: Neither could work for the other one. On the Lisa project, Scott had sided with Couch. This time he decided it was best to let Jobs win. After all, the Mac was a minor development project housed in a distant building that could keep Jobs occupied away from the main campus. </a:t>
            </a:r>
            <a:r>
              <a:rPr lang="en-US" dirty="0" err="1" smtClean="0"/>
              <a:t>Raskin</a:t>
            </a:r>
            <a:r>
              <a:rPr lang="en-US" dirty="0" smtClean="0"/>
              <a:t> was told to take a leave of absence. “They wanted to humor me and give me something to do, which was fine,” Jobs recalled. “It was like going back to the garage for me. I had my own ragtag team and I was in control.” </a:t>
            </a:r>
          </a:p>
          <a:p>
            <a:endParaRPr lang="en-US" dirty="0" smtClean="0"/>
          </a:p>
          <a:p>
            <a:r>
              <a:rPr lang="en-US" dirty="0" err="1" smtClean="0"/>
              <a:t>Raskin’s</a:t>
            </a:r>
            <a:r>
              <a:rPr lang="en-US" dirty="0" smtClean="0"/>
              <a:t> ouster may not have seemed fair, but it ended up being good for the Macintosh. </a:t>
            </a:r>
            <a:r>
              <a:rPr lang="en-US" dirty="0" err="1" smtClean="0"/>
              <a:t>Raskin</a:t>
            </a:r>
            <a:r>
              <a:rPr lang="en-US" dirty="0" smtClean="0"/>
              <a:t> wanted an appliance with little memory, an anemic processor, a cassette tape, no mouse, and minimal graphics. Unlike Jobs, he might have been able to keep the price down to close to $1,000, and that may have helped Apple win market share. But he could not have pulled off what Jobs did, which was to create and market a machine that would transform personal computing. In fact we can see where the road not taken led. </a:t>
            </a:r>
            <a:r>
              <a:rPr lang="en-US" dirty="0" err="1" smtClean="0"/>
              <a:t>Raskin</a:t>
            </a:r>
            <a:r>
              <a:rPr lang="en-US" dirty="0" smtClean="0"/>
              <a:t> was hired by Canon to build the machine he wanted. “It was the Canon Cat, and it was a total flop,” Atkinson said. “Nobody wanted it. When Steve turned the Mac into a compact version of the Lisa, it made it into a computing platform instead of a consumer electronic device.” </a:t>
            </a:r>
          </a:p>
        </p:txBody>
      </p:sp>
    </p:spTree>
    <p:extLst>
      <p:ext uri="{BB962C8B-B14F-4D97-AF65-F5344CB8AC3E}">
        <p14:creationId xmlns:p14="http://schemas.microsoft.com/office/powerpoint/2010/main" val="403949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773" y="655093"/>
            <a:ext cx="11586949" cy="15327273"/>
          </a:xfrm>
          <a:prstGeom prst="rect">
            <a:avLst/>
          </a:prstGeom>
          <a:noFill/>
        </p:spPr>
        <p:txBody>
          <a:bodyPr wrap="square" rtlCol="0">
            <a:spAutoFit/>
          </a:bodyPr>
          <a:lstStyle/>
          <a:p>
            <a:r>
              <a:rPr lang="en-US" dirty="0" smtClean="0"/>
              <a:t>A few days after </a:t>
            </a:r>
            <a:r>
              <a:rPr lang="en-US" dirty="0" err="1" smtClean="0"/>
              <a:t>Raskin</a:t>
            </a:r>
            <a:r>
              <a:rPr lang="en-US" dirty="0" smtClean="0"/>
              <a:t> left, Jobs appeared at the cubicle of Andy </a:t>
            </a:r>
            <a:r>
              <a:rPr lang="en-US" dirty="0" err="1" smtClean="0"/>
              <a:t>Hertzfeld</a:t>
            </a:r>
            <a:r>
              <a:rPr lang="en-US" dirty="0" smtClean="0"/>
              <a:t>, a young engineer on the Apple II team, who had a cherubic face and impish demeanor similar to his pal Burrell Smith’s. </a:t>
            </a:r>
            <a:r>
              <a:rPr lang="en-US" dirty="0" err="1" smtClean="0"/>
              <a:t>Hertzfeld</a:t>
            </a:r>
            <a:r>
              <a:rPr lang="en-US" dirty="0" smtClean="0"/>
              <a:t> recalled that most of his colleagues were afraid of Jobs “because of his spontaneous temper tantrums and his proclivity to tell everyone exactly what he thought, which often wasn’t very favorable.” But </a:t>
            </a:r>
            <a:r>
              <a:rPr lang="en-US" dirty="0" err="1" smtClean="0"/>
              <a:t>Hertzfeld</a:t>
            </a:r>
            <a:r>
              <a:rPr lang="en-US" dirty="0" smtClean="0"/>
              <a:t> was excited by him. “Are you any good?” Jobs asked the moment he walked in. “We only want really good people working on the Mac, and I’m not sure you’re good enough.” </a:t>
            </a:r>
            <a:r>
              <a:rPr lang="en-US" dirty="0" err="1" smtClean="0"/>
              <a:t>Hertzfeld</a:t>
            </a:r>
            <a:r>
              <a:rPr lang="en-US" dirty="0" smtClean="0"/>
              <a:t> knew how to answer. “I told him that yes, I thought that I was pretty good.” Jobs left, and </a:t>
            </a:r>
            <a:r>
              <a:rPr lang="en-US" dirty="0" err="1" smtClean="0"/>
              <a:t>Hertzfeld</a:t>
            </a:r>
            <a:r>
              <a:rPr lang="en-US" dirty="0" smtClean="0"/>
              <a:t> went back to his work. Later that afternoon he looked up to see Jobs peering over the wall of his cubicle. “I’ve got good news for you,” he said. “You’re working on the Mac team now. Come with me.” </a:t>
            </a:r>
          </a:p>
          <a:p>
            <a:endParaRPr lang="en-US" dirty="0" smtClean="0"/>
          </a:p>
          <a:p>
            <a:r>
              <a:rPr lang="en-US" dirty="0" err="1" smtClean="0"/>
              <a:t>Hertzfeld</a:t>
            </a:r>
            <a:r>
              <a:rPr lang="en-US" dirty="0" smtClean="0"/>
              <a:t> replied that he needed a couple more days to finish the Apple II product he was in the middle of. “What’s more important than working on the Macintosh?” Jobs demanded. </a:t>
            </a:r>
            <a:r>
              <a:rPr lang="en-US" dirty="0" err="1" smtClean="0"/>
              <a:t>Hertzfeld</a:t>
            </a:r>
            <a:r>
              <a:rPr lang="en-US" dirty="0" smtClean="0"/>
              <a:t> explained that he needed to get his Apple II DOS program in good enough shape to hand it over to someone. “You’re just wasting your time with that!” Jobs replied. “Who cares about the Apple II? The Apple II will be dead in a few years. The Macintosh is the future of Apple, and you’re going to start on it now!” With that, Jobs yanked out the power cord to </a:t>
            </a:r>
            <a:r>
              <a:rPr lang="en-US" dirty="0" err="1" smtClean="0"/>
              <a:t>Hertzfeld’s</a:t>
            </a:r>
            <a:r>
              <a:rPr lang="en-US" dirty="0" smtClean="0"/>
              <a:t> Apple II, causing the code he was working on to vanish. “Come with me,” Jobs said. “I’m going to take you to your new desk.” Jobs drove </a:t>
            </a:r>
            <a:r>
              <a:rPr lang="en-US" dirty="0" err="1" smtClean="0"/>
              <a:t>Hertzfeld</a:t>
            </a:r>
            <a:r>
              <a:rPr lang="en-US" dirty="0" smtClean="0"/>
              <a:t>, computer and all, in his silver Mercedes to the Macintosh offices. “Here’s your new desk,” he said, plopping him in a space next to Burrell Smith. “Welcome to the Mac team!” The desk had been </a:t>
            </a:r>
            <a:r>
              <a:rPr lang="en-US" dirty="0" err="1" smtClean="0"/>
              <a:t>Raskin’s</a:t>
            </a:r>
            <a:r>
              <a:rPr lang="en-US" dirty="0" smtClean="0"/>
              <a:t>. In fact </a:t>
            </a:r>
            <a:r>
              <a:rPr lang="en-US" dirty="0" err="1" smtClean="0"/>
              <a:t>Raskin</a:t>
            </a:r>
            <a:r>
              <a:rPr lang="en-US" dirty="0" smtClean="0"/>
              <a:t> had left so hastily that some of the drawers were still filled with his flotsam and jetsam, including model airplanes. </a:t>
            </a:r>
          </a:p>
          <a:p>
            <a:endParaRPr lang="en-US" dirty="0"/>
          </a:p>
          <a:p>
            <a:r>
              <a:rPr lang="en-US" dirty="0" err="1" smtClean="0"/>
              <a:t>Jobs’s</a:t>
            </a:r>
            <a:r>
              <a:rPr lang="en-US" dirty="0" smtClean="0"/>
              <a:t> primary test for recruiting people in the spring of 1981 to be part of his merry band of pirates was making sure they had a passion for the product. He would sometimes bring candidates into a room where a prototype of the Mac was covered by a cloth, dramatically unveil it, and watch. “If their eyes lit up, if they went right for the mouse and started pointing and clicking, Steve would smile and hire them,” recalled Andrea Cunningham. “He wanted them to say ‘Wow!’” Bruce Horn was one of the programmers at Xerox PARC. When some of his friends, such as Larry </a:t>
            </a:r>
            <a:r>
              <a:rPr lang="en-US" dirty="0" err="1" smtClean="0"/>
              <a:t>Tesler</a:t>
            </a:r>
            <a:r>
              <a:rPr lang="en-US" dirty="0" smtClean="0"/>
              <a:t>, decided to join the Macintosh group, Horn considered going there as well. But he got a good offer, and a $15,000 signing bonus, to join another company. Jobs called him on a Friday night. “You have to come into Apple tomorrow morning,” he said. “I have a lot of stuff to show you.” Horn did, and Jobs hooked him. “Steve was so passionate about building this amazing device that would change the world,” Horn recalled. “By sheer force of his personality, he changed my mind.” Jobs showed Horn exactly how the plastic would be molded and would fit together at perfect angles, and how good the board was going to look inside. “He wanted me to see that this whole thing was going to happen and it was thought out from end to end. Wow, I said, I don’t see that kind of passion every day. So I signed up.” Jobs even tried to reengage Wozniak. “I resented the fact that he had not been doing much, but then I thought, hell, I wouldn’t be here without his brilliance,” Jobs later told me. But as soon as Jobs was starting to get him interested in the Mac, Wozniak crashed his new single-engine Beechcraft while attempting a takeoff near Santa Cruz. He barely survived and ended up with partial amnesia. Jobs spent time at the hospital, but when Wozniak recovered he decided it was time to take a break from Apple. Ten years after dropping out of Berkeley, he decided to return there to finally get his degree, enrolling under the name of Rocky Raccoon Clark. </a:t>
            </a:r>
          </a:p>
          <a:p>
            <a:endParaRPr lang="en-US" dirty="0" smtClean="0"/>
          </a:p>
          <a:p>
            <a:r>
              <a:rPr lang="en-US" dirty="0" smtClean="0"/>
              <a:t>In order to make the project his own, Jobs decided it should no longer be code-named after </a:t>
            </a:r>
            <a:r>
              <a:rPr lang="en-US" dirty="0" err="1" smtClean="0"/>
              <a:t>Raskin’s</a:t>
            </a:r>
            <a:r>
              <a:rPr lang="en-US" dirty="0" smtClean="0"/>
              <a:t> favorite apple. In various interviews, Jobs had been referring to computers as a bicycle for the mind; the ability of humans to create a bicycle allowed them to move more efficiently than even a condor, and likewise the ability to create computers would multiply the efficiency of their minds. So one day Jobs decreed that henceforth the Macintosh should be known instead as the Bicycle. This did not go over well. “Burrell and I thought this was the silliest thing we ever heard, and we simply refused to use the new name,” recalled </a:t>
            </a:r>
            <a:r>
              <a:rPr lang="en-US" dirty="0" err="1" smtClean="0"/>
              <a:t>Hertzfeld</a:t>
            </a:r>
            <a:r>
              <a:rPr lang="en-US" dirty="0" smtClean="0"/>
              <a:t>. Within a month the idea was dropped. By early 1981 the Mac team had grown to about twenty, and Jobs decided that they should have bigger quarters. So he moved everyone to the second floor of a brown-shingled, two-story building about three blocks from Apple’s main offices. It was next to a Texaco station and thus became known as Texaco Towers. In order to make the office more lively, he told the team to buy a stereo system. “Burrell and I ran out and bought a silver, cassette-based boom box right away, before he could change his mind,” recalled </a:t>
            </a:r>
            <a:r>
              <a:rPr lang="en-US" dirty="0" err="1" smtClean="0"/>
              <a:t>Hertzfeld</a:t>
            </a:r>
            <a:r>
              <a:rPr lang="en-US" dirty="0" smtClean="0"/>
              <a:t>. </a:t>
            </a:r>
            <a:r>
              <a:rPr lang="en-US" dirty="0" err="1" smtClean="0"/>
              <a:t>Jobs’s</a:t>
            </a:r>
            <a:r>
              <a:rPr lang="en-US" dirty="0" smtClean="0"/>
              <a:t> triumph was soon complete. A few weeks after winning his power struggle with </a:t>
            </a:r>
            <a:r>
              <a:rPr lang="en-US" dirty="0" err="1" smtClean="0"/>
              <a:t>Raskin</a:t>
            </a:r>
            <a:r>
              <a:rPr lang="en-US" dirty="0" smtClean="0"/>
              <a:t> to run the Mac division, he helped push out Mike Scott as Apple’s president. Scotty had become more and more erratic, alternately bullying and nurturing. He finally lost most of his support among the employees when he surprised them by imposing a round of layoffs that he handled with atypical ruthlessness. In addition, he had begun to suffer a variety of afflictions, ranging from eye infections to narcolepsy. When Scott was on vacation in Hawaii, </a:t>
            </a:r>
            <a:r>
              <a:rPr lang="en-US" dirty="0" err="1" smtClean="0"/>
              <a:t>Markkula</a:t>
            </a:r>
            <a:r>
              <a:rPr lang="en-US" dirty="0" smtClean="0"/>
              <a:t> called together the top managers to ask if he should be replaced. Most of them, including Jobs and John Couch, said yes. So </a:t>
            </a:r>
            <a:r>
              <a:rPr lang="en-US" dirty="0" err="1" smtClean="0"/>
              <a:t>Markkula</a:t>
            </a:r>
            <a:r>
              <a:rPr lang="en-US" dirty="0" smtClean="0"/>
              <a:t> took over as an interim and rather passive president, and Jobs found that he now had full rein to do what he wanted with the Mac division. </a:t>
            </a:r>
            <a:endParaRPr lang="en-US" dirty="0"/>
          </a:p>
        </p:txBody>
      </p:sp>
    </p:spTree>
    <p:extLst>
      <p:ext uri="{BB962C8B-B14F-4D97-AF65-F5344CB8AC3E}">
        <p14:creationId xmlns:p14="http://schemas.microsoft.com/office/powerpoint/2010/main" val="1442133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8364" y="368490"/>
            <a:ext cx="11436824" cy="8402300"/>
          </a:xfrm>
          <a:prstGeom prst="rect">
            <a:avLst/>
          </a:prstGeom>
          <a:noFill/>
        </p:spPr>
        <p:txBody>
          <a:bodyPr wrap="square" rtlCol="0">
            <a:spAutoFit/>
          </a:bodyPr>
          <a:lstStyle/>
          <a:p>
            <a:r>
              <a:rPr lang="en-US" b="1" dirty="0"/>
              <a:t>THE REALITY DISTORTION FIELD</a:t>
            </a:r>
          </a:p>
          <a:p>
            <a:endParaRPr lang="en-US" dirty="0" smtClean="0"/>
          </a:p>
          <a:p>
            <a:r>
              <a:rPr lang="en-US" dirty="0" smtClean="0"/>
              <a:t>When Andy </a:t>
            </a:r>
            <a:r>
              <a:rPr lang="en-US" dirty="0" err="1" smtClean="0"/>
              <a:t>Hertzfeld</a:t>
            </a:r>
            <a:r>
              <a:rPr lang="en-US" dirty="0" smtClean="0"/>
              <a:t> joined the Macintosh team, he got a briefing from Bud </a:t>
            </a:r>
            <a:r>
              <a:rPr lang="en-US" dirty="0" err="1" smtClean="0"/>
              <a:t>Tribble</a:t>
            </a:r>
            <a:r>
              <a:rPr lang="en-US" dirty="0" smtClean="0"/>
              <a:t>, the other software designer, about the huge amount of work that still needed to be done. Jobs wanted it finished by January 1982, less than a year away. “That’s crazy,” </a:t>
            </a:r>
            <a:r>
              <a:rPr lang="en-US" dirty="0" err="1" smtClean="0"/>
              <a:t>Hertzfeld</a:t>
            </a:r>
            <a:r>
              <a:rPr lang="en-US" dirty="0" smtClean="0"/>
              <a:t> said. “There’s no way.” </a:t>
            </a:r>
            <a:r>
              <a:rPr lang="en-US" dirty="0" err="1" smtClean="0"/>
              <a:t>Tribble</a:t>
            </a:r>
            <a:r>
              <a:rPr lang="en-US" dirty="0" smtClean="0"/>
              <a:t> said that Jobs would not accept any contrary facts. “The best way to describe the situation is a term from Star Trek,” </a:t>
            </a:r>
            <a:r>
              <a:rPr lang="en-US" dirty="0" err="1" smtClean="0"/>
              <a:t>Tribble</a:t>
            </a:r>
            <a:r>
              <a:rPr lang="en-US" dirty="0" smtClean="0"/>
              <a:t> explained. “Steve has a reality distortion field.” When </a:t>
            </a:r>
            <a:r>
              <a:rPr lang="en-US" dirty="0" err="1" smtClean="0"/>
              <a:t>Hertzfeld</a:t>
            </a:r>
            <a:r>
              <a:rPr lang="en-US" dirty="0" smtClean="0"/>
              <a:t> looked puzzled, </a:t>
            </a:r>
            <a:r>
              <a:rPr lang="en-US" dirty="0" err="1" smtClean="0"/>
              <a:t>Tribble</a:t>
            </a:r>
            <a:r>
              <a:rPr lang="en-US" dirty="0" smtClean="0"/>
              <a:t> elaborated. “In his presence, reality is malleable. He can convince anyone of practically anything. It wears off when he’s not around, but it makes it hard to have realistic schedules.” </a:t>
            </a:r>
            <a:r>
              <a:rPr lang="en-US" dirty="0" err="1" smtClean="0"/>
              <a:t>Tribble</a:t>
            </a:r>
            <a:r>
              <a:rPr lang="en-US" dirty="0" smtClean="0"/>
              <a:t> recalled that he adopted the phrase from the “Menagerie” episodes of Star Trek, “in which the aliens create their own new world through sheer mental force.” He meant the phrase to be a compliment as well as a caution: “It was dangerous to get caught in Steve’s distortion field, but it was what led him to actually be able to change reality.” </a:t>
            </a:r>
          </a:p>
          <a:p>
            <a:endParaRPr lang="en-US" dirty="0"/>
          </a:p>
          <a:p>
            <a:r>
              <a:rPr lang="en-US" dirty="0" smtClean="0"/>
              <a:t>At first </a:t>
            </a:r>
            <a:r>
              <a:rPr lang="en-US" dirty="0" err="1" smtClean="0"/>
              <a:t>Hertzfeld</a:t>
            </a:r>
            <a:r>
              <a:rPr lang="en-US" dirty="0" smtClean="0"/>
              <a:t> thought that </a:t>
            </a:r>
            <a:r>
              <a:rPr lang="en-US" dirty="0" err="1" smtClean="0"/>
              <a:t>Tribble</a:t>
            </a:r>
            <a:r>
              <a:rPr lang="en-US" dirty="0" smtClean="0"/>
              <a:t> was exaggerating, but after two weeks of working with Jobs, he became a keen observer of the phenomenon. “The reality distortion field was a confounding mélange of a charismatic rhetorical style, indomitable will, and eagerness to bend any fact to fit the purpose at hand,” he said. </a:t>
            </a:r>
          </a:p>
          <a:p>
            <a:endParaRPr lang="en-US" dirty="0" smtClean="0"/>
          </a:p>
          <a:p>
            <a:r>
              <a:rPr lang="en-US" dirty="0" smtClean="0"/>
              <a:t>There was little that could shield you from the force, </a:t>
            </a:r>
            <a:r>
              <a:rPr lang="en-US" dirty="0" err="1" smtClean="0"/>
              <a:t>Hertzfeld</a:t>
            </a:r>
            <a:r>
              <a:rPr lang="en-US" dirty="0" smtClean="0"/>
              <a:t> discovered. “Amazingly, the reality distortion field seemed to be effective even if you were acutely aware of it. We would often discuss potential techniques for grounding it, but after a while most of us gave up, accepting it as a force of nature.” After Jobs decreed that the sodas in the office refrigerator be replaced by </a:t>
            </a:r>
            <a:r>
              <a:rPr lang="en-US" dirty="0" err="1" smtClean="0"/>
              <a:t>Odwalla</a:t>
            </a:r>
            <a:r>
              <a:rPr lang="en-US" dirty="0" smtClean="0"/>
              <a:t> organic orange and carrot juices, someone on the team had T-shirts made. “Reality Distortion Field,” they said on the front, and on the back, “It’s in the juice!” </a:t>
            </a:r>
          </a:p>
          <a:p>
            <a:endParaRPr lang="en-US" dirty="0" smtClean="0"/>
          </a:p>
          <a:p>
            <a:r>
              <a:rPr lang="en-US" dirty="0" smtClean="0"/>
              <a:t>To some people, calling it a reality distortion field was just a clever way to say that Jobs tended to lie. But it was in fact a more complex form of dissembling. He would assert something—be it a fact about world history or a recounting of who suggested an idea at a meeting —without even considering the truth. It came from willfully defying reality, not only to others but to himself. “He can deceive himself,” said Bill Atkinson. “It allowed him to con people into believing his vision, because he has personally embraced and internalized it.” A lot of people distort reality, of course. When Jobs did so, it was often a tactic for accomplishing something. Wozniak, who was as congenitally honest as Jobs was tactical, marveled at how effective it could be. “His reality distortion is when he has an illogical vision of the future, such as telling me that I could design the Breakout game in just a few days. You realize that it can’t be true, but he somehow makes it true.” </a:t>
            </a:r>
            <a:endParaRPr lang="en-US" dirty="0"/>
          </a:p>
        </p:txBody>
      </p:sp>
    </p:spTree>
    <p:extLst>
      <p:ext uri="{BB962C8B-B14F-4D97-AF65-F5344CB8AC3E}">
        <p14:creationId xmlns:p14="http://schemas.microsoft.com/office/powerpoint/2010/main" val="2376565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319" y="300252"/>
            <a:ext cx="10672550" cy="6463308"/>
          </a:xfrm>
          <a:prstGeom prst="rect">
            <a:avLst/>
          </a:prstGeom>
          <a:noFill/>
        </p:spPr>
        <p:txBody>
          <a:bodyPr wrap="square" rtlCol="0">
            <a:spAutoFit/>
          </a:bodyPr>
          <a:lstStyle/>
          <a:p>
            <a:r>
              <a:rPr lang="en-US" b="1" dirty="0" smtClean="0"/>
              <a:t>Birth of rounded corner rectangles in computer graphics</a:t>
            </a:r>
          </a:p>
          <a:p>
            <a:endParaRPr lang="en-US" dirty="0" smtClean="0"/>
          </a:p>
          <a:p>
            <a:r>
              <a:rPr lang="en-US" dirty="0" smtClean="0"/>
              <a:t>Jobs obsessed with equal intensity about the look of what would appear on the screen. One day Bill Atkinson burst into Texaco Towers all excited. He had just come up with a brilliant algorithm that could draw circles and ovals onscreen quickly. The math for making circles usually required calculating square roots, which the 68000 microprocessor didn’t support. But Atkinson did a workaround based on the fact that the sum of a sequence of odd numbers produces a sequence of perfect squares (for example, 1 + 3 = 4, 1 + 3 + 5 = 9, etc.). </a:t>
            </a:r>
            <a:r>
              <a:rPr lang="en-US" dirty="0" err="1" smtClean="0"/>
              <a:t>Hertzfeld</a:t>
            </a:r>
            <a:r>
              <a:rPr lang="en-US" dirty="0" smtClean="0"/>
              <a:t> recalled that when Atkinson fired up his demo, everyone was impressed except Jobs. “Well, circles and ovals are good,” he said, “but how about drawing rectangles with rounded corners?” “I don’t think we really need it,” said Atkinson, who explained that it would be almost impossible to do. “I wanted to keep the graphics routines lean and limit them to the primitives that truly needed to be done,” he recalled. </a:t>
            </a:r>
          </a:p>
          <a:p>
            <a:endParaRPr lang="en-US" dirty="0" smtClean="0"/>
          </a:p>
          <a:p>
            <a:r>
              <a:rPr lang="en-US" dirty="0" smtClean="0"/>
              <a:t>“Rectangles with rounded corners are everywhere!” Jobs said, jumping up and getting more intense. “Just look around this room!” He pointed out the whiteboard and the tabletop and other objects that were rectangular with rounded corners. “And look outside, there’s even more, practically everywhere you look!” He dragged Atkinson out for a walk, pointing out car windows and billboards and street signs. “Within three blocks, we found seventeen examples,” said Jobs. “I started pointing them out everywhere until he was completely convinced.” </a:t>
            </a:r>
          </a:p>
          <a:p>
            <a:endParaRPr lang="en-US" dirty="0" smtClean="0"/>
          </a:p>
          <a:p>
            <a:r>
              <a:rPr lang="en-US" dirty="0" smtClean="0"/>
              <a:t>“When he finally got to a No Parking sign, I said, ‘Okay, you’re right, I give up. We need to have a rounded-corner rectangle as a primitive!’” </a:t>
            </a:r>
            <a:r>
              <a:rPr lang="en-US" dirty="0" err="1" smtClean="0"/>
              <a:t>Hertzfeld</a:t>
            </a:r>
            <a:r>
              <a:rPr lang="en-US" dirty="0" smtClean="0"/>
              <a:t> recalled, “Bill returned to Texaco Towers the following afternoon, with a big smile on his face. His demo was now drawing rectangles with beautifully rounded corners blisteringly fast.” The dialogue boxes and windows on the Lisa and the Mac, and almost every other subsequent computer, ended up being rendered with rounded corners. </a:t>
            </a:r>
          </a:p>
        </p:txBody>
      </p:sp>
    </p:spTree>
    <p:extLst>
      <p:ext uri="{BB962C8B-B14F-4D97-AF65-F5344CB8AC3E}">
        <p14:creationId xmlns:p14="http://schemas.microsoft.com/office/powerpoint/2010/main" val="336379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2716" y="320842"/>
            <a:ext cx="11421979" cy="3139321"/>
          </a:xfrm>
          <a:prstGeom prst="rect">
            <a:avLst/>
          </a:prstGeom>
          <a:noFill/>
        </p:spPr>
        <p:txBody>
          <a:bodyPr wrap="square" rtlCol="0">
            <a:spAutoFit/>
          </a:bodyPr>
          <a:lstStyle/>
          <a:p>
            <a:r>
              <a:rPr lang="en-US" dirty="0" smtClean="0"/>
              <a:t>This is a book about the roller-coaster life and </a:t>
            </a:r>
            <a:r>
              <a:rPr lang="en-US" dirty="0" err="1" smtClean="0"/>
              <a:t>searingly</a:t>
            </a:r>
            <a:r>
              <a:rPr lang="en-US" dirty="0" smtClean="0"/>
              <a:t> intense personality of a creative entrepreneur whose passion for perfection and ferocious drive revolutionized six industries: personal computers, animated movies, music, phones, tablet computing, and digital publishing. You might even add a seventh, retail stores, which Jobs did not quite revolutionize but did reimagine. In addition, he opened the way for a new market for digital content based on apps rather than just websites. Along the way he produced not only transforming products but also, on his second try, a lasting company, endowed with his DNA, that is filled with creative designers and daredevil engineers who could carry forward his vision. In August 2011, right before he stepped down as CEO, the enterprise he started in his parents’ garage became the world’s most valuable company. He was not a model boss or human being, tidily packaged for emulation. Driven by demons, he could drive those around him to fury and despair. But his personality and passions and products were all interrelated, just as Apple’s hardware and software tended to be, as if part of an integrated system. His tale is thus both instructive and cautionary, filled with lessons about innovation, character, leadership, and values. </a:t>
            </a:r>
            <a:endParaRPr lang="en-US" dirty="0"/>
          </a:p>
        </p:txBody>
      </p:sp>
    </p:spTree>
    <p:extLst>
      <p:ext uri="{BB962C8B-B14F-4D97-AF65-F5344CB8AC3E}">
        <p14:creationId xmlns:p14="http://schemas.microsoft.com/office/powerpoint/2010/main" val="118208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34" y="245660"/>
            <a:ext cx="11641541" cy="5909310"/>
          </a:xfrm>
          <a:prstGeom prst="rect">
            <a:avLst/>
          </a:prstGeom>
          <a:noFill/>
        </p:spPr>
        <p:txBody>
          <a:bodyPr wrap="square" rtlCol="0">
            <a:spAutoFit/>
          </a:bodyPr>
          <a:lstStyle/>
          <a:p>
            <a:r>
              <a:rPr lang="en-US" dirty="0" smtClean="0"/>
              <a:t>Obsession with design and detail:</a:t>
            </a:r>
          </a:p>
          <a:p>
            <a:endParaRPr lang="en-US" dirty="0" smtClean="0"/>
          </a:p>
          <a:p>
            <a:r>
              <a:rPr lang="en-US" dirty="0" smtClean="0"/>
              <a:t>From his father Jobs had learned that a hallmark of passionate craftsmanship is making sure that even the aspects that will remain hidden are done beautifully. One of the most extreme—and telling— implementations of that philosophy came when he scrutinized the printed circuit board that would hold the chips and other components deep inside the Macintosh. No consumer would ever see it, but Jobs began critiquing it on aesthetic grounds. “That part’s really pretty,” he said. “But look at the memory chips. That’s ugly. The lines are too close together.” One of the new engineers interrupted and asked why it mattered. “The only thing that’s important is how well it works. Nobody is going to see the PC board.” Jobs reacted typically. “I want it to be as beautiful as possible, even if it’s inside the box. A great carpenter isn’t going to use lousy wood for the back of a cabinet, even though nobody’s going to see it.” In an interview a few years later, after the Macintosh came out, Jobs again reiterated that lesson from his father: “When you’re a carpenter making a beautiful chest of drawers, you’re not going to use a piece of plywood on the back, even though it faces the wall and nobody will ever see it. You’ll know it’s there, so you’re going to use a beautiful piece of wood on the back. For you to sleep well at night, the aesthetic, the quality, has to be carried all the way through.” </a:t>
            </a:r>
          </a:p>
          <a:p>
            <a:endParaRPr lang="en-US" dirty="0" smtClean="0"/>
          </a:p>
          <a:p>
            <a:r>
              <a:rPr lang="en-US" dirty="0" smtClean="0"/>
              <a:t>From Mike </a:t>
            </a:r>
            <a:r>
              <a:rPr lang="en-US" dirty="0" err="1" smtClean="0"/>
              <a:t>Markkula</a:t>
            </a:r>
            <a:r>
              <a:rPr lang="en-US" dirty="0" smtClean="0"/>
              <a:t> he had learned the importance of packaging and presentation. People do judge a book by its cover, so for the box of the Macintosh, Jobs chose a full-color design and kept trying to make it look better. “He got the guys to redo it fifty times,” recalled Alain </a:t>
            </a:r>
            <a:r>
              <a:rPr lang="en-US" dirty="0" err="1" smtClean="0"/>
              <a:t>Rossmann</a:t>
            </a:r>
            <a:r>
              <a:rPr lang="en-US" dirty="0" smtClean="0"/>
              <a:t>, a member of the Mac team who married Joanna Hoffman. “It was going to be thrown in the trash as soon as the consumer opened it, but he was obsessed by how it looked.” To </a:t>
            </a:r>
            <a:r>
              <a:rPr lang="en-US" dirty="0" err="1" smtClean="0"/>
              <a:t>Rossmann</a:t>
            </a:r>
            <a:r>
              <a:rPr lang="en-US" dirty="0" smtClean="0"/>
              <a:t>, this showed a lack of balance; money was being spent on expensive packaging while they were trying to save money on the memory chips. But for Jobs, each detail was essential to making the Macintosh amazing. </a:t>
            </a:r>
          </a:p>
        </p:txBody>
      </p:sp>
    </p:spTree>
    <p:extLst>
      <p:ext uri="{BB962C8B-B14F-4D97-AF65-F5344CB8AC3E}">
        <p14:creationId xmlns:p14="http://schemas.microsoft.com/office/powerpoint/2010/main" val="189290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4842" y="382137"/>
            <a:ext cx="11682483" cy="13388280"/>
          </a:xfrm>
          <a:prstGeom prst="rect">
            <a:avLst/>
          </a:prstGeom>
          <a:noFill/>
        </p:spPr>
        <p:txBody>
          <a:bodyPr wrap="square" rtlCol="0">
            <a:spAutoFit/>
          </a:bodyPr>
          <a:lstStyle/>
          <a:p>
            <a:r>
              <a:rPr lang="en-US" i="1" dirty="0"/>
              <a:t>End-to-end Control</a:t>
            </a:r>
          </a:p>
          <a:p>
            <a:endParaRPr lang="en-US" dirty="0" smtClean="0"/>
          </a:p>
          <a:p>
            <a:r>
              <a:rPr lang="en-US" dirty="0" err="1" smtClean="0"/>
              <a:t>Jobs’s</a:t>
            </a:r>
            <a:r>
              <a:rPr lang="en-US" dirty="0" smtClean="0"/>
              <a:t> reluctance to make the Mac compatible with the architecture of the Lisa was motivated by more than rivalry or revenge. There was a philosophical component, one that was related to his penchant for control. He believed that for a computer to be truly great, its hardware and its software had to be tightly linked. When a computer was open to running software that also worked on other computers, it would end up sacrificing some functionality. The best products, he believed, were “whole widgets” that were designed end-to-end, with the software closely tailored to the hardware and vice versa. This is what would distinguish the Macintosh, which had an operating system that worked only on its own hardware, from the environment that Microsoft was creating, in which its operating system could be used on hardware made by many different companies. </a:t>
            </a:r>
            <a:endParaRPr lang="en-US" dirty="0"/>
          </a:p>
          <a:p>
            <a:endParaRPr lang="en-US" dirty="0" smtClean="0"/>
          </a:p>
          <a:p>
            <a:r>
              <a:rPr lang="en-US" dirty="0" smtClean="0"/>
              <a:t>“Jobs is a strong-willed, elitist artist who doesn’t want his creations mutated inauspiciously by unworthy programmers,” explained ZDNet’s editor Dan Farber. “It would be as if someone off the street added some brush strokes to a Picasso painting or changed the lyrics to a Dylan song.” In later years </a:t>
            </a:r>
            <a:r>
              <a:rPr lang="en-US" dirty="0" err="1" smtClean="0"/>
              <a:t>Jobs’s</a:t>
            </a:r>
            <a:r>
              <a:rPr lang="en-US" dirty="0" smtClean="0"/>
              <a:t> </a:t>
            </a:r>
            <a:r>
              <a:rPr lang="en-US" dirty="0" err="1" smtClean="0"/>
              <a:t>wholewidget</a:t>
            </a:r>
            <a:r>
              <a:rPr lang="en-US" dirty="0" smtClean="0"/>
              <a:t> approach would distinguish the iPhone, iPod, and iPad from their competitors. It resulted in awesome products. But it was not always the best strategy for dominating a market. “From the first Mac to the latest iPhone, </a:t>
            </a:r>
            <a:r>
              <a:rPr lang="en-US" dirty="0" err="1" smtClean="0"/>
              <a:t>Jobs’s</a:t>
            </a:r>
            <a:r>
              <a:rPr lang="en-US" dirty="0" smtClean="0"/>
              <a:t> systems have always been sealed shut to prevent consumers from meddling and modifying them,” noted Leander </a:t>
            </a:r>
            <a:r>
              <a:rPr lang="en-US" dirty="0" err="1" smtClean="0"/>
              <a:t>Kahney</a:t>
            </a:r>
            <a:r>
              <a:rPr lang="en-US" dirty="0" smtClean="0"/>
              <a:t>, author of Cult of the Mac. </a:t>
            </a:r>
            <a:endParaRPr lang="en-US" dirty="0"/>
          </a:p>
          <a:p>
            <a:endParaRPr lang="en-US" dirty="0" smtClean="0"/>
          </a:p>
          <a:p>
            <a:r>
              <a:rPr lang="en-US" dirty="0" err="1" smtClean="0"/>
              <a:t>Jobs’s</a:t>
            </a:r>
            <a:r>
              <a:rPr lang="en-US" dirty="0" smtClean="0"/>
              <a:t> desire to control the user experience had been at the heart of his debate with Wozniak over whether the Apple II would have slots that allow a user to plug expansion cards into a computer’s motherboard and thus add some new functionality. Wozniak won that argument: The Apple II had eight slots. But this time around it would be </a:t>
            </a:r>
            <a:r>
              <a:rPr lang="en-US" dirty="0" err="1" smtClean="0"/>
              <a:t>Jobs’s</a:t>
            </a:r>
            <a:r>
              <a:rPr lang="en-US" dirty="0" smtClean="0"/>
              <a:t> machine, not Wozniak’s, and the Macintosh would have limited slots. You wouldn’t even be able to open the case and get to the motherboard. For a hobbyist or hacker, that was uncool. But for Jobs, the Macintosh was for the masses. He wanted to give them a controlled experience. “It reflects his personality, which is to want control,” said Berry Cash, who was hired by Jobs in 1982 to be a market strategist at Texaco Towers. “Steve would talk about the Apple II and complain, ‘We don’t have control, and look at all these crazy things people are trying to do to it. That’s a mistake I’ll never make again.’” He went so far as to design special tools so that the Macintosh case could not be opened with a regular screwdriver. “We’re going to design this thing so nobody but Apple employees can get inside this box,” he told Cash. Jobs also decided to eliminate the cursor arrow keys on the Macintosh keyboard. The only way to move the cursor was to use the mouse. It was a way of forcing Steve Jobs by Walter Isaacson 189 old-fashioned users to adapt to point-and-click navigation, even if they didn’t want to. Unlike other product developers, Jobs did not believe the customer was always right; if they wanted to resist using a mouse, they were wrong. </a:t>
            </a:r>
          </a:p>
          <a:p>
            <a:endParaRPr lang="en-US" dirty="0"/>
          </a:p>
          <a:p>
            <a:r>
              <a:rPr lang="en-US" dirty="0" smtClean="0"/>
              <a:t>There was one other advantage, he believed, to eliminating the cursor keys: It forced outside software developers to write programs specially for the Mac operating system, rather than merely writing generic software that could be ported to a variety of computers. That made for the type of tight vertical integration between application software, operating systems, and hardware devices that Jobs liked. </a:t>
            </a:r>
          </a:p>
          <a:p>
            <a:endParaRPr lang="en-US" dirty="0" smtClean="0"/>
          </a:p>
          <a:p>
            <a:r>
              <a:rPr lang="en-US" dirty="0" err="1" smtClean="0"/>
              <a:t>Jobs’s</a:t>
            </a:r>
            <a:r>
              <a:rPr lang="en-US" dirty="0" smtClean="0"/>
              <a:t> desire for end-to-end control also made him allergic to proposals that Apple license the Macintosh operating system to other office equipment manufacturers and allow them to make Macintosh clones. The new and energetic Macintosh marketing director Mike Murray proposed a licensing program in a confidential memo to Jobs in May 1982. “We would like the Macintosh user environment to become an industry standard,” he wrote. “The hitch, of course, is that now one must buy Mac hardware in order to get this user environment. Rarely (if ever) has one company been able to create and maintain an industry-wide standard that cannot be shared with other manufacturers.” His proposal was to license the Macintosh operating system to Tandy. Because Tandy’s Radio Shack stores went after a different type of customer, Murray argued, it would not severely cannibalize Apple sales. But Jobs was congenitally averse to such a plan. His approach meant that the Macintosh remained a controlled environment that met his standards, but it also meant that, as Murray feared, it would have trouble securing its place as an industry standard in a world of IBM clones. </a:t>
            </a:r>
          </a:p>
        </p:txBody>
      </p:sp>
    </p:spTree>
    <p:extLst>
      <p:ext uri="{BB962C8B-B14F-4D97-AF65-F5344CB8AC3E}">
        <p14:creationId xmlns:p14="http://schemas.microsoft.com/office/powerpoint/2010/main" val="2416287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12" y="218364"/>
            <a:ext cx="11382233" cy="5355312"/>
          </a:xfrm>
          <a:prstGeom prst="rect">
            <a:avLst/>
          </a:prstGeom>
          <a:noFill/>
        </p:spPr>
        <p:txBody>
          <a:bodyPr wrap="square" rtlCol="0">
            <a:spAutoFit/>
          </a:bodyPr>
          <a:lstStyle/>
          <a:p>
            <a:r>
              <a:rPr lang="en-US" dirty="0" smtClean="0"/>
              <a:t>The retreat in September 1982 was at the </a:t>
            </a:r>
            <a:r>
              <a:rPr lang="en-US" dirty="0" err="1" smtClean="0"/>
              <a:t>Pajaro</a:t>
            </a:r>
            <a:r>
              <a:rPr lang="en-US" dirty="0" smtClean="0"/>
              <a:t> Dunes near Monterey. Fifty or so members of the Mac division sat in the lodge facing a fireplace. Jobs sat on top of a table in front of them. He spoke quietly for a while, then walked to an easel and began posting his thoughts. </a:t>
            </a:r>
          </a:p>
          <a:p>
            <a:endParaRPr lang="en-US" dirty="0"/>
          </a:p>
          <a:p>
            <a:r>
              <a:rPr lang="en-US" dirty="0" smtClean="0"/>
              <a:t>The first was “Don’t compromise.” It was an injunction that would, over time, be both helpful and harmful. Most technology teams made trade-offs. The Mac, on the other hand, would end up being as “insanely great” as Jobs and his acolytes could possibly make it—but it would not ship for another sixteen months, way behind schedule. After mentioning a scheduled completion date, he told them, “It would be better to miss than to turn out the wrong thing.” A different type of project manager, willing to make some trade-offs, might try to lock in dates after which no changes could be made. Not Jobs. He displayed another maxim: “It’s not done until it ships.” Another chart contained a </a:t>
            </a:r>
            <a:r>
              <a:rPr lang="en-US" dirty="0" err="1" smtClean="0"/>
              <a:t>koōan</a:t>
            </a:r>
            <a:r>
              <a:rPr lang="en-US" dirty="0" smtClean="0"/>
              <a:t>-like phrase that he later told me was his favorite maxim: “The journey is the reward.” The Mac team, he liked to emphasize, was a special corps with an exalted mission. Someday they would all look back on their journey together and, forgetting or laughing off the painful moments, would regard it as a magical high point in their lives. At the end of the presentation someone asked whether he thought they should do some market research to see what customers wanted. “No,” he replied, “because customers don’t know what they want until we’ve shown them.” Then he pulled out a device that was about the size of a desk diary. “Do you want to see something neat?” When he flipped it open, it turned out to be a mock-up of a computer that could fit on your lap, with a keyboard and screen hinged together like a notebook. “This is my dream of what we will be making in the mid-to late eighties,” he said. They were building a company that would invent the future. </a:t>
            </a:r>
          </a:p>
        </p:txBody>
      </p:sp>
    </p:spTree>
    <p:extLst>
      <p:ext uri="{BB962C8B-B14F-4D97-AF65-F5344CB8AC3E}">
        <p14:creationId xmlns:p14="http://schemas.microsoft.com/office/powerpoint/2010/main" val="301026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8490" y="327546"/>
            <a:ext cx="11382232" cy="5632311"/>
          </a:xfrm>
          <a:prstGeom prst="rect">
            <a:avLst/>
          </a:prstGeom>
          <a:noFill/>
        </p:spPr>
        <p:txBody>
          <a:bodyPr wrap="square" rtlCol="0">
            <a:spAutoFit/>
          </a:bodyPr>
          <a:lstStyle/>
          <a:p>
            <a:r>
              <a:rPr lang="en-US" dirty="0" smtClean="0"/>
              <a:t>Steve’s comment on market research after the Macintosh launch:</a:t>
            </a:r>
          </a:p>
          <a:p>
            <a:r>
              <a:rPr lang="en-US" dirty="0"/>
              <a:t>After the Macintosh team returned to </a:t>
            </a:r>
            <a:r>
              <a:rPr lang="en-US" dirty="0" err="1"/>
              <a:t>Bandley</a:t>
            </a:r>
            <a:r>
              <a:rPr lang="en-US" dirty="0"/>
              <a:t> 3</a:t>
            </a:r>
          </a:p>
          <a:p>
            <a:r>
              <a:rPr lang="en-US" dirty="0"/>
              <a:t>that afternoon, a truck pulled into the parking lot and</a:t>
            </a:r>
          </a:p>
          <a:p>
            <a:r>
              <a:rPr lang="en-US" dirty="0"/>
              <a:t>Jobs had them all gather next to it. Inside were a</a:t>
            </a:r>
          </a:p>
          <a:p>
            <a:r>
              <a:rPr lang="en-US" dirty="0"/>
              <a:t>hundred new Macintosh computers, each personalized</a:t>
            </a:r>
          </a:p>
          <a:p>
            <a:r>
              <a:rPr lang="en-US" dirty="0"/>
              <a:t>with a plaque. “Steve presented them one at a time to</a:t>
            </a:r>
          </a:p>
          <a:p>
            <a:r>
              <a:rPr lang="en-US" dirty="0"/>
              <a:t>each team member, with a handshake and a smile, as</a:t>
            </a:r>
          </a:p>
          <a:p>
            <a:r>
              <a:rPr lang="en-US" dirty="0"/>
              <a:t>the rest of us stood around cheering,” </a:t>
            </a:r>
            <a:r>
              <a:rPr lang="en-US" dirty="0" err="1"/>
              <a:t>Hertzfeld</a:t>
            </a:r>
            <a:endParaRPr lang="en-US" dirty="0"/>
          </a:p>
          <a:p>
            <a:r>
              <a:rPr lang="en-US" dirty="0"/>
              <a:t>recalled. It had been a grueling ride, and many egos</a:t>
            </a:r>
          </a:p>
          <a:p>
            <a:r>
              <a:rPr lang="en-US" dirty="0"/>
              <a:t>had been bruised by </a:t>
            </a:r>
            <a:r>
              <a:rPr lang="en-US" dirty="0" err="1"/>
              <a:t>Jobs’s</a:t>
            </a:r>
            <a:r>
              <a:rPr lang="en-US" dirty="0"/>
              <a:t> obnoxious and rough</a:t>
            </a:r>
          </a:p>
          <a:p>
            <a:r>
              <a:rPr lang="en-US" dirty="0"/>
              <a:t>management style. But neither </a:t>
            </a:r>
            <a:r>
              <a:rPr lang="en-US" dirty="0" err="1"/>
              <a:t>Raskin</a:t>
            </a:r>
            <a:r>
              <a:rPr lang="en-US" dirty="0"/>
              <a:t> nor Wozniak nor</a:t>
            </a:r>
          </a:p>
          <a:p>
            <a:r>
              <a:rPr lang="en-US" dirty="0" err="1"/>
              <a:t>Sculley</a:t>
            </a:r>
            <a:r>
              <a:rPr lang="en-US" dirty="0"/>
              <a:t> nor anyone else at the company could have</a:t>
            </a:r>
          </a:p>
          <a:p>
            <a:r>
              <a:rPr lang="en-US" dirty="0"/>
              <a:t>pulled off the creation of the Macintosh. Nor would it</a:t>
            </a:r>
          </a:p>
          <a:p>
            <a:r>
              <a:rPr lang="en-US" dirty="0"/>
              <a:t>likely have emerged from focus groups and committees.</a:t>
            </a:r>
          </a:p>
          <a:p>
            <a:r>
              <a:rPr lang="en-US" dirty="0"/>
              <a:t>On the day he unveiled the Macintosh, a reporter from</a:t>
            </a:r>
          </a:p>
          <a:p>
            <a:r>
              <a:rPr lang="en-US" i="1" dirty="0"/>
              <a:t>Popular Science </a:t>
            </a:r>
            <a:r>
              <a:rPr lang="en-US" dirty="0"/>
              <a:t>asked Jobs what type of market</a:t>
            </a:r>
          </a:p>
          <a:p>
            <a:r>
              <a:rPr lang="en-US" dirty="0"/>
              <a:t>research he had done. Jobs responded by scoffing,</a:t>
            </a:r>
          </a:p>
          <a:p>
            <a:r>
              <a:rPr lang="en-US" dirty="0"/>
              <a:t>“Did Alexander Graham Bell do any market research</a:t>
            </a:r>
          </a:p>
          <a:p>
            <a:r>
              <a:rPr lang="en-US" dirty="0"/>
              <a:t>Steve Jobs by Walter Isaacson 230</a:t>
            </a:r>
          </a:p>
          <a:p>
            <a:r>
              <a:rPr lang="en-US" dirty="0"/>
              <a:t>before he invented the telephone?”</a:t>
            </a:r>
          </a:p>
        </p:txBody>
      </p:sp>
    </p:spTree>
    <p:extLst>
      <p:ext uri="{BB962C8B-B14F-4D97-AF65-F5344CB8AC3E}">
        <p14:creationId xmlns:p14="http://schemas.microsoft.com/office/powerpoint/2010/main" val="1803327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899" y="382156"/>
            <a:ext cx="11491414" cy="13942278"/>
          </a:xfrm>
          <a:prstGeom prst="rect">
            <a:avLst/>
          </a:prstGeom>
        </p:spPr>
        <p:txBody>
          <a:bodyPr wrap="square">
            <a:spAutoFit/>
          </a:bodyPr>
          <a:lstStyle/>
          <a:p>
            <a:r>
              <a:rPr lang="en-US" dirty="0" smtClean="0"/>
              <a:t>John </a:t>
            </a:r>
            <a:r>
              <a:rPr lang="en-US" dirty="0" err="1" smtClean="0"/>
              <a:t>Sculley</a:t>
            </a:r>
            <a:r>
              <a:rPr lang="en-US" dirty="0" smtClean="0"/>
              <a:t> and Apple co-founder Steve Jobs got together every weekend for five months as Jobs was trying to convince </a:t>
            </a:r>
            <a:r>
              <a:rPr lang="en-US" dirty="0" err="1" smtClean="0"/>
              <a:t>Sculley</a:t>
            </a:r>
            <a:r>
              <a:rPr lang="en-US" dirty="0" smtClean="0"/>
              <a:t> to take a job at Apple. </a:t>
            </a:r>
            <a:r>
              <a:rPr lang="en-US" dirty="0" err="1" smtClean="0"/>
              <a:t>Sculley</a:t>
            </a:r>
            <a:r>
              <a:rPr lang="en-US" dirty="0" smtClean="0"/>
              <a:t>, who was the CEO of Pepsi at the time, first met Jobs after Thanksgiving in 1982.</a:t>
            </a:r>
          </a:p>
          <a:p>
            <a:endParaRPr lang="en-US" dirty="0" smtClean="0"/>
          </a:p>
          <a:p>
            <a:r>
              <a:rPr lang="en-US" dirty="0" smtClean="0"/>
              <a:t>“We got to know each other very, very well, but at the end of it I said, ‘Steve, I’ve thought about it and I’m not coming to Apple,’” </a:t>
            </a:r>
            <a:r>
              <a:rPr lang="en-US" dirty="0" err="1" smtClean="0"/>
              <a:t>Sculley</a:t>
            </a:r>
            <a:r>
              <a:rPr lang="en-US" dirty="0" smtClean="0"/>
              <a:t>, now 79, tells CNBC Make It. This was the last Sunday in March, 1983.</a:t>
            </a:r>
          </a:p>
          <a:p>
            <a:endParaRPr lang="en-US" dirty="0" smtClean="0"/>
          </a:p>
          <a:p>
            <a:r>
              <a:rPr lang="en-US" dirty="0" smtClean="0"/>
              <a:t>“Steve paused and thought for a while, and then he was about 18 inches away from me — and in those days he was in his 20s and he had jet black hair, very dark eyes and he was right in my face — and he said, ‘You want to sell sugar water for the rest of your life, or do you want to come with me and change the world?’”</a:t>
            </a:r>
          </a:p>
          <a:p>
            <a:endParaRPr lang="en-US" dirty="0" smtClean="0"/>
          </a:p>
          <a:p>
            <a:r>
              <a:rPr lang="en-US" dirty="0" smtClean="0"/>
              <a:t>On April 11, 1983, </a:t>
            </a:r>
            <a:r>
              <a:rPr lang="en-US" dirty="0" err="1" smtClean="0"/>
              <a:t>Sculley</a:t>
            </a:r>
            <a:r>
              <a:rPr lang="en-US" dirty="0" smtClean="0"/>
              <a:t> joined Apple as the CEO. And from 1983 to 1993, he was the CEO. In that time, Apple went from having revenues of $569 million to $8.3 billion, </a:t>
            </a:r>
            <a:r>
              <a:rPr lang="en-US" dirty="0" err="1" smtClean="0"/>
              <a:t>Sculley</a:t>
            </a:r>
            <a:r>
              <a:rPr lang="en-US" dirty="0" smtClean="0"/>
              <a:t> tells CNBC Make It.</a:t>
            </a:r>
          </a:p>
          <a:p>
            <a:endParaRPr lang="en-US" dirty="0" smtClean="0"/>
          </a:p>
          <a:p>
            <a:r>
              <a:rPr lang="en-US" dirty="0" smtClean="0"/>
              <a:t>After the burst of excitement that accompanied the release of Macintosh, its sales began to taper off in the second half of 1984. The problem was a fundamental one: It was a dazzling but woefully slow and underpowered computer, and no amount of hoopla could mask that.</a:t>
            </a:r>
          </a:p>
          <a:p>
            <a:endParaRPr lang="en-US" dirty="0" smtClean="0"/>
          </a:p>
          <a:p>
            <a:r>
              <a:rPr lang="en-US" dirty="0" smtClean="0"/>
              <a:t>There were many reasons for the rift between Jobs and </a:t>
            </a:r>
            <a:r>
              <a:rPr lang="en-US" dirty="0" err="1" smtClean="0"/>
              <a:t>Sculley</a:t>
            </a:r>
            <a:r>
              <a:rPr lang="en-US" dirty="0" smtClean="0"/>
              <a:t> in the spring of 1985. Some were merely business disagreements, such as </a:t>
            </a:r>
            <a:r>
              <a:rPr lang="en-US" dirty="0" err="1" smtClean="0"/>
              <a:t>Sculley’s</a:t>
            </a:r>
            <a:r>
              <a:rPr lang="en-US" dirty="0" smtClean="0"/>
              <a:t> attempt to maximize profits by keeping the Macintosh price high when Jobs wanted to make it more affordable. Others were weirdly psychological and stemmed from the torrid and unlikely infatuation they initially had with each other. </a:t>
            </a:r>
            <a:r>
              <a:rPr lang="en-US" dirty="0" err="1" smtClean="0"/>
              <a:t>Sculley</a:t>
            </a:r>
            <a:r>
              <a:rPr lang="en-US" dirty="0" smtClean="0"/>
              <a:t> had painfully craved </a:t>
            </a:r>
            <a:r>
              <a:rPr lang="en-US" dirty="0" err="1" smtClean="0"/>
              <a:t>Jobs’s</a:t>
            </a:r>
            <a:r>
              <a:rPr lang="en-US" dirty="0" smtClean="0"/>
              <a:t> affection, Jobs had eagerly sought a father figure and mentor, and when the ardor began to cool there was an emotional backwash. But at its core, the growing breach had two fundamental causes, one on each side. For Jobs, the problem was that </a:t>
            </a:r>
            <a:r>
              <a:rPr lang="en-US" dirty="0" err="1" smtClean="0"/>
              <a:t>Sculley</a:t>
            </a:r>
            <a:r>
              <a:rPr lang="en-US" dirty="0" smtClean="0"/>
              <a:t> never became a product person. He didn’t make the effort, or show the capacity, to understand the fine points of what they were making. On the contrary, he found </a:t>
            </a:r>
            <a:r>
              <a:rPr lang="en-US" dirty="0" err="1" smtClean="0"/>
              <a:t>Jobs’s</a:t>
            </a:r>
            <a:r>
              <a:rPr lang="en-US" dirty="0" smtClean="0"/>
              <a:t> passion for tiny technical tweaks and design details to be obsessive and counterproductive. He had spent his career selling sodas and snacks whose recipes were largely irrelevant to him. He wasn’t naturally passionate about products, which was among the most damning sins that Jobs could imagine. “I tried to educate him about the details of engineering,” Jobs recalled, “but he had no idea how products are created, and after a while it just turned into arguments. But I learned that my perspective was right. Products are everything.” He came to see </a:t>
            </a:r>
            <a:r>
              <a:rPr lang="en-US" dirty="0" err="1" smtClean="0"/>
              <a:t>Sculley</a:t>
            </a:r>
            <a:r>
              <a:rPr lang="en-US" dirty="0" smtClean="0"/>
              <a:t> as clueless, and his contempt was exacerbated by </a:t>
            </a:r>
            <a:r>
              <a:rPr lang="en-US" dirty="0" err="1" smtClean="0"/>
              <a:t>Sculley’s</a:t>
            </a:r>
            <a:r>
              <a:rPr lang="en-US" dirty="0" smtClean="0"/>
              <a:t> hunger for his affection and delusions that they were very similar. </a:t>
            </a:r>
          </a:p>
          <a:p>
            <a:endParaRPr lang="en-US" dirty="0"/>
          </a:p>
          <a:p>
            <a:r>
              <a:rPr lang="en-US" dirty="0" smtClean="0"/>
              <a:t>For </a:t>
            </a:r>
            <a:r>
              <a:rPr lang="en-US" dirty="0" err="1" smtClean="0"/>
              <a:t>Sculley</a:t>
            </a:r>
            <a:r>
              <a:rPr lang="en-US" dirty="0" smtClean="0"/>
              <a:t>, the problem was that Jobs, when he was no longer in courtship or manipulative mode, was frequently obnoxious, rude, selfish, and nasty to other people. He found </a:t>
            </a:r>
            <a:r>
              <a:rPr lang="en-US" dirty="0" err="1" smtClean="0"/>
              <a:t>Jobs’s</a:t>
            </a:r>
            <a:r>
              <a:rPr lang="en-US" dirty="0" smtClean="0"/>
              <a:t> boorish behavior as despicable as Jobs found </a:t>
            </a:r>
            <a:r>
              <a:rPr lang="en-US" dirty="0" err="1" smtClean="0"/>
              <a:t>Sculley’s</a:t>
            </a:r>
            <a:r>
              <a:rPr lang="en-US" dirty="0" smtClean="0"/>
              <a:t> lack of passion for product details. </a:t>
            </a:r>
            <a:r>
              <a:rPr lang="en-US" dirty="0" err="1" smtClean="0"/>
              <a:t>Sculley</a:t>
            </a:r>
            <a:r>
              <a:rPr lang="en-US" dirty="0" smtClean="0"/>
              <a:t> was kind, caring, and polite to a fault. At one point they were planning to meet with Xerox’s vice chair Bill </a:t>
            </a:r>
            <a:r>
              <a:rPr lang="en-US" dirty="0" err="1" smtClean="0"/>
              <a:t>Glavin</a:t>
            </a:r>
            <a:r>
              <a:rPr lang="en-US" dirty="0" smtClean="0"/>
              <a:t>, and </a:t>
            </a:r>
            <a:r>
              <a:rPr lang="en-US" dirty="0" err="1" smtClean="0"/>
              <a:t>Sculley</a:t>
            </a:r>
            <a:r>
              <a:rPr lang="en-US" dirty="0" smtClean="0"/>
              <a:t> begged Jobs to behave. But as soon as they sat down, Jobs told </a:t>
            </a:r>
            <a:r>
              <a:rPr lang="en-US" dirty="0" err="1" smtClean="0"/>
              <a:t>Glavin</a:t>
            </a:r>
            <a:r>
              <a:rPr lang="en-US" dirty="0" smtClean="0"/>
              <a:t>, “You guys don’t have any clue what you’re doing,” and the meeting broke up. “I’m sorry, but I couldn’t help myself,” Jobs told </a:t>
            </a:r>
            <a:r>
              <a:rPr lang="en-US" dirty="0" err="1" smtClean="0"/>
              <a:t>Sculley</a:t>
            </a:r>
            <a:r>
              <a:rPr lang="en-US" dirty="0" smtClean="0"/>
              <a:t>. It was one of many such cases. As Atari’s Al Alcorn later observed, “</a:t>
            </a:r>
            <a:r>
              <a:rPr lang="en-US" dirty="0" err="1" smtClean="0"/>
              <a:t>Sculley</a:t>
            </a:r>
            <a:r>
              <a:rPr lang="en-US" dirty="0" smtClean="0"/>
              <a:t> believed in keeping people happy and worrying about relationships. Steve didn’t give a shit about that. But he did care about the product in a way Steve Jobs by Walter Isaacson 263 that </a:t>
            </a:r>
            <a:r>
              <a:rPr lang="en-US" dirty="0" err="1" smtClean="0"/>
              <a:t>Sculley</a:t>
            </a:r>
            <a:r>
              <a:rPr lang="en-US" dirty="0" smtClean="0"/>
              <a:t> never could, and he was able to avoid having too many bozos working at Apple by insulting anyone who wasn’t an A player.” </a:t>
            </a:r>
          </a:p>
          <a:p>
            <a:endParaRPr lang="en-US" dirty="0" smtClean="0"/>
          </a:p>
          <a:p>
            <a:endParaRPr lang="en-US" dirty="0" smtClean="0"/>
          </a:p>
          <a:p>
            <a:r>
              <a:rPr lang="en-US" dirty="0" smtClean="0"/>
              <a:t>In May 1985, </a:t>
            </a:r>
            <a:r>
              <a:rPr lang="en-US" dirty="0" err="1" smtClean="0"/>
              <a:t>Sculley</a:t>
            </a:r>
            <a:r>
              <a:rPr lang="en-US" dirty="0" smtClean="0"/>
              <a:t>—encouraged by Arthur Rock—decided to reorganize Apple, and proposed a plan to the board that would remove Jobs from the Macintosh group and put him in charge of "New Product Development". This move would effectively render Jobs powerless within Apple.[7][page needed] In response, Jobs then developed a plan to get rid of </a:t>
            </a:r>
            <a:r>
              <a:rPr lang="en-US" dirty="0" err="1" smtClean="0"/>
              <a:t>Sculley</a:t>
            </a:r>
            <a:r>
              <a:rPr lang="en-US" dirty="0" smtClean="0"/>
              <a:t> and take over Apple. However, Jobs was confronted after the plan was leaked, and he said that he would leave Apple. The Board declined his resignation and asked him to reconsider. </a:t>
            </a:r>
            <a:r>
              <a:rPr lang="en-US" dirty="0" err="1" smtClean="0"/>
              <a:t>Sculley</a:t>
            </a:r>
            <a:r>
              <a:rPr lang="en-US" dirty="0" smtClean="0"/>
              <a:t> also told Jobs that he had all of the votes needed to go ahead with the reorganization. A few months later, on September 17, 1985, Jobs submitted a letter of resignation to the Apple Board. Five additional senior Apple employees also resigned and joined Jobs in his new venture, NeXT.</a:t>
            </a:r>
            <a:endParaRPr lang="en-US" dirty="0"/>
          </a:p>
        </p:txBody>
      </p:sp>
    </p:spTree>
    <p:extLst>
      <p:ext uri="{BB962C8B-B14F-4D97-AF65-F5344CB8AC3E}">
        <p14:creationId xmlns:p14="http://schemas.microsoft.com/office/powerpoint/2010/main" val="3248405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105835"/>
            <a:ext cx="6096000" cy="646331"/>
          </a:xfrm>
          <a:prstGeom prst="rect">
            <a:avLst/>
          </a:prstGeom>
        </p:spPr>
        <p:txBody>
          <a:bodyPr>
            <a:spAutoFit/>
          </a:bodyPr>
          <a:lstStyle/>
          <a:p>
            <a:r>
              <a:rPr lang="en-US" b="0" i="0" dirty="0" smtClean="0">
                <a:solidFill>
                  <a:srgbClr val="222222"/>
                </a:solidFill>
                <a:effectLst/>
                <a:latin typeface="Arial" panose="020B0604020202020204" pitchFamily="34" charset="0"/>
              </a:rPr>
              <a:t>Following his resignation from Apple in 1985, Jobs founded </a:t>
            </a:r>
            <a:r>
              <a:rPr lang="en-US" b="0" i="0" u="none" strike="noStrike" dirty="0" smtClean="0">
                <a:solidFill>
                  <a:srgbClr val="0B0080"/>
                </a:solidFill>
                <a:effectLst/>
                <a:latin typeface="Arial" panose="020B0604020202020204" pitchFamily="34" charset="0"/>
                <a:hlinkClick r:id="rId2" tooltip="NeXT"/>
              </a:rPr>
              <a:t>NeXT Inc.</a:t>
            </a:r>
            <a:r>
              <a:rPr lang="en-US" b="0" i="0" u="none" strike="noStrike" baseline="30000" dirty="0" smtClean="0">
                <a:solidFill>
                  <a:srgbClr val="0B0080"/>
                </a:solidFill>
                <a:effectLst/>
                <a:latin typeface="Arial" panose="020B0604020202020204" pitchFamily="34" charset="0"/>
                <a:hlinkClick r:id="rId3"/>
              </a:rPr>
              <a:t>[60]</a:t>
            </a:r>
            <a:r>
              <a:rPr lang="en-US" b="0" i="0" dirty="0" smtClean="0">
                <a:solidFill>
                  <a:srgbClr val="222222"/>
                </a:solidFill>
                <a:effectLst/>
                <a:latin typeface="Arial" panose="020B0604020202020204" pitchFamily="34" charset="0"/>
              </a:rPr>
              <a:t> with $7 million.</a:t>
            </a:r>
            <a:endParaRPr lang="en-US" dirty="0"/>
          </a:p>
        </p:txBody>
      </p:sp>
    </p:spTree>
    <p:extLst>
      <p:ext uri="{BB962C8B-B14F-4D97-AF65-F5344CB8AC3E}">
        <p14:creationId xmlns:p14="http://schemas.microsoft.com/office/powerpoint/2010/main" val="3298664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12845"/>
            <a:ext cx="6096000" cy="5632311"/>
          </a:xfrm>
          <a:prstGeom prst="rect">
            <a:avLst/>
          </a:prstGeom>
        </p:spPr>
        <p:txBody>
          <a:bodyPr>
            <a:spAutoFit/>
          </a:bodyPr>
          <a:lstStyle/>
          <a:p>
            <a:r>
              <a:rPr lang="en-US" b="0" i="0" dirty="0" smtClean="0">
                <a:solidFill>
                  <a:srgbClr val="222222"/>
                </a:solidFill>
                <a:effectLst/>
                <a:latin typeface="Arial" panose="020B0604020202020204" pitchFamily="34" charset="0"/>
              </a:rPr>
              <a:t>In 1986, Jobs funded the spinout of The Graphics Group (later renamed </a:t>
            </a:r>
            <a:r>
              <a:rPr lang="en-US" b="0" i="0" u="none" strike="noStrike" dirty="0" smtClean="0">
                <a:solidFill>
                  <a:srgbClr val="0B0080"/>
                </a:solidFill>
                <a:effectLst/>
                <a:latin typeface="Arial" panose="020B0604020202020204" pitchFamily="34" charset="0"/>
                <a:hlinkClick r:id="rId2" tooltip="Pixar"/>
              </a:rPr>
              <a:t>Pixar</a:t>
            </a:r>
            <a:r>
              <a:rPr lang="en-US" b="0" i="0" dirty="0" smtClean="0">
                <a:solidFill>
                  <a:srgbClr val="222222"/>
                </a:solidFill>
                <a:effectLst/>
                <a:latin typeface="Arial" panose="020B0604020202020204" pitchFamily="34" charset="0"/>
              </a:rPr>
              <a:t>) from </a:t>
            </a:r>
            <a:r>
              <a:rPr lang="en-US" b="0" i="0" u="none" strike="noStrike" dirty="0" err="1" smtClean="0">
                <a:solidFill>
                  <a:srgbClr val="0B0080"/>
                </a:solidFill>
                <a:effectLst/>
                <a:latin typeface="Arial" panose="020B0604020202020204" pitchFamily="34" charset="0"/>
                <a:hlinkClick r:id="rId3" tooltip="Lucasfilm"/>
              </a:rPr>
              <a:t>Lucasfilm</a:t>
            </a:r>
            <a:r>
              <a:rPr lang="en-US" b="0" i="0" dirty="0" err="1" smtClean="0">
                <a:solidFill>
                  <a:srgbClr val="222222"/>
                </a:solidFill>
                <a:effectLst/>
                <a:latin typeface="Arial" panose="020B0604020202020204" pitchFamily="34" charset="0"/>
              </a:rPr>
              <a:t>'s</a:t>
            </a:r>
            <a:r>
              <a:rPr lang="en-US" b="0" i="0" dirty="0" smtClean="0">
                <a:solidFill>
                  <a:srgbClr val="222222"/>
                </a:solidFill>
                <a:effectLst/>
                <a:latin typeface="Arial" panose="020B0604020202020204" pitchFamily="34" charset="0"/>
              </a:rPr>
              <a:t> computer graphics division for the price of $10 million, $5 million of which was given to the company as capital and $5 million of which was paid to </a:t>
            </a:r>
            <a:r>
              <a:rPr lang="en-US" b="0" i="0" dirty="0" err="1" smtClean="0">
                <a:solidFill>
                  <a:srgbClr val="222222"/>
                </a:solidFill>
                <a:effectLst/>
                <a:latin typeface="Arial" panose="020B0604020202020204" pitchFamily="34" charset="0"/>
              </a:rPr>
              <a:t>Lucasfilm</a:t>
            </a:r>
            <a:r>
              <a:rPr lang="en-US" b="0" i="0" dirty="0" smtClean="0">
                <a:solidFill>
                  <a:srgbClr val="222222"/>
                </a:solidFill>
                <a:effectLst/>
                <a:latin typeface="Arial" panose="020B0604020202020204" pitchFamily="34" charset="0"/>
              </a:rPr>
              <a:t> for technology rights.</a:t>
            </a:r>
            <a:r>
              <a:rPr lang="en-US" b="0" i="0" u="none" strike="noStrike" baseline="30000" dirty="0" smtClean="0">
                <a:solidFill>
                  <a:srgbClr val="0B0080"/>
                </a:solidFill>
                <a:effectLst/>
                <a:latin typeface="Arial" panose="020B0604020202020204" pitchFamily="34" charset="0"/>
                <a:hlinkClick r:id="rId4"/>
              </a:rPr>
              <a:t>[71]</a:t>
            </a:r>
            <a:endParaRPr lang="en-US" b="0" i="0" dirty="0" smtClean="0">
              <a:solidFill>
                <a:srgbClr val="222222"/>
              </a:solidFill>
              <a:effectLst/>
              <a:latin typeface="Arial" panose="020B0604020202020204" pitchFamily="34" charset="0"/>
            </a:endParaRPr>
          </a:p>
          <a:p>
            <a:r>
              <a:rPr lang="en-US" b="0" i="0" dirty="0" smtClean="0">
                <a:solidFill>
                  <a:srgbClr val="222222"/>
                </a:solidFill>
                <a:effectLst/>
                <a:latin typeface="Arial" panose="020B0604020202020204" pitchFamily="34" charset="0"/>
              </a:rPr>
              <a:t>The first film produced by Pixar with its </a:t>
            </a:r>
            <a:r>
              <a:rPr lang="en-US" b="0" i="0" u="none" strike="noStrike" dirty="0" smtClean="0">
                <a:solidFill>
                  <a:srgbClr val="0B0080"/>
                </a:solidFill>
                <a:effectLst/>
                <a:latin typeface="Arial" panose="020B0604020202020204" pitchFamily="34" charset="0"/>
                <a:hlinkClick r:id="rId5" tooltip="The Walt Disney Company"/>
              </a:rPr>
              <a:t>Disney</a:t>
            </a:r>
            <a:r>
              <a:rPr lang="en-US" b="0" i="0" dirty="0" smtClean="0">
                <a:solidFill>
                  <a:srgbClr val="222222"/>
                </a:solidFill>
                <a:effectLst/>
                <a:latin typeface="Arial" panose="020B0604020202020204" pitchFamily="34" charset="0"/>
              </a:rPr>
              <a:t> partnership, </a:t>
            </a:r>
            <a:r>
              <a:rPr lang="en-US" b="0" i="1" u="none" strike="noStrike" dirty="0" smtClean="0">
                <a:solidFill>
                  <a:srgbClr val="0B0080"/>
                </a:solidFill>
                <a:effectLst/>
                <a:latin typeface="Arial" panose="020B0604020202020204" pitchFamily="34" charset="0"/>
                <a:hlinkClick r:id="rId6" tooltip="Toy Story"/>
              </a:rPr>
              <a:t>Toy Story</a:t>
            </a:r>
            <a:r>
              <a:rPr lang="en-US" b="0" i="0" dirty="0" smtClean="0">
                <a:solidFill>
                  <a:srgbClr val="222222"/>
                </a:solidFill>
                <a:effectLst/>
                <a:latin typeface="Arial" panose="020B0604020202020204" pitchFamily="34" charset="0"/>
              </a:rPr>
              <a:t> (1995), with Jobs credited as executive producer,</a:t>
            </a:r>
            <a:r>
              <a:rPr lang="en-US" b="0" i="0" u="none" strike="noStrike" baseline="30000" dirty="0" smtClean="0">
                <a:solidFill>
                  <a:srgbClr val="0B0080"/>
                </a:solidFill>
                <a:effectLst/>
                <a:latin typeface="Arial" panose="020B0604020202020204" pitchFamily="34" charset="0"/>
                <a:hlinkClick r:id="rId7"/>
              </a:rPr>
              <a:t>[72]</a:t>
            </a:r>
            <a:r>
              <a:rPr lang="en-US" b="0" i="0" dirty="0" smtClean="0">
                <a:solidFill>
                  <a:srgbClr val="222222"/>
                </a:solidFill>
                <a:effectLst/>
                <a:latin typeface="Arial" panose="020B0604020202020204" pitchFamily="34" charset="0"/>
              </a:rPr>
              <a:t> brought fame and critical acclaim to the studio when it was released. Steve Jobs played a pivotal role in shaping the future of computer animation. Over the next 15 years, under Pixar's creative chief </a:t>
            </a:r>
            <a:r>
              <a:rPr lang="en-US" b="0" i="0" u="none" strike="noStrike" dirty="0" smtClean="0">
                <a:solidFill>
                  <a:srgbClr val="0B0080"/>
                </a:solidFill>
                <a:effectLst/>
                <a:latin typeface="Arial" panose="020B0604020202020204" pitchFamily="34" charset="0"/>
                <a:hlinkClick r:id="rId8" tooltip="John Lasseter"/>
              </a:rPr>
              <a:t>John Lasseter</a:t>
            </a:r>
            <a:r>
              <a:rPr lang="en-US" b="0" i="0" dirty="0" smtClean="0">
                <a:solidFill>
                  <a:srgbClr val="222222"/>
                </a:solidFill>
                <a:effectLst/>
                <a:latin typeface="Arial" panose="020B0604020202020204" pitchFamily="34" charset="0"/>
              </a:rPr>
              <a:t>, the company produced box-office hits </a:t>
            </a:r>
            <a:r>
              <a:rPr lang="en-US" b="0" i="1" u="none" strike="noStrike" dirty="0" smtClean="0">
                <a:solidFill>
                  <a:srgbClr val="0B0080"/>
                </a:solidFill>
                <a:effectLst/>
                <a:latin typeface="Arial" panose="020B0604020202020204" pitchFamily="34" charset="0"/>
                <a:hlinkClick r:id="rId9" tooltip="A Bug's Life"/>
              </a:rPr>
              <a:t>A Bug's Life</a:t>
            </a:r>
            <a:r>
              <a:rPr lang="en-US" b="0" i="0" dirty="0" smtClean="0">
                <a:solidFill>
                  <a:srgbClr val="222222"/>
                </a:solidFill>
                <a:effectLst/>
                <a:latin typeface="Arial" panose="020B0604020202020204" pitchFamily="34" charset="0"/>
              </a:rPr>
              <a:t> (1998); </a:t>
            </a:r>
            <a:r>
              <a:rPr lang="en-US" b="0" i="1" u="none" strike="noStrike" dirty="0" smtClean="0">
                <a:solidFill>
                  <a:srgbClr val="0B0080"/>
                </a:solidFill>
                <a:effectLst/>
                <a:latin typeface="Arial" panose="020B0604020202020204" pitchFamily="34" charset="0"/>
                <a:hlinkClick r:id="rId10" tooltip="Toy Story 2"/>
              </a:rPr>
              <a:t>Toy Story 2</a:t>
            </a:r>
            <a:r>
              <a:rPr lang="en-US" b="0" i="0" dirty="0" smtClean="0">
                <a:solidFill>
                  <a:srgbClr val="222222"/>
                </a:solidFill>
                <a:effectLst/>
                <a:latin typeface="Arial" panose="020B0604020202020204" pitchFamily="34" charset="0"/>
              </a:rPr>
              <a:t> (1999); </a:t>
            </a:r>
            <a:r>
              <a:rPr lang="en-US" b="0" i="1" u="none" strike="noStrike" dirty="0" smtClean="0">
                <a:solidFill>
                  <a:srgbClr val="0B0080"/>
                </a:solidFill>
                <a:effectLst/>
                <a:latin typeface="Arial" panose="020B0604020202020204" pitchFamily="34" charset="0"/>
                <a:hlinkClick r:id="rId11" tooltip="Monsters, Inc."/>
              </a:rPr>
              <a:t>Monsters, Inc.</a:t>
            </a:r>
            <a:r>
              <a:rPr lang="en-US" b="0" i="0" dirty="0" smtClean="0">
                <a:solidFill>
                  <a:srgbClr val="222222"/>
                </a:solidFill>
                <a:effectLst/>
                <a:latin typeface="Arial" panose="020B0604020202020204" pitchFamily="34" charset="0"/>
              </a:rPr>
              <a:t> (2001); </a:t>
            </a:r>
            <a:r>
              <a:rPr lang="en-US" b="0" i="1" u="none" strike="noStrike" dirty="0" smtClean="0">
                <a:solidFill>
                  <a:srgbClr val="0B0080"/>
                </a:solidFill>
                <a:effectLst/>
                <a:latin typeface="Arial" panose="020B0604020202020204" pitchFamily="34" charset="0"/>
                <a:hlinkClick r:id="rId12" tooltip="Finding Nemo"/>
              </a:rPr>
              <a:t>Finding Nemo</a:t>
            </a:r>
            <a:r>
              <a:rPr lang="en-US" b="0" i="0" dirty="0" smtClean="0">
                <a:solidFill>
                  <a:srgbClr val="222222"/>
                </a:solidFill>
                <a:effectLst/>
                <a:latin typeface="Arial" panose="020B0604020202020204" pitchFamily="34" charset="0"/>
              </a:rPr>
              <a:t> (2003); </a:t>
            </a:r>
            <a:r>
              <a:rPr lang="en-US" b="0" i="1" u="none" strike="noStrike" dirty="0" smtClean="0">
                <a:solidFill>
                  <a:srgbClr val="0B0080"/>
                </a:solidFill>
                <a:effectLst/>
                <a:latin typeface="Arial" panose="020B0604020202020204" pitchFamily="34" charset="0"/>
                <a:hlinkClick r:id="rId13" tooltip="The Incredibles"/>
              </a:rPr>
              <a:t>The </a:t>
            </a:r>
            <a:r>
              <a:rPr lang="en-US" b="0" i="1" u="none" strike="noStrike" dirty="0" err="1" smtClean="0">
                <a:solidFill>
                  <a:srgbClr val="0B0080"/>
                </a:solidFill>
                <a:effectLst/>
                <a:latin typeface="Arial" panose="020B0604020202020204" pitchFamily="34" charset="0"/>
                <a:hlinkClick r:id="rId13" tooltip="The Incredibles"/>
              </a:rPr>
              <a:t>Incredibles</a:t>
            </a:r>
            <a:r>
              <a:rPr lang="en-US" b="0" i="0" dirty="0" smtClean="0">
                <a:solidFill>
                  <a:srgbClr val="222222"/>
                </a:solidFill>
                <a:effectLst/>
                <a:latin typeface="Arial" panose="020B0604020202020204" pitchFamily="34" charset="0"/>
              </a:rPr>
              <a:t> (2004); </a:t>
            </a:r>
            <a:r>
              <a:rPr lang="en-US" b="0" i="1" u="none" strike="noStrike" dirty="0" smtClean="0">
                <a:solidFill>
                  <a:srgbClr val="0B0080"/>
                </a:solidFill>
                <a:effectLst/>
                <a:latin typeface="Arial" panose="020B0604020202020204" pitchFamily="34" charset="0"/>
                <a:hlinkClick r:id="rId14" tooltip="Cars (film)"/>
              </a:rPr>
              <a:t>Cars</a:t>
            </a:r>
            <a:r>
              <a:rPr lang="en-US" b="0" i="0" dirty="0" smtClean="0">
                <a:solidFill>
                  <a:srgbClr val="222222"/>
                </a:solidFill>
                <a:effectLst/>
                <a:latin typeface="Arial" panose="020B0604020202020204" pitchFamily="34" charset="0"/>
              </a:rPr>
              <a:t> (2006); </a:t>
            </a:r>
            <a:r>
              <a:rPr lang="en-US" b="0" i="1" u="none" strike="noStrike" dirty="0" smtClean="0">
                <a:solidFill>
                  <a:srgbClr val="0B0080"/>
                </a:solidFill>
                <a:effectLst/>
                <a:latin typeface="Arial" panose="020B0604020202020204" pitchFamily="34" charset="0"/>
                <a:hlinkClick r:id="rId15" tooltip="Ratatouille (film)"/>
              </a:rPr>
              <a:t>Ratatouille</a:t>
            </a:r>
            <a:r>
              <a:rPr lang="en-US" b="0" i="0" dirty="0" smtClean="0">
                <a:solidFill>
                  <a:srgbClr val="222222"/>
                </a:solidFill>
                <a:effectLst/>
                <a:latin typeface="Arial" panose="020B0604020202020204" pitchFamily="34" charset="0"/>
              </a:rPr>
              <a:t> (2007); </a:t>
            </a:r>
            <a:r>
              <a:rPr lang="en-US" b="0" i="1" u="none" strike="noStrike" dirty="0" smtClean="0">
                <a:solidFill>
                  <a:srgbClr val="0B0080"/>
                </a:solidFill>
                <a:effectLst/>
                <a:latin typeface="Arial" panose="020B0604020202020204" pitchFamily="34" charset="0"/>
                <a:hlinkClick r:id="rId16" tooltip="WALL-E"/>
              </a:rPr>
              <a:t>WALL-E</a:t>
            </a:r>
            <a:r>
              <a:rPr lang="en-US" b="0" i="0" dirty="0" smtClean="0">
                <a:solidFill>
                  <a:srgbClr val="222222"/>
                </a:solidFill>
                <a:effectLst/>
                <a:latin typeface="Arial" panose="020B0604020202020204" pitchFamily="34" charset="0"/>
              </a:rPr>
              <a:t> (2008); </a:t>
            </a:r>
            <a:r>
              <a:rPr lang="en-US" b="0" i="1" u="none" strike="noStrike" dirty="0" smtClean="0">
                <a:solidFill>
                  <a:srgbClr val="0B0080"/>
                </a:solidFill>
                <a:effectLst/>
                <a:latin typeface="Arial" panose="020B0604020202020204" pitchFamily="34" charset="0"/>
                <a:hlinkClick r:id="rId17" tooltip="Up (2009 film)"/>
              </a:rPr>
              <a:t>Up</a:t>
            </a:r>
            <a:r>
              <a:rPr lang="en-US" b="0" i="0" dirty="0" smtClean="0">
                <a:solidFill>
                  <a:srgbClr val="222222"/>
                </a:solidFill>
                <a:effectLst/>
                <a:latin typeface="Arial" panose="020B0604020202020204" pitchFamily="34" charset="0"/>
              </a:rPr>
              <a:t>(2009); and </a:t>
            </a:r>
            <a:r>
              <a:rPr lang="en-US" b="0" i="1" u="none" strike="noStrike" dirty="0" smtClean="0">
                <a:solidFill>
                  <a:srgbClr val="0B0080"/>
                </a:solidFill>
                <a:effectLst/>
                <a:latin typeface="Arial" panose="020B0604020202020204" pitchFamily="34" charset="0"/>
                <a:hlinkClick r:id="rId18" tooltip="Toy Story 3"/>
              </a:rPr>
              <a:t>Toy Story 3</a:t>
            </a:r>
            <a:r>
              <a:rPr lang="en-US" b="0" i="0" dirty="0" smtClean="0">
                <a:solidFill>
                  <a:srgbClr val="222222"/>
                </a:solidFill>
                <a:effectLst/>
                <a:latin typeface="Arial" panose="020B0604020202020204" pitchFamily="34" charset="0"/>
              </a:rPr>
              <a:t> (2010). </a:t>
            </a:r>
            <a:r>
              <a:rPr lang="en-US" b="0" i="1" dirty="0" smtClean="0">
                <a:solidFill>
                  <a:srgbClr val="222222"/>
                </a:solidFill>
                <a:effectLst/>
                <a:latin typeface="Arial" panose="020B0604020202020204" pitchFamily="34" charset="0"/>
              </a:rPr>
              <a:t>Finding Nemo</a:t>
            </a:r>
            <a:r>
              <a:rPr lang="en-US" b="0" i="0" dirty="0" smtClean="0">
                <a:solidFill>
                  <a:srgbClr val="222222"/>
                </a:solidFill>
                <a:effectLst/>
                <a:latin typeface="Arial" panose="020B0604020202020204" pitchFamily="34" charset="0"/>
              </a:rPr>
              <a:t>, </a:t>
            </a:r>
            <a:r>
              <a:rPr lang="en-US" b="0" i="1" dirty="0" smtClean="0">
                <a:solidFill>
                  <a:srgbClr val="222222"/>
                </a:solidFill>
                <a:effectLst/>
                <a:latin typeface="Arial" panose="020B0604020202020204" pitchFamily="34" charset="0"/>
              </a:rPr>
              <a:t>The </a:t>
            </a:r>
            <a:r>
              <a:rPr lang="en-US" b="0" i="1" dirty="0" err="1" smtClean="0">
                <a:solidFill>
                  <a:srgbClr val="222222"/>
                </a:solidFill>
                <a:effectLst/>
                <a:latin typeface="Arial" panose="020B0604020202020204" pitchFamily="34" charset="0"/>
              </a:rPr>
              <a:t>Incredibles</a:t>
            </a:r>
            <a:r>
              <a:rPr lang="en-US" b="0" i="0" dirty="0" smtClean="0">
                <a:solidFill>
                  <a:srgbClr val="222222"/>
                </a:solidFill>
                <a:effectLst/>
                <a:latin typeface="Arial" panose="020B0604020202020204" pitchFamily="34" charset="0"/>
              </a:rPr>
              <a:t>, </a:t>
            </a:r>
            <a:r>
              <a:rPr lang="en-US" b="0" i="1" dirty="0" smtClean="0">
                <a:solidFill>
                  <a:srgbClr val="222222"/>
                </a:solidFill>
                <a:effectLst/>
                <a:latin typeface="Arial" panose="020B0604020202020204" pitchFamily="34" charset="0"/>
              </a:rPr>
              <a:t>Ratatouille</a:t>
            </a:r>
            <a:r>
              <a:rPr lang="en-US" b="0" i="0" dirty="0" smtClean="0">
                <a:solidFill>
                  <a:srgbClr val="222222"/>
                </a:solidFill>
                <a:effectLst/>
                <a:latin typeface="Arial" panose="020B0604020202020204" pitchFamily="34" charset="0"/>
              </a:rPr>
              <a:t>, </a:t>
            </a:r>
            <a:r>
              <a:rPr lang="en-US" b="0" i="1" dirty="0" smtClean="0">
                <a:solidFill>
                  <a:srgbClr val="222222"/>
                </a:solidFill>
                <a:effectLst/>
                <a:latin typeface="Arial" panose="020B0604020202020204" pitchFamily="34" charset="0"/>
              </a:rPr>
              <a:t>WALL-E</a:t>
            </a:r>
            <a:r>
              <a:rPr lang="en-US" b="0" i="0" dirty="0" smtClean="0">
                <a:solidFill>
                  <a:srgbClr val="222222"/>
                </a:solidFill>
                <a:effectLst/>
                <a:latin typeface="Arial" panose="020B0604020202020204" pitchFamily="34" charset="0"/>
              </a:rPr>
              <a:t>, </a:t>
            </a:r>
            <a:r>
              <a:rPr lang="en-US" b="0" i="1" dirty="0" smtClean="0">
                <a:solidFill>
                  <a:srgbClr val="222222"/>
                </a:solidFill>
                <a:effectLst/>
                <a:latin typeface="Arial" panose="020B0604020202020204" pitchFamily="34" charset="0"/>
              </a:rPr>
              <a:t>Up</a:t>
            </a:r>
            <a:r>
              <a:rPr lang="en-US" b="0" i="0" dirty="0" smtClean="0">
                <a:solidFill>
                  <a:srgbClr val="222222"/>
                </a:solidFill>
                <a:effectLst/>
                <a:latin typeface="Arial" panose="020B0604020202020204" pitchFamily="34" charset="0"/>
              </a:rPr>
              <a:t> and </a:t>
            </a:r>
            <a:r>
              <a:rPr lang="en-US" b="0" i="1" dirty="0" smtClean="0">
                <a:solidFill>
                  <a:srgbClr val="222222"/>
                </a:solidFill>
                <a:effectLst/>
                <a:latin typeface="Arial" panose="020B0604020202020204" pitchFamily="34" charset="0"/>
              </a:rPr>
              <a:t>Toy Story 3</a:t>
            </a:r>
            <a:r>
              <a:rPr lang="en-US" b="0" i="0" dirty="0" smtClean="0">
                <a:solidFill>
                  <a:srgbClr val="222222"/>
                </a:solidFill>
                <a:effectLst/>
                <a:latin typeface="Arial" panose="020B0604020202020204" pitchFamily="34" charset="0"/>
              </a:rPr>
              <a:t> each received the </a:t>
            </a:r>
            <a:r>
              <a:rPr lang="en-US" b="0" i="0" u="none" strike="noStrike" dirty="0" smtClean="0">
                <a:solidFill>
                  <a:srgbClr val="0B0080"/>
                </a:solidFill>
                <a:effectLst/>
                <a:latin typeface="Arial" panose="020B0604020202020204" pitchFamily="34" charset="0"/>
                <a:hlinkClick r:id="rId19" tooltip="Academy Award for Best Animated Feature"/>
              </a:rPr>
              <a:t>Academy Award for Best Animated Feature</a:t>
            </a:r>
            <a:r>
              <a:rPr lang="en-US" b="0" i="0" dirty="0" smtClean="0">
                <a:solidFill>
                  <a:srgbClr val="222222"/>
                </a:solidFill>
                <a:effectLst/>
                <a:latin typeface="Arial" panose="020B0604020202020204" pitchFamily="34" charset="0"/>
              </a:rPr>
              <a:t>, an award introduced in 2001.</a:t>
            </a:r>
            <a:r>
              <a:rPr lang="en-US" b="0" i="0" u="none" strike="noStrike" baseline="30000" dirty="0" smtClean="0">
                <a:solidFill>
                  <a:srgbClr val="0B0080"/>
                </a:solidFill>
                <a:effectLst/>
                <a:latin typeface="Arial" panose="020B0604020202020204" pitchFamily="34" charset="0"/>
                <a:hlinkClick r:id="rId20"/>
              </a:rPr>
              <a:t>[7</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2930348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533" y="992457"/>
            <a:ext cx="11859905" cy="3970318"/>
          </a:xfrm>
          <a:prstGeom prst="rect">
            <a:avLst/>
          </a:prstGeom>
        </p:spPr>
        <p:txBody>
          <a:bodyPr wrap="square">
            <a:spAutoFit/>
          </a:bodyPr>
          <a:lstStyle/>
          <a:p>
            <a:r>
              <a:rPr lang="en-US" b="0" i="0" dirty="0" smtClean="0">
                <a:solidFill>
                  <a:srgbClr val="222222"/>
                </a:solidFill>
                <a:effectLst/>
                <a:latin typeface="Arial" panose="020B0604020202020204" pitchFamily="34" charset="0"/>
              </a:rPr>
              <a:t>In 1996, Apple announced that it would buy </a:t>
            </a:r>
            <a:r>
              <a:rPr lang="en-US" b="0" i="0" u="none" strike="noStrike" dirty="0" smtClean="0">
                <a:solidFill>
                  <a:srgbClr val="0B0080"/>
                </a:solidFill>
                <a:effectLst/>
                <a:latin typeface="Arial" panose="020B0604020202020204" pitchFamily="34" charset="0"/>
                <a:hlinkClick r:id="rId2" tooltip="NeXT"/>
              </a:rPr>
              <a:t>NeXT</a:t>
            </a:r>
            <a:r>
              <a:rPr lang="en-US" b="0" i="0" dirty="0" smtClean="0">
                <a:solidFill>
                  <a:srgbClr val="222222"/>
                </a:solidFill>
                <a:effectLst/>
                <a:latin typeface="Arial" panose="020B0604020202020204" pitchFamily="34" charset="0"/>
              </a:rPr>
              <a:t> for $427 million. The deal was finalized in February 1997,</a:t>
            </a:r>
            <a:r>
              <a:rPr lang="en-US" b="0" i="0" u="none" strike="noStrike" baseline="30000" dirty="0" smtClean="0">
                <a:solidFill>
                  <a:srgbClr val="0B0080"/>
                </a:solidFill>
                <a:effectLst/>
                <a:latin typeface="Arial" panose="020B0604020202020204" pitchFamily="34" charset="0"/>
                <a:hlinkClick r:id="rId3"/>
              </a:rPr>
              <a:t>[86]</a:t>
            </a:r>
            <a:r>
              <a:rPr lang="en-US" b="0" i="0" dirty="0" smtClean="0">
                <a:solidFill>
                  <a:srgbClr val="222222"/>
                </a:solidFill>
                <a:effectLst/>
                <a:latin typeface="Arial" panose="020B0604020202020204" pitchFamily="34" charset="0"/>
              </a:rPr>
              <a:t> bringing Jobs back to the company he had cofounded. Jobs became </a:t>
            </a:r>
            <a:r>
              <a:rPr lang="en-US" b="0" i="1" dirty="0" smtClean="0">
                <a:solidFill>
                  <a:srgbClr val="222222"/>
                </a:solidFill>
                <a:effectLst/>
                <a:latin typeface="Arial" panose="020B0604020202020204" pitchFamily="34" charset="0"/>
              </a:rPr>
              <a:t>de facto</a:t>
            </a:r>
            <a:r>
              <a:rPr lang="en-US" b="0" i="0" dirty="0" smtClean="0">
                <a:solidFill>
                  <a:srgbClr val="222222"/>
                </a:solidFill>
                <a:effectLst/>
                <a:latin typeface="Arial" panose="020B0604020202020204" pitchFamily="34" charset="0"/>
              </a:rPr>
              <a:t> chief after then-CEO </a:t>
            </a:r>
            <a:r>
              <a:rPr lang="en-US" b="0" i="0" u="none" strike="noStrike" dirty="0" smtClean="0">
                <a:solidFill>
                  <a:srgbClr val="0B0080"/>
                </a:solidFill>
                <a:effectLst/>
                <a:latin typeface="Arial" panose="020B0604020202020204" pitchFamily="34" charset="0"/>
                <a:hlinkClick r:id="rId4" tooltip="Gil Amelio"/>
              </a:rPr>
              <a:t>Gil </a:t>
            </a:r>
            <a:r>
              <a:rPr lang="en-US" b="0" i="0" u="none" strike="noStrike" dirty="0" err="1" smtClean="0">
                <a:solidFill>
                  <a:srgbClr val="0B0080"/>
                </a:solidFill>
                <a:effectLst/>
                <a:latin typeface="Arial" panose="020B0604020202020204" pitchFamily="34" charset="0"/>
                <a:hlinkClick r:id="rId4" tooltip="Gil Amelio"/>
              </a:rPr>
              <a:t>Amelio</a:t>
            </a:r>
            <a:r>
              <a:rPr lang="en-US" b="0" i="0" dirty="0" smtClean="0">
                <a:solidFill>
                  <a:srgbClr val="222222"/>
                </a:solidFill>
                <a:effectLst/>
                <a:latin typeface="Arial" panose="020B0604020202020204" pitchFamily="34" charset="0"/>
              </a:rPr>
              <a:t> was ousted in July 1997. He was formally named interim chief executive in September.</a:t>
            </a:r>
            <a:r>
              <a:rPr lang="en-US" b="0" i="0" u="none" strike="noStrike" baseline="30000" dirty="0" smtClean="0">
                <a:solidFill>
                  <a:srgbClr val="0B0080"/>
                </a:solidFill>
                <a:effectLst/>
                <a:latin typeface="Arial" panose="020B0604020202020204" pitchFamily="34" charset="0"/>
                <a:hlinkClick r:id="rId5"/>
              </a:rPr>
              <a:t>[87]</a:t>
            </a:r>
            <a:r>
              <a:rPr lang="en-US" b="0" i="0" dirty="0" smtClean="0">
                <a:solidFill>
                  <a:srgbClr val="222222"/>
                </a:solidFill>
                <a:effectLst/>
                <a:latin typeface="Arial" panose="020B0604020202020204" pitchFamily="34" charset="0"/>
              </a:rPr>
              <a:t> In March 1998, to concentrate Apple's efforts on returning to profitability, Jobs terminated a number of projects, such as </a:t>
            </a:r>
            <a:r>
              <a:rPr lang="en-US" b="0" i="0" u="none" strike="noStrike" dirty="0" smtClean="0">
                <a:solidFill>
                  <a:srgbClr val="0B0080"/>
                </a:solidFill>
                <a:effectLst/>
                <a:latin typeface="Arial" panose="020B0604020202020204" pitchFamily="34" charset="0"/>
                <a:hlinkClick r:id="rId6" tooltip="Newton (platform)"/>
              </a:rPr>
              <a:t>Newton</a:t>
            </a:r>
            <a:r>
              <a:rPr lang="en-US" b="0" i="0" dirty="0" smtClean="0">
                <a:solidFill>
                  <a:srgbClr val="222222"/>
                </a:solidFill>
                <a:effectLst/>
                <a:latin typeface="Arial" panose="020B0604020202020204" pitchFamily="34" charset="0"/>
              </a:rPr>
              <a:t>, </a:t>
            </a:r>
            <a:r>
              <a:rPr lang="en-US" b="0" i="0" u="none" strike="noStrike" dirty="0" err="1" smtClean="0">
                <a:solidFill>
                  <a:srgbClr val="0B0080"/>
                </a:solidFill>
                <a:effectLst/>
                <a:latin typeface="Arial" panose="020B0604020202020204" pitchFamily="34" charset="0"/>
                <a:hlinkClick r:id="rId7" tooltip="Cyberdog"/>
              </a:rPr>
              <a:t>Cyberdog</a:t>
            </a:r>
            <a:r>
              <a:rPr lang="en-US" b="0" i="0" dirty="0" smtClean="0">
                <a:solidFill>
                  <a:srgbClr val="222222"/>
                </a:solidFill>
                <a:effectLst/>
                <a:latin typeface="Arial" panose="020B0604020202020204" pitchFamily="34" charset="0"/>
              </a:rPr>
              <a:t>, and </a:t>
            </a:r>
            <a:r>
              <a:rPr lang="en-US" b="0" i="0" u="none" strike="noStrike" dirty="0" smtClean="0">
                <a:solidFill>
                  <a:srgbClr val="0B0080"/>
                </a:solidFill>
                <a:effectLst/>
                <a:latin typeface="Arial" panose="020B0604020202020204" pitchFamily="34" charset="0"/>
                <a:hlinkClick r:id="rId8" tooltip="OpenDoc"/>
              </a:rPr>
              <a:t>OpenDoc</a:t>
            </a:r>
            <a:r>
              <a:rPr lang="en-US" b="0" i="0" dirty="0" smtClean="0">
                <a:solidFill>
                  <a:srgbClr val="222222"/>
                </a:solidFill>
                <a:effectLst/>
                <a:latin typeface="Arial" panose="020B0604020202020204" pitchFamily="34" charset="0"/>
              </a:rPr>
              <a:t>. In the coming months, many employees developed a fear of encountering Jobs while riding in the elevator, "afraid that they might not have a job when the doors opened. The reality was that </a:t>
            </a:r>
            <a:r>
              <a:rPr lang="en-US" b="0" i="0" dirty="0" err="1" smtClean="0">
                <a:solidFill>
                  <a:srgbClr val="222222"/>
                </a:solidFill>
                <a:effectLst/>
                <a:latin typeface="Arial" panose="020B0604020202020204" pitchFamily="34" charset="0"/>
              </a:rPr>
              <a:t>Jobs's</a:t>
            </a:r>
            <a:r>
              <a:rPr lang="en-US" b="0" i="0" dirty="0" smtClean="0">
                <a:solidFill>
                  <a:srgbClr val="222222"/>
                </a:solidFill>
                <a:effectLst/>
                <a:latin typeface="Arial" panose="020B0604020202020204" pitchFamily="34" charset="0"/>
              </a:rPr>
              <a:t> summary executions were rare, but a handful of victims was enough to terrorize a whole company."</a:t>
            </a:r>
            <a:r>
              <a:rPr lang="en-US" b="0" i="0" u="none" strike="noStrike" baseline="30000" dirty="0" smtClean="0">
                <a:solidFill>
                  <a:srgbClr val="0B0080"/>
                </a:solidFill>
                <a:effectLst/>
                <a:latin typeface="Arial" panose="020B0604020202020204" pitchFamily="34" charset="0"/>
                <a:hlinkClick r:id="rId9"/>
              </a:rPr>
              <a:t>[88]</a:t>
            </a:r>
            <a:r>
              <a:rPr lang="en-US" b="0" i="0" dirty="0" smtClean="0">
                <a:solidFill>
                  <a:srgbClr val="222222"/>
                </a:solidFill>
                <a:effectLst/>
                <a:latin typeface="Arial" panose="020B0604020202020204" pitchFamily="34" charset="0"/>
              </a:rPr>
              <a:t> Jobs changed the licensing program for </a:t>
            </a:r>
            <a:r>
              <a:rPr lang="en-US" b="0" i="0" u="none" strike="noStrike" dirty="0" smtClean="0">
                <a:solidFill>
                  <a:srgbClr val="0B0080"/>
                </a:solidFill>
                <a:effectLst/>
                <a:latin typeface="Arial" panose="020B0604020202020204" pitchFamily="34" charset="0"/>
                <a:hlinkClick r:id="rId10" tooltip="Macintosh clones"/>
              </a:rPr>
              <a:t>Macintosh clones</a:t>
            </a:r>
            <a:r>
              <a:rPr lang="en-US" b="0" i="0" dirty="0" smtClean="0">
                <a:solidFill>
                  <a:srgbClr val="222222"/>
                </a:solidFill>
                <a:effectLst/>
                <a:latin typeface="Arial" panose="020B0604020202020204" pitchFamily="34" charset="0"/>
              </a:rPr>
              <a:t>, making it too costly for the manufacturers to continue making machines.</a:t>
            </a:r>
          </a:p>
          <a:p>
            <a:r>
              <a:rPr lang="en-US" b="0" i="0" dirty="0" smtClean="0">
                <a:solidFill>
                  <a:srgbClr val="222222"/>
                </a:solidFill>
                <a:effectLst/>
                <a:latin typeface="Arial" panose="020B0604020202020204" pitchFamily="34" charset="0"/>
              </a:rPr>
              <a:t>With the purchase of NeXT, much of the company's technology found its way into Apple products, most notably </a:t>
            </a:r>
            <a:r>
              <a:rPr lang="en-US" b="0" i="0" u="none" strike="noStrike" dirty="0" err="1" smtClean="0">
                <a:solidFill>
                  <a:srgbClr val="0B0080"/>
                </a:solidFill>
                <a:effectLst/>
                <a:latin typeface="Arial" panose="020B0604020202020204" pitchFamily="34" charset="0"/>
                <a:hlinkClick r:id="rId11" tooltip="NeXTSTEP"/>
              </a:rPr>
              <a:t>NeXTSTEP</a:t>
            </a:r>
            <a:r>
              <a:rPr lang="en-US" b="0" i="0" dirty="0" smtClean="0">
                <a:solidFill>
                  <a:srgbClr val="222222"/>
                </a:solidFill>
                <a:effectLst/>
                <a:latin typeface="Arial" panose="020B0604020202020204" pitchFamily="34" charset="0"/>
              </a:rPr>
              <a:t>, which evolved into </a:t>
            </a:r>
            <a:r>
              <a:rPr lang="en-US" b="0" i="0" u="none" strike="noStrike" dirty="0" smtClean="0">
                <a:solidFill>
                  <a:srgbClr val="0B0080"/>
                </a:solidFill>
                <a:effectLst/>
                <a:latin typeface="Arial" panose="020B0604020202020204" pitchFamily="34" charset="0"/>
                <a:hlinkClick r:id="rId12" tooltip="Mac OS X"/>
              </a:rPr>
              <a:t>Mac OS X</a:t>
            </a:r>
            <a:r>
              <a:rPr lang="en-US" b="0" i="0" dirty="0" smtClean="0">
                <a:solidFill>
                  <a:srgbClr val="222222"/>
                </a:solidFill>
                <a:effectLst/>
                <a:latin typeface="Arial" panose="020B0604020202020204" pitchFamily="34" charset="0"/>
              </a:rPr>
              <a:t>. Under </a:t>
            </a:r>
            <a:r>
              <a:rPr lang="en-US" b="0" i="0" dirty="0" err="1" smtClean="0">
                <a:solidFill>
                  <a:srgbClr val="222222"/>
                </a:solidFill>
                <a:effectLst/>
                <a:latin typeface="Arial" panose="020B0604020202020204" pitchFamily="34" charset="0"/>
              </a:rPr>
              <a:t>Jobs's</a:t>
            </a:r>
            <a:r>
              <a:rPr lang="en-US" b="0" i="0" dirty="0" smtClean="0">
                <a:solidFill>
                  <a:srgbClr val="222222"/>
                </a:solidFill>
                <a:effectLst/>
                <a:latin typeface="Arial" panose="020B0604020202020204" pitchFamily="34" charset="0"/>
              </a:rPr>
              <a:t> guidance, the company increased sales significantly with the introduction of the </a:t>
            </a:r>
            <a:r>
              <a:rPr lang="en-US" b="0" i="0" u="none" strike="noStrike" dirty="0" smtClean="0">
                <a:solidFill>
                  <a:srgbClr val="0B0080"/>
                </a:solidFill>
                <a:effectLst/>
                <a:latin typeface="Arial" panose="020B0604020202020204" pitchFamily="34" charset="0"/>
                <a:hlinkClick r:id="rId13" tooltip="IMac"/>
              </a:rPr>
              <a:t>iMac</a:t>
            </a:r>
            <a:r>
              <a:rPr lang="en-US" b="0" i="0" dirty="0" smtClean="0">
                <a:solidFill>
                  <a:srgbClr val="222222"/>
                </a:solidFill>
                <a:effectLst/>
                <a:latin typeface="Arial" panose="020B0604020202020204" pitchFamily="34" charset="0"/>
              </a:rPr>
              <a:t> and other new products; since then, appealing designs and powerful branding have worked well for Apple. At the 2000 Macworld Expo, Jobs officially dropped the "interim" modifier from his title at Apple and became permanent CEO.</a:t>
            </a:r>
            <a:r>
              <a:rPr lang="en-US" b="0" i="0" u="none" strike="noStrike" baseline="30000" dirty="0" smtClean="0">
                <a:solidFill>
                  <a:srgbClr val="0B0080"/>
                </a:solidFill>
                <a:effectLst/>
                <a:latin typeface="Arial" panose="020B0604020202020204" pitchFamily="34" charset="0"/>
                <a:hlinkClick r:id="rId14"/>
              </a:rPr>
              <a:t>[89]</a:t>
            </a:r>
            <a:r>
              <a:rPr lang="en-US" b="0" i="0" dirty="0" smtClean="0">
                <a:solidFill>
                  <a:srgbClr val="222222"/>
                </a:solidFill>
                <a:effectLst/>
                <a:latin typeface="Arial" panose="020B0604020202020204" pitchFamily="34" charset="0"/>
              </a:rPr>
              <a:t> Jobs quipped at the time that he would be using the title "</a:t>
            </a:r>
            <a:r>
              <a:rPr lang="en-US" b="0" i="0" dirty="0" err="1" smtClean="0">
                <a:solidFill>
                  <a:srgbClr val="222222"/>
                </a:solidFill>
                <a:effectLst/>
                <a:latin typeface="Arial" panose="020B0604020202020204" pitchFamily="34" charset="0"/>
              </a:rPr>
              <a:t>iCEO</a:t>
            </a:r>
            <a:r>
              <a:rPr lang="en-US" b="0" i="0" dirty="0" smtClean="0">
                <a:solidFill>
                  <a:srgbClr val="222222"/>
                </a:solidFill>
                <a:effectLst/>
                <a:latin typeface="Arial" panose="020B0604020202020204" pitchFamily="34" charset="0"/>
              </a:rPr>
              <a:t>".</a:t>
            </a:r>
            <a:endParaRPr lang="en-US" b="0" i="0" dirty="0">
              <a:solidFill>
                <a:srgbClr val="222222"/>
              </a:solidFill>
              <a:effectLst/>
              <a:latin typeface="Arial" panose="020B0604020202020204" pitchFamily="34" charset="0"/>
            </a:endParaRPr>
          </a:p>
        </p:txBody>
      </p:sp>
    </p:spTree>
    <p:extLst>
      <p:ext uri="{BB962C8B-B14F-4D97-AF65-F5344CB8AC3E}">
        <p14:creationId xmlns:p14="http://schemas.microsoft.com/office/powerpoint/2010/main" val="657529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166843"/>
            <a:ext cx="6096000" cy="4524315"/>
          </a:xfrm>
          <a:prstGeom prst="rect">
            <a:avLst/>
          </a:prstGeom>
        </p:spPr>
        <p:txBody>
          <a:bodyPr>
            <a:spAutoFit/>
          </a:bodyPr>
          <a:lstStyle/>
          <a:p>
            <a:r>
              <a:rPr lang="en-US" i="1" dirty="0" err="1">
                <a:latin typeface="Helvetica-Oblique"/>
              </a:rPr>
              <a:t>Jony</a:t>
            </a:r>
            <a:r>
              <a:rPr lang="en-US" i="1" dirty="0">
                <a:latin typeface="Helvetica-Oblique"/>
              </a:rPr>
              <a:t> </a:t>
            </a:r>
            <a:r>
              <a:rPr lang="en-US" i="1" dirty="0" err="1">
                <a:latin typeface="Helvetica-Oblique"/>
              </a:rPr>
              <a:t>Ive</a:t>
            </a:r>
            <a:endParaRPr lang="en-US" i="1" dirty="0">
              <a:latin typeface="Helvetica-Oblique"/>
            </a:endParaRPr>
          </a:p>
          <a:p>
            <a:r>
              <a:rPr lang="en-US" dirty="0">
                <a:latin typeface="Helvetica" panose="020B0604020202020204" pitchFamily="34" charset="0"/>
              </a:rPr>
              <a:t>When Jobs gathered his top management for a</a:t>
            </a:r>
          </a:p>
          <a:p>
            <a:r>
              <a:rPr lang="en-US" dirty="0">
                <a:latin typeface="Helvetica" panose="020B0604020202020204" pitchFamily="34" charset="0"/>
              </a:rPr>
              <a:t>pep talk just after he became </a:t>
            </a:r>
            <a:r>
              <a:rPr lang="en-US" dirty="0" err="1">
                <a:latin typeface="Helvetica" panose="020B0604020202020204" pitchFamily="34" charset="0"/>
              </a:rPr>
              <a:t>iCEO</a:t>
            </a:r>
            <a:r>
              <a:rPr lang="en-US" dirty="0">
                <a:latin typeface="Helvetica" panose="020B0604020202020204" pitchFamily="34" charset="0"/>
              </a:rPr>
              <a:t> in September 1997,</a:t>
            </a:r>
          </a:p>
          <a:p>
            <a:r>
              <a:rPr lang="en-US" dirty="0">
                <a:latin typeface="Helvetica" panose="020B0604020202020204" pitchFamily="34" charset="0"/>
              </a:rPr>
              <a:t>sitting in the audience was a sensitive and passionate</a:t>
            </a:r>
          </a:p>
          <a:p>
            <a:r>
              <a:rPr lang="en-US" dirty="0">
                <a:latin typeface="Helvetica" panose="020B0604020202020204" pitchFamily="34" charset="0"/>
              </a:rPr>
              <a:t>thirty-year-old Brit who was head of the company’s</a:t>
            </a:r>
          </a:p>
          <a:p>
            <a:r>
              <a:rPr lang="en-US" dirty="0">
                <a:latin typeface="Helvetica" panose="020B0604020202020204" pitchFamily="34" charset="0"/>
              </a:rPr>
              <a:t>design team. Jonathan </a:t>
            </a:r>
            <a:r>
              <a:rPr lang="en-US" dirty="0" err="1">
                <a:latin typeface="Helvetica" panose="020B0604020202020204" pitchFamily="34" charset="0"/>
              </a:rPr>
              <a:t>Ive</a:t>
            </a:r>
            <a:r>
              <a:rPr lang="en-US" dirty="0">
                <a:latin typeface="Helvetica" panose="020B0604020202020204" pitchFamily="34" charset="0"/>
              </a:rPr>
              <a:t>, known to all as </a:t>
            </a:r>
            <a:r>
              <a:rPr lang="en-US" dirty="0" err="1">
                <a:latin typeface="Helvetica" panose="020B0604020202020204" pitchFamily="34" charset="0"/>
              </a:rPr>
              <a:t>Jony</a:t>
            </a:r>
            <a:r>
              <a:rPr lang="en-US" dirty="0">
                <a:latin typeface="Helvetica" panose="020B0604020202020204" pitchFamily="34" charset="0"/>
              </a:rPr>
              <a:t>, was</a:t>
            </a:r>
          </a:p>
          <a:p>
            <a:r>
              <a:rPr lang="en-US" dirty="0">
                <a:latin typeface="Helvetica" panose="020B0604020202020204" pitchFamily="34" charset="0"/>
              </a:rPr>
              <a:t>planning to quit. He was sick of the company’s focus on</a:t>
            </a:r>
          </a:p>
          <a:p>
            <a:r>
              <a:rPr lang="en-US" dirty="0">
                <a:latin typeface="Helvetica" panose="020B0604020202020204" pitchFamily="34" charset="0"/>
              </a:rPr>
              <a:t>profit maximization rather than product design. </a:t>
            </a:r>
            <a:r>
              <a:rPr lang="en-US" dirty="0" err="1">
                <a:latin typeface="Helvetica" panose="020B0604020202020204" pitchFamily="34" charset="0"/>
              </a:rPr>
              <a:t>Jobs’s</a:t>
            </a:r>
            <a:endParaRPr lang="en-US" dirty="0">
              <a:latin typeface="Helvetica" panose="020B0604020202020204" pitchFamily="34" charset="0"/>
            </a:endParaRPr>
          </a:p>
          <a:p>
            <a:r>
              <a:rPr lang="en-US" dirty="0">
                <a:latin typeface="Helvetica" panose="020B0604020202020204" pitchFamily="34" charset="0"/>
              </a:rPr>
              <a:t>talk led him to reconsider. “I remember very clearly</a:t>
            </a:r>
          </a:p>
          <a:p>
            <a:r>
              <a:rPr lang="en-US" dirty="0">
                <a:latin typeface="Helvetica" panose="020B0604020202020204" pitchFamily="34" charset="0"/>
              </a:rPr>
              <a:t>Steve announcing that our goal is not just to make</a:t>
            </a:r>
          </a:p>
          <a:p>
            <a:r>
              <a:rPr lang="en-US" dirty="0">
                <a:latin typeface="Helvetica" panose="020B0604020202020204" pitchFamily="34" charset="0"/>
              </a:rPr>
              <a:t>money but to make great products,” </a:t>
            </a:r>
            <a:r>
              <a:rPr lang="en-US" dirty="0" err="1">
                <a:latin typeface="Helvetica" panose="020B0604020202020204" pitchFamily="34" charset="0"/>
              </a:rPr>
              <a:t>Ive</a:t>
            </a:r>
            <a:r>
              <a:rPr lang="en-US" dirty="0">
                <a:latin typeface="Helvetica" panose="020B0604020202020204" pitchFamily="34" charset="0"/>
              </a:rPr>
              <a:t> recalled. “The</a:t>
            </a:r>
          </a:p>
          <a:p>
            <a:r>
              <a:rPr lang="en-US" dirty="0">
                <a:latin typeface="Helvetica" panose="020B0604020202020204" pitchFamily="34" charset="0"/>
              </a:rPr>
              <a:t>decisions you make based on that philosophy are</a:t>
            </a:r>
          </a:p>
          <a:p>
            <a:r>
              <a:rPr lang="en-US" dirty="0">
                <a:latin typeface="Helvetica" panose="020B0604020202020204" pitchFamily="34" charset="0"/>
              </a:rPr>
              <a:t>fundamentally different from the ones we had been</a:t>
            </a:r>
          </a:p>
          <a:p>
            <a:r>
              <a:rPr lang="en-US" dirty="0">
                <a:latin typeface="Helvetica" panose="020B0604020202020204" pitchFamily="34" charset="0"/>
              </a:rPr>
              <a:t>making at Apple.” </a:t>
            </a:r>
            <a:r>
              <a:rPr lang="en-US" dirty="0" err="1">
                <a:latin typeface="Helvetica" panose="020B0604020202020204" pitchFamily="34" charset="0"/>
              </a:rPr>
              <a:t>Ive</a:t>
            </a:r>
            <a:r>
              <a:rPr lang="en-US" dirty="0">
                <a:latin typeface="Helvetica" panose="020B0604020202020204" pitchFamily="34" charset="0"/>
              </a:rPr>
              <a:t> and Jobs would soon forge a</a:t>
            </a:r>
          </a:p>
          <a:p>
            <a:r>
              <a:rPr lang="en-US" dirty="0">
                <a:latin typeface="Helvetica" panose="020B0604020202020204" pitchFamily="34" charset="0"/>
              </a:rPr>
              <a:t>bond that would lead to the greatest industrial design</a:t>
            </a:r>
          </a:p>
          <a:p>
            <a:r>
              <a:rPr lang="en-US" dirty="0">
                <a:latin typeface="Helvetica" panose="020B0604020202020204" pitchFamily="34" charset="0"/>
              </a:rPr>
              <a:t>collaboration of their era.</a:t>
            </a:r>
            <a:endParaRPr lang="en-US" dirty="0"/>
          </a:p>
        </p:txBody>
      </p:sp>
    </p:spTree>
    <p:extLst>
      <p:ext uri="{BB962C8B-B14F-4D97-AF65-F5344CB8AC3E}">
        <p14:creationId xmlns:p14="http://schemas.microsoft.com/office/powerpoint/2010/main" val="4068662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307" y="948591"/>
            <a:ext cx="11464119" cy="4247317"/>
          </a:xfrm>
          <a:prstGeom prst="rect">
            <a:avLst/>
          </a:prstGeom>
        </p:spPr>
        <p:txBody>
          <a:bodyPr wrap="square">
            <a:spAutoFit/>
          </a:bodyPr>
          <a:lstStyle/>
          <a:p>
            <a:r>
              <a:rPr lang="en-US" dirty="0" smtClean="0">
                <a:solidFill>
                  <a:srgbClr val="000000"/>
                </a:solidFill>
                <a:latin typeface="Helvetica" panose="020B0604020202020204" pitchFamily="34" charset="0"/>
              </a:rPr>
              <a:t>Apple’ s Design Principles:</a:t>
            </a:r>
          </a:p>
          <a:p>
            <a:endParaRPr lang="en-US" dirty="0">
              <a:solidFill>
                <a:srgbClr val="000000"/>
              </a:solidFill>
              <a:latin typeface="Helvetica" panose="020B0604020202020204" pitchFamily="34" charset="0"/>
            </a:endParaRPr>
          </a:p>
          <a:p>
            <a:r>
              <a:rPr lang="en-US" dirty="0" smtClean="0">
                <a:solidFill>
                  <a:srgbClr val="000000"/>
                </a:solidFill>
                <a:latin typeface="Helvetica" panose="020B0604020202020204" pitchFamily="34" charset="0"/>
              </a:rPr>
              <a:t>In </a:t>
            </a:r>
            <a:r>
              <a:rPr lang="en-US" dirty="0" err="1" smtClean="0">
                <a:solidFill>
                  <a:srgbClr val="000000"/>
                </a:solidFill>
                <a:latin typeface="Helvetica" panose="020B0604020202020204" pitchFamily="34" charset="0"/>
              </a:rPr>
              <a:t>Ive</a:t>
            </a:r>
            <a:r>
              <a:rPr lang="en-US" dirty="0" smtClean="0">
                <a:solidFill>
                  <a:srgbClr val="000000"/>
                </a:solidFill>
                <a:latin typeface="Helvetica" panose="020B0604020202020204" pitchFamily="34" charset="0"/>
              </a:rPr>
              <a:t>, Jobs met his soul mate in the quest for true rather than surface simplicity. Sitting in his design studio, </a:t>
            </a:r>
            <a:r>
              <a:rPr lang="en-US" dirty="0" err="1" smtClean="0">
                <a:solidFill>
                  <a:srgbClr val="000000"/>
                </a:solidFill>
                <a:latin typeface="Helvetica" panose="020B0604020202020204" pitchFamily="34" charset="0"/>
              </a:rPr>
              <a:t>Ive</a:t>
            </a:r>
            <a:r>
              <a:rPr lang="en-US" dirty="0" smtClean="0">
                <a:solidFill>
                  <a:srgbClr val="000000"/>
                </a:solidFill>
                <a:latin typeface="Helvetica" panose="020B0604020202020204" pitchFamily="34" charset="0"/>
              </a:rPr>
              <a:t> described his philosophy: Why do we assume that simple is good? Because with physical products, we have to feel we can dominate them. As you bring order to complexity, you find a way to make the product defer to you. Simplicity isn’t just a visual style. It’s not just minimalism or the absence of clutter. It involves digging through the depth of the complexity. To be truly simple, you have to go really deep. For example, to have no screws on something, you can end up having a product that is so convoluted and so complex. The better way is to go deeper with the simplicity, to understand everything about it and how it’s manufactured. You have to deeply understand the essence of a product in order to be able to get rid of the parts that are not essential. That was the fundamental principle Jobs and </a:t>
            </a:r>
            <a:r>
              <a:rPr lang="en-US" dirty="0" err="1" smtClean="0">
                <a:solidFill>
                  <a:srgbClr val="000000"/>
                </a:solidFill>
                <a:latin typeface="Helvetica" panose="020B0604020202020204" pitchFamily="34" charset="0"/>
              </a:rPr>
              <a:t>Ive</a:t>
            </a:r>
            <a:r>
              <a:rPr lang="en-US" dirty="0" smtClean="0">
                <a:solidFill>
                  <a:srgbClr val="000000"/>
                </a:solidFill>
                <a:latin typeface="Helvetica" panose="020B0604020202020204" pitchFamily="34" charset="0"/>
              </a:rPr>
              <a:t> shared. Design was not just about what a product looked like on the surface. It had to reflect the product’s essence. “In most people’s vocabularies, design means veneer,” Jobs told Fortune shortly after retaking the reins at Apple. “But to me, nothing could be further from the meaning of design. Design is the fundamental soul of a man-made creation that ends up expressing itself in successive outer layers.” </a:t>
            </a:r>
          </a:p>
        </p:txBody>
      </p:sp>
    </p:spTree>
    <p:extLst>
      <p:ext uri="{BB962C8B-B14F-4D97-AF65-F5344CB8AC3E}">
        <p14:creationId xmlns:p14="http://schemas.microsoft.com/office/powerpoint/2010/main" val="361378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347" y="842211"/>
            <a:ext cx="11261558" cy="369332"/>
          </a:xfrm>
          <a:prstGeom prst="rect">
            <a:avLst/>
          </a:prstGeom>
          <a:noFill/>
        </p:spPr>
        <p:txBody>
          <a:bodyPr wrap="square" rtlCol="0">
            <a:spAutoFit/>
          </a:bodyPr>
          <a:lstStyle/>
          <a:p>
            <a:r>
              <a:rPr lang="en-US" dirty="0" smtClean="0"/>
              <a:t>Abandoned. Chosen. Special.</a:t>
            </a:r>
            <a:endParaRPr lang="en-US" dirty="0"/>
          </a:p>
        </p:txBody>
      </p:sp>
      <p:sp>
        <p:nvSpPr>
          <p:cNvPr id="3" name="Rectangle 2"/>
          <p:cNvSpPr/>
          <p:nvPr/>
        </p:nvSpPr>
        <p:spPr>
          <a:xfrm>
            <a:off x="132347" y="1211543"/>
            <a:ext cx="11468250" cy="4524315"/>
          </a:xfrm>
          <a:prstGeom prst="rect">
            <a:avLst/>
          </a:prstGeom>
        </p:spPr>
        <p:txBody>
          <a:bodyPr wrap="square">
            <a:spAutoFit/>
          </a:bodyPr>
          <a:lstStyle/>
          <a:p>
            <a:r>
              <a:rPr lang="en-US" dirty="0" smtClean="0">
                <a:latin typeface="Helvetica" panose="020B0604020202020204" pitchFamily="34" charset="0"/>
              </a:rPr>
              <a:t>Steve Jobs knew from an early age that he was adopted. “My parents were very open with me about that,” he recalled. He had a vivid memory of sitting on the lawn of his house, when he was six or seven years old, telling the girl who lived across the street. “So does that mean your real parents didn’t want you?” the girl asked. “Lightning bolts went off in my head,” according to Jobs. “I remember running into the house, crying. And my parents said, ‘No, you have to understand.’ They were very serious and looked me straight in the eye. They said, ‘We specifically picked you out.’ Both of my parents said that and repeated it slowly for me. And they put an emphasis on every word in that sentence.” Abandoned. Chosen. Special. Those concepts became part of who Jobs was and how he regarded himself. His closest friends think that the knowledge that he was given up at birth left some scars. “I think his desire for complete control of whatever he makes derives directly from his personality and the fact that he was abandoned at birth,” said one longtime colleague, Del </a:t>
            </a:r>
            <a:r>
              <a:rPr lang="en-US" dirty="0" err="1" smtClean="0">
                <a:latin typeface="Helvetica" panose="020B0604020202020204" pitchFamily="34" charset="0"/>
              </a:rPr>
              <a:t>Yocam</a:t>
            </a:r>
            <a:r>
              <a:rPr lang="en-US" dirty="0" smtClean="0">
                <a:latin typeface="Helvetica" panose="020B0604020202020204" pitchFamily="34" charset="0"/>
              </a:rPr>
              <a:t>. “He wants to control his environment, and he sees the product as an extension of himself.” Greg Calhoun, who became close to Jobs right after college, saw another effect. “Steve talked to me a lot about being abandoned and the pain that caused,” he said. “It made him independent. He followed the beat of a different drummer, and that came from being in a different world than he was born into.</a:t>
            </a:r>
          </a:p>
          <a:p>
            <a:r>
              <a:rPr lang="en-US" dirty="0" smtClean="0">
                <a:latin typeface="Helvetica" panose="020B0604020202020204" pitchFamily="34" charset="0"/>
              </a:rPr>
              <a:t>So he grew up not only with a sense of having once been abandoned, but also with a sense that he was special. In his own mind, that was more important in the formation of his personality. </a:t>
            </a:r>
            <a:endParaRPr lang="en-US" dirty="0"/>
          </a:p>
        </p:txBody>
      </p:sp>
    </p:spTree>
    <p:extLst>
      <p:ext uri="{BB962C8B-B14F-4D97-AF65-F5344CB8AC3E}">
        <p14:creationId xmlns:p14="http://schemas.microsoft.com/office/powerpoint/2010/main" val="769130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60" y="-6922517"/>
            <a:ext cx="11696131" cy="17820263"/>
          </a:xfrm>
          <a:prstGeom prst="rect">
            <a:avLst/>
          </a:prstGeom>
        </p:spPr>
        <p:txBody>
          <a:bodyPr wrap="square">
            <a:spAutoFit/>
          </a:bodyPr>
          <a:lstStyle/>
          <a:p>
            <a:r>
              <a:rPr lang="en-US" dirty="0" smtClean="0"/>
              <a:t>The first great design triumph to come from the Jobs-</a:t>
            </a:r>
            <a:r>
              <a:rPr lang="en-US" dirty="0" err="1" smtClean="0"/>
              <a:t>Ive</a:t>
            </a:r>
            <a:r>
              <a:rPr lang="en-US" dirty="0" smtClean="0"/>
              <a:t> collaboration was the iMac, a desktop computer aimed at the home consumer market that was introduced in May 1998. Jobs had certain specifications. It should be an all-in-one product, with keyboard and monitor and computer ready to use right out of the box. It should have a distinctive design that made a brand statement. And it should sell for $1,200 or so. (Apple had no computer selling for less than $2,000 at the time.) “He told us to go back to the roots of the original 1984 Macintosh, an all-in-one consumer appliance,” recalled Schiller. “That meant design and engineering had to work together.” </a:t>
            </a:r>
          </a:p>
          <a:p>
            <a:r>
              <a:rPr lang="en-US" dirty="0" smtClean="0"/>
              <a:t>...</a:t>
            </a:r>
          </a:p>
          <a:p>
            <a:r>
              <a:rPr lang="en-US" dirty="0" smtClean="0"/>
              <a:t>Design Changes:</a:t>
            </a:r>
          </a:p>
          <a:p>
            <a:endParaRPr lang="en-US" dirty="0" smtClean="0"/>
          </a:p>
          <a:p>
            <a:r>
              <a:rPr lang="en-US" dirty="0" smtClean="0"/>
              <a:t>Jon Rubinstein, who was in charge of hardware, adapted the microprocessor and guts of the PowerMac G3, Apple’s high-end professional computer, for use in the proposed new machine. It would have a hard drive and a tray for compact disks, but in a rather bold move, Jobs and Rubinstein decided not to include the usual floppy disk drive. Jobs quoted the hockey star Wayne Gretzky’s maxim, “Skate where the puck’s going, not where it’s been.” He was a bit ahead of his time, but eventually most computers eliminated floppy disks.</a:t>
            </a:r>
          </a:p>
          <a:p>
            <a:endParaRPr lang="en-US" dirty="0" smtClean="0"/>
          </a:p>
          <a:p>
            <a:r>
              <a:rPr lang="en-US" dirty="0" smtClean="0"/>
              <a:t>...</a:t>
            </a:r>
          </a:p>
          <a:p>
            <a:endParaRPr lang="en-US" dirty="0" smtClean="0"/>
          </a:p>
          <a:p>
            <a:r>
              <a:rPr lang="en-US" dirty="0" smtClean="0"/>
              <a:t>The plastic casing that </a:t>
            </a:r>
            <a:r>
              <a:rPr lang="en-US" dirty="0" err="1" smtClean="0"/>
              <a:t>Ive</a:t>
            </a:r>
            <a:r>
              <a:rPr lang="en-US" dirty="0" smtClean="0"/>
              <a:t> and </a:t>
            </a:r>
            <a:r>
              <a:rPr lang="en-US" dirty="0" err="1" smtClean="0"/>
              <a:t>Coster</a:t>
            </a:r>
            <a:r>
              <a:rPr lang="en-US" dirty="0" smtClean="0"/>
              <a:t> proposed was sea-green blue, later named </a:t>
            </a:r>
            <a:r>
              <a:rPr lang="en-US" dirty="0" err="1" smtClean="0"/>
              <a:t>bondi</a:t>
            </a:r>
            <a:r>
              <a:rPr lang="en-US" dirty="0" smtClean="0"/>
              <a:t> blue after the color of the water at a beach in Australia, and it was translucent so that you could see through to the inside of the machine. “We were trying to convey a sense of the computer being changeable based on your needs, to be like a chameleon,” said </a:t>
            </a:r>
            <a:r>
              <a:rPr lang="en-US" dirty="0" err="1" smtClean="0"/>
              <a:t>Ive</a:t>
            </a:r>
            <a:r>
              <a:rPr lang="en-US" dirty="0" smtClean="0"/>
              <a:t>. “That’s why we liked the translucency. You could have color but it felt so </a:t>
            </a:r>
            <a:r>
              <a:rPr lang="en-US" dirty="0" err="1" smtClean="0"/>
              <a:t>unstatic</a:t>
            </a:r>
            <a:r>
              <a:rPr lang="en-US" dirty="0" smtClean="0"/>
              <a:t>. And it came across as cheeky.”</a:t>
            </a:r>
          </a:p>
          <a:p>
            <a:endParaRPr lang="en-US" dirty="0"/>
          </a:p>
          <a:p>
            <a:r>
              <a:rPr lang="en-US" dirty="0" smtClean="0"/>
              <a:t>Both metaphorically and in reality, the translucency connected the inner engineering of the computer to the outer design. Jobs had always insisted that the rows of chips on the circuit boards look neat, even though they would never be seen. Now they would be seen. The casing would make visible the care that had gone into making all components of the computer and fitting them together. The playful design would convey simplicity while also revealing the depths that true simplicity entails. </a:t>
            </a:r>
            <a:endParaRPr lang="en-US" dirty="0"/>
          </a:p>
          <a:p>
            <a:endParaRPr lang="en-US" dirty="0" smtClean="0"/>
          </a:p>
          <a:p>
            <a:r>
              <a:rPr lang="en-US" dirty="0" smtClean="0"/>
              <a:t>Even the simplicity of the plastic shell itself involved great complexity. </a:t>
            </a:r>
            <a:r>
              <a:rPr lang="en-US" dirty="0" err="1" smtClean="0"/>
              <a:t>Ive</a:t>
            </a:r>
            <a:r>
              <a:rPr lang="en-US" dirty="0" smtClean="0"/>
              <a:t> and his team worked with Apple’s Korean manufacturers to perfect the process of making the cases, and they even went to a jelly bean factory to study how to make translucent colors look enticing. The cost of each case was more than $60 per unit, three times that of a regular computer case. Other companies would probably have demanded presentations and studies to show whether the translucent case would increase sales enough to justify the extra cost. Jobs asked for no such analysis. </a:t>
            </a:r>
          </a:p>
          <a:p>
            <a:r>
              <a:rPr lang="en-US" dirty="0" smtClean="0"/>
              <a:t>...</a:t>
            </a:r>
          </a:p>
          <a:p>
            <a:r>
              <a:rPr lang="en-US" dirty="0" smtClean="0"/>
              <a:t>Right before the launch of iMac...</a:t>
            </a:r>
          </a:p>
          <a:p>
            <a:endParaRPr lang="en-US" dirty="0" smtClean="0"/>
          </a:p>
          <a:p>
            <a:r>
              <a:rPr lang="en-US" dirty="0" smtClean="0"/>
              <a:t>Jobs had not seen the final product before, and when he looked at it onstage he saw a button on the front, under the display. He pushed it and the CD tray opened. “What the fuck is this?!?” he asked, though not as politely. “None of us said anything,” Schiller recalled, “because he obviously knew what a CD tray was.” So Jobs continued to rail. It was supposed to have a clean CD slot, he insisted, referring to the elegant slot drives that were already to be found in upscale cars. “Steve, this is exactly the drive I showed you when we talked about the components,” Rubinstein explained. “No, there was never a tray, just a slot,” Jobs insisted. Rubinstein didn’t back down. </a:t>
            </a:r>
            <a:r>
              <a:rPr lang="en-US" dirty="0" err="1" smtClean="0"/>
              <a:t>Jobs’s</a:t>
            </a:r>
            <a:r>
              <a:rPr lang="en-US" dirty="0" smtClean="0"/>
              <a:t> fury didn’t abate. “I almost started crying, because it was too late to do anything about it,” Jobs later recalled. </a:t>
            </a:r>
          </a:p>
          <a:p>
            <a:endParaRPr lang="en-US" dirty="0" smtClean="0"/>
          </a:p>
          <a:p>
            <a:r>
              <a:rPr lang="en-US" dirty="0" smtClean="0"/>
              <a:t>...</a:t>
            </a:r>
          </a:p>
          <a:p>
            <a:endParaRPr lang="en-US" dirty="0" smtClean="0"/>
          </a:p>
          <a:p>
            <a:r>
              <a:rPr lang="en-US" dirty="0" smtClean="0"/>
              <a:t>There was also a problem with the video he planned to show. In it, </a:t>
            </a:r>
            <a:r>
              <a:rPr lang="en-US" dirty="0" err="1" smtClean="0"/>
              <a:t>Jony</a:t>
            </a:r>
            <a:r>
              <a:rPr lang="en-US" dirty="0" smtClean="0"/>
              <a:t> </a:t>
            </a:r>
            <a:r>
              <a:rPr lang="en-US" dirty="0" err="1" smtClean="0"/>
              <a:t>Ive</a:t>
            </a:r>
            <a:r>
              <a:rPr lang="en-US" dirty="0" smtClean="0"/>
              <a:t> is shown describing his design thinking and asking, “What computer would the Jetsons have had? It was like, the future yesterday.” At that moment there was a two-second snippet from the cartoon show, showing Jane Jetson looking at a video screen, followed by another two-second clip of the Jetsons giggling by a Christmas tree. At a rehearsal a production assistant told Jobs they would have to remove the clips because Hanna-Barbera had not given permission to use them. “Keep it in,” Jobs barked at him. The assistant explained that there were rules against that. “I don’t care,” Jobs said. “We’re using it.” The clip stayed in. </a:t>
            </a:r>
            <a:endParaRPr lang="en-US" dirty="0"/>
          </a:p>
          <a:p>
            <a:r>
              <a:rPr lang="en-US" dirty="0" smtClean="0"/>
              <a:t>...</a:t>
            </a:r>
          </a:p>
          <a:p>
            <a:endParaRPr lang="en-US" dirty="0" smtClean="0"/>
          </a:p>
          <a:p>
            <a:r>
              <a:rPr lang="en-US" dirty="0" smtClean="0"/>
              <a:t>As always, Jobs was compulsive in preparing for the dramatic unveiling. Having stopped one rehearsal because he was angry about the CD drive tray, he stretched out the other rehearsals to make sure the show would be stellar. He repeatedly went over the climactic moment when he would walk across the stage and proclaim, “Say hello to the new iMac.” He wanted the lighting to be perfect so that the translucence of the new machine would be vivid. But after a few </a:t>
            </a:r>
            <a:r>
              <a:rPr lang="en-US" dirty="0" err="1" smtClean="0"/>
              <a:t>runthroughs</a:t>
            </a:r>
            <a:r>
              <a:rPr lang="en-US" dirty="0" smtClean="0"/>
              <a:t> he was still unsatisfied, an echo of his obsession with stage lighting that </a:t>
            </a:r>
            <a:r>
              <a:rPr lang="en-US" dirty="0" err="1" smtClean="0"/>
              <a:t>Sculley</a:t>
            </a:r>
            <a:r>
              <a:rPr lang="en-US" dirty="0" smtClean="0"/>
              <a:t> had witnessed at the rehearsals for the original 1984 Macintosh launch. He ordered the lights to be brighter and come on earlier, but that still didn’t please him. So he jogged down the auditorium aisle and slouched into a center seat, draping his legs over the seat in front. “Let’s keep doing it till we get it right, okay?” he said. They made another attempt. “No, no,” Jobs complained. “This isn’t working at all.” The next time, the lights were bright enough, but they came on too late. “I’m getting tired of asking about this,” Jobs growled. Finally, the iMac shone just right. “Oh! Right there! That’s great!” Jobs yelled. </a:t>
            </a:r>
          </a:p>
          <a:p>
            <a:r>
              <a:rPr lang="en-US" dirty="0" smtClean="0"/>
              <a:t>...</a:t>
            </a:r>
            <a:endParaRPr lang="en-US" dirty="0"/>
          </a:p>
        </p:txBody>
      </p:sp>
    </p:spTree>
    <p:extLst>
      <p:ext uri="{BB962C8B-B14F-4D97-AF65-F5344CB8AC3E}">
        <p14:creationId xmlns:p14="http://schemas.microsoft.com/office/powerpoint/2010/main" val="948750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263" y="559558"/>
            <a:ext cx="9294125" cy="2031325"/>
          </a:xfrm>
          <a:prstGeom prst="rect">
            <a:avLst/>
          </a:prstGeom>
          <a:noFill/>
        </p:spPr>
        <p:txBody>
          <a:bodyPr wrap="square" rtlCol="0">
            <a:spAutoFit/>
          </a:bodyPr>
          <a:lstStyle/>
          <a:p>
            <a:r>
              <a:rPr lang="en-US" dirty="0" smtClean="0"/>
              <a:t>To control the end-to-end user experience, Jobs got into having dedicated Apple Stores.</a:t>
            </a:r>
          </a:p>
          <a:p>
            <a:endParaRPr lang="en-US" dirty="0"/>
          </a:p>
          <a:p>
            <a:r>
              <a:rPr lang="en-US" dirty="0"/>
              <a:t>Jobs hated to cede control of anything, especially</a:t>
            </a:r>
          </a:p>
          <a:p>
            <a:r>
              <a:rPr lang="en-US" dirty="0"/>
              <a:t>when it might affect the customer experience. But he</a:t>
            </a:r>
          </a:p>
          <a:p>
            <a:r>
              <a:rPr lang="en-US" dirty="0"/>
              <a:t>faced a problem. There was one part of the process he</a:t>
            </a:r>
          </a:p>
          <a:p>
            <a:r>
              <a:rPr lang="en-US" dirty="0"/>
              <a:t>didn’t control: the experience of buying an Apple</a:t>
            </a:r>
          </a:p>
          <a:p>
            <a:r>
              <a:rPr lang="en-US" dirty="0"/>
              <a:t>product in a store.</a:t>
            </a:r>
          </a:p>
        </p:txBody>
      </p:sp>
    </p:spTree>
    <p:extLst>
      <p:ext uri="{BB962C8B-B14F-4D97-AF65-F5344CB8AC3E}">
        <p14:creationId xmlns:p14="http://schemas.microsoft.com/office/powerpoint/2010/main" val="91148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2010" y="136475"/>
            <a:ext cx="11778020" cy="7848302"/>
          </a:xfrm>
          <a:prstGeom prst="rect">
            <a:avLst/>
          </a:prstGeom>
          <a:noFill/>
        </p:spPr>
        <p:txBody>
          <a:bodyPr wrap="square" rtlCol="0">
            <a:spAutoFit/>
          </a:bodyPr>
          <a:lstStyle/>
          <a:p>
            <a:r>
              <a:rPr lang="en-US" dirty="0" smtClean="0"/>
              <a:t>The iPhone Design:</a:t>
            </a:r>
          </a:p>
          <a:p>
            <a:endParaRPr lang="en-US" dirty="0"/>
          </a:p>
          <a:p>
            <a:r>
              <a:rPr lang="en-US" i="1" dirty="0"/>
              <a:t>The Design</a:t>
            </a:r>
          </a:p>
          <a:p>
            <a:endParaRPr lang="en-US" dirty="0" smtClean="0"/>
          </a:p>
          <a:p>
            <a:r>
              <a:rPr lang="en-US" dirty="0" smtClean="0"/>
              <a:t>On many of his major projects, such as the first Toy Story and the Apple store, Jobs pressed “pause” as they neared completion and decided to make major revisions. That happened with the design of the iPhone as well. The initial design had the glass screen set into an aluminum case. One Monday morning Jobs went over to see </a:t>
            </a:r>
            <a:r>
              <a:rPr lang="en-US" dirty="0" err="1" smtClean="0"/>
              <a:t>Ive</a:t>
            </a:r>
            <a:r>
              <a:rPr lang="en-US" dirty="0" smtClean="0"/>
              <a:t>. “I didn’t sleep last night,” he said, “because I realized that I just don’t love it.” It was the most important product he had made since the first Macintosh, and it just didn’t look right to him. </a:t>
            </a:r>
            <a:r>
              <a:rPr lang="en-US" dirty="0" err="1" smtClean="0"/>
              <a:t>Ive</a:t>
            </a:r>
            <a:r>
              <a:rPr lang="en-US" dirty="0" smtClean="0"/>
              <a:t>, to his dismay, instantly realized that Jobs was right. “I remember feeling absolutely embarrassed that he had to make the observation.” </a:t>
            </a:r>
          </a:p>
          <a:p>
            <a:endParaRPr lang="en-US" dirty="0" smtClean="0"/>
          </a:p>
          <a:p>
            <a:r>
              <a:rPr lang="en-US" dirty="0" smtClean="0"/>
              <a:t>The problem was that the iPhone should have been all about the display, but in their current design the case competed with the display instead of getting out of the way. The whole device felt too masculine, task-driven, efficient. “Guys, you’ve killed yourselves over this design for the last nine months, but we’re going to change it,” Jobs told </a:t>
            </a:r>
            <a:r>
              <a:rPr lang="en-US" dirty="0" err="1" smtClean="0"/>
              <a:t>Ive’s</a:t>
            </a:r>
            <a:r>
              <a:rPr lang="en-US" dirty="0" smtClean="0"/>
              <a:t> team. “We’re all going to have to work nights and weekends, and if you want we can hand out some guns so you can kill us now.” Instead of balking, the team agreed. “It was one of my proudest moments at Apple,” Jobs recalled. The new design ended up with just a thin stainless steel bezel that allowed the gorilla glass display to go right to the edge. Every part of the device seemed to defer to the screen. The new look was austere, yet also friendly. You could fondle it. It meant they had to redo the circuit boards, antenna, and processor placement inside, but Jobs ordered the change. “Other companies may have shipped,” said Fadell, “but we pressed the reset button and started over.” </a:t>
            </a:r>
          </a:p>
          <a:p>
            <a:endParaRPr lang="en-US" dirty="0" smtClean="0"/>
          </a:p>
          <a:p>
            <a:r>
              <a:rPr lang="en-US" dirty="0" smtClean="0"/>
              <a:t>One aspect of the design, which reflected not only </a:t>
            </a:r>
            <a:r>
              <a:rPr lang="en-US" dirty="0" err="1" smtClean="0"/>
              <a:t>Jobs’s</a:t>
            </a:r>
            <a:r>
              <a:rPr lang="en-US" dirty="0" smtClean="0"/>
              <a:t> perfectionism but also his desire to control, was that the device was tightly sealed. The case could not be opened, even to change the battery. As with the original Macintosh in 1984, Jobs did not want people fiddling inside. In fact when Apple discovered in 2011 that third-party repair shops were opening up the iPhone 4, it replaced the tiny screws with a </a:t>
            </a:r>
            <a:r>
              <a:rPr lang="en-US" dirty="0" err="1" smtClean="0"/>
              <a:t>tamperresistant</a:t>
            </a:r>
            <a:r>
              <a:rPr lang="en-US" dirty="0" smtClean="0"/>
              <a:t> </a:t>
            </a:r>
            <a:r>
              <a:rPr lang="en-US" dirty="0" err="1" smtClean="0"/>
              <a:t>Pentalobe</a:t>
            </a:r>
            <a:r>
              <a:rPr lang="en-US" dirty="0" smtClean="0"/>
              <a:t> screw that was impossible to open with a commercially available screwdriver. By not having a replaceable battery, it was possible to make the iPhone much thinner. For Jobs, thinner was always better. “He’s always believed that thin is beautiful,” said Tim Cook. “You can see that in all of the work. We have the thinnest notebook, the thinnest smartphone, and we made the iPad thin and then even thinner.” </a:t>
            </a:r>
            <a:endParaRPr lang="en-US" dirty="0"/>
          </a:p>
        </p:txBody>
      </p:sp>
    </p:spTree>
    <p:extLst>
      <p:ext uri="{BB962C8B-B14F-4D97-AF65-F5344CB8AC3E}">
        <p14:creationId xmlns:p14="http://schemas.microsoft.com/office/powerpoint/2010/main" val="4096582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773" y="286603"/>
            <a:ext cx="11068334" cy="6740307"/>
          </a:xfrm>
          <a:prstGeom prst="rect">
            <a:avLst/>
          </a:prstGeom>
          <a:noFill/>
        </p:spPr>
        <p:txBody>
          <a:bodyPr wrap="square" rtlCol="0">
            <a:spAutoFit/>
          </a:bodyPr>
          <a:lstStyle/>
          <a:p>
            <a:r>
              <a:rPr lang="en-US" dirty="0" smtClean="0"/>
              <a:t>The saga of Steve Jobs is the Silicon Valley creation myth writ large: launching a startup in his parents’ garage and building it into the world’s most valuable company. He didn’t invent many things outright, but he was a master at putting together ideas, art, and technology in ways that invented the future. He designed the Mac after appreciating the power of graphical interfaces in a way that Xerox was unable to do, and he created the iPod after grasping the joy of having a thousand songs in your pocket in a way that Sony, which had all the assets and heritage, never could accomplish. Some leaders push innovations by being good at the big picture. Others do so by mastering details. Jobs did both, relentlessly. As a result he launched a series of products over three decades that transformed whole industries: </a:t>
            </a:r>
          </a:p>
          <a:p>
            <a:endParaRPr lang="en-US" dirty="0" smtClean="0"/>
          </a:p>
          <a:p>
            <a:r>
              <a:rPr lang="en-US" dirty="0" smtClean="0"/>
              <a:t>• </a:t>
            </a:r>
            <a:r>
              <a:rPr lang="en-US" dirty="0"/>
              <a:t>The Apple II, which took Wozniak’s circuit </a:t>
            </a:r>
            <a:r>
              <a:rPr lang="en-US" dirty="0" smtClean="0"/>
              <a:t>board and </a:t>
            </a:r>
            <a:r>
              <a:rPr lang="en-US" dirty="0"/>
              <a:t>turned it into the first personal computer that </a:t>
            </a:r>
            <a:r>
              <a:rPr lang="en-US" dirty="0" smtClean="0"/>
              <a:t>was not </a:t>
            </a:r>
            <a:r>
              <a:rPr lang="en-US" dirty="0"/>
              <a:t>just for hobbyists.</a:t>
            </a:r>
          </a:p>
          <a:p>
            <a:r>
              <a:rPr lang="en-US" dirty="0"/>
              <a:t>• The Macintosh, which begat the home </a:t>
            </a:r>
            <a:r>
              <a:rPr lang="en-US" dirty="0" smtClean="0"/>
              <a:t>computer revolution </a:t>
            </a:r>
            <a:r>
              <a:rPr lang="en-US" dirty="0"/>
              <a:t>and popularized graphical user interfaces.</a:t>
            </a:r>
          </a:p>
          <a:p>
            <a:r>
              <a:rPr lang="en-US" dirty="0"/>
              <a:t>• </a:t>
            </a:r>
            <a:r>
              <a:rPr lang="en-US" i="1" dirty="0"/>
              <a:t>Toy Story </a:t>
            </a:r>
            <a:r>
              <a:rPr lang="en-US" dirty="0"/>
              <a:t>and other Pixar blockbusters, </a:t>
            </a:r>
            <a:r>
              <a:rPr lang="en-US" dirty="0" smtClean="0"/>
              <a:t>which opened </a:t>
            </a:r>
            <a:r>
              <a:rPr lang="en-US" dirty="0"/>
              <a:t>up the miracle of digital imagination.</a:t>
            </a:r>
          </a:p>
          <a:p>
            <a:r>
              <a:rPr lang="en-US" dirty="0"/>
              <a:t>• Apple stores, which reinvented the role of a </a:t>
            </a:r>
            <a:r>
              <a:rPr lang="en-US" dirty="0" smtClean="0"/>
              <a:t>store in </a:t>
            </a:r>
            <a:r>
              <a:rPr lang="en-US" dirty="0"/>
              <a:t>defining a brand.</a:t>
            </a:r>
          </a:p>
          <a:p>
            <a:r>
              <a:rPr lang="en-US" dirty="0"/>
              <a:t>• The iPod, which changed the way we </a:t>
            </a:r>
            <a:r>
              <a:rPr lang="en-US" dirty="0" smtClean="0"/>
              <a:t>consume music</a:t>
            </a:r>
            <a:r>
              <a:rPr lang="en-US" dirty="0"/>
              <a:t>.</a:t>
            </a:r>
          </a:p>
          <a:p>
            <a:r>
              <a:rPr lang="en-US" dirty="0"/>
              <a:t>• The iTunes Store, which saved the </a:t>
            </a:r>
            <a:r>
              <a:rPr lang="en-US" dirty="0" smtClean="0"/>
              <a:t>music industry</a:t>
            </a:r>
            <a:r>
              <a:rPr lang="en-US" dirty="0"/>
              <a:t>.</a:t>
            </a:r>
          </a:p>
          <a:p>
            <a:r>
              <a:rPr lang="en-US" dirty="0"/>
              <a:t>• The iPhone, which turned mobile phones </a:t>
            </a:r>
            <a:r>
              <a:rPr lang="en-US" dirty="0" smtClean="0"/>
              <a:t>into music</a:t>
            </a:r>
            <a:r>
              <a:rPr lang="en-US" dirty="0"/>
              <a:t>, photography, video, email, and web devices.</a:t>
            </a:r>
          </a:p>
          <a:p>
            <a:r>
              <a:rPr lang="en-US" dirty="0"/>
              <a:t>• The App Store, which spawned a new </a:t>
            </a:r>
            <a:r>
              <a:rPr lang="en-US" dirty="0" err="1" smtClean="0"/>
              <a:t>contentcreation</a:t>
            </a:r>
            <a:r>
              <a:rPr lang="en-US" dirty="0" smtClean="0"/>
              <a:t> industry</a:t>
            </a:r>
            <a:r>
              <a:rPr lang="en-US" dirty="0"/>
              <a:t>.</a:t>
            </a:r>
          </a:p>
          <a:p>
            <a:r>
              <a:rPr lang="en-US" dirty="0"/>
              <a:t>• The iPad, which launched tablet computing </a:t>
            </a:r>
            <a:r>
              <a:rPr lang="en-US" dirty="0" smtClean="0"/>
              <a:t>and offered </a:t>
            </a:r>
            <a:r>
              <a:rPr lang="en-US" dirty="0"/>
              <a:t>a platform for digital newspapers, </a:t>
            </a:r>
            <a:r>
              <a:rPr lang="en-US" dirty="0" smtClean="0"/>
              <a:t>magazines, books</a:t>
            </a:r>
            <a:r>
              <a:rPr lang="en-US" dirty="0"/>
              <a:t>, and videos.</a:t>
            </a:r>
          </a:p>
          <a:p>
            <a:r>
              <a:rPr lang="en-US" dirty="0"/>
              <a:t>• iCloud, which demoted the computer from </a:t>
            </a:r>
            <a:r>
              <a:rPr lang="en-US" dirty="0" smtClean="0"/>
              <a:t>its central </a:t>
            </a:r>
            <a:r>
              <a:rPr lang="en-US" dirty="0"/>
              <a:t>role in managing our content and let all of our</a:t>
            </a:r>
          </a:p>
          <a:p>
            <a:r>
              <a:rPr lang="en-US" dirty="0"/>
              <a:t>devices sync seamlessly.</a:t>
            </a:r>
          </a:p>
          <a:p>
            <a:r>
              <a:rPr lang="en-US" dirty="0"/>
              <a:t>• And Apple itself, which Jobs considered </a:t>
            </a:r>
            <a:r>
              <a:rPr lang="en-US" dirty="0" smtClean="0"/>
              <a:t>his greatest </a:t>
            </a:r>
            <a:r>
              <a:rPr lang="en-US" dirty="0"/>
              <a:t>creation, a place where imagination </a:t>
            </a:r>
            <a:r>
              <a:rPr lang="en-US" dirty="0" smtClean="0"/>
              <a:t>was nurtured</a:t>
            </a:r>
            <a:r>
              <a:rPr lang="en-US" dirty="0"/>
              <a:t>, applied, and executed in ways so creative </a:t>
            </a:r>
            <a:r>
              <a:rPr lang="en-US" dirty="0" smtClean="0"/>
              <a:t>that it </a:t>
            </a:r>
            <a:r>
              <a:rPr lang="en-US" dirty="0"/>
              <a:t>became the most valuable company on earth.</a:t>
            </a:r>
          </a:p>
        </p:txBody>
      </p:sp>
    </p:spTree>
    <p:extLst>
      <p:ext uri="{BB962C8B-B14F-4D97-AF65-F5344CB8AC3E}">
        <p14:creationId xmlns:p14="http://schemas.microsoft.com/office/powerpoint/2010/main" val="112929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028343"/>
            <a:ext cx="6096000" cy="4801314"/>
          </a:xfrm>
          <a:prstGeom prst="rect">
            <a:avLst/>
          </a:prstGeom>
        </p:spPr>
        <p:txBody>
          <a:bodyPr>
            <a:spAutoFit/>
          </a:bodyPr>
          <a:lstStyle/>
          <a:p>
            <a:r>
              <a:rPr lang="en-US" dirty="0">
                <a:latin typeface="Helvetica" panose="020B0604020202020204" pitchFamily="34" charset="0"/>
              </a:rPr>
              <a:t>Through cars, his father gave Steve his first</a:t>
            </a:r>
          </a:p>
          <a:p>
            <a:r>
              <a:rPr lang="en-US" dirty="0">
                <a:latin typeface="Helvetica" panose="020B0604020202020204" pitchFamily="34" charset="0"/>
              </a:rPr>
              <a:t>exposure to electronics. “My dad did not have a deep</a:t>
            </a:r>
          </a:p>
          <a:p>
            <a:r>
              <a:rPr lang="en-US" dirty="0">
                <a:latin typeface="Helvetica" panose="020B0604020202020204" pitchFamily="34" charset="0"/>
              </a:rPr>
              <a:t>understanding of electronics, but he’d encountered it a</a:t>
            </a:r>
          </a:p>
          <a:p>
            <a:r>
              <a:rPr lang="en-US" dirty="0">
                <a:latin typeface="Helvetica" panose="020B0604020202020204" pitchFamily="34" charset="0"/>
              </a:rPr>
              <a:t>lot in automobiles and other things he would fix. He</a:t>
            </a:r>
          </a:p>
          <a:p>
            <a:r>
              <a:rPr lang="en-US" dirty="0">
                <a:latin typeface="Helvetica" panose="020B0604020202020204" pitchFamily="34" charset="0"/>
              </a:rPr>
              <a:t>showed me the rudiments of electronics, and I got very</a:t>
            </a:r>
          </a:p>
          <a:p>
            <a:r>
              <a:rPr lang="en-US" dirty="0">
                <a:latin typeface="Helvetica" panose="020B0604020202020204" pitchFamily="34" charset="0"/>
              </a:rPr>
              <a:t>interested in that.” Even more interesting were the trips</a:t>
            </a:r>
          </a:p>
          <a:p>
            <a:r>
              <a:rPr lang="en-US" dirty="0">
                <a:latin typeface="Helvetica" panose="020B0604020202020204" pitchFamily="34" charset="0"/>
              </a:rPr>
              <a:t>to scavenge for parts. “Every weekend, there’d be a</a:t>
            </a:r>
          </a:p>
          <a:p>
            <a:r>
              <a:rPr lang="en-US" dirty="0">
                <a:latin typeface="Helvetica" panose="020B0604020202020204" pitchFamily="34" charset="0"/>
              </a:rPr>
              <a:t>junkyard trip. We’d be looking for a generator, a</a:t>
            </a:r>
          </a:p>
          <a:p>
            <a:r>
              <a:rPr lang="en-US" dirty="0">
                <a:latin typeface="Helvetica" panose="020B0604020202020204" pitchFamily="34" charset="0"/>
              </a:rPr>
              <a:t>carburetor, all sorts of components.” He remembered</a:t>
            </a:r>
          </a:p>
          <a:p>
            <a:r>
              <a:rPr lang="en-US" dirty="0">
                <a:latin typeface="Helvetica" panose="020B0604020202020204" pitchFamily="34" charset="0"/>
              </a:rPr>
              <a:t>watching his father negotiate at the counter. “He was a</a:t>
            </a:r>
          </a:p>
          <a:p>
            <a:r>
              <a:rPr lang="en-US" dirty="0">
                <a:latin typeface="Helvetica" panose="020B0604020202020204" pitchFamily="34" charset="0"/>
              </a:rPr>
              <a:t>good bargainer, because he knew better than the guys</a:t>
            </a:r>
          </a:p>
          <a:p>
            <a:r>
              <a:rPr lang="en-US" dirty="0">
                <a:latin typeface="Helvetica" panose="020B0604020202020204" pitchFamily="34" charset="0"/>
              </a:rPr>
              <a:t>at the counter what the parts should cost.” This helped</a:t>
            </a:r>
          </a:p>
          <a:p>
            <a:r>
              <a:rPr lang="en-US" dirty="0">
                <a:latin typeface="Helvetica" panose="020B0604020202020204" pitchFamily="34" charset="0"/>
              </a:rPr>
              <a:t>fulfill the pledge his parents made when he was</a:t>
            </a:r>
          </a:p>
          <a:p>
            <a:r>
              <a:rPr lang="en-US" dirty="0">
                <a:latin typeface="Helvetica" panose="020B0604020202020204" pitchFamily="34" charset="0"/>
              </a:rPr>
              <a:t>adopted. “My college fund came from my dad paying</a:t>
            </a:r>
          </a:p>
          <a:p>
            <a:r>
              <a:rPr lang="en-US" dirty="0">
                <a:latin typeface="Helvetica" panose="020B0604020202020204" pitchFamily="34" charset="0"/>
              </a:rPr>
              <a:t>$50 for a Ford Falcon or some other beat-up car that</a:t>
            </a:r>
          </a:p>
          <a:p>
            <a:r>
              <a:rPr lang="en-US" dirty="0">
                <a:latin typeface="Helvetica" panose="020B0604020202020204" pitchFamily="34" charset="0"/>
              </a:rPr>
              <a:t>didn’t run, working on it for a few weeks, and selling it</a:t>
            </a:r>
          </a:p>
          <a:p>
            <a:r>
              <a:rPr lang="en-US" dirty="0">
                <a:latin typeface="Helvetica" panose="020B0604020202020204" pitchFamily="34" charset="0"/>
              </a:rPr>
              <a:t>for $250—and not telling the IRS.”</a:t>
            </a:r>
            <a:endParaRPr lang="en-US" dirty="0"/>
          </a:p>
        </p:txBody>
      </p:sp>
    </p:spTree>
    <p:extLst>
      <p:ext uri="{BB962C8B-B14F-4D97-AF65-F5344CB8AC3E}">
        <p14:creationId xmlns:p14="http://schemas.microsoft.com/office/powerpoint/2010/main" val="215112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477" y="135791"/>
            <a:ext cx="11573301" cy="3970318"/>
          </a:xfrm>
          <a:prstGeom prst="rect">
            <a:avLst/>
          </a:prstGeom>
        </p:spPr>
        <p:txBody>
          <a:bodyPr wrap="square">
            <a:spAutoFit/>
          </a:bodyPr>
          <a:lstStyle/>
          <a:p>
            <a:r>
              <a:rPr lang="en-US" b="1" dirty="0" smtClean="0">
                <a:solidFill>
                  <a:srgbClr val="000000"/>
                </a:solidFill>
                <a:latin typeface="Helvetica" panose="020B0604020202020204" pitchFamily="34" charset="0"/>
              </a:rPr>
              <a:t>Role Jobs’ father played in his early development:</a:t>
            </a:r>
          </a:p>
          <a:p>
            <a:endParaRPr lang="en-US" b="1" dirty="0" smtClean="0">
              <a:solidFill>
                <a:srgbClr val="000000"/>
              </a:solidFill>
              <a:latin typeface="Helvetica" panose="020B0604020202020204" pitchFamily="34" charset="0"/>
            </a:endParaRPr>
          </a:p>
          <a:p>
            <a:r>
              <a:rPr lang="en-US" dirty="0" smtClean="0">
                <a:solidFill>
                  <a:srgbClr val="000000"/>
                </a:solidFill>
                <a:latin typeface="Helvetica" panose="020B0604020202020204" pitchFamily="34" charset="0"/>
              </a:rPr>
              <a:t>His school, </a:t>
            </a:r>
            <a:r>
              <a:rPr lang="en-US" dirty="0" err="1" smtClean="0">
                <a:solidFill>
                  <a:srgbClr val="000000"/>
                </a:solidFill>
                <a:latin typeface="Helvetica" panose="020B0604020202020204" pitchFamily="34" charset="0"/>
              </a:rPr>
              <a:t>Monta</a:t>
            </a:r>
            <a:r>
              <a:rPr lang="en-US" dirty="0" smtClean="0">
                <a:solidFill>
                  <a:srgbClr val="000000"/>
                </a:solidFill>
                <a:latin typeface="Helvetica" panose="020B0604020202020204" pitchFamily="34" charset="0"/>
              </a:rPr>
              <a:t> Loma Elementary, was a series of low-slung 1950s buildings four blocks from his house. He countered his boredom by playing pranks. “I had a good friend named Rick </a:t>
            </a:r>
            <a:r>
              <a:rPr lang="en-US" dirty="0" err="1" smtClean="0">
                <a:solidFill>
                  <a:srgbClr val="000000"/>
                </a:solidFill>
                <a:latin typeface="Helvetica" panose="020B0604020202020204" pitchFamily="34" charset="0"/>
              </a:rPr>
              <a:t>Ferrentino</a:t>
            </a:r>
            <a:r>
              <a:rPr lang="en-US" dirty="0" smtClean="0">
                <a:solidFill>
                  <a:srgbClr val="000000"/>
                </a:solidFill>
                <a:latin typeface="Helvetica" panose="020B0604020202020204" pitchFamily="34" charset="0"/>
              </a:rPr>
              <a:t>, and we’d get into all sorts of trouble,” he recalled. “Like we made little posters announcing ‘Bring Your Pet to School Day.’ It was crazy, with dogs chasing cats all over, and the Steve Jobs by Walter Isaacson 25 teachers were beside themselves.” Another time they convinced some kids to tell them the combination numbers for their bike locks. “Then we went outside and switched all of the locks, and nobody could get their bikes. It took them until late that night to straighten things out.” When he was in third grade, the pranks became a bit more dangerous. “One time we set off an explosive under the chair of our teacher, Mrs. Thurman. We gave her a nervous twitch.” Not surprisingly, he was sent home two or three times before he finished third grade. By then, however, his father had begun to treat him as special, and in his calm but firm manner he made it clear that he expected the school to do the same. “Look, it’s not his fault,” Paul Jobs told the teachers, his son recalled. “If you can’t keep him interested, it’s your fault.” </a:t>
            </a:r>
          </a:p>
        </p:txBody>
      </p:sp>
    </p:spTree>
    <p:extLst>
      <p:ext uri="{BB962C8B-B14F-4D97-AF65-F5344CB8AC3E}">
        <p14:creationId xmlns:p14="http://schemas.microsoft.com/office/powerpoint/2010/main" val="271480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501" y="-2708"/>
            <a:ext cx="10426890" cy="3693319"/>
          </a:xfrm>
          <a:prstGeom prst="rect">
            <a:avLst/>
          </a:prstGeom>
        </p:spPr>
        <p:txBody>
          <a:bodyPr wrap="square">
            <a:spAutoFit/>
          </a:bodyPr>
          <a:lstStyle/>
          <a:p>
            <a:r>
              <a:rPr lang="en-US" dirty="0" smtClean="0"/>
              <a:t>When it came time for him to go into fourth grade, the school decided it was best to put Jobs and </a:t>
            </a:r>
            <a:r>
              <a:rPr lang="en-US" dirty="0" err="1" smtClean="0"/>
              <a:t>Ferrentino</a:t>
            </a:r>
            <a:r>
              <a:rPr lang="en-US" dirty="0" smtClean="0"/>
              <a:t> into separate classes. The teacher for the advanced class was a spunky woman named Imogene Hill, known as “Teddy,” and she became, Jobs said, “one of the saints of my life.” After watching him for a couple of weeks, she figured that the best way to handle him was to bribe him. “After school one day, she gave me this workbook with math problems in it, and she said, ‘I want you to take it home and do this.’ And I thought, ‘Are you nuts?’ And then she pulled out one of these giant lollipops that seemed as big as the world.</a:t>
            </a:r>
          </a:p>
          <a:p>
            <a:endParaRPr lang="en-US" dirty="0" smtClean="0"/>
          </a:p>
          <a:p>
            <a:r>
              <a:rPr lang="en-US" dirty="0" smtClean="0"/>
              <a:t>And she said, ‘When you’re done with it, if you get it mostly right, I will give you this and five dollars.’ And I handed it back within two days.” After a few months, he no longer required the bribes. “I just wanted to learn and to please her.” She reciprocated by getting him a hobby kit for grinding a lens and making a camera. “I learned more from her than any other teacher, and if it hadn’t been for her I’m sure I would have gone to jail.” It reinforced, once again, the idea that he was special. “In my class, it was just me she cared about. She saw something in me.” </a:t>
            </a:r>
            <a:endParaRPr lang="en-US" dirty="0"/>
          </a:p>
        </p:txBody>
      </p:sp>
    </p:spTree>
    <p:extLst>
      <p:ext uri="{BB962C8B-B14F-4D97-AF65-F5344CB8AC3E}">
        <p14:creationId xmlns:p14="http://schemas.microsoft.com/office/powerpoint/2010/main" val="96979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335846"/>
            <a:ext cx="11723427" cy="3693319"/>
          </a:xfrm>
          <a:prstGeom prst="rect">
            <a:avLst/>
          </a:prstGeom>
        </p:spPr>
        <p:txBody>
          <a:bodyPr wrap="square">
            <a:spAutoFit/>
          </a:bodyPr>
          <a:lstStyle/>
          <a:p>
            <a:r>
              <a:rPr lang="en-US" dirty="0" smtClean="0"/>
              <a:t>The story, Ron Rosenbaum’s “Secrets of the Little Blue Box,” described how hackers and phone </a:t>
            </a:r>
            <a:r>
              <a:rPr lang="en-US" dirty="0" err="1" smtClean="0"/>
              <a:t>phreakers</a:t>
            </a:r>
            <a:r>
              <a:rPr lang="en-US" dirty="0" smtClean="0"/>
              <a:t> had found ways to make </a:t>
            </a:r>
            <a:r>
              <a:rPr lang="en-US" dirty="0" err="1" smtClean="0"/>
              <a:t>longdistance</a:t>
            </a:r>
            <a:r>
              <a:rPr lang="en-US" dirty="0" smtClean="0"/>
              <a:t> calls for free by replicating the tones that routed signals on the AT&amp;T network.</a:t>
            </a:r>
          </a:p>
          <a:p>
            <a:endParaRPr lang="en-US" dirty="0" smtClean="0"/>
          </a:p>
          <a:p>
            <a:r>
              <a:rPr lang="en-US" dirty="0" smtClean="0"/>
              <a:t>At first the Blue Box was used for fun and pranks. The most daring of these was when they called the Vatican and Wozniak pretended to be Henry Kissinger wanting to speak to the pope. “</a:t>
            </a:r>
            <a:r>
              <a:rPr lang="en-US" dirty="0" err="1" smtClean="0"/>
              <a:t>Ve</a:t>
            </a:r>
            <a:r>
              <a:rPr lang="en-US" dirty="0" smtClean="0"/>
              <a:t> are at de summit meeting in Moscow, and </a:t>
            </a:r>
            <a:r>
              <a:rPr lang="en-US" dirty="0" err="1" smtClean="0"/>
              <a:t>ve</a:t>
            </a:r>
            <a:r>
              <a:rPr lang="en-US" dirty="0" smtClean="0"/>
              <a:t> need to talk to de pope,” Woz intoned. He was told that it was 5:30 a.m. and the pope was sleeping. When he called back, he got a bishop who was supposed to serve as the translator. But they never actually got the pope on the line. “They realized that Woz wasn’t Henry Kissinger,” Jobs recalled. “We were at a public phone booth.” It was then that they reached an important milestone, one that would establish a pattern in their partnerships: Jobs came up with the idea that the Blue Box could be more than merely a hobby; they could build and sell them. “I got together the rest of the components, like the casing and power supply and keypads, and figured out how we could price it,” Jobs said, foreshadowing roles he would play when they founded Apple. The finished product was about the size of two decks of playing cards. The parts cost about $40, and Jobs decided they should sell it for $150. </a:t>
            </a:r>
            <a:endParaRPr lang="en-US" dirty="0"/>
          </a:p>
        </p:txBody>
      </p:sp>
    </p:spTree>
    <p:extLst>
      <p:ext uri="{BB962C8B-B14F-4D97-AF65-F5344CB8AC3E}">
        <p14:creationId xmlns:p14="http://schemas.microsoft.com/office/powerpoint/2010/main" val="237971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689789"/>
            <a:ext cx="6096000" cy="5355312"/>
          </a:xfrm>
          <a:prstGeom prst="rect">
            <a:avLst/>
          </a:prstGeom>
        </p:spPr>
        <p:txBody>
          <a:bodyPr>
            <a:spAutoFit/>
          </a:bodyPr>
          <a:lstStyle/>
          <a:p>
            <a:r>
              <a:rPr lang="en-US" dirty="0">
                <a:solidFill>
                  <a:srgbClr val="000000"/>
                </a:solidFill>
                <a:latin typeface="Helvetica" panose="020B0604020202020204" pitchFamily="34" charset="0"/>
              </a:rPr>
              <a:t>The partnership paved the way for what would be</a:t>
            </a:r>
          </a:p>
          <a:p>
            <a:r>
              <a:rPr lang="en-US" dirty="0">
                <a:solidFill>
                  <a:srgbClr val="000000"/>
                </a:solidFill>
                <a:latin typeface="Helvetica" panose="020B0604020202020204" pitchFamily="34" charset="0"/>
              </a:rPr>
              <a:t>a bigger adventure together. “If it hadn’t been for the</a:t>
            </a:r>
          </a:p>
          <a:p>
            <a:r>
              <a:rPr lang="en-US" dirty="0">
                <a:solidFill>
                  <a:srgbClr val="000000"/>
                </a:solidFill>
                <a:latin typeface="Helvetica" panose="020B0604020202020204" pitchFamily="34" charset="0"/>
              </a:rPr>
              <a:t>Blue Boxes, there wouldn’t have been an Apple,” Jobs</a:t>
            </a:r>
          </a:p>
          <a:p>
            <a:r>
              <a:rPr lang="en-US" dirty="0" smtClean="0">
                <a:solidFill>
                  <a:srgbClr val="000000"/>
                </a:solidFill>
                <a:latin typeface="Helvetica" panose="020B0604020202020204" pitchFamily="34" charset="0"/>
              </a:rPr>
              <a:t>later </a:t>
            </a:r>
            <a:r>
              <a:rPr lang="en-US" dirty="0">
                <a:solidFill>
                  <a:srgbClr val="000000"/>
                </a:solidFill>
                <a:latin typeface="Helvetica" panose="020B0604020202020204" pitchFamily="34" charset="0"/>
              </a:rPr>
              <a:t>reflected. “I’m 100% sure of that. Woz and I</a:t>
            </a:r>
          </a:p>
          <a:p>
            <a:r>
              <a:rPr lang="en-US" dirty="0">
                <a:solidFill>
                  <a:srgbClr val="000000"/>
                </a:solidFill>
                <a:latin typeface="Helvetica" panose="020B0604020202020204" pitchFamily="34" charset="0"/>
              </a:rPr>
              <a:t>learned how to work together, and we gained the</a:t>
            </a:r>
          </a:p>
          <a:p>
            <a:r>
              <a:rPr lang="en-US" dirty="0">
                <a:solidFill>
                  <a:srgbClr val="000000"/>
                </a:solidFill>
                <a:latin typeface="Helvetica" panose="020B0604020202020204" pitchFamily="34" charset="0"/>
              </a:rPr>
              <a:t>confidence that we could solve technical problems and</a:t>
            </a:r>
          </a:p>
          <a:p>
            <a:r>
              <a:rPr lang="en-US" dirty="0">
                <a:solidFill>
                  <a:srgbClr val="000000"/>
                </a:solidFill>
                <a:latin typeface="Helvetica" panose="020B0604020202020204" pitchFamily="34" charset="0"/>
              </a:rPr>
              <a:t>actually put something into production.” They had</a:t>
            </a:r>
          </a:p>
          <a:p>
            <a:r>
              <a:rPr lang="en-US" dirty="0">
                <a:solidFill>
                  <a:srgbClr val="000000"/>
                </a:solidFill>
                <a:latin typeface="Helvetica" panose="020B0604020202020204" pitchFamily="34" charset="0"/>
              </a:rPr>
              <a:t>created a device with a little circuit board that could</a:t>
            </a:r>
          </a:p>
          <a:p>
            <a:r>
              <a:rPr lang="en-US" dirty="0">
                <a:solidFill>
                  <a:srgbClr val="000000"/>
                </a:solidFill>
                <a:latin typeface="Helvetica" panose="020B0604020202020204" pitchFamily="34" charset="0"/>
              </a:rPr>
              <a:t>control billions of dollars’ worth of infrastructure. “You</a:t>
            </a:r>
          </a:p>
          <a:p>
            <a:r>
              <a:rPr lang="en-US" dirty="0">
                <a:solidFill>
                  <a:srgbClr val="000000"/>
                </a:solidFill>
                <a:latin typeface="Helvetica" panose="020B0604020202020204" pitchFamily="34" charset="0"/>
              </a:rPr>
              <a:t>cannot believe how much confidence that gave us.”</a:t>
            </a:r>
          </a:p>
          <a:p>
            <a:r>
              <a:rPr lang="en-US" dirty="0">
                <a:solidFill>
                  <a:srgbClr val="000000"/>
                </a:solidFill>
                <a:latin typeface="Helvetica" panose="020B0604020202020204" pitchFamily="34" charset="0"/>
              </a:rPr>
              <a:t>Woz came to the same conclusion: “It was probably a</a:t>
            </a:r>
          </a:p>
          <a:p>
            <a:r>
              <a:rPr lang="en-US" dirty="0">
                <a:solidFill>
                  <a:srgbClr val="000000"/>
                </a:solidFill>
                <a:latin typeface="Helvetica" panose="020B0604020202020204" pitchFamily="34" charset="0"/>
              </a:rPr>
              <a:t>bad idea selling them, but it gave us a taste of what we</a:t>
            </a:r>
          </a:p>
          <a:p>
            <a:r>
              <a:rPr lang="en-US" dirty="0">
                <a:solidFill>
                  <a:srgbClr val="000000"/>
                </a:solidFill>
                <a:latin typeface="Helvetica" panose="020B0604020202020204" pitchFamily="34" charset="0"/>
              </a:rPr>
              <a:t>could do with my engineering skills and his vision.” The</a:t>
            </a:r>
          </a:p>
          <a:p>
            <a:r>
              <a:rPr lang="en-US" dirty="0">
                <a:solidFill>
                  <a:srgbClr val="000000"/>
                </a:solidFill>
                <a:latin typeface="Helvetica" panose="020B0604020202020204" pitchFamily="34" charset="0"/>
              </a:rPr>
              <a:t>Blue Box adventure established a template for a</a:t>
            </a:r>
          </a:p>
          <a:p>
            <a:r>
              <a:rPr lang="en-US" dirty="0">
                <a:solidFill>
                  <a:srgbClr val="000000"/>
                </a:solidFill>
                <a:latin typeface="Helvetica" panose="020B0604020202020204" pitchFamily="34" charset="0"/>
              </a:rPr>
              <a:t>partnership that would soon be born. Wozniak would be</a:t>
            </a:r>
          </a:p>
          <a:p>
            <a:r>
              <a:rPr lang="en-US" dirty="0">
                <a:solidFill>
                  <a:srgbClr val="000000"/>
                </a:solidFill>
                <a:latin typeface="Helvetica" panose="020B0604020202020204" pitchFamily="34" charset="0"/>
              </a:rPr>
              <a:t>the gentle wizard coming up with a neat invention that</a:t>
            </a:r>
          </a:p>
          <a:p>
            <a:r>
              <a:rPr lang="en-US" dirty="0">
                <a:solidFill>
                  <a:srgbClr val="000000"/>
                </a:solidFill>
                <a:latin typeface="Helvetica" panose="020B0604020202020204" pitchFamily="34" charset="0"/>
              </a:rPr>
              <a:t>he would have been happy just to give away, and Jobs</a:t>
            </a:r>
          </a:p>
          <a:p>
            <a:r>
              <a:rPr lang="en-US" dirty="0">
                <a:solidFill>
                  <a:srgbClr val="000000"/>
                </a:solidFill>
                <a:latin typeface="Helvetica" panose="020B0604020202020204" pitchFamily="34" charset="0"/>
              </a:rPr>
              <a:t>would figure out how to make it user-friendly, put it</a:t>
            </a:r>
          </a:p>
          <a:p>
            <a:r>
              <a:rPr lang="en-US" dirty="0">
                <a:solidFill>
                  <a:srgbClr val="000000"/>
                </a:solidFill>
                <a:latin typeface="Helvetica" panose="020B0604020202020204" pitchFamily="34" charset="0"/>
              </a:rPr>
              <a:t>together in a package, market it, and make a few bucks.</a:t>
            </a:r>
            <a:endParaRPr lang="en-US" dirty="0"/>
          </a:p>
        </p:txBody>
      </p:sp>
    </p:spTree>
    <p:extLst>
      <p:ext uri="{BB962C8B-B14F-4D97-AF65-F5344CB8AC3E}">
        <p14:creationId xmlns:p14="http://schemas.microsoft.com/office/powerpoint/2010/main" val="228461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546" y="300251"/>
            <a:ext cx="11423175" cy="6740307"/>
          </a:xfrm>
          <a:prstGeom prst="rect">
            <a:avLst/>
          </a:prstGeom>
        </p:spPr>
        <p:txBody>
          <a:bodyPr wrap="square">
            <a:spAutoFit/>
          </a:bodyPr>
          <a:lstStyle/>
          <a:p>
            <a:r>
              <a:rPr lang="en-US" dirty="0" smtClean="0">
                <a:solidFill>
                  <a:srgbClr val="000000"/>
                </a:solidFill>
                <a:latin typeface="Helvetica" panose="020B0604020202020204" pitchFamily="34" charset="0"/>
              </a:rPr>
              <a:t>Jobs quickly became bored with college. He liked being at Reed, just not taking the required classes. In fact he was surprised when he found out that, for all of its hippie aura, there were strict course requirements. When Wozniak came to visit, Jobs waved his schedule at him and complained, “They are making me take all these courses.” Woz replied, “Yes, that’s what they do in college.” Jobs refused to go to the classes he was assigned and instead went to the ones he wanted, such as a dance class where he could enjoy both the creativity and the chance to meet girls. “I would never have refused to take the courses you were supposed to, that’s a difference in our personality,” Wozniak marveled. </a:t>
            </a:r>
          </a:p>
          <a:p>
            <a:endParaRPr lang="en-US" dirty="0">
              <a:solidFill>
                <a:srgbClr val="000000"/>
              </a:solidFill>
              <a:latin typeface="Helvetica" panose="020B0604020202020204" pitchFamily="34" charset="0"/>
            </a:endParaRPr>
          </a:p>
          <a:p>
            <a:r>
              <a:rPr lang="en-US" dirty="0" smtClean="0">
                <a:solidFill>
                  <a:srgbClr val="000000"/>
                </a:solidFill>
                <a:latin typeface="Helvetica" panose="020B0604020202020204" pitchFamily="34" charset="0"/>
              </a:rPr>
              <a:t>Jobs also began to feel guilty, he later said, about spending so much of his parents’ money on an education that did not seem worthwhile. “All of my working-class parents’ savings were being spent on my college tuition,” he recounted in a famous commencement address at Stanford. “I had no idea what I wanted to do with my life and no idea how college was going to help me figure it out. And here I was spending all of the money my parents had saved their entire life. So I decided to drop out and trust that it would all work out okay.” </a:t>
            </a:r>
          </a:p>
          <a:p>
            <a:endParaRPr lang="en-US" dirty="0" smtClean="0">
              <a:solidFill>
                <a:srgbClr val="000000"/>
              </a:solidFill>
              <a:latin typeface="Helvetica" panose="020B0604020202020204" pitchFamily="34" charset="0"/>
            </a:endParaRPr>
          </a:p>
          <a:p>
            <a:r>
              <a:rPr lang="en-US" dirty="0" smtClean="0">
                <a:solidFill>
                  <a:srgbClr val="000000"/>
                </a:solidFill>
                <a:latin typeface="Helvetica" panose="020B0604020202020204" pitchFamily="34" charset="0"/>
              </a:rPr>
              <a:t>He didn’t actually want to leave Reed; he just wanted to quit paying tuition and taking classes that didn’t interest him. Remarkably, Reed tolerated that. “He had a very inquiring mind that was enormously attractive,” said the dean of students, Jack </a:t>
            </a:r>
            <a:r>
              <a:rPr lang="en-US" dirty="0" err="1" smtClean="0">
                <a:solidFill>
                  <a:srgbClr val="000000"/>
                </a:solidFill>
                <a:latin typeface="Helvetica" panose="020B0604020202020204" pitchFamily="34" charset="0"/>
              </a:rPr>
              <a:t>Dudman</a:t>
            </a:r>
            <a:r>
              <a:rPr lang="en-US" dirty="0" smtClean="0">
                <a:solidFill>
                  <a:srgbClr val="000000"/>
                </a:solidFill>
                <a:latin typeface="Helvetica" panose="020B0604020202020204" pitchFamily="34" charset="0"/>
              </a:rPr>
              <a:t>. “He refused to accept automatically received truths, and he wanted to examine everything himself.” </a:t>
            </a:r>
            <a:r>
              <a:rPr lang="en-US" dirty="0" err="1" smtClean="0">
                <a:solidFill>
                  <a:srgbClr val="000000"/>
                </a:solidFill>
                <a:latin typeface="Helvetica" panose="020B0604020202020204" pitchFamily="34" charset="0"/>
              </a:rPr>
              <a:t>Dudman</a:t>
            </a:r>
            <a:r>
              <a:rPr lang="en-US" dirty="0" smtClean="0">
                <a:solidFill>
                  <a:srgbClr val="000000"/>
                </a:solidFill>
                <a:latin typeface="Helvetica" panose="020B0604020202020204" pitchFamily="34" charset="0"/>
              </a:rPr>
              <a:t> allowed Jobs to audit classes and stay with friends in the dorms even after he stopped paying tuition. “The minute I dropped out I could stop taking the required classes that didn’t interest me, and begin dropping in on the ones that looked interesting,” he said. Among them was a calligraphy class that appealed to him after he saw posters on campus that were beautifully drawn. “I learned about serif and sans serif typefaces, about varying the amount of space between different letter combinations, about what makes great typography great. It was beautiful, historical, artistically subtle in a way that science can’t capture, and I found it fascinating.” </a:t>
            </a:r>
            <a:endParaRPr lang="en-US"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3059943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12583</Words>
  <Application>Microsoft Office PowerPoint</Application>
  <PresentationFormat>Widescreen</PresentationFormat>
  <Paragraphs>285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Helvetica</vt:lpstr>
      <vt:lpstr>Helvetica-Oblique</vt:lpstr>
      <vt:lpstr>Office Theme</vt:lpstr>
      <vt:lpstr>Steve Jobs By Walter Isaacson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 Jobs By Walter Isaacson</dc:title>
  <dc:creator>Ashish Jain</dc:creator>
  <cp:lastModifiedBy>Ashish Jain</cp:lastModifiedBy>
  <cp:revision>56</cp:revision>
  <dcterms:created xsi:type="dcterms:W3CDTF">2019-04-07T08:17:06Z</dcterms:created>
  <dcterms:modified xsi:type="dcterms:W3CDTF">2019-04-08T06:29:12Z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2019-04-07T08:17:11.6886806Z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Manual</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2019-04-07T08:17:11.6886806Z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Manual</vt:lpwstr>
  </property>
  <property fmtid="{D5CDD505-2E9C-101B-9397-08002B2CF9AE}" pid="17" name="Sensitivity">
    <vt:lpwstr>Internal Companywide usage</vt:lpwstr>
  </property>
</Properties>
</file>