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8" r:id="rId8"/>
    <p:sldId id="262" r:id="rId9"/>
    <p:sldId id="269" r:id="rId10"/>
    <p:sldId id="263" r:id="rId11"/>
    <p:sldId id="264"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FB6411-C248-4775-950C-658B1E3FF911}" type="datetimeFigureOut">
              <a:rPr lang="en-US" smtClean="0"/>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FFF573-766F-4786-9B45-9595777B085F}" type="slidenum">
              <a:rPr lang="en-US" smtClean="0"/>
              <a:t>‹#›</a:t>
            </a:fld>
            <a:endParaRPr lang="en-US" dirty="0"/>
          </a:p>
        </p:txBody>
      </p:sp>
    </p:spTree>
    <p:extLst>
      <p:ext uri="{BB962C8B-B14F-4D97-AF65-F5344CB8AC3E}">
        <p14:creationId xmlns:p14="http://schemas.microsoft.com/office/powerpoint/2010/main" val="3064004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FB6411-C248-4775-950C-658B1E3FF911}" type="datetimeFigureOut">
              <a:rPr lang="en-US" smtClean="0"/>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FFF573-766F-4786-9B45-9595777B085F}" type="slidenum">
              <a:rPr lang="en-US" smtClean="0"/>
              <a:t>‹#›</a:t>
            </a:fld>
            <a:endParaRPr lang="en-US" dirty="0"/>
          </a:p>
        </p:txBody>
      </p:sp>
    </p:spTree>
    <p:extLst>
      <p:ext uri="{BB962C8B-B14F-4D97-AF65-F5344CB8AC3E}">
        <p14:creationId xmlns:p14="http://schemas.microsoft.com/office/powerpoint/2010/main" val="1374833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FB6411-C248-4775-950C-658B1E3FF911}" type="datetimeFigureOut">
              <a:rPr lang="en-US" smtClean="0"/>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FFF573-766F-4786-9B45-9595777B085F}" type="slidenum">
              <a:rPr lang="en-US" smtClean="0"/>
              <a:t>‹#›</a:t>
            </a:fld>
            <a:endParaRPr lang="en-US" dirty="0"/>
          </a:p>
        </p:txBody>
      </p:sp>
    </p:spTree>
    <p:extLst>
      <p:ext uri="{BB962C8B-B14F-4D97-AF65-F5344CB8AC3E}">
        <p14:creationId xmlns:p14="http://schemas.microsoft.com/office/powerpoint/2010/main" val="2616417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FB6411-C248-4775-950C-658B1E3FF911}" type="datetimeFigureOut">
              <a:rPr lang="en-US" smtClean="0"/>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FFF573-766F-4786-9B45-9595777B085F}" type="slidenum">
              <a:rPr lang="en-US" smtClean="0"/>
              <a:t>‹#›</a:t>
            </a:fld>
            <a:endParaRPr lang="en-US" dirty="0"/>
          </a:p>
        </p:txBody>
      </p:sp>
    </p:spTree>
    <p:extLst>
      <p:ext uri="{BB962C8B-B14F-4D97-AF65-F5344CB8AC3E}">
        <p14:creationId xmlns:p14="http://schemas.microsoft.com/office/powerpoint/2010/main" val="2359677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5FB6411-C248-4775-950C-658B1E3FF911}" type="datetimeFigureOut">
              <a:rPr lang="en-US" smtClean="0"/>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FFF573-766F-4786-9B45-9595777B085F}" type="slidenum">
              <a:rPr lang="en-US" smtClean="0"/>
              <a:t>‹#›</a:t>
            </a:fld>
            <a:endParaRPr lang="en-US" dirty="0"/>
          </a:p>
        </p:txBody>
      </p:sp>
    </p:spTree>
    <p:extLst>
      <p:ext uri="{BB962C8B-B14F-4D97-AF65-F5344CB8AC3E}">
        <p14:creationId xmlns:p14="http://schemas.microsoft.com/office/powerpoint/2010/main" val="3735998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FB6411-C248-4775-950C-658B1E3FF911}" type="datetimeFigureOut">
              <a:rPr lang="en-US" smtClean="0"/>
              <a:t>4/21/2019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FFF573-766F-4786-9B45-9595777B085F}" type="slidenum">
              <a:rPr lang="en-US" smtClean="0"/>
              <a:t>‹#›</a:t>
            </a:fld>
            <a:endParaRPr lang="en-US" dirty="0"/>
          </a:p>
        </p:txBody>
      </p:sp>
    </p:spTree>
    <p:extLst>
      <p:ext uri="{BB962C8B-B14F-4D97-AF65-F5344CB8AC3E}">
        <p14:creationId xmlns:p14="http://schemas.microsoft.com/office/powerpoint/2010/main" val="229617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FB6411-C248-4775-950C-658B1E3FF911}" type="datetimeFigureOut">
              <a:rPr lang="en-US" smtClean="0"/>
              <a:t>4/21/2019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6FFF573-766F-4786-9B45-9595777B085F}" type="slidenum">
              <a:rPr lang="en-US" smtClean="0"/>
              <a:t>‹#›</a:t>
            </a:fld>
            <a:endParaRPr lang="en-US" dirty="0"/>
          </a:p>
        </p:txBody>
      </p:sp>
    </p:spTree>
    <p:extLst>
      <p:ext uri="{BB962C8B-B14F-4D97-AF65-F5344CB8AC3E}">
        <p14:creationId xmlns:p14="http://schemas.microsoft.com/office/powerpoint/2010/main" val="2998640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FB6411-C248-4775-950C-658B1E3FF911}" type="datetimeFigureOut">
              <a:rPr lang="en-US" smtClean="0"/>
              <a:t>4/21/2019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FFF573-766F-4786-9B45-9595777B085F}" type="slidenum">
              <a:rPr lang="en-US" smtClean="0"/>
              <a:t>‹#›</a:t>
            </a:fld>
            <a:endParaRPr lang="en-US" dirty="0"/>
          </a:p>
        </p:txBody>
      </p:sp>
    </p:spTree>
    <p:extLst>
      <p:ext uri="{BB962C8B-B14F-4D97-AF65-F5344CB8AC3E}">
        <p14:creationId xmlns:p14="http://schemas.microsoft.com/office/powerpoint/2010/main" val="3448595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FB6411-C248-4775-950C-658B1E3FF911}" type="datetimeFigureOut">
              <a:rPr lang="en-US" smtClean="0"/>
              <a:t>4/21/2019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6FFF573-766F-4786-9B45-9595777B085F}" type="slidenum">
              <a:rPr lang="en-US" smtClean="0"/>
              <a:t>‹#›</a:t>
            </a:fld>
            <a:endParaRPr lang="en-US" dirty="0"/>
          </a:p>
        </p:txBody>
      </p:sp>
    </p:spTree>
    <p:extLst>
      <p:ext uri="{BB962C8B-B14F-4D97-AF65-F5344CB8AC3E}">
        <p14:creationId xmlns:p14="http://schemas.microsoft.com/office/powerpoint/2010/main" val="3669453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5FB6411-C248-4775-950C-658B1E3FF911}" type="datetimeFigureOut">
              <a:rPr lang="en-US" smtClean="0"/>
              <a:t>4/21/2019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FFF573-766F-4786-9B45-9595777B085F}" type="slidenum">
              <a:rPr lang="en-US" smtClean="0"/>
              <a:t>‹#›</a:t>
            </a:fld>
            <a:endParaRPr lang="en-US" dirty="0"/>
          </a:p>
        </p:txBody>
      </p:sp>
    </p:spTree>
    <p:extLst>
      <p:ext uri="{BB962C8B-B14F-4D97-AF65-F5344CB8AC3E}">
        <p14:creationId xmlns:p14="http://schemas.microsoft.com/office/powerpoint/2010/main" val="432710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5FB6411-C248-4775-950C-658B1E3FF911}" type="datetimeFigureOut">
              <a:rPr lang="en-US" smtClean="0"/>
              <a:t>4/21/2019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FFF573-766F-4786-9B45-9595777B085F}" type="slidenum">
              <a:rPr lang="en-US" smtClean="0"/>
              <a:t>‹#›</a:t>
            </a:fld>
            <a:endParaRPr lang="en-US" dirty="0"/>
          </a:p>
        </p:txBody>
      </p:sp>
    </p:spTree>
    <p:extLst>
      <p:ext uri="{BB962C8B-B14F-4D97-AF65-F5344CB8AC3E}">
        <p14:creationId xmlns:p14="http://schemas.microsoft.com/office/powerpoint/2010/main" val="3295164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FB6411-C248-4775-950C-658B1E3FF911}" type="datetimeFigureOut">
              <a:rPr lang="en-US" smtClean="0"/>
              <a:t>4/21/2019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FFF573-766F-4786-9B45-9595777B085F}" type="slidenum">
              <a:rPr lang="en-US" smtClean="0"/>
              <a:t>‹#›</a:t>
            </a:fld>
            <a:endParaRPr lang="en-US" dirty="0"/>
          </a:p>
        </p:txBody>
      </p:sp>
    </p:spTree>
    <p:extLst>
      <p:ext uri="{BB962C8B-B14F-4D97-AF65-F5344CB8AC3E}">
        <p14:creationId xmlns:p14="http://schemas.microsoft.com/office/powerpoint/2010/main" val="4126277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hat.whatsapp.com/Gta8r5Mj2Qs5LbsUIAfaEa"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724398"/>
            <a:ext cx="9144000" cy="1039092"/>
          </a:xfrm>
        </p:spPr>
        <p:txBody>
          <a:bodyPr/>
          <a:lstStyle/>
          <a:p>
            <a:r>
              <a:rPr lang="en-US" dirty="0" smtClean="0"/>
              <a:t>Screw It, Let’s Do It</a:t>
            </a:r>
            <a:endParaRPr lang="en-US" dirty="0"/>
          </a:p>
        </p:txBody>
      </p:sp>
      <p:sp>
        <p:nvSpPr>
          <p:cNvPr id="3" name="Subtitle 2"/>
          <p:cNvSpPr>
            <a:spLocks noGrp="1"/>
          </p:cNvSpPr>
          <p:nvPr>
            <p:ph type="subTitle" idx="1"/>
          </p:nvPr>
        </p:nvSpPr>
        <p:spPr>
          <a:xfrm>
            <a:off x="1524000" y="5721925"/>
            <a:ext cx="9144000" cy="644235"/>
          </a:xfrm>
        </p:spPr>
        <p:txBody>
          <a:bodyPr/>
          <a:lstStyle/>
          <a:p>
            <a:r>
              <a:rPr lang="en-US" dirty="0" smtClean="0"/>
              <a:t>By Richard Branson</a:t>
            </a:r>
            <a:endParaRPr lang="en-US" dirty="0"/>
          </a:p>
        </p:txBody>
      </p:sp>
      <p:pic>
        <p:nvPicPr>
          <p:cNvPr id="4" name="Picture 3"/>
          <p:cNvPicPr>
            <a:picLocks noChangeAspect="1"/>
          </p:cNvPicPr>
          <p:nvPr/>
        </p:nvPicPr>
        <p:blipFill>
          <a:blip r:embed="rId2"/>
          <a:stretch>
            <a:fillRect/>
          </a:stretch>
        </p:blipFill>
        <p:spPr>
          <a:xfrm>
            <a:off x="1867324" y="294987"/>
            <a:ext cx="8260348" cy="4438788"/>
          </a:xfrm>
          <a:prstGeom prst="rect">
            <a:avLst/>
          </a:prstGeom>
        </p:spPr>
      </p:pic>
      <p:sp>
        <p:nvSpPr>
          <p:cNvPr id="5" name="TextBox 4"/>
          <p:cNvSpPr txBox="1"/>
          <p:nvPr/>
        </p:nvSpPr>
        <p:spPr>
          <a:xfrm>
            <a:off x="96979" y="6123717"/>
            <a:ext cx="11568545" cy="923330"/>
          </a:xfrm>
          <a:prstGeom prst="rect">
            <a:avLst/>
          </a:prstGeom>
          <a:noFill/>
        </p:spPr>
        <p:txBody>
          <a:bodyPr wrap="square" rtlCol="0">
            <a:spAutoFit/>
          </a:bodyPr>
          <a:lstStyle/>
          <a:p>
            <a:r>
              <a:rPr lang="en-US" dirty="0" smtClean="0"/>
              <a:t>To join our </a:t>
            </a:r>
            <a:r>
              <a:rPr lang="en-US" dirty="0"/>
              <a:t>WhatsApp </a:t>
            </a:r>
            <a:r>
              <a:rPr lang="en-US" dirty="0" smtClean="0"/>
              <a:t>group, open the link given below on phone:</a:t>
            </a:r>
            <a:endParaRPr lang="en-US" dirty="0"/>
          </a:p>
          <a:p>
            <a:r>
              <a:rPr lang="en-US" u="sng" dirty="0">
                <a:hlinkClick r:id="rId3"/>
              </a:rPr>
              <a:t>https://</a:t>
            </a:r>
            <a:r>
              <a:rPr lang="en-US" u="sng" dirty="0" smtClean="0">
                <a:hlinkClick r:id="rId3"/>
              </a:rPr>
              <a:t>chat.whatsapp.com/Gta8r5Mj2Qs5LbsUIAfaEa</a:t>
            </a:r>
            <a:endParaRPr lang="en-US" u="sng" dirty="0" smtClean="0"/>
          </a:p>
          <a:p>
            <a:endParaRPr lang="en-US" dirty="0"/>
          </a:p>
        </p:txBody>
      </p:sp>
    </p:spTree>
    <p:extLst>
      <p:ext uri="{BB962C8B-B14F-4D97-AF65-F5344CB8AC3E}">
        <p14:creationId xmlns:p14="http://schemas.microsoft.com/office/powerpoint/2010/main" val="1225532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1673" y="152400"/>
            <a:ext cx="11513127" cy="6186309"/>
          </a:xfrm>
          <a:prstGeom prst="rect">
            <a:avLst/>
          </a:prstGeom>
          <a:noFill/>
        </p:spPr>
        <p:txBody>
          <a:bodyPr wrap="square" rtlCol="0">
            <a:spAutoFit/>
          </a:bodyPr>
          <a:lstStyle/>
          <a:p>
            <a:r>
              <a:rPr lang="en-US" b="1" dirty="0" smtClean="0"/>
              <a:t>Live the moment!</a:t>
            </a:r>
          </a:p>
          <a:p>
            <a:endParaRPr lang="en-US" dirty="0"/>
          </a:p>
          <a:p>
            <a:r>
              <a:rPr lang="en-US" dirty="0" smtClean="0"/>
              <a:t>My grandmother lived life to the full. At the age of 89 she became the oldest person in Britain to pass the advanced Latin American ballroom-dancing exam. She was ninety when she became the oldest person to hit a hole in one at golf. She never stopped learning. In her mid-90s she read Stephen Hawking's book, A Brief History of Time, which may make her one of the few people to have read it all the way through! Shortly before her death at the age of 99 she went on a cruise around the behind in </a:t>
            </a:r>
            <a:r>
              <a:rPr lang="en-US" dirty="0"/>
              <a:t>J</a:t>
            </a:r>
            <a:r>
              <a:rPr lang="en-US" dirty="0" smtClean="0"/>
              <a:t>amaica wearing only her swimming costume. Her attitude was that you've only got one go in life, so you should make the most of it. </a:t>
            </a:r>
          </a:p>
          <a:p>
            <a:endParaRPr lang="en-US" dirty="0"/>
          </a:p>
          <a:p>
            <a:r>
              <a:rPr lang="en-US" b="1" dirty="0" smtClean="0"/>
              <a:t>About having regrets he writes:</a:t>
            </a:r>
          </a:p>
          <a:p>
            <a:endParaRPr lang="en-US" dirty="0" smtClean="0"/>
          </a:p>
          <a:p>
            <a:r>
              <a:rPr lang="en-US" dirty="0" smtClean="0"/>
              <a:t>In a way, regrets are like wanting the peach you have thrown away. Its gone, but you are filled with remorse. You wish you hadn't thrown it away. You want it back. I believe the one thing that helps is to have no regrets. Regrets weigh you down. They hold you back in the past when you should move on. </a:t>
            </a:r>
          </a:p>
          <a:p>
            <a:endParaRPr lang="en-US" dirty="0" smtClean="0"/>
          </a:p>
          <a:p>
            <a:r>
              <a:rPr lang="en-US" b="1" dirty="0" smtClean="0"/>
              <a:t>About living in the future:</a:t>
            </a:r>
            <a:endParaRPr lang="en-US" b="1" dirty="0"/>
          </a:p>
          <a:p>
            <a:endParaRPr lang="en-US" dirty="0" smtClean="0"/>
          </a:p>
          <a:p>
            <a:r>
              <a:rPr lang="en-US" dirty="0" smtClean="0"/>
              <a:t>Always living in the future can slow us down as much as always looking behind. Many people are always looking ahead and they never seem content. They look for quick fixes, like </a:t>
            </a:r>
            <a:r>
              <a:rPr lang="en-US" dirty="0" smtClean="0"/>
              <a:t>winning the </a:t>
            </a:r>
            <a:r>
              <a:rPr lang="en-US" dirty="0" smtClean="0"/>
              <a:t>lottery. I know that goals are important. Money is important. But the bottom line is money is just a means to an end, not an end in itself. And what is going on now is just as important as what you're planning for the future. So, even though my diary is full for months ahead, I have learned to live for the moment. </a:t>
            </a:r>
            <a:endParaRPr lang="en-US" dirty="0"/>
          </a:p>
        </p:txBody>
      </p:sp>
    </p:spTree>
    <p:extLst>
      <p:ext uri="{BB962C8B-B14F-4D97-AF65-F5344CB8AC3E}">
        <p14:creationId xmlns:p14="http://schemas.microsoft.com/office/powerpoint/2010/main" val="774266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5524" y="207816"/>
            <a:ext cx="11693239" cy="2031325"/>
          </a:xfrm>
          <a:prstGeom prst="rect">
            <a:avLst/>
          </a:prstGeom>
          <a:noFill/>
        </p:spPr>
        <p:txBody>
          <a:bodyPr wrap="square" rtlCol="0">
            <a:spAutoFit/>
          </a:bodyPr>
          <a:lstStyle/>
          <a:p>
            <a:r>
              <a:rPr lang="en-US" b="1" dirty="0" smtClean="0"/>
              <a:t>Value friends and family.</a:t>
            </a:r>
          </a:p>
          <a:p>
            <a:endParaRPr lang="en-US" b="1" dirty="0"/>
          </a:p>
          <a:p>
            <a:r>
              <a:rPr lang="en-US" dirty="0" smtClean="0"/>
              <a:t>If anyone asks me what I believe in above all else, I would say my family. I firmly believe in the family. I know that sometimes they split up, and I have been through some of that myself. And I know that some people don't have anyone. But close friends can be like a family. We all need a strong support network. Even though I was taught to stand on my own feet, without my loyal family and friends I would be lost. </a:t>
            </a:r>
          </a:p>
          <a:p>
            <a:endParaRPr lang="en-US" b="1" dirty="0"/>
          </a:p>
        </p:txBody>
      </p:sp>
    </p:spTree>
    <p:extLst>
      <p:ext uri="{BB962C8B-B14F-4D97-AF65-F5344CB8AC3E}">
        <p14:creationId xmlns:p14="http://schemas.microsoft.com/office/powerpoint/2010/main" val="2559412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6255" y="110836"/>
            <a:ext cx="11845636" cy="6186309"/>
          </a:xfrm>
          <a:prstGeom prst="rect">
            <a:avLst/>
          </a:prstGeom>
          <a:noFill/>
        </p:spPr>
        <p:txBody>
          <a:bodyPr wrap="square" rtlCol="0">
            <a:spAutoFit/>
          </a:bodyPr>
          <a:lstStyle/>
          <a:p>
            <a:r>
              <a:rPr lang="en-US" b="1" dirty="0" smtClean="0"/>
              <a:t>Have respect.</a:t>
            </a:r>
          </a:p>
          <a:p>
            <a:endParaRPr lang="en-US" b="1" dirty="0"/>
          </a:p>
          <a:p>
            <a:r>
              <a:rPr lang="en-US" dirty="0" smtClean="0"/>
              <a:t>IN THE EARLY DAYS OF VIRGIN MUSIC, I talked to some Japanese </a:t>
            </a:r>
            <a:r>
              <a:rPr lang="en-US" dirty="0" smtClean="0"/>
              <a:t>businessmen</a:t>
            </a:r>
            <a:r>
              <a:rPr lang="en-US" dirty="0" smtClean="0"/>
              <a:t>. They were very polite to a young man in sweater and jeans who had no money. They taught me how important it was to always keep eyes and ears open and to be polite. They say that you never know who might hear or see you. People talk. Gossip has a habit of getting back to those you gossip about. I have come across this myself. One time I had to go to a meeting. I was late. I gabbed some papers and jumped into a taxi. On the way, the driver got very chatty. He </a:t>
            </a:r>
            <a:r>
              <a:rPr lang="en-US" dirty="0" smtClean="0"/>
              <a:t>said, ‘Oi</a:t>
            </a:r>
            <a:r>
              <a:rPr lang="en-US" dirty="0" smtClean="0"/>
              <a:t>! I know you. You're that </a:t>
            </a:r>
            <a:r>
              <a:rPr lang="en-US" dirty="0" smtClean="0"/>
              <a:t>Rick </a:t>
            </a:r>
            <a:r>
              <a:rPr lang="en-US" dirty="0" smtClean="0"/>
              <a:t>Branson. You've got a record label.' </a:t>
            </a:r>
          </a:p>
          <a:p>
            <a:endParaRPr lang="en-US" b="1" dirty="0" smtClean="0"/>
          </a:p>
          <a:p>
            <a:r>
              <a:rPr lang="en-US" dirty="0" smtClean="0"/>
              <a:t>'Yes that's right.' I said. 'Well, </a:t>
            </a:r>
            <a:r>
              <a:rPr lang="en-US" dirty="0" smtClean="0"/>
              <a:t>isn't </a:t>
            </a:r>
            <a:r>
              <a:rPr lang="en-US" dirty="0" smtClean="0"/>
              <a:t>it my lucky day. Fancy having Mr. Branson in my cab.' I hoped he might shut up so I could read my papers for the meeting, but he went on. He told me he might be a cabby by day, but he was also a drummer in a band. He asked if I'd like to hear his demo tape. My heart sank. People were always playing tapes to me in the hopes they would be discovered. But I didn't want too be rude. 'That would be lovely,' I said. No, you look tired. Tell you what, my mum lives around the corner. She'd love to meet you. Let's drop in and have a quick cup of tea.' No, I'm late-' I started to say. 'I insist, guy. A cup of tea's what you need.' 'Thank you,' I said, weakly. Just as we reached the house, the driver put on his tape. I heard the words over the speakers: 'I can feel it, coming in the air tonight...' He jumped out of the front seat and held the door open for me. The cab driver was Phil Collins, laughing like mad. </a:t>
            </a:r>
            <a:endParaRPr lang="en-US" dirty="0" smtClean="0"/>
          </a:p>
          <a:p>
            <a:endParaRPr lang="en-US" b="1" dirty="0"/>
          </a:p>
          <a:p>
            <a:r>
              <a:rPr lang="en-US" dirty="0" smtClean="0"/>
              <a:t>When </a:t>
            </a:r>
            <a:r>
              <a:rPr lang="en-US" dirty="0" smtClean="0"/>
              <a:t>I made The Rebel Billionaire, I copied the idea from Phil. I made myself look like an old cabby and drove the young contestants to the manor house, where we would be filming. I had my ears peeled and listened to what they said in the back. I also noted how they treated an old man who couldn't lift heavy cases. I learned a lot about them from that, much to their dismay. Respect is about how </a:t>
            </a:r>
            <a:r>
              <a:rPr lang="en-US" dirty="0" smtClean="0"/>
              <a:t>you </a:t>
            </a:r>
            <a:r>
              <a:rPr lang="en-US" dirty="0" smtClean="0"/>
              <a:t>treat everyone, not just those you want to impress. </a:t>
            </a:r>
          </a:p>
          <a:p>
            <a:endParaRPr lang="en-US" dirty="0"/>
          </a:p>
        </p:txBody>
      </p:sp>
    </p:spTree>
    <p:extLst>
      <p:ext uri="{BB962C8B-B14F-4D97-AF65-F5344CB8AC3E}">
        <p14:creationId xmlns:p14="http://schemas.microsoft.com/office/powerpoint/2010/main" val="1560877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836" y="207818"/>
            <a:ext cx="11901055" cy="3416320"/>
          </a:xfrm>
          <a:prstGeom prst="rect">
            <a:avLst/>
          </a:prstGeom>
          <a:noFill/>
        </p:spPr>
        <p:txBody>
          <a:bodyPr wrap="square" rtlCol="0">
            <a:spAutoFit/>
          </a:bodyPr>
          <a:lstStyle/>
          <a:p>
            <a:r>
              <a:rPr lang="en-US" b="1" dirty="0" smtClean="0"/>
              <a:t>Is money root of all evil?</a:t>
            </a:r>
          </a:p>
          <a:p>
            <a:endParaRPr lang="en-US" dirty="0"/>
          </a:p>
          <a:p>
            <a:r>
              <a:rPr lang="en-US" dirty="0" smtClean="0"/>
              <a:t>It's said that money is root of all evil. It doesn't have to be. Money can be used for good. The biggest charities in the world were started by rich men and women, but some were begun with next to nothing. Harvard, the wealthiest college in America, is a charitable trust. It started with a few books and just £350. IKEA started in a garden shed. Its parent company is a charitable trust. The man who dreamed up the Big Mac started life selling paper cups. He was someone else who didn't believe in wasting time. `If you have time to lean, you have tie to clean,' he always told his staff. Perhaps he was in a hurry because he didn't get the idea for McDonald's until he was aged 52. His company now gives $50 million a year to charity. So money can be a force for good. But you don't need to be rich to do good. Children used to collect silver paper and empty cola tins to raise money for good causes. Today, they go on charity nuns or donate to Live Aid. There are many ways of helping others. </a:t>
            </a:r>
          </a:p>
          <a:p>
            <a:endParaRPr lang="en-US" dirty="0" smtClean="0"/>
          </a:p>
          <a:p>
            <a:endParaRPr lang="en-US" dirty="0"/>
          </a:p>
        </p:txBody>
      </p:sp>
    </p:spTree>
    <p:extLst>
      <p:ext uri="{BB962C8B-B14F-4D97-AF65-F5344CB8AC3E}">
        <p14:creationId xmlns:p14="http://schemas.microsoft.com/office/powerpoint/2010/main" val="2003191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6255" y="124691"/>
            <a:ext cx="11831781" cy="3970318"/>
          </a:xfrm>
          <a:prstGeom prst="rect">
            <a:avLst/>
          </a:prstGeom>
          <a:noFill/>
        </p:spPr>
        <p:txBody>
          <a:bodyPr wrap="square" rtlCol="0">
            <a:spAutoFit/>
          </a:bodyPr>
          <a:lstStyle/>
          <a:p>
            <a:r>
              <a:rPr lang="en-US" b="1" dirty="0" smtClean="0"/>
              <a:t>In the epilogue, Richard writes:</a:t>
            </a:r>
          </a:p>
          <a:p>
            <a:endParaRPr lang="en-US" dirty="0" smtClean="0"/>
          </a:p>
          <a:p>
            <a:r>
              <a:rPr lang="en-US" dirty="0" smtClean="0"/>
              <a:t>I HAVE ALWAYS LIVED my life by thriving on chances and adventure. The motive that drives me has always been to set myself challenges and try to achieve them. Every lesson I have learned has been as a direct result of these tests. They include: </a:t>
            </a:r>
          </a:p>
          <a:p>
            <a:endParaRPr lang="en-US" dirty="0" smtClean="0"/>
          </a:p>
          <a:p>
            <a:r>
              <a:rPr lang="en-US" dirty="0" smtClean="0"/>
              <a:t>• Just do it </a:t>
            </a:r>
          </a:p>
          <a:p>
            <a:r>
              <a:rPr lang="en-US" dirty="0" smtClean="0"/>
              <a:t>• Think yes, not no </a:t>
            </a:r>
          </a:p>
          <a:p>
            <a:r>
              <a:rPr lang="en-US" dirty="0" smtClean="0"/>
              <a:t>• Challenge yourself </a:t>
            </a:r>
          </a:p>
          <a:p>
            <a:r>
              <a:rPr lang="en-US" dirty="0" smtClean="0"/>
              <a:t>• Have goals </a:t>
            </a:r>
          </a:p>
          <a:p>
            <a:r>
              <a:rPr lang="en-US" dirty="0" smtClean="0"/>
              <a:t>• Have fun </a:t>
            </a:r>
          </a:p>
          <a:p>
            <a:r>
              <a:rPr lang="en-US" dirty="0" smtClean="0"/>
              <a:t>• Make a difference </a:t>
            </a:r>
          </a:p>
          <a:p>
            <a:r>
              <a:rPr lang="en-US" dirty="0" smtClean="0"/>
              <a:t>• Stand on your own feet </a:t>
            </a:r>
          </a:p>
          <a:p>
            <a:r>
              <a:rPr lang="en-US" dirty="0" smtClean="0"/>
              <a:t>• Be loyal </a:t>
            </a:r>
          </a:p>
          <a:p>
            <a:r>
              <a:rPr lang="en-US" dirty="0" smtClean="0"/>
              <a:t>• Live life to the full </a:t>
            </a:r>
          </a:p>
        </p:txBody>
      </p:sp>
      <p:sp>
        <p:nvSpPr>
          <p:cNvPr id="3" name="TextBox 2"/>
          <p:cNvSpPr txBox="1"/>
          <p:nvPr/>
        </p:nvSpPr>
        <p:spPr>
          <a:xfrm>
            <a:off x="1593271" y="4433458"/>
            <a:ext cx="8437418" cy="2123658"/>
          </a:xfrm>
          <a:prstGeom prst="rect">
            <a:avLst/>
          </a:prstGeom>
          <a:noFill/>
        </p:spPr>
        <p:txBody>
          <a:bodyPr wrap="square" rtlCol="0">
            <a:spAutoFit/>
          </a:bodyPr>
          <a:lstStyle/>
          <a:p>
            <a:pPr algn="ctr"/>
            <a:r>
              <a:rPr lang="en-US" sz="6600" dirty="0" smtClean="0"/>
              <a:t>Thank You!</a:t>
            </a:r>
          </a:p>
          <a:p>
            <a:pPr algn="ctr"/>
            <a:r>
              <a:rPr lang="en-US" sz="6600" dirty="0" smtClean="0"/>
              <a:t>By Ashish Jain</a:t>
            </a:r>
            <a:endParaRPr lang="en-US" sz="6600" dirty="0"/>
          </a:p>
        </p:txBody>
      </p:sp>
    </p:spTree>
    <p:extLst>
      <p:ext uri="{BB962C8B-B14F-4D97-AF65-F5344CB8AC3E}">
        <p14:creationId xmlns:p14="http://schemas.microsoft.com/office/powerpoint/2010/main" val="3163298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691" y="290947"/>
            <a:ext cx="11873345" cy="2862322"/>
          </a:xfrm>
          <a:prstGeom prst="rect">
            <a:avLst/>
          </a:prstGeom>
          <a:noFill/>
        </p:spPr>
        <p:txBody>
          <a:bodyPr wrap="square" rtlCol="0">
            <a:spAutoFit/>
          </a:bodyPr>
          <a:lstStyle/>
          <a:p>
            <a:r>
              <a:rPr lang="en-US" b="1" dirty="0" smtClean="0"/>
              <a:t>Take The First Step</a:t>
            </a:r>
          </a:p>
          <a:p>
            <a:endParaRPr lang="en-US" dirty="0" smtClean="0"/>
          </a:p>
          <a:p>
            <a:r>
              <a:rPr lang="en-US" dirty="0" smtClean="0"/>
              <a:t>When Richard was starting out in life, things were more certain than they are these days. You had a career lined up, often the same one your father followed. Most mothers stayed at home. Today nothing is sure and life is one long struggle. People have to make choices if they are to get anywhere. The best lesson I learned was to just do it. It doesn't matter what it is, or how hard it might seem, as the ancient Greek, Plato, said, 'The beginning is the most important part of any work.'</a:t>
            </a:r>
          </a:p>
          <a:p>
            <a:endParaRPr lang="en-US" dirty="0" smtClean="0"/>
          </a:p>
          <a:p>
            <a:r>
              <a:rPr lang="en-US" dirty="0" smtClean="0"/>
              <a:t>A journey of a thousand miles starts with that first </a:t>
            </a:r>
            <a:r>
              <a:rPr lang="en-US" dirty="0"/>
              <a:t>s</a:t>
            </a:r>
            <a:r>
              <a:rPr lang="en-US" dirty="0" smtClean="0"/>
              <a:t>tep. If you look ahead to the end, and all the weary miles between, with all the dangers you might face, you might never take that first step. And whatever it is you want to achieve in life, if you don't make the effort. You won't reach your goal. So take the first step. </a:t>
            </a:r>
            <a:endParaRPr lang="en-US" dirty="0"/>
          </a:p>
        </p:txBody>
      </p:sp>
    </p:spTree>
    <p:extLst>
      <p:ext uri="{BB962C8B-B14F-4D97-AF65-F5344CB8AC3E}">
        <p14:creationId xmlns:p14="http://schemas.microsoft.com/office/powerpoint/2010/main" val="3069323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982" y="96982"/>
            <a:ext cx="11970327" cy="3416320"/>
          </a:xfrm>
          <a:prstGeom prst="rect">
            <a:avLst/>
          </a:prstGeom>
          <a:noFill/>
        </p:spPr>
        <p:txBody>
          <a:bodyPr wrap="square" rtlCol="0">
            <a:spAutoFit/>
          </a:bodyPr>
          <a:lstStyle/>
          <a:p>
            <a:r>
              <a:rPr lang="en-US" b="1" dirty="0" smtClean="0"/>
              <a:t>Believe It Can Be Done</a:t>
            </a:r>
          </a:p>
          <a:p>
            <a:endParaRPr lang="en-US" dirty="0"/>
          </a:p>
          <a:p>
            <a:r>
              <a:rPr lang="en-US" dirty="0" smtClean="0"/>
              <a:t>Richard’s mum, Eve, is a perfect example of this. During the war, she wanted to be a pilot. She went to Heston airfield and asked for a job. She was told only men could be pilots. Mum was very pretty and had been a dancer on stage. She didn't look like a man. That didn't stop her. She wore a leather flying jacket and hid her blonde hair under a leather helmet. She talked with a deep voice. And she got the job she wanted. She learned how to glide and began to teach the new pilots. These were the young men who flew fighter planes in the Battle of Britain. </a:t>
            </a:r>
          </a:p>
          <a:p>
            <a:endParaRPr lang="en-US" dirty="0"/>
          </a:p>
          <a:p>
            <a:r>
              <a:rPr lang="en-US" dirty="0" smtClean="0"/>
              <a:t>After the war, she wanted to be an air hostess. Back then, they had to speak Spanish and be trained as nurses, but Mum chatted up the night porter at the airline and he secretly put her name on the list. Soon, she was an air hostess. She still couldn’t speak Spanish and she wasn’t a nurse. But she had used her wits. She wouldn’t say no. She just did it.</a:t>
            </a:r>
          </a:p>
          <a:p>
            <a:endParaRPr lang="en-US" dirty="0"/>
          </a:p>
        </p:txBody>
      </p:sp>
    </p:spTree>
    <p:extLst>
      <p:ext uri="{BB962C8B-B14F-4D97-AF65-F5344CB8AC3E}">
        <p14:creationId xmlns:p14="http://schemas.microsoft.com/office/powerpoint/2010/main" val="2761956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5527" y="193964"/>
            <a:ext cx="11623964" cy="5355312"/>
          </a:xfrm>
          <a:prstGeom prst="rect">
            <a:avLst/>
          </a:prstGeom>
          <a:noFill/>
        </p:spPr>
        <p:txBody>
          <a:bodyPr wrap="square" rtlCol="0">
            <a:spAutoFit/>
          </a:bodyPr>
          <a:lstStyle/>
          <a:p>
            <a:r>
              <a:rPr lang="en-US" b="1" dirty="0" smtClean="0"/>
              <a:t>“Birth of Virgin Music” and lesson “Have Fun And Money Will Come”</a:t>
            </a:r>
          </a:p>
          <a:p>
            <a:endParaRPr lang="en-US" b="1" dirty="0"/>
          </a:p>
          <a:p>
            <a:r>
              <a:rPr lang="en-US" dirty="0" smtClean="0"/>
              <a:t>Through 1977, Richard had been working on making something out of Virgin Music. By </a:t>
            </a:r>
            <a:r>
              <a:rPr lang="en-US" dirty="0" smtClean="0"/>
              <a:t>the end of 1977, Richard needed a break. His girlfriend, Joan and he had split up. He was sad but he likes to make the best of things. He always likes to get away from London in the winter. Music, sun and sea makes him feel good. </a:t>
            </a:r>
          </a:p>
          <a:p>
            <a:endParaRPr lang="en-US" dirty="0"/>
          </a:p>
          <a:p>
            <a:r>
              <a:rPr lang="en-US" dirty="0" smtClean="0"/>
              <a:t>The distance from London gives me the space and freedom to think and plan out fresh ideas. He went to Jamaica. It was part holiday, part work. He swam in a worm sea. He sat on the beach. He listened to some great reggae bands. Then they heard new kind of music. It was made by local DJs and radio jocks, who were known as `toasters'. It was a kind of early rap, so he was in at the start of something big. Jamaican musicians won't take checks so he signed up almost twenty reggae bands and some toasters from a case filled with cash. They went on to sell lots of records with them. It was a perfect example of his motto — have fun and the money will come. </a:t>
            </a:r>
          </a:p>
          <a:p>
            <a:endParaRPr lang="en-US" b="1" dirty="0" smtClean="0"/>
          </a:p>
          <a:p>
            <a:r>
              <a:rPr lang="en-US" b="1" dirty="0" smtClean="0"/>
              <a:t>And a touch of reality:</a:t>
            </a:r>
          </a:p>
          <a:p>
            <a:endParaRPr lang="en-US" dirty="0"/>
          </a:p>
          <a:p>
            <a:r>
              <a:rPr lang="en-US" dirty="0" smtClean="0"/>
              <a:t>If you do have to work for a boss at a job you don't like, as almost everyone does at some point, don't moan about it. Have a positive </a:t>
            </a:r>
            <a:r>
              <a:rPr lang="en-US" dirty="0" smtClean="0"/>
              <a:t>outlook </a:t>
            </a:r>
            <a:r>
              <a:rPr lang="en-US" dirty="0" smtClean="0"/>
              <a:t>on life and just get on with it. Work hard and earn your pay. Enjoy the people you come into contact with through your job. And if you are still unhappy, make it instead your goal to divide your private life from your work life. </a:t>
            </a:r>
            <a:r>
              <a:rPr lang="en-US" b="1" dirty="0" smtClean="0"/>
              <a:t>Have fun in your own time, you will feel happier and you'll enjoy your life and your job more. </a:t>
            </a:r>
            <a:endParaRPr lang="en-US" b="1" dirty="0"/>
          </a:p>
        </p:txBody>
      </p:sp>
    </p:spTree>
    <p:extLst>
      <p:ext uri="{BB962C8B-B14F-4D97-AF65-F5344CB8AC3E}">
        <p14:creationId xmlns:p14="http://schemas.microsoft.com/office/powerpoint/2010/main" val="1180924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5527" y="96982"/>
            <a:ext cx="11762509" cy="6740307"/>
          </a:xfrm>
          <a:prstGeom prst="rect">
            <a:avLst/>
          </a:prstGeom>
          <a:noFill/>
        </p:spPr>
        <p:txBody>
          <a:bodyPr wrap="square" rtlCol="0">
            <a:spAutoFit/>
          </a:bodyPr>
          <a:lstStyle/>
          <a:p>
            <a:r>
              <a:rPr lang="en-US" b="1" dirty="0" smtClean="0"/>
              <a:t>Be bold. Calculate the risks and take them.</a:t>
            </a:r>
          </a:p>
          <a:p>
            <a:endParaRPr lang="en-US" b="1" dirty="0"/>
          </a:p>
          <a:p>
            <a:r>
              <a:rPr lang="en-US" dirty="0" smtClean="0"/>
              <a:t>IN 2004 I MADE a TV series, The rebel Billionaire. The final episode had a twist at the end. I offered the prize winner, Shawn Nelson, a check for one million dollars - but there was a catch. He could take the check or toss a coin for an even bigger mystery prize. If he lost the toss, he would lose it all. I held out the check. He took it and saw the long line of zeros. Then I took it back and put it all. I held out the check. He took it and saw the long line of zeros. Then I took it back and saw the long line of zeros. Then I took it back and put it in my hip pocket. I held out a silver coin. 'Which one will it be?' I said. 'The coin or the check?' </a:t>
            </a:r>
          </a:p>
          <a:p>
            <a:endParaRPr lang="en-US" b="1" dirty="0" smtClean="0"/>
          </a:p>
          <a:p>
            <a:r>
              <a:rPr lang="en-US" dirty="0" smtClean="0"/>
              <a:t>Life is full of hard choices. Which one would he go for? Shawn looked shaken. It was a huge gamble. All or nothing. He asked me, 'what would you do, Richard?' 'It's up to you, 'I said. I could have told him, 'I take risks, but they are calculated risks. I weigh up the odds in everything I do.' Instead, I said nothing. He had to make up his own mind. Shawn walked back and forth, trying to decide. It was tempting to gamble. It would make him look cool. Also, the unknown prize might be amazing. At last, he said he couldn't risk losing that much money on the toss of a coin. He owned a small company. He could use the money wisely to help his business grow. It could change his life for the better. It would also help the people who worked for him and believed in him. 'I'll take the check, ' he said. I was pleased. 'If you had gone for the coin toss, I would have lost all respect for you,' I said. </a:t>
            </a:r>
            <a:endParaRPr lang="en-US" b="1" dirty="0" smtClean="0"/>
          </a:p>
          <a:p>
            <a:r>
              <a:rPr lang="en-US" dirty="0" smtClean="0"/>
              <a:t>He made the right choice and didn't gamble on something that he couldn't control. He got the million dollars and the mystery prize. The big prize was to be president of Virgin for three months. Virgin has 200 companies so Shawn would learn a lot. It was a golden chance. I am always looking for that certain something in people like Shawn that makes them different to other people. People who work at virgin are special. They aren't sheep. They think for themselves. They have good ideas and I listen to them. What is the point of hiring bright people if you don't use their talent? One of the things I by to do at Virgin is make people think about themselves and see themselves more positively. I firmly believe that anything is possible. I tell them, 'Believe in yourself. You can do it.' I also say, 'Be bold but don't gamble.' </a:t>
            </a:r>
          </a:p>
        </p:txBody>
      </p:sp>
    </p:spTree>
    <p:extLst>
      <p:ext uri="{BB962C8B-B14F-4D97-AF65-F5344CB8AC3E}">
        <p14:creationId xmlns:p14="http://schemas.microsoft.com/office/powerpoint/2010/main" val="337329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5527" y="235527"/>
            <a:ext cx="11790218" cy="2585323"/>
          </a:xfrm>
          <a:prstGeom prst="rect">
            <a:avLst/>
          </a:prstGeom>
          <a:noFill/>
        </p:spPr>
        <p:txBody>
          <a:bodyPr wrap="square" rtlCol="0">
            <a:spAutoFit/>
          </a:bodyPr>
          <a:lstStyle/>
          <a:p>
            <a:r>
              <a:rPr lang="en-US" b="1" dirty="0" smtClean="0"/>
              <a:t>Challenge yourself.</a:t>
            </a:r>
          </a:p>
          <a:p>
            <a:endParaRPr lang="en-US" b="1" dirty="0"/>
          </a:p>
          <a:p>
            <a:r>
              <a:rPr lang="en-US" dirty="0" smtClean="0"/>
              <a:t>Everyone needs something to aim for. You can call it a challenge, or you can call it a goal. It is what makes us human. It was challenges that took us from being caveman to reaching for the stars. If you challenge yourself, you will grow. Your life will change. Your outlook will be positive. It's not always easy to reach your goal but that's no reason to stop. Never say die. Say yourself 'I can do it. I'll keep on trying until I win.' For me, there are two types of challenge. One is to do the bests I can at work. The other is to seek adventure. I try to do the both. I try to stretch myself to the limit. I am driven. I love the challenge of looking for new things and new ideas. To me, the stretch is fun.</a:t>
            </a:r>
          </a:p>
          <a:p>
            <a:endParaRPr lang="en-US" dirty="0"/>
          </a:p>
        </p:txBody>
      </p:sp>
    </p:spTree>
    <p:extLst>
      <p:ext uri="{BB962C8B-B14F-4D97-AF65-F5344CB8AC3E}">
        <p14:creationId xmlns:p14="http://schemas.microsoft.com/office/powerpoint/2010/main" val="2567460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8053"/>
            <a:ext cx="12192000" cy="6186309"/>
          </a:xfrm>
          <a:prstGeom prst="rect">
            <a:avLst/>
          </a:prstGeom>
        </p:spPr>
        <p:txBody>
          <a:bodyPr wrap="square">
            <a:spAutoFit/>
          </a:bodyPr>
          <a:lstStyle/>
          <a:p>
            <a:r>
              <a:rPr lang="en-US" b="1" dirty="0" smtClean="0"/>
              <a:t>Ricky’s First Big Challenge:</a:t>
            </a:r>
          </a:p>
          <a:p>
            <a:endParaRPr lang="en-US" dirty="0" smtClean="0"/>
          </a:p>
          <a:p>
            <a:r>
              <a:rPr lang="en-US" dirty="0" smtClean="0"/>
              <a:t>My </a:t>
            </a:r>
            <a:r>
              <a:rPr lang="en-US" dirty="0"/>
              <a:t>first big challenge came when I was four or five years old and we went to Devon for two weeks one summer. Dad's sisters and an uncle went with us. When we got there, I ran onto the beach and started at the sea. I couldn't swim and Auntie Joyce bet me ten shillings that I couldn't learn to swim by the end of the holiday. I took the bet, sure I would win. Most days, the sea was rough and the waves were high, but I tried for hours. Day after day, I splashed along, with one foot on the bottom. I grew blue with cold and swallowed a lot of seawater, but still I couldn't swim. Never mind, Ricky, 'Auntie Joyce said, kindly. 'There's always next year.' I had lost the bet. I was sure she would forget about it next year. As we set off home in the car, I gazed out of the window. How I wished I had learned to swim. I hated losing the bet. It was a hot day and in the 1950s the roads were very narrow. We weren't going very fast when I saw a river. We hadn't got home so we were still really on holiday. I knew it was my last chance to win. </a:t>
            </a:r>
          </a:p>
          <a:p>
            <a:endParaRPr lang="en-US" dirty="0"/>
          </a:p>
          <a:p>
            <a:r>
              <a:rPr lang="en-US" dirty="0"/>
              <a:t>`Stop the car!' I shouted. My parents knew about the bet and, though they obviously would not have done what I said when I was that age, I think my father knew what I wanted and how much it meant to me. Dad drove off the road and parked. 'What's up?' He asked. `Ricky wants to have another go at winning that ten shillings,' mums aid. I jumped out of the car and stripped quickly, then ran across a field to the river. When I got to the bank, I felt scared. The river looked deep and fast, running over rocks. There was a muddy part where cows drank from. It was easy to reach the water from there. I turned my head and saw everyone standing, watching me. Mum smiled and waved me on. 'You can do it Ricky!' she called. I walked through the mud and waded into the water. As soon as I got in the middle the current caught at me. I went under and choked. I came up, and was swept fast downstream. I took a deep breath and relaxed. I knew I could do it. I put one foot on a rock and pushed off. Soon, I was swimming. I swain in an awkward circle, but I'd won the bet. I heard the family </a:t>
            </a:r>
            <a:r>
              <a:rPr lang="en-US" dirty="0" smtClean="0"/>
              <a:t>cheering </a:t>
            </a:r>
            <a:r>
              <a:rPr lang="en-US" dirty="0"/>
              <a:t>on the bank. When I crawled out, I was done in, but very proud. I crawled through mud and stinging nettles to reach Auntie Joyce. She held up the ten shillings. `Well done, Ricky!' she said. `I knew you could do it,' Mum said. And so had I, and I was not going to give up until I had proved it. </a:t>
            </a:r>
          </a:p>
        </p:txBody>
      </p:sp>
    </p:spTree>
    <p:extLst>
      <p:ext uri="{BB962C8B-B14F-4D97-AF65-F5344CB8AC3E}">
        <p14:creationId xmlns:p14="http://schemas.microsoft.com/office/powerpoint/2010/main" val="3876707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6255" y="221673"/>
            <a:ext cx="11873345" cy="2308324"/>
          </a:xfrm>
          <a:prstGeom prst="rect">
            <a:avLst/>
          </a:prstGeom>
          <a:noFill/>
        </p:spPr>
        <p:txBody>
          <a:bodyPr wrap="square" rtlCol="0">
            <a:spAutoFit/>
          </a:bodyPr>
          <a:lstStyle/>
          <a:p>
            <a:r>
              <a:rPr lang="en-US" b="1" dirty="0" smtClean="0"/>
              <a:t>Stand on your feet.</a:t>
            </a:r>
          </a:p>
          <a:p>
            <a:endParaRPr lang="en-US" b="1" dirty="0" smtClean="0"/>
          </a:p>
          <a:p>
            <a:r>
              <a:rPr lang="en-US" dirty="0" smtClean="0"/>
              <a:t>`IF YOU WANT MILK, don't sit on a stool in the middle of the field in the hope that the cow will back up you.' This old saying could have been one of y mother's quotes. She would have added, `Go on, Ricky. Don't just sit around. Catch the cow.' An old recipe for rabbit pie said,' First, catch the rabbit.' Note that it didn't say, 'First, buy the rabbit, or sit on your bottom until someone gives it to you.' Lessons like this, taught to me by my Mum from when I was toddler, are what have made me stand on my own two feet. I was trained to think for myself and get things done. </a:t>
            </a:r>
          </a:p>
          <a:p>
            <a:endParaRPr lang="en-US" b="1" dirty="0" smtClean="0"/>
          </a:p>
        </p:txBody>
      </p:sp>
    </p:spTree>
    <p:extLst>
      <p:ext uri="{BB962C8B-B14F-4D97-AF65-F5344CB8AC3E}">
        <p14:creationId xmlns:p14="http://schemas.microsoft.com/office/powerpoint/2010/main" val="1925167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6179"/>
            <a:ext cx="12192000" cy="6740307"/>
          </a:xfrm>
          <a:prstGeom prst="rect">
            <a:avLst/>
          </a:prstGeom>
        </p:spPr>
        <p:txBody>
          <a:bodyPr wrap="square">
            <a:spAutoFit/>
          </a:bodyPr>
          <a:lstStyle/>
          <a:p>
            <a:r>
              <a:rPr lang="en-US" b="1" dirty="0"/>
              <a:t>Stand on your </a:t>
            </a:r>
            <a:r>
              <a:rPr lang="en-US" b="1" dirty="0" smtClean="0"/>
              <a:t>feet (</a:t>
            </a:r>
            <a:r>
              <a:rPr lang="en-US" b="1" smtClean="0"/>
              <a:t>The Virgin Story</a:t>
            </a:r>
            <a:r>
              <a:rPr lang="en-US" b="1" dirty="0" smtClean="0"/>
              <a:t>)</a:t>
            </a:r>
            <a:endParaRPr lang="en-US" dirty="0" smtClean="0"/>
          </a:p>
          <a:p>
            <a:r>
              <a:rPr lang="en-US" dirty="0" smtClean="0"/>
              <a:t>Although </a:t>
            </a:r>
            <a:r>
              <a:rPr lang="en-US" dirty="0"/>
              <a:t>I listen with care to everyone, I still rely on myself and in my goals. I lost faith in myself only once. By 1986 Virgin was one of Britain's largest private companies, with 4000 members of staff. Sales had increased by 60 percent from the year before. I was told I should go public — sell shares in my business. Two of my partners were not keen, because they knew me well. They said I would hate loosing control. But the bankers said it was a good idea. It would give me more capital to work with. Other big private companies, like Body Shop and Sock Shop, had gone public. They were doing well. Pushed hard by the bankers, I made up my mind and launched Virgin on the stock exchange. Around 70,000 people applied for shares by post. Those who had left it too late lined up in the city to buy shares in person. I will never forget walking up the long line of people to thank them for their faith in us. I was very moved when they said things like, 'We're not going holiday this year, we're putting our savings in Virgin' and, 'We're banking on you, Richard.' </a:t>
            </a:r>
          </a:p>
          <a:p>
            <a:r>
              <a:rPr lang="en-US" dirty="0" smtClean="0"/>
              <a:t>It </a:t>
            </a:r>
            <a:r>
              <a:rPr lang="en-US" dirty="0"/>
              <a:t>wasn't long, though, before I came to hate the ways of the city. They weren't for me. Instead of a casual meeting with my business partners on my houseboat to discuss what bands to sign, I had to ask a board of directors. Many of them had no idea at all what the music business was all about. They didn't see how a hit record could make millions overnight. Instead of being able to sign someone who was hot, before our rivals did, I had to wait four weeks for a board meeting. By then, it was too late. Or they'd say things like, 'Sign the Rolling Stones? My wife doesn't like them. Janet Jackson? Who's she?' I have always made fast decisions and acted on my instinct. Then, I was stifled. Most of all, I no longer felt that I was standing on my own feet. We doubled our profits but Virgin shares started to slip and, for the </a:t>
            </a:r>
            <a:r>
              <a:rPr lang="en-US" dirty="0" smtClean="0"/>
              <a:t>first </a:t>
            </a:r>
            <a:r>
              <a:rPr lang="en-US" dirty="0"/>
              <a:t>time in my life, I was depressed. Then there was huge stock-market crash. Shares dropped fast. It wasn't my fault, but I felt that I was letting down all the people who had bought Virgin shares. Many were friends and family as well as our staff. But many were like the couple who had given me their lifesavings. I made up my mind. I would </a:t>
            </a:r>
            <a:r>
              <a:rPr lang="en-US" dirty="0" smtClean="0"/>
              <a:t>buy </a:t>
            </a:r>
            <a:r>
              <a:rPr lang="en-US" dirty="0"/>
              <a:t>all the shares back — at the price everyone had paid for them. I didn't have to pay that much, but I didn't want to let people down. I personally raised the £182 million needed, but it was worth it to keep my good name and my freedom. The day that Virgin became a private company again was like landing safely after a record attempt in a powerboat or a balloon. I felt nothing but relief. Once again, I was the captain of my ship and master of my fate. I believe in myself. I believe in the hands that work, in the brains that think, and in the hearts that love</a:t>
            </a:r>
            <a:r>
              <a:rPr lang="en-US" dirty="0" smtClean="0"/>
              <a:t>.</a:t>
            </a:r>
            <a:endParaRPr lang="en-US" dirty="0"/>
          </a:p>
        </p:txBody>
      </p:sp>
    </p:spTree>
    <p:extLst>
      <p:ext uri="{BB962C8B-B14F-4D97-AF65-F5344CB8AC3E}">
        <p14:creationId xmlns:p14="http://schemas.microsoft.com/office/powerpoint/2010/main" val="3392095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4079</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Screw It, Let’s Do 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Screw It, Let’s Do It</dc:title>
  <dc:creator>Ashish Jain</dc:creator>
  <cp:lastModifiedBy>Ashish Jain</cp:lastModifiedBy>
  <cp:revision>33</cp:revision>
  <dcterms:created xsi:type="dcterms:W3CDTF">2019-04-20T08:10:24Z</dcterms:created>
  <dcterms:modified xsi:type="dcterms:W3CDTF">2019-04-21T06:18:14Z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ashish.jain50@ad.infosys.com</vt:lpwstr>
  </property>
  <property fmtid="{D5CDD505-2E9C-101B-9397-08002B2CF9AE}" pid="5" name="MSIP_Label_be4b3411-284d-4d31-bd4f-bc13ef7f1fd6_SetDate">
    <vt:lpwstr>2019-04-20T08:14:04.6366635Z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ashish.jain50@ad.infosys.com</vt:lpwstr>
  </property>
  <property fmtid="{D5CDD505-2E9C-101B-9397-08002B2CF9AE}" pid="12" name="MSIP_Label_a0819fa7-4367-4500-ba88-dd630d977609_SetDate">
    <vt:lpwstr>2019-04-20T08:14:04.6366635Z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ies>
</file>