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61650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321587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41866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12382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397C38-191E-417B-856F-9AF4655DFC68}"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21206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245929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97C38-191E-417B-856F-9AF4655DFC68}"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1463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97C38-191E-417B-856F-9AF4655DFC68}"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29464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97C38-191E-417B-856F-9AF4655DFC68}"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51529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405178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97C38-191E-417B-856F-9AF4655DFC68}"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F4CC-83D2-46EE-8C64-14A39ECA263A}" type="slidenum">
              <a:rPr lang="en-US" smtClean="0"/>
              <a:t>‹#›</a:t>
            </a:fld>
            <a:endParaRPr lang="en-US"/>
          </a:p>
        </p:txBody>
      </p:sp>
    </p:spTree>
    <p:extLst>
      <p:ext uri="{BB962C8B-B14F-4D97-AF65-F5344CB8AC3E}">
        <p14:creationId xmlns:p14="http://schemas.microsoft.com/office/powerpoint/2010/main" val="100537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97C38-191E-417B-856F-9AF4655DFC68}" type="datetimeFigureOut">
              <a:rPr lang="en-US" smtClean="0"/>
              <a:t>4/27/2019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0F4CC-83D2-46EE-8C64-14A39ECA263A}" type="slidenum">
              <a:rPr lang="en-US" smtClean="0"/>
              <a:t>‹#›</a:t>
            </a:fld>
            <a:endParaRPr lang="en-US"/>
          </a:p>
        </p:txBody>
      </p:sp>
    </p:spTree>
    <p:extLst>
      <p:ext uri="{BB962C8B-B14F-4D97-AF65-F5344CB8AC3E}">
        <p14:creationId xmlns:p14="http://schemas.microsoft.com/office/powerpoint/2010/main" val="202035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at.whatsapp.com/Gta8r5Mj2Qs5LbsUIAfaE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www.drzaban.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3843334" y="2219761"/>
            <a:ext cx="7985414" cy="2295086"/>
          </a:xfrm>
        </p:spPr>
        <p:txBody>
          <a:bodyPr>
            <a:normAutofit fontScale="90000"/>
          </a:bodyPr>
          <a:lstStyle/>
          <a:p>
            <a:r>
              <a:rPr lang="en-US" sz="6700" dirty="0" smtClean="0"/>
              <a:t>The ONE Thing</a:t>
            </a:r>
            <a:br>
              <a:rPr lang="en-US" sz="6700" dirty="0" smtClean="0"/>
            </a:br>
            <a:r>
              <a:rPr lang="en-US" dirty="0" smtClean="0"/>
              <a:t/>
            </a:r>
            <a:br>
              <a:rPr lang="en-US" dirty="0" smtClean="0"/>
            </a:br>
            <a:r>
              <a:rPr lang="en-US" sz="5300" dirty="0" smtClean="0"/>
              <a:t>By Gary Keller</a:t>
            </a:r>
            <a:endParaRPr lang="en-US" sz="5300" b="1" dirty="0"/>
          </a:p>
        </p:txBody>
      </p:sp>
      <p:sp>
        <p:nvSpPr>
          <p:cNvPr id="7" name="TextBox 6"/>
          <p:cNvSpPr txBox="1"/>
          <p:nvPr/>
        </p:nvSpPr>
        <p:spPr>
          <a:xfrm>
            <a:off x="4479345" y="5934670"/>
            <a:ext cx="655060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2"/>
              </a:rPr>
              <a:t>https://</a:t>
            </a:r>
            <a:r>
              <a:rPr lang="en-US" u="sng" dirty="0" smtClean="0">
                <a:hlinkClick r:id="rId2"/>
              </a:rPr>
              <a:t>chat.whatsapp.com/Gta8r5Mj2Qs5LbsUIAfaEa</a:t>
            </a:r>
            <a:endParaRPr lang="en-US" u="sng" dirty="0" smtClean="0"/>
          </a:p>
          <a:p>
            <a:endParaRPr lang="en-US" dirty="0"/>
          </a:p>
        </p:txBody>
      </p:sp>
      <p:pic>
        <p:nvPicPr>
          <p:cNvPr id="11" name="Picture 10"/>
          <p:cNvPicPr>
            <a:picLocks noChangeAspect="1"/>
          </p:cNvPicPr>
          <p:nvPr/>
        </p:nvPicPr>
        <p:blipFill>
          <a:blip r:embed="rId3"/>
          <a:stretch>
            <a:fillRect/>
          </a:stretch>
        </p:blipFill>
        <p:spPr>
          <a:xfrm>
            <a:off x="1130509" y="72078"/>
            <a:ext cx="2645109" cy="6671621"/>
          </a:xfrm>
          <a:prstGeom prst="rect">
            <a:avLst/>
          </a:prstGeom>
        </p:spPr>
      </p:pic>
    </p:spTree>
    <p:extLst>
      <p:ext uri="{BB962C8B-B14F-4D97-AF65-F5344CB8AC3E}">
        <p14:creationId xmlns:p14="http://schemas.microsoft.com/office/powerpoint/2010/main" val="43940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4247317"/>
          </a:xfrm>
          <a:prstGeom prst="rect">
            <a:avLst/>
          </a:prstGeom>
        </p:spPr>
        <p:txBody>
          <a:bodyPr>
            <a:spAutoFit/>
          </a:bodyPr>
          <a:lstStyle/>
          <a:p>
            <a:r>
              <a:rPr lang="en-US" dirty="0">
                <a:latin typeface="TimesNewRomanPSMT"/>
              </a:rPr>
              <a:t>Equality is a lie.</a:t>
            </a:r>
          </a:p>
          <a:p>
            <a:r>
              <a:rPr lang="en-US" dirty="0">
                <a:latin typeface="TimesNewRomanPSMT"/>
              </a:rPr>
              <a:t>Understanding this is the basis of all great decisions.</a:t>
            </a:r>
          </a:p>
          <a:p>
            <a:r>
              <a:rPr lang="en-US" dirty="0">
                <a:latin typeface="TimesNewRomanPSMT"/>
              </a:rPr>
              <a:t>So, how do you decide? When you have a lot to get done in</a:t>
            </a:r>
          </a:p>
          <a:p>
            <a:r>
              <a:rPr lang="en-US" dirty="0">
                <a:latin typeface="TimesNewRomanPSMT"/>
              </a:rPr>
              <a:t>the day, how do you decide what to do first? As kids, we mostly</a:t>
            </a:r>
          </a:p>
          <a:p>
            <a:r>
              <a:rPr lang="en-US" dirty="0">
                <a:latin typeface="TimesNewRomanPSMT"/>
              </a:rPr>
              <a:t>did things we needed to do when it was time to do them. </a:t>
            </a:r>
            <a:r>
              <a:rPr lang="en-US" i="1" dirty="0">
                <a:latin typeface="TimesNewRomanPS-ItalicMT"/>
              </a:rPr>
              <a:t>It’s</a:t>
            </a:r>
          </a:p>
          <a:p>
            <a:r>
              <a:rPr lang="en-US" i="1" dirty="0">
                <a:latin typeface="TimesNewRomanPS-ItalicMT"/>
              </a:rPr>
              <a:t>breakfast time. It’s time to go to school, time to do homework,</a:t>
            </a:r>
          </a:p>
          <a:p>
            <a:r>
              <a:rPr lang="en-US" i="1" dirty="0">
                <a:latin typeface="TimesNewRomanPS-ItalicMT"/>
              </a:rPr>
              <a:t>time to do chores, bath time, bedtime. </a:t>
            </a:r>
            <a:r>
              <a:rPr lang="en-US" dirty="0">
                <a:latin typeface="TimesNewRomanPSMT"/>
              </a:rPr>
              <a:t>Then, as we got older, we</a:t>
            </a:r>
          </a:p>
          <a:p>
            <a:r>
              <a:rPr lang="en-US" dirty="0">
                <a:latin typeface="TimesNewRomanPSMT"/>
              </a:rPr>
              <a:t>were given a measure of discretion. </a:t>
            </a:r>
            <a:r>
              <a:rPr lang="en-US" i="1" dirty="0">
                <a:latin typeface="TimesNewRomanPS-ItalicMT"/>
              </a:rPr>
              <a:t>You can go out and play </a:t>
            </a:r>
            <a:r>
              <a:rPr lang="en-US" i="1" dirty="0" smtClean="0">
                <a:latin typeface="TimesNewRomanPS-ItalicMT"/>
              </a:rPr>
              <a:t>as</a:t>
            </a:r>
          </a:p>
          <a:p>
            <a:endParaRPr lang="en-US" dirty="0"/>
          </a:p>
        </p:txBody>
      </p:sp>
    </p:spTree>
    <p:extLst>
      <p:ext uri="{BB962C8B-B14F-4D97-AF65-F5344CB8AC3E}">
        <p14:creationId xmlns:p14="http://schemas.microsoft.com/office/powerpoint/2010/main" val="74634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9149"/>
            <a:ext cx="6096000" cy="10618291"/>
          </a:xfrm>
          <a:prstGeom prst="rect">
            <a:avLst/>
          </a:prstGeom>
        </p:spPr>
        <p:txBody>
          <a:bodyPr>
            <a:spAutoFit/>
          </a:bodyPr>
          <a:lstStyle/>
          <a:p>
            <a:r>
              <a:rPr lang="en-US" i="1" dirty="0">
                <a:latin typeface="TimesNewRomanPS-ItalicMT"/>
              </a:rPr>
              <a:t>long as you get your homework done before dinner. </a:t>
            </a:r>
            <a:r>
              <a:rPr lang="en-US" dirty="0">
                <a:latin typeface="TimesNewRomanPSMT"/>
              </a:rPr>
              <a:t>Later, as we</a:t>
            </a:r>
          </a:p>
          <a:p>
            <a:r>
              <a:rPr lang="en-US" dirty="0">
                <a:latin typeface="TimesNewRomanPSMT"/>
              </a:rPr>
              <a:t>became adults, everything became discretionary. It all became our</a:t>
            </a:r>
          </a:p>
          <a:p>
            <a:r>
              <a:rPr lang="en-US" dirty="0">
                <a:latin typeface="TimesNewRomanPSMT"/>
              </a:rPr>
              <a:t>choice. And when our lives are defined by our choices, the </a:t>
            </a:r>
            <a:r>
              <a:rPr lang="en-US" dirty="0" err="1">
                <a:latin typeface="TimesNewRomanPSMT"/>
              </a:rPr>
              <a:t>allimportant</a:t>
            </a:r>
            <a:endParaRPr lang="en-US" dirty="0">
              <a:latin typeface="TimesNewRomanPSMT"/>
            </a:endParaRPr>
          </a:p>
          <a:p>
            <a:r>
              <a:rPr lang="en-US" dirty="0">
                <a:latin typeface="TimesNewRomanPSMT"/>
              </a:rPr>
              <a:t>question becomes, How do we make good ones?</a:t>
            </a:r>
          </a:p>
          <a:p>
            <a:r>
              <a:rPr lang="en-US" dirty="0">
                <a:latin typeface="TimesNewRomanPSMT"/>
              </a:rPr>
              <a:t>Complicating matters, the older we get, it seems there is more</a:t>
            </a:r>
          </a:p>
          <a:p>
            <a:r>
              <a:rPr lang="en-US" dirty="0">
                <a:latin typeface="TimesNewRomanPSMT"/>
              </a:rPr>
              <a:t>and more piled on that we believe “simply must get done.”</a:t>
            </a:r>
          </a:p>
          <a:p>
            <a:r>
              <a:rPr lang="en-US" dirty="0">
                <a:latin typeface="TimesNewRomanPSMT"/>
              </a:rPr>
              <a:t>Overbooked, overextended, and overcommitted. “In the weeds”</a:t>
            </a:r>
          </a:p>
          <a:p>
            <a:r>
              <a:rPr lang="en-US" dirty="0">
                <a:latin typeface="TimesNewRomanPSMT"/>
              </a:rPr>
              <a:t>overwhelmingly becomes our collective condition.</a:t>
            </a:r>
          </a:p>
          <a:p>
            <a:r>
              <a:rPr lang="en-US" dirty="0">
                <a:latin typeface="TimesNewRomanPSMT"/>
              </a:rPr>
              <a:t>That’s when the battle for the right of way gets fierce and</a:t>
            </a:r>
          </a:p>
          <a:p>
            <a:r>
              <a:rPr lang="en-US" dirty="0">
                <a:latin typeface="TimesNewRomanPSMT"/>
              </a:rPr>
              <a:t>frantic. Lacking a clear formula for making decisions, we get</a:t>
            </a:r>
          </a:p>
          <a:p>
            <a:r>
              <a:rPr lang="en-US" dirty="0">
                <a:latin typeface="TimesNewRomanPSMT"/>
              </a:rPr>
              <a:t>reactive and fall back on familiar, comfortable ways to decide what</a:t>
            </a:r>
          </a:p>
          <a:p>
            <a:r>
              <a:rPr lang="en-US" dirty="0">
                <a:latin typeface="TimesNewRomanPSMT"/>
              </a:rPr>
              <a:t>to do. As a result, we haphazardly select approaches that</a:t>
            </a:r>
          </a:p>
          <a:p>
            <a:r>
              <a:rPr lang="en-US" dirty="0">
                <a:latin typeface="TimesNewRomanPSMT"/>
              </a:rPr>
              <a:t>undermine our success. </a:t>
            </a:r>
            <a:r>
              <a:rPr lang="en-US" dirty="0" err="1">
                <a:latin typeface="TimesNewRomanPSMT"/>
              </a:rPr>
              <a:t>Pinballing</a:t>
            </a:r>
            <a:r>
              <a:rPr lang="en-US" dirty="0">
                <a:latin typeface="TimesNewRomanPSMT"/>
              </a:rPr>
              <a:t> through our day like a confused</a:t>
            </a:r>
          </a:p>
          <a:p>
            <a:r>
              <a:rPr lang="en-US" dirty="0">
                <a:latin typeface="TimesNewRomanPSMT"/>
              </a:rPr>
              <a:t>character in a B-horror movie, we end up running up the stairs</a:t>
            </a:r>
          </a:p>
          <a:p>
            <a:r>
              <a:rPr lang="en-US" dirty="0">
                <a:latin typeface="TimesNewRomanPSMT"/>
              </a:rPr>
              <a:t>instead of out the front door. The best decision gets traded for any</a:t>
            </a:r>
          </a:p>
          <a:p>
            <a:r>
              <a:rPr lang="en-US" dirty="0">
                <a:latin typeface="TimesNewRomanPSMT"/>
              </a:rPr>
              <a:t>decision, and what should be progress simply becomes a trap.</a:t>
            </a:r>
          </a:p>
          <a:p>
            <a:r>
              <a:rPr lang="en-US" dirty="0">
                <a:latin typeface="TimesNewRomanPSMT"/>
              </a:rPr>
              <a:t>When everything feels urgent and important, everything</a:t>
            </a:r>
          </a:p>
          <a:p>
            <a:r>
              <a:rPr lang="en-US" dirty="0">
                <a:latin typeface="TimesNewRomanPSMT"/>
              </a:rPr>
              <a:t>seems equal. We become active and busy, but this doesn’t actually</a:t>
            </a:r>
          </a:p>
          <a:p>
            <a:r>
              <a:rPr lang="en-US" dirty="0">
                <a:latin typeface="TimesNewRomanPSMT"/>
              </a:rPr>
              <a:t>move us any closer to success. Activity is often unrelated </a:t>
            </a:r>
            <a:r>
              <a:rPr lang="en-US" dirty="0" smtClean="0">
                <a:latin typeface="TimesNewRomanPSMT"/>
              </a:rPr>
              <a:t>to</a:t>
            </a:r>
          </a:p>
          <a:p>
            <a:endParaRPr lang="en-US" dirty="0">
              <a:latin typeface="TimesNewRomanPSMT"/>
            </a:endParaRPr>
          </a:p>
          <a:p>
            <a:endParaRPr lang="en-US" dirty="0" smtClean="0">
              <a:latin typeface="TimesNewRomanPSMT"/>
            </a:endParaRPr>
          </a:p>
          <a:p>
            <a:endParaRPr lang="en-US" dirty="0">
              <a:latin typeface="TimesNewRomanPSMT"/>
            </a:endParaRPr>
          </a:p>
          <a:p>
            <a:endParaRPr lang="en-US" dirty="0" smtClean="0">
              <a:latin typeface="TimesNewRomanPSMT"/>
            </a:endParaRPr>
          </a:p>
          <a:p>
            <a:endParaRPr lang="en-US" dirty="0">
              <a:latin typeface="TimesNewRomanPSMT"/>
            </a:endParaRPr>
          </a:p>
          <a:p>
            <a:endParaRPr lang="en-US" dirty="0"/>
          </a:p>
        </p:txBody>
      </p:sp>
    </p:spTree>
    <p:extLst>
      <p:ext uri="{BB962C8B-B14F-4D97-AF65-F5344CB8AC3E}">
        <p14:creationId xmlns:p14="http://schemas.microsoft.com/office/powerpoint/2010/main" val="127758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10704"/>
            <a:ext cx="6096000" cy="9079409"/>
          </a:xfrm>
          <a:prstGeom prst="rect">
            <a:avLst/>
          </a:prstGeom>
        </p:spPr>
        <p:txBody>
          <a:bodyPr>
            <a:spAutoFit/>
          </a:bodyPr>
          <a:lstStyle/>
          <a:p>
            <a:r>
              <a:rPr lang="en-US" dirty="0">
                <a:solidFill>
                  <a:srgbClr val="000000"/>
                </a:solidFill>
                <a:latin typeface="TimesNewRomanPSMT"/>
              </a:rPr>
              <a:t>While to-dos serve as a useful collection of our best</a:t>
            </a:r>
          </a:p>
          <a:p>
            <a:r>
              <a:rPr lang="en-US" dirty="0">
                <a:solidFill>
                  <a:srgbClr val="000000"/>
                </a:solidFill>
                <a:latin typeface="TimesNewRomanPSMT"/>
              </a:rPr>
              <a:t>intentions, they also tyrannize us with trivial, unimportant stuff that</a:t>
            </a:r>
          </a:p>
          <a:p>
            <a:r>
              <a:rPr lang="en-US" dirty="0">
                <a:solidFill>
                  <a:srgbClr val="000000"/>
                </a:solidFill>
                <a:latin typeface="TimesNewRomanPSMT"/>
              </a:rPr>
              <a:t>we feel obligated to get done—because it’s on our list. Which is</a:t>
            </a:r>
          </a:p>
          <a:p>
            <a:r>
              <a:rPr lang="en-US" dirty="0">
                <a:solidFill>
                  <a:srgbClr val="000000"/>
                </a:solidFill>
                <a:latin typeface="TimesNewRomanPSMT"/>
              </a:rPr>
              <a:t>why most of us have a love-hate relationship with our to-dos. If</a:t>
            </a:r>
          </a:p>
          <a:p>
            <a:r>
              <a:rPr lang="en-US" dirty="0">
                <a:solidFill>
                  <a:srgbClr val="000000"/>
                </a:solidFill>
                <a:latin typeface="TimesNewRomanPSMT"/>
              </a:rPr>
              <a:t>allowed, they set our priorities the same way an inbox can dictate</a:t>
            </a:r>
          </a:p>
          <a:p>
            <a:r>
              <a:rPr lang="en-US" dirty="0">
                <a:solidFill>
                  <a:srgbClr val="000000"/>
                </a:solidFill>
                <a:latin typeface="TimesNewRomanPSMT"/>
              </a:rPr>
              <a:t>our day. Most inboxes overflow with unimportant e-mails</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masquerading as priorities. Tackling these tasks in the order we</a:t>
            </a:r>
          </a:p>
          <a:p>
            <a:r>
              <a:rPr lang="en-US" dirty="0">
                <a:solidFill>
                  <a:srgbClr val="000000"/>
                </a:solidFill>
                <a:latin typeface="TimesNewRomanPSMT"/>
              </a:rPr>
              <a:t>receive them is behaving as if the squeaky wheel immediately</a:t>
            </a:r>
          </a:p>
          <a:p>
            <a:r>
              <a:rPr lang="en-US" dirty="0">
                <a:solidFill>
                  <a:srgbClr val="000000"/>
                </a:solidFill>
                <a:latin typeface="TimesNewRomanPSMT"/>
              </a:rPr>
              <a:t>deserves the grease. But, as Australian prime minister Bob Hawke</a:t>
            </a:r>
          </a:p>
          <a:p>
            <a:r>
              <a:rPr lang="en-US" dirty="0">
                <a:solidFill>
                  <a:srgbClr val="000000"/>
                </a:solidFill>
                <a:latin typeface="TimesNewRomanPSMT"/>
              </a:rPr>
              <a:t>duly noted, “The things which are most important don’t always</a:t>
            </a:r>
          </a:p>
          <a:p>
            <a:r>
              <a:rPr lang="en-US" dirty="0">
                <a:solidFill>
                  <a:srgbClr val="000000"/>
                </a:solidFill>
                <a:latin typeface="TimesNewRomanPSMT"/>
              </a:rPr>
              <a:t>scream the loudest.”</a:t>
            </a:r>
          </a:p>
          <a:p>
            <a:r>
              <a:rPr lang="en-US" dirty="0">
                <a:solidFill>
                  <a:srgbClr val="000000"/>
                </a:solidFill>
                <a:latin typeface="TimesNewRomanPSMT"/>
              </a:rPr>
              <a:t>Achievers operate differently. They have an eye for the</a:t>
            </a:r>
          </a:p>
          <a:p>
            <a:r>
              <a:rPr lang="en-US" dirty="0">
                <a:solidFill>
                  <a:srgbClr val="000000"/>
                </a:solidFill>
                <a:latin typeface="TimesNewRomanPSMT"/>
              </a:rPr>
              <a:t>essential. They pause just long enough to decide what matters and</a:t>
            </a:r>
          </a:p>
          <a:p>
            <a:r>
              <a:rPr lang="en-US" dirty="0">
                <a:solidFill>
                  <a:srgbClr val="000000"/>
                </a:solidFill>
                <a:latin typeface="TimesNewRomanPSMT"/>
              </a:rPr>
              <a:t>then allow what matters to drive their day. Achievers do sooner</a:t>
            </a:r>
          </a:p>
          <a:p>
            <a:r>
              <a:rPr lang="en-US" dirty="0">
                <a:solidFill>
                  <a:srgbClr val="000000"/>
                </a:solidFill>
                <a:latin typeface="TimesNewRomanPSMT"/>
              </a:rPr>
              <a:t>what others plan to do later and defer, perhaps indefinitely, what</a:t>
            </a:r>
          </a:p>
          <a:p>
            <a:r>
              <a:rPr lang="en-US" dirty="0">
                <a:solidFill>
                  <a:srgbClr val="000000"/>
                </a:solidFill>
                <a:latin typeface="TimesNewRomanPSMT"/>
              </a:rPr>
              <a:t>others do sooner. The difference isn’t in intent, but in right of way.</a:t>
            </a:r>
          </a:p>
          <a:p>
            <a:r>
              <a:rPr lang="en-US" dirty="0">
                <a:solidFill>
                  <a:srgbClr val="000000"/>
                </a:solidFill>
                <a:latin typeface="TimesNewRomanPSMT"/>
              </a:rPr>
              <a:t>Achievers always work from a clear sense of priority.</a:t>
            </a:r>
          </a:p>
          <a:p>
            <a:r>
              <a:rPr lang="en-US" dirty="0">
                <a:solidFill>
                  <a:srgbClr val="000000"/>
                </a:solidFill>
                <a:latin typeface="TimesNewRomanPSMT"/>
              </a:rPr>
              <a:t>Le</a:t>
            </a:r>
            <a:endParaRPr lang="en-US" dirty="0"/>
          </a:p>
        </p:txBody>
      </p:sp>
    </p:spTree>
    <p:extLst>
      <p:ext uri="{BB962C8B-B14F-4D97-AF65-F5344CB8AC3E}">
        <p14:creationId xmlns:p14="http://schemas.microsoft.com/office/powerpoint/2010/main" val="381454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742194"/>
            <a:ext cx="6096000" cy="14342388"/>
          </a:xfrm>
          <a:prstGeom prst="rect">
            <a:avLst/>
          </a:prstGeom>
        </p:spPr>
        <p:txBody>
          <a:bodyPr>
            <a:spAutoFit/>
          </a:bodyPr>
          <a:lstStyle/>
          <a:p>
            <a:r>
              <a:rPr lang="en-US" dirty="0">
                <a:solidFill>
                  <a:srgbClr val="000000"/>
                </a:solidFill>
                <a:latin typeface="TimesNewRomanPSMT"/>
              </a:rPr>
              <a:t>Pareto’s Principle, it turns out, is as real as the law of gravity,</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and yet most people fail to see the gravity of it. It’s not just a</a:t>
            </a:r>
          </a:p>
          <a:p>
            <a:r>
              <a:rPr lang="en-US" dirty="0">
                <a:solidFill>
                  <a:srgbClr val="000000"/>
                </a:solidFill>
                <a:latin typeface="TimesNewRomanPSMT"/>
              </a:rPr>
              <a:t>theory—it is a provable, predictable certainty of nature and one of</a:t>
            </a:r>
          </a:p>
          <a:p>
            <a:r>
              <a:rPr lang="en-US" dirty="0">
                <a:solidFill>
                  <a:srgbClr val="000000"/>
                </a:solidFill>
                <a:latin typeface="TimesNewRomanPSMT"/>
              </a:rPr>
              <a:t>the greatest productivity truths ever discovered. Richard Koch, in</a:t>
            </a:r>
          </a:p>
          <a:p>
            <a:r>
              <a:rPr lang="en-US" dirty="0">
                <a:solidFill>
                  <a:srgbClr val="000000"/>
                </a:solidFill>
                <a:latin typeface="TimesNewRomanPSMT"/>
              </a:rPr>
              <a:t>his book </a:t>
            </a:r>
            <a:r>
              <a:rPr lang="en-US" i="1" dirty="0">
                <a:solidFill>
                  <a:srgbClr val="000000"/>
                </a:solidFill>
                <a:latin typeface="TimesNewRomanPS-ItalicMT"/>
              </a:rPr>
              <a:t>The 80/20 Principle, </a:t>
            </a:r>
            <a:r>
              <a:rPr lang="en-US" dirty="0">
                <a:solidFill>
                  <a:srgbClr val="000000"/>
                </a:solidFill>
                <a:latin typeface="TimesNewRomanPSMT"/>
              </a:rPr>
              <a:t>defined it about as well as anyone:</a:t>
            </a:r>
          </a:p>
          <a:p>
            <a:r>
              <a:rPr lang="en-US" dirty="0">
                <a:solidFill>
                  <a:srgbClr val="000000"/>
                </a:solidFill>
                <a:latin typeface="TimesNewRomanPSMT"/>
              </a:rPr>
              <a:t>“The 80/20 Principle asserts that a minority of causes, inputs, or</a:t>
            </a:r>
          </a:p>
          <a:p>
            <a:r>
              <a:rPr lang="en-US" dirty="0">
                <a:solidFill>
                  <a:srgbClr val="000000"/>
                </a:solidFill>
                <a:latin typeface="TimesNewRomanPSMT"/>
              </a:rPr>
              <a:t>effort usually lead to a majority of the results, outputs, or</a:t>
            </a:r>
          </a:p>
          <a:p>
            <a:r>
              <a:rPr lang="en-US" dirty="0">
                <a:solidFill>
                  <a:srgbClr val="000000"/>
                </a:solidFill>
                <a:latin typeface="TimesNewRomanPSMT"/>
              </a:rPr>
              <a:t>rewards.” In other words, in the world of success, things aren’t</a:t>
            </a:r>
          </a:p>
          <a:p>
            <a:r>
              <a:rPr lang="en-US" dirty="0">
                <a:solidFill>
                  <a:srgbClr val="000000"/>
                </a:solidFill>
                <a:latin typeface="TimesNewRomanPSMT"/>
              </a:rPr>
              <a:t>equal. A small amount of causes creates most of the results. Just</a:t>
            </a:r>
          </a:p>
          <a:p>
            <a:r>
              <a:rPr lang="en-US" dirty="0">
                <a:solidFill>
                  <a:srgbClr val="000000"/>
                </a:solidFill>
                <a:latin typeface="TimesNewRomanPSMT"/>
              </a:rPr>
              <a:t>the right input creates most of the output. Selected effort creates</a:t>
            </a:r>
          </a:p>
          <a:p>
            <a:r>
              <a:rPr lang="en-US" dirty="0">
                <a:solidFill>
                  <a:srgbClr val="000000"/>
                </a:solidFill>
                <a:latin typeface="TimesNewRomanPSMT"/>
              </a:rPr>
              <a:t>almost all of the rewards.</a:t>
            </a:r>
          </a:p>
          <a:p>
            <a:r>
              <a:rPr lang="en-US" sz="2800" b="0" i="0" u="none" strike="noStrike" baseline="0" dirty="0" smtClean="0">
                <a:solidFill>
                  <a:srgbClr val="505050"/>
                </a:solidFill>
                <a:latin typeface="Futura-Boo"/>
              </a:rPr>
              <a:t>FIG. 3 </a:t>
            </a:r>
            <a:r>
              <a:rPr lang="en-US" dirty="0">
                <a:solidFill>
                  <a:srgbClr val="000000"/>
                </a:solidFill>
                <a:latin typeface="Futura-Boo"/>
              </a:rPr>
              <a:t>The 80/20 Principle says the minority of your effort leads to the</a:t>
            </a:r>
          </a:p>
          <a:p>
            <a:r>
              <a:rPr lang="en-US" dirty="0">
                <a:solidFill>
                  <a:srgbClr val="000000"/>
                </a:solidFill>
                <a:latin typeface="Futura-Boo"/>
              </a:rPr>
              <a:t>majority of your results.</a:t>
            </a:r>
          </a:p>
          <a:p>
            <a:r>
              <a:rPr lang="en-US" dirty="0">
                <a:solidFill>
                  <a:srgbClr val="000000"/>
                </a:solidFill>
                <a:latin typeface="TimesNewRomanPSMT"/>
              </a:rPr>
              <a:t>Pareto points us in a very clear direction: the majority of what</a:t>
            </a:r>
          </a:p>
          <a:p>
            <a:r>
              <a:rPr lang="en-US" dirty="0">
                <a:solidFill>
                  <a:srgbClr val="000000"/>
                </a:solidFill>
                <a:latin typeface="TimesNewRomanPSMT"/>
              </a:rPr>
              <a:t>you want will come from the minority of what you do.</a:t>
            </a:r>
          </a:p>
          <a:p>
            <a:r>
              <a:rPr lang="en-US" dirty="0">
                <a:solidFill>
                  <a:srgbClr val="000000"/>
                </a:solidFill>
                <a:latin typeface="TimesNewRomanPSMT"/>
              </a:rPr>
              <a:t>Extraordinary results are disproportionately created by fewer</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actions than most realize.</a:t>
            </a:r>
          </a:p>
          <a:p>
            <a:r>
              <a:rPr lang="en-US" dirty="0">
                <a:solidFill>
                  <a:srgbClr val="000000"/>
                </a:solidFill>
                <a:latin typeface="TimesNewRomanPSMT"/>
              </a:rPr>
              <a:t>Don’t get hung up on the numbers. Pareto’s truth is about</a:t>
            </a:r>
          </a:p>
          <a:p>
            <a:r>
              <a:rPr lang="en-US" dirty="0">
                <a:solidFill>
                  <a:srgbClr val="000000"/>
                </a:solidFill>
                <a:latin typeface="TimesNewRomanPSMT"/>
              </a:rPr>
              <a:t>inequality, and though often stated as an 80/20 ratio, it can actually</a:t>
            </a:r>
          </a:p>
          <a:p>
            <a:r>
              <a:rPr lang="en-US" dirty="0">
                <a:solidFill>
                  <a:srgbClr val="000000"/>
                </a:solidFill>
                <a:latin typeface="TimesNewRomanPSMT"/>
              </a:rPr>
              <a:t>take a variety of proportions. Depending on the circumstances, it</a:t>
            </a:r>
          </a:p>
          <a:p>
            <a:r>
              <a:rPr lang="en-US" dirty="0">
                <a:solidFill>
                  <a:srgbClr val="000000"/>
                </a:solidFill>
                <a:latin typeface="TimesNewRomanPSMT"/>
              </a:rPr>
              <a:t>can easily play out as, say, 90/20, where 90 percent of your success</a:t>
            </a:r>
          </a:p>
          <a:p>
            <a:r>
              <a:rPr lang="en-US" dirty="0">
                <a:solidFill>
                  <a:srgbClr val="000000"/>
                </a:solidFill>
                <a:latin typeface="TimesNewRomanPSMT"/>
              </a:rPr>
              <a:t>comes from 20 percent of your effort. Or 70/10 or 65/5. But</a:t>
            </a:r>
          </a:p>
          <a:p>
            <a:r>
              <a:rPr lang="en-US" dirty="0">
                <a:solidFill>
                  <a:srgbClr val="000000"/>
                </a:solidFill>
                <a:latin typeface="TimesNewRomanPSMT"/>
              </a:rPr>
              <a:t>understand that these are all fundamentally working off the same</a:t>
            </a:r>
          </a:p>
          <a:p>
            <a:r>
              <a:rPr lang="en-US" dirty="0">
                <a:solidFill>
                  <a:srgbClr val="000000"/>
                </a:solidFill>
                <a:latin typeface="TimesNewRomanPSMT"/>
              </a:rPr>
              <a:t>principle. </a:t>
            </a:r>
            <a:r>
              <a:rPr lang="en-US" dirty="0" err="1">
                <a:solidFill>
                  <a:srgbClr val="000000"/>
                </a:solidFill>
                <a:latin typeface="TimesNewRomanPSMT"/>
              </a:rPr>
              <a:t>Juran’s</a:t>
            </a:r>
            <a:r>
              <a:rPr lang="en-US" dirty="0">
                <a:solidFill>
                  <a:srgbClr val="000000"/>
                </a:solidFill>
                <a:latin typeface="TimesNewRomanPSMT"/>
              </a:rPr>
              <a:t> great insight was that not everything matters</a:t>
            </a:r>
          </a:p>
          <a:p>
            <a:r>
              <a:rPr lang="en-US" dirty="0">
                <a:solidFill>
                  <a:srgbClr val="000000"/>
                </a:solidFill>
                <a:latin typeface="TimesNewRomanPSMT"/>
              </a:rPr>
              <a:t>equally; some things matter more than others—a lot more. A to-do</a:t>
            </a:r>
          </a:p>
          <a:p>
            <a:r>
              <a:rPr lang="en-US" dirty="0">
                <a:solidFill>
                  <a:srgbClr val="000000"/>
                </a:solidFill>
                <a:latin typeface="TimesNewRomanPSMT"/>
              </a:rPr>
              <a:t>list becomes a success list when you apply Pareto’s Principle to it.</a:t>
            </a:r>
            <a:endParaRPr lang="en-US" dirty="0"/>
          </a:p>
        </p:txBody>
      </p:sp>
    </p:spTree>
    <p:extLst>
      <p:ext uri="{BB962C8B-B14F-4D97-AF65-F5344CB8AC3E}">
        <p14:creationId xmlns:p14="http://schemas.microsoft.com/office/powerpoint/2010/main" val="301477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5725" y="1900237"/>
            <a:ext cx="4400550" cy="3057525"/>
          </a:xfrm>
          <a:prstGeom prst="rect">
            <a:avLst/>
          </a:prstGeom>
        </p:spPr>
      </p:pic>
      <p:pic>
        <p:nvPicPr>
          <p:cNvPr id="3" name="Picture 2"/>
          <p:cNvPicPr>
            <a:picLocks noChangeAspect="1"/>
          </p:cNvPicPr>
          <p:nvPr/>
        </p:nvPicPr>
        <p:blipFill>
          <a:blip r:embed="rId3"/>
          <a:stretch>
            <a:fillRect/>
          </a:stretch>
        </p:blipFill>
        <p:spPr>
          <a:xfrm>
            <a:off x="6345814" y="3950277"/>
            <a:ext cx="5153025" cy="2476500"/>
          </a:xfrm>
          <a:prstGeom prst="rect">
            <a:avLst/>
          </a:prstGeom>
        </p:spPr>
      </p:pic>
    </p:spTree>
    <p:extLst>
      <p:ext uri="{BB962C8B-B14F-4D97-AF65-F5344CB8AC3E}">
        <p14:creationId xmlns:p14="http://schemas.microsoft.com/office/powerpoint/2010/main" val="392756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585323"/>
          </a:xfrm>
          <a:prstGeom prst="rect">
            <a:avLst/>
          </a:prstGeom>
        </p:spPr>
        <p:txBody>
          <a:bodyPr>
            <a:spAutoFit/>
          </a:bodyPr>
          <a:lstStyle/>
          <a:p>
            <a:r>
              <a:rPr lang="en-US" dirty="0">
                <a:latin typeface="Futura-Boo"/>
              </a:rPr>
              <a:t>Don’t get trapped in the “check off” game. </a:t>
            </a:r>
            <a:r>
              <a:rPr lang="en-US" dirty="0">
                <a:latin typeface="TimesNewRomanPSMT"/>
              </a:rPr>
              <a:t>If we believe</a:t>
            </a:r>
          </a:p>
          <a:p>
            <a:r>
              <a:rPr lang="en-US" dirty="0">
                <a:latin typeface="TimesNewRomanPSMT"/>
              </a:rPr>
              <a:t>things don’t matter equally, we must act accordingly. We can’t</a:t>
            </a:r>
          </a:p>
          <a:p>
            <a:r>
              <a:rPr lang="en-US" dirty="0">
                <a:latin typeface="TimesNewRomanPSMT"/>
              </a:rPr>
              <a:t>fall prey to the notion that everything has to be done, that</a:t>
            </a:r>
          </a:p>
          <a:p>
            <a:r>
              <a:rPr lang="en-US" dirty="0">
                <a:latin typeface="TimesNewRomanPSMT"/>
              </a:rPr>
              <a:t>checking things off our list is what success is all about. We</a:t>
            </a:r>
          </a:p>
          <a:p>
            <a:r>
              <a:rPr lang="en-US" dirty="0">
                <a:latin typeface="TimesNewRomanPSMT"/>
              </a:rPr>
              <a:t>can’t be trapped in a game of “check off” that never produces</a:t>
            </a:r>
          </a:p>
          <a:p>
            <a:r>
              <a:rPr lang="en-US" dirty="0">
                <a:latin typeface="TimesNewRomanPSMT"/>
              </a:rPr>
              <a:t>a winner. The truth is that things don’t matter equally </a:t>
            </a:r>
            <a:r>
              <a:rPr lang="en-US" dirty="0" smtClean="0">
                <a:latin typeface="TimesNewRomanPSMT"/>
              </a:rPr>
              <a:t>and</a:t>
            </a:r>
          </a:p>
          <a:p>
            <a:r>
              <a:rPr lang="en-US" dirty="0"/>
              <a:t>success is found in doing what matters most</a:t>
            </a:r>
            <a:r>
              <a:rPr lang="en-US" dirty="0" smtClean="0"/>
              <a:t>.</a:t>
            </a:r>
            <a:endParaRPr lang="en-US" dirty="0"/>
          </a:p>
        </p:txBody>
      </p:sp>
    </p:spTree>
    <p:extLst>
      <p:ext uri="{BB962C8B-B14F-4D97-AF65-F5344CB8AC3E}">
        <p14:creationId xmlns:p14="http://schemas.microsoft.com/office/powerpoint/2010/main" val="17103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98113"/>
            <a:ext cx="6096000" cy="1138773"/>
          </a:xfrm>
          <a:prstGeom prst="rect">
            <a:avLst/>
          </a:prstGeom>
        </p:spPr>
        <p:txBody>
          <a:bodyPr>
            <a:spAutoFit/>
          </a:bodyPr>
          <a:lstStyle/>
          <a:p>
            <a:r>
              <a:rPr lang="en-US" dirty="0" smtClean="0">
                <a:solidFill>
                  <a:srgbClr val="B50101"/>
                </a:solidFill>
                <a:latin typeface="Futura-Boo"/>
              </a:rPr>
              <a:t>On “Multitasking”</a:t>
            </a:r>
          </a:p>
          <a:p>
            <a:r>
              <a:rPr lang="en-US" dirty="0" smtClean="0">
                <a:solidFill>
                  <a:srgbClr val="B50101"/>
                </a:solidFill>
                <a:latin typeface="Futura-Boo"/>
              </a:rPr>
              <a:t>“</a:t>
            </a:r>
            <a:r>
              <a:rPr lang="en-US" dirty="0">
                <a:solidFill>
                  <a:srgbClr val="B50101"/>
                </a:solidFill>
                <a:latin typeface="Futura-Boo"/>
              </a:rPr>
              <a:t>To do two things at once</a:t>
            </a:r>
          </a:p>
          <a:p>
            <a:r>
              <a:rPr lang="en-US" dirty="0">
                <a:solidFill>
                  <a:srgbClr val="B50101"/>
                </a:solidFill>
                <a:latin typeface="Futura-Boo"/>
              </a:rPr>
              <a:t>is to do neither.”</a:t>
            </a:r>
          </a:p>
          <a:p>
            <a:r>
              <a:rPr lang="en-US" sz="1400" b="0" i="0" u="none" strike="noStrike" baseline="0" dirty="0" smtClean="0">
                <a:solidFill>
                  <a:srgbClr val="505050"/>
                </a:solidFill>
                <a:latin typeface="Futura-Boo"/>
              </a:rPr>
              <a:t>—</a:t>
            </a:r>
            <a:r>
              <a:rPr lang="en-US" sz="1400" b="0" i="0" u="none" strike="noStrike" baseline="0" dirty="0" err="1" smtClean="0">
                <a:solidFill>
                  <a:srgbClr val="505050"/>
                </a:solidFill>
                <a:latin typeface="Futura-Boo"/>
              </a:rPr>
              <a:t>Publilius</a:t>
            </a:r>
            <a:r>
              <a:rPr lang="en-US" sz="1400" b="0" i="0" u="none" strike="noStrike" baseline="0" dirty="0" smtClean="0">
                <a:solidFill>
                  <a:srgbClr val="505050"/>
                </a:solidFill>
                <a:latin typeface="Futura-Boo"/>
              </a:rPr>
              <a:t> </a:t>
            </a:r>
            <a:r>
              <a:rPr lang="en-US" sz="1400" b="0" i="0" u="none" strike="noStrike" baseline="0" dirty="0" err="1" smtClean="0">
                <a:solidFill>
                  <a:srgbClr val="505050"/>
                </a:solidFill>
                <a:latin typeface="Futura-Boo"/>
              </a:rPr>
              <a:t>Syrus</a:t>
            </a:r>
            <a:endParaRPr lang="en-US" dirty="0"/>
          </a:p>
        </p:txBody>
      </p:sp>
    </p:spTree>
    <p:extLst>
      <p:ext uri="{BB962C8B-B14F-4D97-AF65-F5344CB8AC3E}">
        <p14:creationId xmlns:p14="http://schemas.microsoft.com/office/powerpoint/2010/main" val="150202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87648"/>
            <a:ext cx="6096000" cy="9233297"/>
          </a:xfrm>
          <a:prstGeom prst="rect">
            <a:avLst/>
          </a:prstGeom>
        </p:spPr>
        <p:txBody>
          <a:bodyPr>
            <a:spAutoFit/>
          </a:bodyPr>
          <a:lstStyle/>
          <a:p>
            <a:r>
              <a:rPr lang="en-US" dirty="0">
                <a:latin typeface="TimesNewRomanPSMT"/>
              </a:rPr>
              <a:t>So, if doing the most important</a:t>
            </a:r>
          </a:p>
          <a:p>
            <a:r>
              <a:rPr lang="en-US" dirty="0">
                <a:latin typeface="TimesNewRomanPSMT"/>
              </a:rPr>
              <a:t>thing is the most important thing,</a:t>
            </a:r>
          </a:p>
          <a:p>
            <a:r>
              <a:rPr lang="en-US" dirty="0">
                <a:latin typeface="TimesNewRomanPSMT"/>
              </a:rPr>
              <a:t>why would you try to do</a:t>
            </a:r>
          </a:p>
          <a:p>
            <a:r>
              <a:rPr lang="en-US" dirty="0">
                <a:latin typeface="TimesNewRomanPSMT"/>
              </a:rPr>
              <a:t>anything else at the same time?</a:t>
            </a:r>
          </a:p>
          <a:p>
            <a:r>
              <a:rPr lang="en-US" dirty="0">
                <a:latin typeface="TimesNewRomanPSMT"/>
              </a:rPr>
              <a:t>It’s a great question.</a:t>
            </a:r>
          </a:p>
          <a:p>
            <a:r>
              <a:rPr lang="en-US" dirty="0">
                <a:latin typeface="TimesNewRomanPSMT"/>
              </a:rPr>
              <a:t>In the summer of 2009, Clifford Nass set out to answer just</a:t>
            </a:r>
          </a:p>
          <a:p>
            <a:r>
              <a:rPr lang="en-US" dirty="0">
                <a:latin typeface="TimesNewRomanPSMT"/>
              </a:rPr>
              <a:t>that. His mission? To find out how well so-called multitaskers</a:t>
            </a:r>
          </a:p>
          <a:p>
            <a:r>
              <a:rPr lang="en-US" dirty="0">
                <a:latin typeface="TimesNewRomanPSMT"/>
              </a:rPr>
              <a:t>multitasked. Nass, a professor at Stanford University, told the </a:t>
            </a:r>
            <a:r>
              <a:rPr lang="en-US" i="1" dirty="0">
                <a:latin typeface="TimesNewRomanPS-ItalicMT"/>
              </a:rPr>
              <a:t>New</a:t>
            </a:r>
          </a:p>
          <a:p>
            <a:r>
              <a:rPr lang="en-US" i="1" dirty="0">
                <a:latin typeface="TimesNewRomanPS-ItalicMT"/>
              </a:rPr>
              <a:t>York Times </a:t>
            </a:r>
            <a:r>
              <a:rPr lang="en-US" dirty="0">
                <a:latin typeface="TimesNewRomanPSMT"/>
              </a:rPr>
              <a:t>that he had been “in awe” of multitaskers and deemed</a:t>
            </a:r>
          </a:p>
          <a:p>
            <a:r>
              <a:rPr lang="en-US" dirty="0">
                <a:latin typeface="TimesNewRomanPSMT"/>
              </a:rPr>
              <a:t>himself to be a poor one. So he and his team of researchers gave</a:t>
            </a:r>
          </a:p>
          <a:p>
            <a:r>
              <a:rPr lang="en-US" dirty="0">
                <a:latin typeface="TimesNewRomanPSMT"/>
              </a:rPr>
              <a:t>262 students questionnaires to determine how often they</a:t>
            </a:r>
          </a:p>
          <a:p>
            <a:r>
              <a:rPr lang="en-US" dirty="0">
                <a:latin typeface="TimesNewRomanPSMT"/>
              </a:rPr>
              <a:t>multitasked. They divided their test subjects into two groups of</a:t>
            </a:r>
          </a:p>
          <a:p>
            <a:r>
              <a:rPr lang="en-US" dirty="0">
                <a:latin typeface="TimesNewRomanPSMT"/>
              </a:rPr>
              <a:t>high and low multitaskers and began with the presumption that the</a:t>
            </a:r>
          </a:p>
          <a:p>
            <a:r>
              <a:rPr lang="en-US" dirty="0">
                <a:latin typeface="TimesNewRomanPSMT"/>
              </a:rPr>
              <a:t>frequent multitaskers would perform better. They were wrong.</a:t>
            </a:r>
          </a:p>
          <a:p>
            <a:r>
              <a:rPr lang="en-US" dirty="0">
                <a:latin typeface="TimesNewRomanPSMT"/>
              </a:rPr>
              <a:t>“I was sure they had some secret ability” said Nass. “But it</a:t>
            </a:r>
          </a:p>
          <a:p>
            <a:r>
              <a:rPr lang="en-US" dirty="0">
                <a:latin typeface="TimesNewRomanPSMT"/>
              </a:rPr>
              <a:t>turns out that high multitaskers are suckers for irrelevancy.” They</a:t>
            </a:r>
          </a:p>
          <a:p>
            <a:r>
              <a:rPr lang="en-US" dirty="0">
                <a:latin typeface="TimesNewRomanPSMT"/>
              </a:rPr>
              <a:t>were outperformed on every measure. Although they’d convinced</a:t>
            </a:r>
          </a:p>
          <a:p>
            <a:r>
              <a:rPr lang="en-US" dirty="0">
                <a:latin typeface="TimesNewRomanPSMT"/>
              </a:rPr>
              <a:t>themselves and the world that they were great at it, there was just</a:t>
            </a:r>
          </a:p>
          <a:p>
            <a:r>
              <a:rPr lang="en-US" dirty="0">
                <a:latin typeface="TimesNewRomanPSMT"/>
              </a:rPr>
              <a:t>one problem. To quote Nass, “Multitaskers were just lousy at</a:t>
            </a:r>
          </a:p>
          <a:p>
            <a:r>
              <a:rPr lang="en-US" dirty="0">
                <a:latin typeface="TimesNewRomanPSMT"/>
              </a:rPr>
              <a:t>everything.”</a:t>
            </a:r>
          </a:p>
          <a:p>
            <a:r>
              <a:rPr lang="en-US" dirty="0">
                <a:latin typeface="TimesNewRomanPSMT"/>
              </a:rPr>
              <a:t>Multitasking is a lie.</a:t>
            </a:r>
            <a:endParaRPr lang="en-US" dirty="0"/>
          </a:p>
        </p:txBody>
      </p:sp>
    </p:spTree>
    <p:extLst>
      <p:ext uri="{BB962C8B-B14F-4D97-AF65-F5344CB8AC3E}">
        <p14:creationId xmlns:p14="http://schemas.microsoft.com/office/powerpoint/2010/main" val="387191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21114"/>
            <a:ext cx="6096000" cy="1415772"/>
          </a:xfrm>
          <a:prstGeom prst="rect">
            <a:avLst/>
          </a:prstGeom>
        </p:spPr>
        <p:txBody>
          <a:bodyPr>
            <a:spAutoFit/>
          </a:bodyPr>
          <a:lstStyle/>
          <a:p>
            <a:r>
              <a:rPr lang="en-US" dirty="0">
                <a:solidFill>
                  <a:srgbClr val="B50101"/>
                </a:solidFill>
                <a:latin typeface="Futura-Boo"/>
              </a:rPr>
              <a:t>“Multitasking is merely</a:t>
            </a:r>
          </a:p>
          <a:p>
            <a:r>
              <a:rPr lang="en-US" dirty="0">
                <a:solidFill>
                  <a:srgbClr val="B50101"/>
                </a:solidFill>
                <a:latin typeface="Futura-Boo"/>
              </a:rPr>
              <a:t>the opportunity to screw</a:t>
            </a:r>
          </a:p>
          <a:p>
            <a:r>
              <a:rPr lang="en-US" dirty="0">
                <a:solidFill>
                  <a:srgbClr val="B50101"/>
                </a:solidFill>
                <a:latin typeface="Futura-Boo"/>
              </a:rPr>
              <a:t>up more than one thing at</a:t>
            </a:r>
          </a:p>
          <a:p>
            <a:r>
              <a:rPr lang="en-US" dirty="0">
                <a:solidFill>
                  <a:srgbClr val="B50101"/>
                </a:solidFill>
                <a:latin typeface="Futura-Boo"/>
              </a:rPr>
              <a:t>a time.”</a:t>
            </a:r>
          </a:p>
          <a:p>
            <a:r>
              <a:rPr lang="en-US" sz="1400" b="0" i="0" u="none" strike="noStrike" baseline="0" dirty="0" smtClean="0">
                <a:solidFill>
                  <a:srgbClr val="505050"/>
                </a:solidFill>
                <a:latin typeface="Futura-Boo"/>
              </a:rPr>
              <a:t>—Steve </a:t>
            </a:r>
            <a:r>
              <a:rPr lang="en-US" sz="1400" b="0" i="0" u="none" strike="noStrike" baseline="0" dirty="0" err="1" smtClean="0">
                <a:solidFill>
                  <a:srgbClr val="505050"/>
                </a:solidFill>
                <a:latin typeface="Futura-Boo"/>
              </a:rPr>
              <a:t>Uzzell</a:t>
            </a:r>
            <a:endParaRPr lang="en-US" dirty="0"/>
          </a:p>
        </p:txBody>
      </p:sp>
    </p:spTree>
    <p:extLst>
      <p:ext uri="{BB962C8B-B14F-4D97-AF65-F5344CB8AC3E}">
        <p14:creationId xmlns:p14="http://schemas.microsoft.com/office/powerpoint/2010/main" val="319153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664702"/>
            <a:ext cx="6096000" cy="10187404"/>
          </a:xfrm>
          <a:prstGeom prst="rect">
            <a:avLst/>
          </a:prstGeom>
        </p:spPr>
        <p:txBody>
          <a:bodyPr>
            <a:spAutoFit/>
          </a:bodyPr>
          <a:lstStyle/>
          <a:p>
            <a:r>
              <a:rPr lang="en-US" dirty="0">
                <a:solidFill>
                  <a:srgbClr val="000000"/>
                </a:solidFill>
                <a:latin typeface="TimesNewRomanPSMT"/>
              </a:rPr>
              <a:t>People can actually do two or more things at once, such as</a:t>
            </a:r>
          </a:p>
          <a:p>
            <a:r>
              <a:rPr lang="en-US" dirty="0">
                <a:solidFill>
                  <a:srgbClr val="000000"/>
                </a:solidFill>
                <a:latin typeface="TimesNewRomanPSMT"/>
              </a:rPr>
              <a:t>walk and talk, or chew gum and read a map; but, like computers,</a:t>
            </a:r>
          </a:p>
          <a:p>
            <a:r>
              <a:rPr lang="en-US" dirty="0">
                <a:solidFill>
                  <a:srgbClr val="000000"/>
                </a:solidFill>
                <a:latin typeface="TimesNewRomanPSMT"/>
              </a:rPr>
              <a:t>what we can’t do is focus on two things at once. Our attention</a:t>
            </a:r>
          </a:p>
          <a:p>
            <a:r>
              <a:rPr lang="en-US" dirty="0">
                <a:solidFill>
                  <a:srgbClr val="000000"/>
                </a:solidFill>
                <a:latin typeface="TimesNewRomanPSMT"/>
              </a:rPr>
              <a:t>bounces back and forth. This is fine for computers, but it has</a:t>
            </a:r>
          </a:p>
          <a:p>
            <a:r>
              <a:rPr lang="en-US" dirty="0">
                <a:solidFill>
                  <a:srgbClr val="000000"/>
                </a:solidFill>
                <a:latin typeface="TimesNewRomanPSMT"/>
              </a:rPr>
              <a:t>serious repercussions in humans. Two airliners are cleared to land</a:t>
            </a:r>
          </a:p>
          <a:p>
            <a:r>
              <a:rPr lang="en-US" dirty="0">
                <a:solidFill>
                  <a:srgbClr val="000000"/>
                </a:solidFill>
                <a:latin typeface="TimesNewRomanPSMT"/>
              </a:rPr>
              <a:t>on the same runway. A patient is given the wrong medicine. A</a:t>
            </a:r>
          </a:p>
          <a:p>
            <a:r>
              <a:rPr lang="en-US" dirty="0">
                <a:solidFill>
                  <a:srgbClr val="000000"/>
                </a:solidFill>
                <a:latin typeface="TimesNewRomanPSMT"/>
              </a:rPr>
              <a:t>toddler is left unattended in the bathtub. What all these potential</a:t>
            </a:r>
          </a:p>
          <a:p>
            <a:r>
              <a:rPr lang="en-US" dirty="0">
                <a:solidFill>
                  <a:srgbClr val="000000"/>
                </a:solidFill>
                <a:latin typeface="TimesNewRomanPSMT"/>
              </a:rPr>
              <a:t>tragedies share is that people are trying to do too many things at</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once and forget to do something they should do.</a:t>
            </a:r>
          </a:p>
          <a:p>
            <a:r>
              <a:rPr lang="en-US" dirty="0">
                <a:solidFill>
                  <a:srgbClr val="000000"/>
                </a:solidFill>
                <a:latin typeface="TimesNewRomanPSMT"/>
              </a:rPr>
              <a:t>It’s strange, but somehow over time the image of the modern</a:t>
            </a:r>
          </a:p>
          <a:p>
            <a:r>
              <a:rPr lang="en-US" dirty="0">
                <a:solidFill>
                  <a:srgbClr val="000000"/>
                </a:solidFill>
                <a:latin typeface="TimesNewRomanPSMT"/>
              </a:rPr>
              <a:t>human has become one of a multitasker. We think we can, so we</a:t>
            </a:r>
          </a:p>
          <a:p>
            <a:r>
              <a:rPr lang="en-US" dirty="0">
                <a:solidFill>
                  <a:srgbClr val="000000"/>
                </a:solidFill>
                <a:latin typeface="TimesNewRomanPSMT"/>
              </a:rPr>
              <a:t>think we should. Kids studying while texting, listening to music, or</a:t>
            </a:r>
          </a:p>
          <a:p>
            <a:r>
              <a:rPr lang="en-US" dirty="0">
                <a:solidFill>
                  <a:srgbClr val="000000"/>
                </a:solidFill>
                <a:latin typeface="TimesNewRomanPSMT"/>
              </a:rPr>
              <a:t>watching television. Adults driving while talking on the phone,</a:t>
            </a:r>
          </a:p>
          <a:p>
            <a:r>
              <a:rPr lang="en-US" dirty="0">
                <a:solidFill>
                  <a:srgbClr val="000000"/>
                </a:solidFill>
                <a:latin typeface="TimesNewRomanPSMT"/>
              </a:rPr>
              <a:t>eating, applying makeup, or even shaving. Doing something in one</a:t>
            </a:r>
          </a:p>
          <a:p>
            <a:r>
              <a:rPr lang="en-US" dirty="0">
                <a:solidFill>
                  <a:srgbClr val="000000"/>
                </a:solidFill>
                <a:latin typeface="TimesNewRomanPSMT"/>
              </a:rPr>
              <a:t>room while talking to someone in the next. Smartphones in hands</a:t>
            </a:r>
          </a:p>
          <a:p>
            <a:r>
              <a:rPr lang="en-US" dirty="0">
                <a:solidFill>
                  <a:srgbClr val="000000"/>
                </a:solidFill>
                <a:latin typeface="TimesNewRomanPSMT"/>
              </a:rPr>
              <a:t>before napkins hit laps. It’s not that we have too little time to do all</a:t>
            </a:r>
          </a:p>
          <a:p>
            <a:r>
              <a:rPr lang="en-US" dirty="0">
                <a:solidFill>
                  <a:srgbClr val="000000"/>
                </a:solidFill>
                <a:latin typeface="TimesNewRomanPSMT"/>
              </a:rPr>
              <a:t>the things we need to do, it’s that we feel the need to do too many</a:t>
            </a:r>
          </a:p>
          <a:p>
            <a:r>
              <a:rPr lang="en-US" dirty="0">
                <a:solidFill>
                  <a:srgbClr val="000000"/>
                </a:solidFill>
                <a:latin typeface="TimesNewRomanPSMT"/>
              </a:rPr>
              <a:t>things in the time we have. So we double a</a:t>
            </a:r>
            <a:endParaRPr lang="en-US" dirty="0"/>
          </a:p>
        </p:txBody>
      </p:sp>
    </p:spTree>
    <p:extLst>
      <p:ext uri="{BB962C8B-B14F-4D97-AF65-F5344CB8AC3E}">
        <p14:creationId xmlns:p14="http://schemas.microsoft.com/office/powerpoint/2010/main" val="97470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171575"/>
            <a:ext cx="11587163" cy="3323987"/>
          </a:xfrm>
          <a:prstGeom prst="rect">
            <a:avLst/>
          </a:prstGeom>
          <a:noFill/>
        </p:spPr>
        <p:txBody>
          <a:bodyPr wrap="square" rtlCol="0">
            <a:spAutoFit/>
          </a:bodyPr>
          <a:lstStyle/>
          <a:p>
            <a:r>
              <a:rPr lang="en-US" sz="4200" dirty="0"/>
              <a:t>IF YOU CHASE TWO RABBITS</a:t>
            </a:r>
            <a:r>
              <a:rPr lang="en-US" sz="4200" dirty="0" smtClean="0"/>
              <a:t>...</a:t>
            </a:r>
          </a:p>
          <a:p>
            <a:endParaRPr lang="en-US" sz="4200" dirty="0"/>
          </a:p>
          <a:p>
            <a:r>
              <a:rPr lang="en-US" sz="4200" dirty="0"/>
              <a:t>... YOU WILL NOT CATCH </a:t>
            </a:r>
            <a:r>
              <a:rPr lang="en-US" sz="4200" dirty="0" smtClean="0"/>
              <a:t>EITHER ONE.</a:t>
            </a:r>
          </a:p>
          <a:p>
            <a:endParaRPr lang="en-US" sz="4200" dirty="0"/>
          </a:p>
          <a:p>
            <a:r>
              <a:rPr lang="en-US" sz="4200" dirty="0" smtClean="0"/>
              <a:t>- RUSSIAN </a:t>
            </a:r>
            <a:r>
              <a:rPr lang="en-US" sz="4200" dirty="0"/>
              <a:t>PROVERB</a:t>
            </a:r>
          </a:p>
        </p:txBody>
      </p:sp>
    </p:spTree>
    <p:extLst>
      <p:ext uri="{BB962C8B-B14F-4D97-AF65-F5344CB8AC3E}">
        <p14:creationId xmlns:p14="http://schemas.microsoft.com/office/powerpoint/2010/main" val="74206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0" y="1476375"/>
            <a:ext cx="5334000" cy="3905250"/>
          </a:xfrm>
          <a:prstGeom prst="rect">
            <a:avLst/>
          </a:prstGeom>
        </p:spPr>
      </p:pic>
    </p:spTree>
    <p:extLst>
      <p:ext uri="{BB962C8B-B14F-4D97-AF65-F5344CB8AC3E}">
        <p14:creationId xmlns:p14="http://schemas.microsoft.com/office/powerpoint/2010/main" val="333057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26202"/>
            <a:ext cx="6096000" cy="9910405"/>
          </a:xfrm>
          <a:prstGeom prst="rect">
            <a:avLst/>
          </a:prstGeom>
        </p:spPr>
        <p:txBody>
          <a:bodyPr>
            <a:spAutoFit/>
          </a:bodyPr>
          <a:lstStyle/>
          <a:p>
            <a:r>
              <a:rPr lang="en-US" dirty="0">
                <a:solidFill>
                  <a:srgbClr val="000000"/>
                </a:solidFill>
                <a:latin typeface="TimesNewRomanPSMT"/>
              </a:rPr>
              <a:t>Every time we try to do two or more things at once, we’re</a:t>
            </a:r>
          </a:p>
          <a:p>
            <a:r>
              <a:rPr lang="en-US" dirty="0">
                <a:solidFill>
                  <a:srgbClr val="000000"/>
                </a:solidFill>
                <a:latin typeface="TimesNewRomanPSMT"/>
              </a:rPr>
              <a:t>simply dividing up our focus and dumbing down all of the</a:t>
            </a:r>
          </a:p>
          <a:p>
            <a:r>
              <a:rPr lang="en-US" dirty="0">
                <a:solidFill>
                  <a:srgbClr val="000000"/>
                </a:solidFill>
                <a:latin typeface="TimesNewRomanPSMT"/>
              </a:rPr>
              <a:t>outcomes in the process. Here’s the short list of how multitasking</a:t>
            </a:r>
          </a:p>
          <a:p>
            <a:r>
              <a:rPr lang="en-US" dirty="0">
                <a:solidFill>
                  <a:srgbClr val="000000"/>
                </a:solidFill>
                <a:latin typeface="TimesNewRomanPSMT"/>
              </a:rPr>
              <a:t>short-circuits us:</a:t>
            </a:r>
          </a:p>
          <a:p>
            <a:r>
              <a:rPr lang="en-US" dirty="0">
                <a:solidFill>
                  <a:srgbClr val="000000"/>
                </a:solidFill>
                <a:latin typeface="TimesNewRomanPSMT"/>
              </a:rPr>
              <a:t>1. There is just so much brain capability at any one time. Divide</a:t>
            </a:r>
          </a:p>
          <a:p>
            <a:r>
              <a:rPr lang="en-US" dirty="0">
                <a:solidFill>
                  <a:srgbClr val="000000"/>
                </a:solidFill>
                <a:latin typeface="TimesNewRomanPSMT"/>
              </a:rPr>
              <a:t>it up as much as you want, but you’ll pay a price in time and</a:t>
            </a:r>
          </a:p>
          <a:p>
            <a:r>
              <a:rPr lang="en-US" dirty="0">
                <a:solidFill>
                  <a:srgbClr val="000000"/>
                </a:solidFill>
                <a:latin typeface="TimesNewRomanPSMT"/>
              </a:rPr>
              <a:t>effectiveness.</a:t>
            </a:r>
          </a:p>
          <a:p>
            <a:r>
              <a:rPr lang="en-US" dirty="0">
                <a:solidFill>
                  <a:srgbClr val="000000"/>
                </a:solidFill>
                <a:latin typeface="TimesNewRomanPSMT"/>
              </a:rPr>
              <a:t>2. The more time you spend switched to another task, the less</a:t>
            </a:r>
          </a:p>
          <a:p>
            <a:r>
              <a:rPr lang="en-US" dirty="0">
                <a:solidFill>
                  <a:srgbClr val="000000"/>
                </a:solidFill>
                <a:latin typeface="TimesNewRomanPSMT"/>
              </a:rPr>
              <a:t>likely you are to get back to your original task. This is how</a:t>
            </a:r>
          </a:p>
          <a:p>
            <a:r>
              <a:rPr lang="en-US" dirty="0">
                <a:solidFill>
                  <a:srgbClr val="000000"/>
                </a:solidFill>
                <a:latin typeface="TimesNewRomanPSMT"/>
              </a:rPr>
              <a:t>loose ends pile up.</a:t>
            </a:r>
          </a:p>
          <a:p>
            <a:r>
              <a:rPr lang="en-US" dirty="0">
                <a:solidFill>
                  <a:srgbClr val="000000"/>
                </a:solidFill>
                <a:latin typeface="TimesNewRomanPSMT"/>
              </a:rPr>
              <a:t>3. Bounce between one activity and another and you lose time as</a:t>
            </a:r>
          </a:p>
          <a:p>
            <a:r>
              <a:rPr lang="en-US" dirty="0">
                <a:solidFill>
                  <a:srgbClr val="000000"/>
                </a:solidFill>
                <a:latin typeface="TimesNewRomanPSMT"/>
              </a:rPr>
              <a:t>your brain reorients to the new task. Those milliseconds add</a:t>
            </a:r>
          </a:p>
          <a:p>
            <a:r>
              <a:rPr lang="en-US" dirty="0">
                <a:solidFill>
                  <a:srgbClr val="000000"/>
                </a:solidFill>
                <a:latin typeface="TimesNewRomanPSMT"/>
              </a:rPr>
              <a:t>up. Researchers estimate we lose 28 percent of an average</a:t>
            </a:r>
          </a:p>
          <a:p>
            <a:r>
              <a:rPr lang="en-US" dirty="0">
                <a:solidFill>
                  <a:srgbClr val="000000"/>
                </a:solidFill>
                <a:latin typeface="TimesNewRomanPSMT"/>
              </a:rPr>
              <a:t>workday to multitasking ineffectiveness.</a:t>
            </a:r>
          </a:p>
          <a:p>
            <a:r>
              <a:rPr lang="en-US" dirty="0">
                <a:solidFill>
                  <a:srgbClr val="000000"/>
                </a:solidFill>
                <a:latin typeface="TimesNewRomanPSMT"/>
              </a:rPr>
              <a:t>4. Chronic multitaskers develop a distorted sense of how long it</a:t>
            </a:r>
          </a:p>
          <a:p>
            <a:r>
              <a:rPr lang="en-US" dirty="0">
                <a:solidFill>
                  <a:srgbClr val="000000"/>
                </a:solidFill>
                <a:latin typeface="TimesNewRomanPSMT"/>
              </a:rPr>
              <a:t>takes to do things. They almost always believe tasks take</a:t>
            </a:r>
          </a:p>
          <a:p>
            <a:r>
              <a:rPr lang="en-US" dirty="0">
                <a:solidFill>
                  <a:srgbClr val="000000"/>
                </a:solidFill>
                <a:latin typeface="TimesNewRomanPSMT"/>
              </a:rPr>
              <a:t>longer to complete than is actually required.</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5. Multitaskers make more mistakes than non-multitaskers. They</a:t>
            </a:r>
          </a:p>
          <a:p>
            <a:r>
              <a:rPr lang="en-US" dirty="0">
                <a:solidFill>
                  <a:srgbClr val="000000"/>
                </a:solidFill>
                <a:latin typeface="TimesNewRomanPSMT"/>
              </a:rPr>
              <a:t>often make poorer decisions because they favor new</a:t>
            </a:r>
          </a:p>
          <a:p>
            <a:r>
              <a:rPr lang="en-US" dirty="0">
                <a:solidFill>
                  <a:srgbClr val="000000"/>
                </a:solidFill>
                <a:latin typeface="TimesNewRomanPSMT"/>
              </a:rPr>
              <a:t>information over old, even if the older information is more</a:t>
            </a:r>
          </a:p>
          <a:p>
            <a:r>
              <a:rPr lang="en-US" dirty="0">
                <a:solidFill>
                  <a:srgbClr val="000000"/>
                </a:solidFill>
                <a:latin typeface="TimesNewRomanPSMT"/>
              </a:rPr>
              <a:t>valuable.</a:t>
            </a:r>
          </a:p>
          <a:p>
            <a:r>
              <a:rPr lang="en-US" dirty="0">
                <a:solidFill>
                  <a:srgbClr val="000000"/>
                </a:solidFill>
                <a:latin typeface="TimesNewRomanPSMT"/>
              </a:rPr>
              <a:t>6. Multitaskers experience more life-reducing, </a:t>
            </a:r>
            <a:r>
              <a:rPr lang="en-US" dirty="0" err="1">
                <a:solidFill>
                  <a:srgbClr val="000000"/>
                </a:solidFill>
                <a:latin typeface="TimesNewRomanPSMT"/>
              </a:rPr>
              <a:t>happinesssquelching</a:t>
            </a:r>
            <a:endParaRPr lang="en-US" dirty="0">
              <a:solidFill>
                <a:srgbClr val="000000"/>
              </a:solidFill>
              <a:latin typeface="TimesNewRomanPSMT"/>
            </a:endParaRPr>
          </a:p>
          <a:p>
            <a:r>
              <a:rPr lang="en-US" dirty="0">
                <a:solidFill>
                  <a:srgbClr val="000000"/>
                </a:solidFill>
                <a:latin typeface="TimesNewRomanPSMT"/>
              </a:rPr>
              <a:t>stress.</a:t>
            </a:r>
            <a:endParaRPr lang="en-US" dirty="0"/>
          </a:p>
        </p:txBody>
      </p:sp>
    </p:spTree>
    <p:extLst>
      <p:ext uri="{BB962C8B-B14F-4D97-AF65-F5344CB8AC3E}">
        <p14:creationId xmlns:p14="http://schemas.microsoft.com/office/powerpoint/2010/main" val="9742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97620"/>
            <a:ext cx="6096000" cy="4462760"/>
          </a:xfrm>
          <a:prstGeom prst="rect">
            <a:avLst/>
          </a:prstGeom>
        </p:spPr>
        <p:txBody>
          <a:bodyPr>
            <a:spAutoFit/>
          </a:bodyPr>
          <a:lstStyle/>
          <a:p>
            <a:r>
              <a:rPr lang="en-US" sz="2400" b="0" i="0" u="none" strike="noStrike" baseline="0" dirty="0" smtClean="0">
                <a:solidFill>
                  <a:srgbClr val="B50101"/>
                </a:solidFill>
                <a:latin typeface="Futura-Boo"/>
              </a:rPr>
              <a:t>BIG IDEAS</a:t>
            </a:r>
          </a:p>
          <a:p>
            <a:r>
              <a:rPr lang="en-US" dirty="0">
                <a:solidFill>
                  <a:srgbClr val="000000"/>
                </a:solidFill>
                <a:latin typeface="TimesNewRomanPSMT"/>
              </a:rPr>
              <a:t>1. </a:t>
            </a:r>
            <a:r>
              <a:rPr lang="en-US" dirty="0">
                <a:solidFill>
                  <a:srgbClr val="000000"/>
                </a:solidFill>
                <a:latin typeface="Futura-Boo"/>
              </a:rPr>
              <a:t>Distraction is natural. </a:t>
            </a:r>
            <a:r>
              <a:rPr lang="en-US" dirty="0">
                <a:solidFill>
                  <a:srgbClr val="000000"/>
                </a:solidFill>
                <a:latin typeface="TimesNewRomanPSMT"/>
              </a:rPr>
              <a:t>Don’t feel bad when you get</a:t>
            </a:r>
          </a:p>
          <a:p>
            <a:r>
              <a:rPr lang="en-US" dirty="0">
                <a:solidFill>
                  <a:srgbClr val="000000"/>
                </a:solidFill>
                <a:latin typeface="TimesNewRomanPSMT"/>
              </a:rPr>
              <a:t>distracted. Everyone gets distracted.</a:t>
            </a:r>
          </a:p>
          <a:p>
            <a:r>
              <a:rPr lang="en-US" dirty="0">
                <a:solidFill>
                  <a:srgbClr val="000000"/>
                </a:solidFill>
                <a:latin typeface="TimesNewRomanPSMT"/>
              </a:rPr>
              <a:t>2. </a:t>
            </a:r>
            <a:r>
              <a:rPr lang="en-US" dirty="0">
                <a:solidFill>
                  <a:srgbClr val="000000"/>
                </a:solidFill>
                <a:latin typeface="Futura-Boo"/>
              </a:rPr>
              <a:t>Multitasking takes a toll. </a:t>
            </a:r>
            <a:r>
              <a:rPr lang="en-US" dirty="0">
                <a:solidFill>
                  <a:srgbClr val="000000"/>
                </a:solidFill>
                <a:latin typeface="TimesNewRomanPSMT"/>
              </a:rPr>
              <a:t>At home or at work, distractions</a:t>
            </a:r>
          </a:p>
          <a:p>
            <a:r>
              <a:rPr lang="en-US" dirty="0">
                <a:solidFill>
                  <a:srgbClr val="000000"/>
                </a:solidFill>
                <a:latin typeface="TimesNewRomanPSMT"/>
              </a:rPr>
              <a:t>lead to poor choices, painful mistakes, and unnecessary stress.</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3. </a:t>
            </a:r>
            <a:r>
              <a:rPr lang="en-US" dirty="0">
                <a:solidFill>
                  <a:srgbClr val="000000"/>
                </a:solidFill>
                <a:latin typeface="Futura-Boo"/>
              </a:rPr>
              <a:t>Distraction undermines results. </a:t>
            </a:r>
            <a:r>
              <a:rPr lang="en-US" dirty="0">
                <a:solidFill>
                  <a:srgbClr val="000000"/>
                </a:solidFill>
                <a:latin typeface="TimesNewRomanPSMT"/>
              </a:rPr>
              <a:t>When you try to do too much</a:t>
            </a:r>
          </a:p>
          <a:p>
            <a:r>
              <a:rPr lang="en-US" dirty="0">
                <a:solidFill>
                  <a:srgbClr val="000000"/>
                </a:solidFill>
                <a:latin typeface="TimesNewRomanPSMT"/>
              </a:rPr>
              <a:t>at once, you can end up doing nothing well. Figure out what</a:t>
            </a:r>
          </a:p>
          <a:p>
            <a:r>
              <a:rPr lang="en-US" dirty="0">
                <a:solidFill>
                  <a:srgbClr val="000000"/>
                </a:solidFill>
                <a:latin typeface="TimesNewRomanPSMT"/>
              </a:rPr>
              <a:t>matters most in the moment and give it your undivided</a:t>
            </a:r>
          </a:p>
          <a:p>
            <a:r>
              <a:rPr lang="en-US" dirty="0">
                <a:solidFill>
                  <a:srgbClr val="000000"/>
                </a:solidFill>
                <a:latin typeface="TimesNewRomanPSMT"/>
              </a:rPr>
              <a:t>attention.</a:t>
            </a:r>
            <a:endParaRPr lang="en-US" dirty="0"/>
          </a:p>
        </p:txBody>
      </p:sp>
    </p:spTree>
    <p:extLst>
      <p:ext uri="{BB962C8B-B14F-4D97-AF65-F5344CB8AC3E}">
        <p14:creationId xmlns:p14="http://schemas.microsoft.com/office/powerpoint/2010/main" val="396064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43622"/>
            <a:ext cx="6096000" cy="11110734"/>
          </a:xfrm>
          <a:prstGeom prst="rect">
            <a:avLst/>
          </a:prstGeom>
        </p:spPr>
        <p:txBody>
          <a:bodyPr>
            <a:spAutoFit/>
          </a:bodyPr>
          <a:lstStyle/>
          <a:p>
            <a:r>
              <a:rPr lang="en-US" sz="3200" b="0" i="0" u="none" strike="noStrike" baseline="0" dirty="0" smtClean="0">
                <a:latin typeface="Futura-Boo"/>
              </a:rPr>
              <a:t>A DISCIPLINED LIFE</a:t>
            </a:r>
          </a:p>
          <a:p>
            <a:r>
              <a:rPr lang="en-US" dirty="0">
                <a:latin typeface="TimesNewRomanPSMT"/>
              </a:rPr>
              <a:t>There is this pervasive idea that</a:t>
            </a:r>
          </a:p>
          <a:p>
            <a:r>
              <a:rPr lang="en-US" dirty="0">
                <a:latin typeface="TimesNewRomanPSMT"/>
              </a:rPr>
              <a:t>the successful person is the</a:t>
            </a:r>
          </a:p>
          <a:p>
            <a:r>
              <a:rPr lang="en-US" dirty="0">
                <a:latin typeface="TimesNewRomanPSMT"/>
              </a:rPr>
              <a:t>“disciplined person” who leads a</a:t>
            </a:r>
          </a:p>
          <a:p>
            <a:r>
              <a:rPr lang="en-US" dirty="0">
                <a:latin typeface="TimesNewRomanPSMT"/>
              </a:rPr>
              <a:t>“disciplined life.”</a:t>
            </a:r>
          </a:p>
          <a:p>
            <a:r>
              <a:rPr lang="en-US" dirty="0">
                <a:latin typeface="TimesNewRomanPSMT"/>
              </a:rPr>
              <a:t>It’s a lie.</a:t>
            </a:r>
          </a:p>
          <a:p>
            <a:r>
              <a:rPr lang="en-US" dirty="0">
                <a:latin typeface="TimesNewRomanPSMT"/>
              </a:rPr>
              <a:t>The truth is we don’t need</a:t>
            </a:r>
          </a:p>
          <a:p>
            <a:r>
              <a:rPr lang="en-US" dirty="0">
                <a:latin typeface="TimesNewRomanPSMT"/>
              </a:rPr>
              <a:t>any more discipline than we already have. We just need to direct</a:t>
            </a:r>
          </a:p>
          <a:p>
            <a:r>
              <a:rPr lang="en-US" dirty="0">
                <a:latin typeface="TimesNewRomanPSMT"/>
              </a:rPr>
              <a:t>and manage it a little better.</a:t>
            </a:r>
          </a:p>
          <a:p>
            <a:r>
              <a:rPr lang="en-US" dirty="0">
                <a:latin typeface="TimesNewRomanPSMT"/>
              </a:rPr>
              <a:t>Contrary to what most people believe, success is not a</a:t>
            </a:r>
          </a:p>
          <a:p>
            <a:r>
              <a:rPr lang="en-US" dirty="0">
                <a:latin typeface="TimesNewRomanPSMT"/>
              </a:rPr>
              <a:t>marathon of disciplined action. Achievement doesn’t require you</a:t>
            </a:r>
          </a:p>
          <a:p>
            <a:r>
              <a:rPr lang="en-US" dirty="0">
                <a:latin typeface="TimesNewRomanPSMT"/>
              </a:rPr>
              <a:t>to be a full-time disciplined person where your every action is</a:t>
            </a:r>
          </a:p>
          <a:p>
            <a:r>
              <a:rPr lang="en-US" dirty="0">
                <a:latin typeface="TimesNewRomanPSMT"/>
              </a:rPr>
              <a:t>trained and where control is the solution to every situation.</a:t>
            </a:r>
          </a:p>
          <a:p>
            <a:r>
              <a:rPr lang="en-US" dirty="0">
                <a:latin typeface="TimesNewRomanPSMT"/>
              </a:rPr>
              <a:t>Success is actually a short race—a sprint fueled by discipline just</a:t>
            </a:r>
          </a:p>
          <a:p>
            <a:r>
              <a:rPr lang="en-US" dirty="0">
                <a:latin typeface="TimesNewRomanPSMT"/>
              </a:rPr>
              <a:t>long enough for habit to kick in and take over</a:t>
            </a:r>
            <a:r>
              <a:rPr lang="en-US" dirty="0" smtClean="0">
                <a:latin typeface="TimesNewRomanPSMT"/>
              </a:rPr>
              <a:t>.</a:t>
            </a:r>
          </a:p>
          <a:p>
            <a:r>
              <a:rPr lang="en-US" dirty="0"/>
              <a:t>When we know something that needs to be done but isn’t</a:t>
            </a:r>
          </a:p>
          <a:p>
            <a:r>
              <a:rPr lang="en-US" dirty="0"/>
              <a:t>currently getting done, we often say, “I just need more discipline.”</a:t>
            </a:r>
          </a:p>
          <a:p>
            <a:r>
              <a:rPr lang="en-US" dirty="0"/>
              <a:t>Actually, we need the habit of doing it. And we need just enough</a:t>
            </a:r>
          </a:p>
          <a:p>
            <a:r>
              <a:rPr lang="en-US" dirty="0"/>
              <a:t>discipline to build the </a:t>
            </a:r>
            <a:r>
              <a:rPr lang="en-US" dirty="0" smtClean="0"/>
              <a:t>habit.</a:t>
            </a:r>
          </a:p>
          <a:p>
            <a:r>
              <a:rPr lang="en-US" dirty="0"/>
              <a:t>In any discussion about success, the words “discipline” and</a:t>
            </a:r>
          </a:p>
          <a:p>
            <a:r>
              <a:rPr lang="en-US" dirty="0"/>
              <a:t>“habit” ultimately intersect. Though separate in meaning, they</a:t>
            </a:r>
          </a:p>
          <a:p>
            <a:r>
              <a:rPr lang="en-US" dirty="0"/>
              <a:t>powerfully connect to form the foundation for achievement—</a:t>
            </a:r>
          </a:p>
          <a:p>
            <a:r>
              <a:rPr lang="en-US" dirty="0"/>
              <a:t>www.drzaban.com</a:t>
            </a:r>
          </a:p>
          <a:p>
            <a:r>
              <a:rPr lang="en-US" dirty="0"/>
              <a:t>regularly working at something until it regularly works for you.</a:t>
            </a:r>
          </a:p>
          <a:p>
            <a:r>
              <a:rPr lang="en-US" dirty="0"/>
              <a:t>When you discipline yourself, you’re essentially training yourself</a:t>
            </a:r>
          </a:p>
          <a:p>
            <a:r>
              <a:rPr lang="en-US" dirty="0"/>
              <a:t>to act in a specific way. Stay with this long enough and it becomes</a:t>
            </a:r>
          </a:p>
          <a:p>
            <a:r>
              <a:rPr lang="en-US" dirty="0"/>
              <a:t>routine—in other words, a habit. So when you see people who</a:t>
            </a:r>
          </a:p>
          <a:p>
            <a:r>
              <a:rPr lang="en-US" dirty="0"/>
              <a:t>look like “disciplined” people, what you’re really seeing is people</a:t>
            </a:r>
          </a:p>
          <a:p>
            <a:r>
              <a:rPr lang="en-US" dirty="0"/>
              <a:t>who’ve trained a handful of habits into their lives. This makes</a:t>
            </a:r>
          </a:p>
          <a:p>
            <a:r>
              <a:rPr lang="en-US" dirty="0"/>
              <a:t>them seem “disciplined” when actually they’re not. No one is.</a:t>
            </a:r>
          </a:p>
        </p:txBody>
      </p:sp>
    </p:spTree>
    <p:extLst>
      <p:ext uri="{BB962C8B-B14F-4D97-AF65-F5344CB8AC3E}">
        <p14:creationId xmlns:p14="http://schemas.microsoft.com/office/powerpoint/2010/main" val="71265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712511"/>
            <a:ext cx="6096000" cy="22283023"/>
          </a:xfrm>
          <a:prstGeom prst="rect">
            <a:avLst/>
          </a:prstGeom>
        </p:spPr>
        <p:txBody>
          <a:bodyPr>
            <a:spAutoFit/>
          </a:bodyPr>
          <a:lstStyle/>
          <a:p>
            <a:r>
              <a:rPr lang="en-US" sz="2400" b="0" i="0" u="none" strike="noStrike" baseline="0" dirty="0" smtClean="0">
                <a:solidFill>
                  <a:srgbClr val="000000"/>
                </a:solidFill>
                <a:latin typeface="Futura-Boo"/>
              </a:rPr>
              <a:t>SELECTED DISCIPLINE WORKS SWIMMINGLY</a:t>
            </a:r>
          </a:p>
          <a:p>
            <a:r>
              <a:rPr lang="en-US" dirty="0">
                <a:solidFill>
                  <a:srgbClr val="000000"/>
                </a:solidFill>
                <a:latin typeface="TimesNewRomanPSMT"/>
              </a:rPr>
              <a:t>Olympic swimmer Michael Phelps is a case study of selected</a:t>
            </a:r>
          </a:p>
          <a:p>
            <a:r>
              <a:rPr lang="en-US" dirty="0">
                <a:solidFill>
                  <a:srgbClr val="000000"/>
                </a:solidFill>
                <a:latin typeface="TimesNewRomanPSMT"/>
              </a:rPr>
              <a:t>discipline. When he was diagnosed with ADHD as a child, his</a:t>
            </a:r>
          </a:p>
          <a:p>
            <a:r>
              <a:rPr lang="en-US" dirty="0">
                <a:solidFill>
                  <a:srgbClr val="000000"/>
                </a:solidFill>
                <a:latin typeface="TimesNewRomanPSMT"/>
              </a:rPr>
              <a:t>kindergarten teacher told his mother, “Michael can’t sit still.</a:t>
            </a:r>
          </a:p>
          <a:p>
            <a:r>
              <a:rPr lang="en-US" dirty="0">
                <a:solidFill>
                  <a:srgbClr val="000000"/>
                </a:solidFill>
                <a:latin typeface="TimesNewRomanPSMT"/>
              </a:rPr>
              <a:t>Michael can’t be quiet... . He’s not gifted. Your son will never be</a:t>
            </a:r>
          </a:p>
          <a:p>
            <a:r>
              <a:rPr lang="en-US" dirty="0">
                <a:solidFill>
                  <a:srgbClr val="000000"/>
                </a:solidFill>
                <a:latin typeface="TimesNewRomanPSMT"/>
              </a:rPr>
              <a:t>able to focus on anything.” Bob Bowman, his coach since age 11,</a:t>
            </a:r>
          </a:p>
          <a:p>
            <a:r>
              <a:rPr lang="en-US" dirty="0">
                <a:solidFill>
                  <a:srgbClr val="000000"/>
                </a:solidFill>
                <a:latin typeface="TimesNewRomanPSMT"/>
              </a:rPr>
              <a:t>reports that Michael spent a lot of time on the side of the pool by</a:t>
            </a:r>
          </a:p>
          <a:p>
            <a:r>
              <a:rPr lang="en-US" dirty="0">
                <a:solidFill>
                  <a:srgbClr val="000000"/>
                </a:solidFill>
                <a:latin typeface="TimesNewRomanPSMT"/>
              </a:rPr>
              <a:t>the lifeguard stand for disruptive behavior. That same misbehavior</a:t>
            </a:r>
          </a:p>
          <a:p>
            <a:r>
              <a:rPr lang="en-US" dirty="0">
                <a:solidFill>
                  <a:srgbClr val="000000"/>
                </a:solidFill>
                <a:latin typeface="TimesNewRomanPSMT"/>
              </a:rPr>
              <a:t>has cropped up from time to time in his adult life as well.</a:t>
            </a:r>
          </a:p>
          <a:p>
            <a:r>
              <a:rPr lang="en-US" dirty="0">
                <a:solidFill>
                  <a:srgbClr val="000000"/>
                </a:solidFill>
                <a:latin typeface="TimesNewRomanPSMT"/>
              </a:rPr>
              <a:t>Yet, he’s set dozens of world records. In 2004 he won six gold</a:t>
            </a:r>
          </a:p>
          <a:p>
            <a:r>
              <a:rPr lang="en-US" dirty="0">
                <a:solidFill>
                  <a:srgbClr val="000000"/>
                </a:solidFill>
                <a:latin typeface="TimesNewRomanPSMT"/>
              </a:rPr>
              <a:t>and two bronze medals in Athens and then, in 2008, a record eight</a:t>
            </a:r>
          </a:p>
          <a:p>
            <a:r>
              <a:rPr lang="en-US" dirty="0">
                <a:solidFill>
                  <a:srgbClr val="000000"/>
                </a:solidFill>
                <a:latin typeface="TimesNewRomanPSMT"/>
              </a:rPr>
              <a:t>in Beijing, surpassing the legendary Mark Spitz. His 18 gold medals</a:t>
            </a:r>
          </a:p>
          <a:p>
            <a:r>
              <a:rPr lang="en-US" dirty="0">
                <a:solidFill>
                  <a:srgbClr val="000000"/>
                </a:solidFill>
                <a:latin typeface="TimesNewRomanPSMT"/>
              </a:rPr>
              <a:t>set a record for Olympians in any sport. Before he hung up his</a:t>
            </a:r>
          </a:p>
          <a:p>
            <a:r>
              <a:rPr lang="en-US" dirty="0">
                <a:solidFill>
                  <a:srgbClr val="000000"/>
                </a:solidFill>
                <a:latin typeface="TimesNewRomanPSMT"/>
              </a:rPr>
              <a:t>goggles in retirement, his wins at the 2012 London Olympic Games</a:t>
            </a:r>
          </a:p>
          <a:p>
            <a:r>
              <a:rPr lang="en-US" dirty="0">
                <a:solidFill>
                  <a:srgbClr val="000000"/>
                </a:solidFill>
                <a:latin typeface="TimesNewRomanPSMT"/>
              </a:rPr>
              <a:t>brought his total medal count to 22 and earned him the status of</a:t>
            </a:r>
          </a:p>
          <a:p>
            <a:r>
              <a:rPr lang="en-US" dirty="0">
                <a:solidFill>
                  <a:srgbClr val="000000"/>
                </a:solidFill>
                <a:latin typeface="TimesNewRomanPSMT"/>
              </a:rPr>
              <a:t>most-decorated Olympian in any sport in history. Talking about</a:t>
            </a:r>
          </a:p>
          <a:p>
            <a:r>
              <a:rPr lang="en-US" dirty="0">
                <a:solidFill>
                  <a:srgbClr val="000000"/>
                </a:solidFill>
                <a:latin typeface="TimesNewRomanPSMT"/>
              </a:rPr>
              <a:t>Phelps, one reporter said, “If he were a country he’d be ranked</a:t>
            </a:r>
          </a:p>
          <a:p>
            <a:r>
              <a:rPr lang="en-US" dirty="0">
                <a:solidFill>
                  <a:srgbClr val="000000"/>
                </a:solidFill>
                <a:latin typeface="TimesNewRomanPSMT"/>
              </a:rPr>
              <a:t>12th over the last three Olympics.” Today, his mom reports,</a:t>
            </a:r>
          </a:p>
          <a:p>
            <a:r>
              <a:rPr lang="en-US" dirty="0">
                <a:solidFill>
                  <a:srgbClr val="000000"/>
                </a:solidFill>
                <a:latin typeface="TimesNewRomanPSMT"/>
              </a:rPr>
              <a:t>“Michael’s ability to focus amazes me.” Bowman calls it “his</a:t>
            </a:r>
          </a:p>
          <a:p>
            <a:r>
              <a:rPr lang="en-US" dirty="0">
                <a:solidFill>
                  <a:srgbClr val="000000"/>
                </a:solidFill>
                <a:latin typeface="TimesNewRomanPSMT"/>
              </a:rPr>
              <a:t>strongest attribute.” How did this happen? How did the boy who</a:t>
            </a:r>
          </a:p>
          <a:p>
            <a:r>
              <a:rPr lang="en-US" dirty="0">
                <a:solidFill>
                  <a:srgbClr val="000000"/>
                </a:solidFill>
                <a:latin typeface="TimesNewRomanPSMT"/>
              </a:rPr>
              <a:t>would “never be able to focus on anything” achieve so much?</a:t>
            </a:r>
          </a:p>
          <a:p>
            <a:r>
              <a:rPr lang="en-US" dirty="0">
                <a:solidFill>
                  <a:srgbClr val="000000"/>
                </a:solidFill>
                <a:latin typeface="TimesNewRomanPSMT"/>
              </a:rPr>
              <a:t>Phelps became a person of selected discipline.</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From age 14 through the Beijing Olympics, Phelps trained</a:t>
            </a:r>
          </a:p>
          <a:p>
            <a:r>
              <a:rPr lang="en-US" dirty="0">
                <a:solidFill>
                  <a:srgbClr val="000000"/>
                </a:solidFill>
                <a:latin typeface="TimesNewRomanPSMT"/>
              </a:rPr>
              <a:t>seven days a week, 365 days a year. He figured that by training on</a:t>
            </a:r>
          </a:p>
          <a:p>
            <a:r>
              <a:rPr lang="en-US" dirty="0">
                <a:solidFill>
                  <a:srgbClr val="000000"/>
                </a:solidFill>
                <a:latin typeface="TimesNewRomanPSMT"/>
              </a:rPr>
              <a:t>Sundays he got a 52-training-day advantage on the competition. He</a:t>
            </a:r>
          </a:p>
          <a:p>
            <a:r>
              <a:rPr lang="en-US" dirty="0">
                <a:solidFill>
                  <a:srgbClr val="000000"/>
                </a:solidFill>
                <a:latin typeface="TimesNewRomanPSMT"/>
              </a:rPr>
              <a:t>spent up to six hours in the water each day. “Channeling his energy</a:t>
            </a:r>
          </a:p>
          <a:p>
            <a:r>
              <a:rPr lang="en-US" dirty="0">
                <a:solidFill>
                  <a:srgbClr val="000000"/>
                </a:solidFill>
                <a:latin typeface="TimesNewRomanPSMT"/>
              </a:rPr>
              <a:t>is one of his great strengths,” said Bowman. Not to oversimplify,</a:t>
            </a:r>
          </a:p>
          <a:p>
            <a:r>
              <a:rPr lang="en-US" dirty="0">
                <a:solidFill>
                  <a:srgbClr val="000000"/>
                </a:solidFill>
                <a:latin typeface="TimesNewRomanPSMT"/>
              </a:rPr>
              <a:t>but it’s not a stretch to say that Phelps channeled all of his energy</a:t>
            </a:r>
          </a:p>
          <a:p>
            <a:r>
              <a:rPr lang="en-US" dirty="0">
                <a:solidFill>
                  <a:srgbClr val="000000"/>
                </a:solidFill>
                <a:latin typeface="TimesNewRomanPSMT"/>
              </a:rPr>
              <a:t>into one discipline that developed into one habit—swimming daily.</a:t>
            </a:r>
          </a:p>
          <a:p>
            <a:r>
              <a:rPr lang="en-US" dirty="0">
                <a:solidFill>
                  <a:srgbClr val="000000"/>
                </a:solidFill>
                <a:latin typeface="TimesNewRomanPSMT"/>
              </a:rPr>
              <a:t>The payoff from developing the right habit is pretty obvious.</a:t>
            </a:r>
          </a:p>
          <a:p>
            <a:r>
              <a:rPr lang="en-US" dirty="0">
                <a:solidFill>
                  <a:srgbClr val="000000"/>
                </a:solidFill>
                <a:latin typeface="TimesNewRomanPSMT"/>
              </a:rPr>
              <a:t>It gets you the success you’re searching for. What sometimes gets</a:t>
            </a:r>
          </a:p>
          <a:p>
            <a:r>
              <a:rPr lang="en-US" dirty="0">
                <a:solidFill>
                  <a:srgbClr val="000000"/>
                </a:solidFill>
                <a:latin typeface="TimesNewRomanPSMT"/>
              </a:rPr>
              <a:t>overlooked, however, is an amazing windfall: it also simplifies</a:t>
            </a:r>
          </a:p>
          <a:p>
            <a:r>
              <a:rPr lang="en-US" dirty="0">
                <a:solidFill>
                  <a:srgbClr val="000000"/>
                </a:solidFill>
                <a:latin typeface="TimesNewRomanPSMT"/>
              </a:rPr>
              <a:t>your life. Your life gets clearer and less complicated because you</a:t>
            </a:r>
          </a:p>
          <a:p>
            <a:r>
              <a:rPr lang="en-US" dirty="0">
                <a:solidFill>
                  <a:srgbClr val="000000"/>
                </a:solidFill>
                <a:latin typeface="TimesNewRomanPSMT"/>
              </a:rPr>
              <a:t>know what you have to do well and you know what you don’t.</a:t>
            </a:r>
          </a:p>
          <a:p>
            <a:r>
              <a:rPr lang="en-US" dirty="0">
                <a:solidFill>
                  <a:srgbClr val="000000"/>
                </a:solidFill>
                <a:latin typeface="TimesNewRomanPSMT"/>
              </a:rPr>
              <a:t>The fact of the matter is that aiming discipline at the right habit</a:t>
            </a:r>
          </a:p>
          <a:p>
            <a:r>
              <a:rPr lang="en-US" dirty="0">
                <a:solidFill>
                  <a:srgbClr val="000000"/>
                </a:solidFill>
                <a:latin typeface="TimesNewRomanPSMT"/>
              </a:rPr>
              <a:t>gives you license to be less disciplined in other areas. When you</a:t>
            </a:r>
          </a:p>
          <a:p>
            <a:r>
              <a:rPr lang="en-US" dirty="0">
                <a:solidFill>
                  <a:srgbClr val="000000"/>
                </a:solidFill>
                <a:latin typeface="TimesNewRomanPSMT"/>
              </a:rPr>
              <a:t>do the right thing, it can liberate you from having to monitor</a:t>
            </a:r>
          </a:p>
          <a:p>
            <a:r>
              <a:rPr lang="en-US" dirty="0">
                <a:solidFill>
                  <a:srgbClr val="000000"/>
                </a:solidFill>
                <a:latin typeface="TimesNewRomanPSMT"/>
              </a:rPr>
              <a:t>everything.</a:t>
            </a:r>
          </a:p>
          <a:p>
            <a:r>
              <a:rPr lang="en-US" dirty="0">
                <a:solidFill>
                  <a:srgbClr val="000000"/>
                </a:solidFill>
                <a:latin typeface="TimesNewRomanPSMT"/>
              </a:rPr>
              <a:t>Michael Phelps found his sweet spot in the swimming pool.</a:t>
            </a:r>
          </a:p>
          <a:p>
            <a:r>
              <a:rPr lang="en-US" dirty="0">
                <a:solidFill>
                  <a:srgbClr val="000000"/>
                </a:solidFill>
                <a:latin typeface="TimesNewRomanPSMT"/>
              </a:rPr>
              <a:t>Over time, finding the discipline to do this formed the habit that</a:t>
            </a:r>
          </a:p>
          <a:p>
            <a:r>
              <a:rPr lang="en-US" dirty="0">
                <a:solidFill>
                  <a:srgbClr val="000000"/>
                </a:solidFill>
                <a:latin typeface="TimesNewRomanPSMT"/>
              </a:rPr>
              <a:t>changed his life.</a:t>
            </a:r>
            <a:endParaRPr lang="en-US" dirty="0"/>
          </a:p>
        </p:txBody>
      </p:sp>
    </p:spTree>
    <p:extLst>
      <p:ext uri="{BB962C8B-B14F-4D97-AF65-F5344CB8AC3E}">
        <p14:creationId xmlns:p14="http://schemas.microsoft.com/office/powerpoint/2010/main" val="222718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0" y="1233487"/>
            <a:ext cx="5334000" cy="4391025"/>
          </a:xfrm>
          <a:prstGeom prst="rect">
            <a:avLst/>
          </a:prstGeom>
        </p:spPr>
      </p:pic>
    </p:spTree>
    <p:extLst>
      <p:ext uri="{BB962C8B-B14F-4D97-AF65-F5344CB8AC3E}">
        <p14:creationId xmlns:p14="http://schemas.microsoft.com/office/powerpoint/2010/main" val="111563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558349"/>
            <a:ext cx="6096000" cy="22467689"/>
          </a:xfrm>
          <a:prstGeom prst="rect">
            <a:avLst/>
          </a:prstGeom>
        </p:spPr>
        <p:txBody>
          <a:bodyPr>
            <a:spAutoFit/>
          </a:bodyPr>
          <a:lstStyle/>
          <a:p>
            <a:r>
              <a:rPr lang="en-US" sz="2400" b="0" i="0" u="none" strike="noStrike" baseline="0" dirty="0" smtClean="0">
                <a:solidFill>
                  <a:srgbClr val="000000"/>
                </a:solidFill>
                <a:latin typeface="Futura-Boo"/>
              </a:rPr>
              <a:t>TODDLER TORTURE</a:t>
            </a:r>
          </a:p>
          <a:p>
            <a:r>
              <a:rPr lang="en-US" dirty="0">
                <a:solidFill>
                  <a:srgbClr val="000000"/>
                </a:solidFill>
                <a:latin typeface="TimesNewRomanPSMT"/>
              </a:rPr>
              <a:t>In the late ’60s and early ’70s, researcher Walter </a:t>
            </a:r>
            <a:r>
              <a:rPr lang="en-US" dirty="0" err="1">
                <a:solidFill>
                  <a:srgbClr val="000000"/>
                </a:solidFill>
                <a:latin typeface="TimesNewRomanPSMT"/>
              </a:rPr>
              <a:t>Mischel</a:t>
            </a:r>
            <a:r>
              <a:rPr lang="en-US" dirty="0">
                <a:solidFill>
                  <a:srgbClr val="000000"/>
                </a:solidFill>
                <a:latin typeface="TimesNewRomanPSMT"/>
              </a:rPr>
              <a:t> began</a:t>
            </a:r>
          </a:p>
          <a:p>
            <a:r>
              <a:rPr lang="en-US" dirty="0">
                <a:solidFill>
                  <a:srgbClr val="000000"/>
                </a:solidFill>
                <a:latin typeface="TimesNewRomanPSMT"/>
              </a:rPr>
              <a:t>methodically tormenting four-year-olds at Stanford University’s</a:t>
            </a:r>
          </a:p>
          <a:p>
            <a:r>
              <a:rPr lang="en-US" dirty="0">
                <a:solidFill>
                  <a:srgbClr val="000000"/>
                </a:solidFill>
                <a:latin typeface="TimesNewRomanPSMT"/>
              </a:rPr>
              <a:t>Bing Nursery School. More than 500 children were volunteered for</a:t>
            </a:r>
          </a:p>
          <a:p>
            <a:r>
              <a:rPr lang="en-US" dirty="0">
                <a:solidFill>
                  <a:srgbClr val="000000"/>
                </a:solidFill>
                <a:latin typeface="TimesNewRomanPSMT"/>
              </a:rPr>
              <a:t>the diabolical program by their own parents, many of whom</a:t>
            </a:r>
          </a:p>
          <a:p>
            <a:r>
              <a:rPr lang="en-US" dirty="0">
                <a:solidFill>
                  <a:srgbClr val="000000"/>
                </a:solidFill>
                <a:latin typeface="TimesNewRomanPSMT"/>
              </a:rPr>
              <a:t>would later, like millions of others, laugh mercilessly at videos of</a:t>
            </a:r>
          </a:p>
          <a:p>
            <a:r>
              <a:rPr lang="en-US" dirty="0">
                <a:solidFill>
                  <a:srgbClr val="000000"/>
                </a:solidFill>
                <a:latin typeface="TimesNewRomanPSMT"/>
              </a:rPr>
              <a:t>the squirming, miserable kids. The devilish experiment was called</a:t>
            </a:r>
          </a:p>
          <a:p>
            <a:r>
              <a:rPr lang="en-US" dirty="0">
                <a:solidFill>
                  <a:srgbClr val="000000"/>
                </a:solidFill>
                <a:latin typeface="TimesNewRomanPSMT"/>
              </a:rPr>
              <a:t>“The Marshmallow Test.” It was an interesting way to look at</a:t>
            </a:r>
          </a:p>
          <a:p>
            <a:r>
              <a:rPr lang="en-US" dirty="0">
                <a:solidFill>
                  <a:srgbClr val="000000"/>
                </a:solidFill>
                <a:latin typeface="TimesNewRomanPSMT"/>
              </a:rPr>
              <a:t>willpower.</a:t>
            </a:r>
          </a:p>
          <a:p>
            <a:r>
              <a:rPr lang="en-US" dirty="0">
                <a:solidFill>
                  <a:srgbClr val="000000"/>
                </a:solidFill>
                <a:latin typeface="TimesNewRomanPSMT"/>
              </a:rPr>
              <a:t>Kids were offered one of three treats—a pretzel, a cookie, or</a:t>
            </a:r>
          </a:p>
          <a:p>
            <a:r>
              <a:rPr lang="en-US" dirty="0">
                <a:solidFill>
                  <a:srgbClr val="000000"/>
                </a:solidFill>
                <a:latin typeface="TimesNewRomanPSMT"/>
              </a:rPr>
              <a:t>the now infamous marshmallow. The child was told that the</a:t>
            </a:r>
          </a:p>
          <a:p>
            <a:r>
              <a:rPr lang="en-US" dirty="0">
                <a:solidFill>
                  <a:srgbClr val="000000"/>
                </a:solidFill>
                <a:latin typeface="TimesNewRomanPSMT"/>
              </a:rPr>
              <a:t>researcher had to step away, and if he could wait 15 minutes until</a:t>
            </a:r>
          </a:p>
          <a:p>
            <a:r>
              <a:rPr lang="en-US" dirty="0">
                <a:solidFill>
                  <a:srgbClr val="000000"/>
                </a:solidFill>
                <a:latin typeface="TimesNewRomanPSMT"/>
              </a:rPr>
              <a:t>the researcher returned, he’d be awarded a second treat. One treat</a:t>
            </a:r>
          </a:p>
          <a:p>
            <a:r>
              <a:rPr lang="en-US" dirty="0">
                <a:solidFill>
                  <a:srgbClr val="000000"/>
                </a:solidFill>
                <a:latin typeface="TimesNewRomanPSMT"/>
              </a:rPr>
              <a:t>now or two later. (</a:t>
            </a:r>
            <a:r>
              <a:rPr lang="en-US" dirty="0" err="1">
                <a:solidFill>
                  <a:srgbClr val="000000"/>
                </a:solidFill>
                <a:latin typeface="TimesNewRomanPSMT"/>
              </a:rPr>
              <a:t>Mischel</a:t>
            </a:r>
            <a:r>
              <a:rPr lang="en-US" dirty="0">
                <a:solidFill>
                  <a:srgbClr val="000000"/>
                </a:solidFill>
                <a:latin typeface="TimesNewRomanPSMT"/>
              </a:rPr>
              <a:t> knew they’d designed the test well</a:t>
            </a:r>
          </a:p>
          <a:p>
            <a:r>
              <a:rPr lang="en-US" dirty="0">
                <a:solidFill>
                  <a:srgbClr val="000000"/>
                </a:solidFill>
                <a:latin typeface="TimesNewRomanPSMT"/>
              </a:rPr>
              <a:t>when a few of the kids wanted to quit as soon as they explained</a:t>
            </a:r>
          </a:p>
          <a:p>
            <a:r>
              <a:rPr lang="en-US" dirty="0">
                <a:solidFill>
                  <a:srgbClr val="000000"/>
                </a:solidFill>
                <a:latin typeface="TimesNewRomanPSMT"/>
              </a:rPr>
              <a:t>the ground rules.)</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Left alone with a marshmallow they couldn’t eat, kids</a:t>
            </a:r>
          </a:p>
          <a:p>
            <a:r>
              <a:rPr lang="en-US" dirty="0">
                <a:solidFill>
                  <a:srgbClr val="000000"/>
                </a:solidFill>
                <a:latin typeface="TimesNewRomanPSMT"/>
              </a:rPr>
              <a:t>engaged in all kinds of delay strategies, from closing their eyes,</a:t>
            </a:r>
          </a:p>
          <a:p>
            <a:r>
              <a:rPr lang="en-US" dirty="0">
                <a:solidFill>
                  <a:srgbClr val="000000"/>
                </a:solidFill>
                <a:latin typeface="TimesNewRomanPSMT"/>
              </a:rPr>
              <a:t>pulling their own hair, and turning away, to hovering over,</a:t>
            </a:r>
          </a:p>
          <a:p>
            <a:r>
              <a:rPr lang="en-US" dirty="0">
                <a:solidFill>
                  <a:srgbClr val="000000"/>
                </a:solidFill>
                <a:latin typeface="TimesNewRomanPSMT"/>
              </a:rPr>
              <a:t>smelling, and even caressing their treats. On average, kids held out</a:t>
            </a:r>
          </a:p>
          <a:p>
            <a:r>
              <a:rPr lang="en-US" dirty="0">
                <a:solidFill>
                  <a:srgbClr val="000000"/>
                </a:solidFill>
                <a:latin typeface="TimesNewRomanPSMT"/>
              </a:rPr>
              <a:t>less than three minutes. And only three out of ten managed to</a:t>
            </a:r>
          </a:p>
          <a:p>
            <a:r>
              <a:rPr lang="en-US" dirty="0">
                <a:solidFill>
                  <a:srgbClr val="000000"/>
                </a:solidFill>
                <a:latin typeface="TimesNewRomanPSMT"/>
              </a:rPr>
              <a:t>delay their gratification until the researcher returned. It was pretty</a:t>
            </a:r>
          </a:p>
          <a:p>
            <a:r>
              <a:rPr lang="en-US" dirty="0">
                <a:solidFill>
                  <a:srgbClr val="000000"/>
                </a:solidFill>
                <a:latin typeface="TimesNewRomanPSMT"/>
              </a:rPr>
              <a:t>apparent most kids struggled with delayed gratification. Willpower</a:t>
            </a:r>
          </a:p>
          <a:p>
            <a:r>
              <a:rPr lang="en-US" dirty="0">
                <a:solidFill>
                  <a:srgbClr val="000000"/>
                </a:solidFill>
                <a:latin typeface="TimesNewRomanPSMT"/>
              </a:rPr>
              <a:t>was in short supply.</a:t>
            </a:r>
          </a:p>
          <a:p>
            <a:r>
              <a:rPr lang="en-US" dirty="0">
                <a:solidFill>
                  <a:srgbClr val="000000"/>
                </a:solidFill>
                <a:latin typeface="TimesNewRomanPSMT"/>
              </a:rPr>
              <a:t>Initially no one assumed anything about what success or</a:t>
            </a:r>
          </a:p>
          <a:p>
            <a:r>
              <a:rPr lang="en-US" dirty="0">
                <a:solidFill>
                  <a:srgbClr val="000000"/>
                </a:solidFill>
                <a:latin typeface="TimesNewRomanPSMT"/>
              </a:rPr>
              <a:t>failure in the marshmallow test might say about a child’s future.</a:t>
            </a:r>
          </a:p>
          <a:p>
            <a:r>
              <a:rPr lang="en-US" dirty="0">
                <a:solidFill>
                  <a:srgbClr val="000000"/>
                </a:solidFill>
                <a:latin typeface="TimesNewRomanPSMT"/>
              </a:rPr>
              <a:t>That insight came about organically. </a:t>
            </a:r>
            <a:r>
              <a:rPr lang="en-US" dirty="0" err="1">
                <a:solidFill>
                  <a:srgbClr val="000000"/>
                </a:solidFill>
                <a:latin typeface="TimesNewRomanPSMT"/>
              </a:rPr>
              <a:t>Mischel’s</a:t>
            </a:r>
            <a:r>
              <a:rPr lang="en-US" dirty="0">
                <a:solidFill>
                  <a:srgbClr val="000000"/>
                </a:solidFill>
                <a:latin typeface="TimesNewRomanPSMT"/>
              </a:rPr>
              <a:t> three daughters</a:t>
            </a:r>
          </a:p>
          <a:p>
            <a:r>
              <a:rPr lang="en-US" dirty="0">
                <a:solidFill>
                  <a:srgbClr val="000000"/>
                </a:solidFill>
                <a:latin typeface="TimesNewRomanPSMT"/>
              </a:rPr>
              <a:t>attended Bing Nursery School, and over the next few years, he</a:t>
            </a:r>
          </a:p>
          <a:p>
            <a:r>
              <a:rPr lang="en-US" dirty="0">
                <a:solidFill>
                  <a:srgbClr val="000000"/>
                </a:solidFill>
                <a:latin typeface="TimesNewRomanPSMT"/>
              </a:rPr>
              <a:t>slowly began to see a pattern when he’d ask them about classmates</a:t>
            </a:r>
          </a:p>
          <a:p>
            <a:r>
              <a:rPr lang="en-US" dirty="0">
                <a:solidFill>
                  <a:srgbClr val="000000"/>
                </a:solidFill>
                <a:latin typeface="TimesNewRomanPSMT"/>
              </a:rPr>
              <a:t>who had participated in the experiment. Children who had</a:t>
            </a:r>
          </a:p>
          <a:p>
            <a:r>
              <a:rPr lang="en-US" dirty="0">
                <a:solidFill>
                  <a:srgbClr val="000000"/>
                </a:solidFill>
                <a:latin typeface="TimesNewRomanPSMT"/>
              </a:rPr>
              <a:t>successfully waited for the second treat seemed to be doing better.</a:t>
            </a:r>
          </a:p>
          <a:p>
            <a:r>
              <a:rPr lang="en-US" dirty="0">
                <a:solidFill>
                  <a:srgbClr val="000000"/>
                </a:solidFill>
                <a:latin typeface="TimesNewRomanPSMT"/>
              </a:rPr>
              <a:t>A lot better.</a:t>
            </a:r>
          </a:p>
          <a:p>
            <a:r>
              <a:rPr lang="en-US" dirty="0">
                <a:solidFill>
                  <a:srgbClr val="000000"/>
                </a:solidFill>
                <a:latin typeface="TimesNewRomanPSMT"/>
              </a:rPr>
              <a:t>Starting in 1981, </a:t>
            </a:r>
            <a:r>
              <a:rPr lang="en-US" dirty="0" err="1">
                <a:solidFill>
                  <a:srgbClr val="000000"/>
                </a:solidFill>
                <a:latin typeface="TimesNewRomanPSMT"/>
              </a:rPr>
              <a:t>Mischel</a:t>
            </a:r>
            <a:r>
              <a:rPr lang="en-US" dirty="0">
                <a:solidFill>
                  <a:srgbClr val="000000"/>
                </a:solidFill>
                <a:latin typeface="TimesNewRomanPSMT"/>
              </a:rPr>
              <a:t> began systematically tracking down</a:t>
            </a:r>
          </a:p>
          <a:p>
            <a:r>
              <a:rPr lang="en-US" dirty="0">
                <a:solidFill>
                  <a:srgbClr val="000000"/>
                </a:solidFill>
                <a:latin typeface="TimesNewRomanPSMT"/>
              </a:rPr>
              <a:t>the original subjects. He requested transcripts, compiled records,</a:t>
            </a:r>
          </a:p>
          <a:p>
            <a:r>
              <a:rPr lang="en-US" dirty="0">
                <a:solidFill>
                  <a:srgbClr val="000000"/>
                </a:solidFill>
                <a:latin typeface="TimesNewRomanPSMT"/>
              </a:rPr>
              <a:t>and mailed questionnaires in an attempt to measure their relative</a:t>
            </a:r>
          </a:p>
          <a:p>
            <a:r>
              <a:rPr lang="en-US" dirty="0">
                <a:solidFill>
                  <a:srgbClr val="000000"/>
                </a:solidFill>
                <a:latin typeface="TimesNewRomanPSMT"/>
              </a:rPr>
              <a:t>academic and social progress. His hunch was correct—willpower</a:t>
            </a:r>
          </a:p>
          <a:p>
            <a:r>
              <a:rPr lang="en-US" dirty="0">
                <a:solidFill>
                  <a:srgbClr val="000000"/>
                </a:solidFill>
                <a:latin typeface="TimesNewRomanPSMT"/>
              </a:rPr>
              <a:t>or the ability to delay gratification was a huge indicator of future</a:t>
            </a:r>
          </a:p>
          <a:p>
            <a:r>
              <a:rPr lang="en-US" dirty="0">
                <a:solidFill>
                  <a:srgbClr val="000000"/>
                </a:solidFill>
                <a:latin typeface="TimesNewRomanPSMT"/>
              </a:rPr>
              <a:t>success. Over the next 30-plus years, </a:t>
            </a:r>
            <a:r>
              <a:rPr lang="en-US" dirty="0" err="1">
                <a:solidFill>
                  <a:srgbClr val="000000"/>
                </a:solidFill>
                <a:latin typeface="TimesNewRomanPSMT"/>
              </a:rPr>
              <a:t>Mischel</a:t>
            </a:r>
            <a:r>
              <a:rPr lang="en-US" dirty="0">
                <a:solidFill>
                  <a:srgbClr val="000000"/>
                </a:solidFill>
                <a:latin typeface="TimesNewRomanPSMT"/>
              </a:rPr>
              <a:t> and his colleagues</a:t>
            </a:r>
          </a:p>
          <a:p>
            <a:r>
              <a:rPr lang="en-US" dirty="0">
                <a:solidFill>
                  <a:srgbClr val="000000"/>
                </a:solidFill>
                <a:latin typeface="TimesNewRomanPSMT"/>
              </a:rPr>
              <a:t>published numerous papers on how “high delayers” fared better</a:t>
            </a:r>
            <a:r>
              <a:rPr lang="en-US" dirty="0" smtClean="0">
                <a:solidFill>
                  <a:srgbClr val="000000"/>
                </a:solidFill>
                <a:latin typeface="TimesNewRomanPSMT"/>
              </a:rPr>
              <a:t>.</a:t>
            </a:r>
          </a:p>
          <a:p>
            <a:r>
              <a:rPr lang="en-US" dirty="0"/>
              <a:t>Success in the experiment predicted higher general academic</a:t>
            </a:r>
          </a:p>
          <a:p>
            <a:r>
              <a:rPr lang="en-US" dirty="0"/>
              <a:t>achievement, SAT test scores that were on average 210 points</a:t>
            </a:r>
          </a:p>
          <a:p>
            <a:r>
              <a:rPr lang="en-US" dirty="0"/>
              <a:t>higher, higher feelings of self-worth, and better stress</a:t>
            </a:r>
          </a:p>
          <a:p>
            <a:r>
              <a:rPr lang="en-US" dirty="0"/>
              <a:t>management. On the other hand, “low delayers” were 30 percent</a:t>
            </a:r>
          </a:p>
          <a:p>
            <a:r>
              <a:rPr lang="en-US" dirty="0"/>
              <a:t>more likely to be overweight and later suffered higher rates of</a:t>
            </a:r>
          </a:p>
          <a:p>
            <a:r>
              <a:rPr lang="en-US" dirty="0"/>
              <a:t>drug addiction. When your mother told you “all good things come</a:t>
            </a:r>
          </a:p>
          <a:p>
            <a:r>
              <a:rPr lang="en-US" dirty="0"/>
              <a:t>to those who wait,” she wasn’t kidding.</a:t>
            </a:r>
          </a:p>
        </p:txBody>
      </p:sp>
    </p:spTree>
    <p:extLst>
      <p:ext uri="{BB962C8B-B14F-4D97-AF65-F5344CB8AC3E}">
        <p14:creationId xmlns:p14="http://schemas.microsoft.com/office/powerpoint/2010/main" val="235139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372300"/>
            <a:ext cx="9490364" cy="9325630"/>
          </a:xfrm>
          <a:prstGeom prst="rect">
            <a:avLst/>
          </a:prstGeom>
        </p:spPr>
        <p:txBody>
          <a:bodyPr wrap="square">
            <a:spAutoFit/>
          </a:bodyPr>
          <a:lstStyle/>
          <a:p>
            <a:r>
              <a:rPr lang="en-US" sz="2400" b="0" i="0" u="none" strike="noStrike" baseline="0" dirty="0" smtClean="0">
                <a:latin typeface="Futura-Boo"/>
              </a:rPr>
              <a:t>RENEWABLE ENERGY</a:t>
            </a:r>
          </a:p>
          <a:p>
            <a:r>
              <a:rPr lang="en-US" dirty="0">
                <a:latin typeface="TimesNewRomanPSMT"/>
              </a:rPr>
              <a:t>Think of willpower like the power bar on your cell phone. Every</a:t>
            </a:r>
          </a:p>
          <a:p>
            <a:r>
              <a:rPr lang="en-US" dirty="0">
                <a:latin typeface="TimesNewRomanPSMT"/>
              </a:rPr>
              <a:t>morning you start out with a full charge. As the day goes on, every</a:t>
            </a:r>
          </a:p>
          <a:p>
            <a:r>
              <a:rPr lang="en-US" dirty="0">
                <a:latin typeface="TimesNewRomanPSMT"/>
              </a:rPr>
              <a:t>time you draw on it you’re using it up. So as your green bar</a:t>
            </a:r>
          </a:p>
          <a:p>
            <a:r>
              <a:rPr lang="en-US" dirty="0">
                <a:latin typeface="TimesNewRomanPSMT"/>
              </a:rPr>
              <a:t>shrinks, so does your resolve, and when it eventually goes red,</a:t>
            </a:r>
          </a:p>
          <a:p>
            <a:r>
              <a:rPr lang="en-US" dirty="0">
                <a:latin typeface="TimesNewRomanPSMT"/>
              </a:rPr>
              <a:t>you’re done. Willpower has a limited battery life but can be</a:t>
            </a:r>
          </a:p>
          <a:p>
            <a:r>
              <a:rPr lang="en-US" dirty="0">
                <a:latin typeface="TimesNewRomanPSMT"/>
              </a:rPr>
              <a:t>recharged with some downtime</a:t>
            </a:r>
            <a:r>
              <a:rPr lang="en-US" dirty="0" smtClean="0">
                <a:latin typeface="TimesNewRomanPSMT"/>
              </a:rPr>
              <a:t>.</a:t>
            </a:r>
          </a:p>
          <a:p>
            <a:endParaRPr lang="en-US" dirty="0">
              <a:latin typeface="TimesNewRomanPSMT"/>
            </a:endParaRPr>
          </a:p>
          <a:p>
            <a:endParaRPr lang="en-US" dirty="0" smtClean="0"/>
          </a:p>
          <a:p>
            <a:r>
              <a:rPr lang="en-US" dirty="0"/>
              <a:t>Stanford University professor Baba Shiv’s research shows just</a:t>
            </a:r>
          </a:p>
          <a:p>
            <a:r>
              <a:rPr lang="en-US" dirty="0"/>
              <a:t>how fleeting our willpower can be. He divided 165 undergraduate</a:t>
            </a:r>
          </a:p>
          <a:p>
            <a:r>
              <a:rPr lang="en-US" dirty="0"/>
              <a:t>students into two groups and asked them to memorize either a </a:t>
            </a:r>
            <a:r>
              <a:rPr lang="en-US" dirty="0" err="1"/>
              <a:t>twodigit</a:t>
            </a:r>
            <a:endParaRPr lang="en-US" dirty="0"/>
          </a:p>
          <a:p>
            <a:r>
              <a:rPr lang="en-US" dirty="0"/>
              <a:t>or a seven-digit number. Both tasks were well within the</a:t>
            </a:r>
          </a:p>
          <a:p>
            <a:r>
              <a:rPr lang="en-US" dirty="0"/>
              <a:t>average person’s cognitive abilities, and they could take as much</a:t>
            </a:r>
          </a:p>
          <a:p>
            <a:r>
              <a:rPr lang="en-US" dirty="0"/>
              <a:t>time as they needed. When they were ready, students would then</a:t>
            </a:r>
          </a:p>
          <a:p>
            <a:r>
              <a:rPr lang="en-US" dirty="0"/>
              <a:t>go to another room where they would recall the number. Along the</a:t>
            </a:r>
          </a:p>
          <a:p>
            <a:r>
              <a:rPr lang="en-US" dirty="0"/>
              <a:t>way, they were offered a snack for participating in the study. The</a:t>
            </a:r>
          </a:p>
          <a:p>
            <a:r>
              <a:rPr lang="en-US" dirty="0"/>
              <a:t>two choices were chocolate cake or a bowl of fruit salad—guilty</a:t>
            </a:r>
          </a:p>
          <a:p>
            <a:r>
              <a:rPr lang="en-US" dirty="0"/>
              <a:t>pleasure or healthy treat. Here’s the kicker: students asked to</a:t>
            </a:r>
          </a:p>
          <a:p>
            <a:r>
              <a:rPr lang="en-US" dirty="0"/>
              <a:t>memorize the seven-digit number were nearly twice as likely to</a:t>
            </a:r>
          </a:p>
          <a:p>
            <a:r>
              <a:rPr lang="en-US" dirty="0"/>
              <a:t>choose cake. This tiny extra cognitive load was just enough to</a:t>
            </a:r>
          </a:p>
          <a:p>
            <a:r>
              <a:rPr lang="en-US" dirty="0"/>
              <a:t>prevent a prudent choice.</a:t>
            </a:r>
          </a:p>
          <a:p>
            <a:r>
              <a:rPr lang="en-US" dirty="0"/>
              <a:t>www.drzaban.com</a:t>
            </a:r>
          </a:p>
          <a:p>
            <a:r>
              <a:rPr lang="en-US" dirty="0"/>
              <a:t>The implications are staggering. The more we use our mind,</a:t>
            </a:r>
          </a:p>
          <a:p>
            <a:r>
              <a:rPr lang="en-US" dirty="0"/>
              <a:t>the less minding power we have. Willpower is like a fast-twitch</a:t>
            </a:r>
          </a:p>
          <a:p>
            <a:r>
              <a:rPr lang="en-US" dirty="0"/>
              <a:t>muscle that gets tired and needs rest. It’s incredibly powerful, but it</a:t>
            </a:r>
          </a:p>
          <a:p>
            <a:r>
              <a:rPr lang="en-US" dirty="0"/>
              <a:t>has no endurance. As Kathleen </a:t>
            </a:r>
            <a:r>
              <a:rPr lang="en-US" dirty="0" err="1"/>
              <a:t>Vohs</a:t>
            </a:r>
            <a:r>
              <a:rPr lang="en-US" dirty="0"/>
              <a:t> put it in </a:t>
            </a:r>
            <a:r>
              <a:rPr lang="en-US" i="1" dirty="0"/>
              <a:t>Prevention </a:t>
            </a:r>
            <a:r>
              <a:rPr lang="en-US" dirty="0"/>
              <a:t>magazine</a:t>
            </a:r>
          </a:p>
          <a:p>
            <a:r>
              <a:rPr lang="en-US" dirty="0"/>
              <a:t>in 2009, “Willpower is like gas in your car... . When you resist</a:t>
            </a:r>
          </a:p>
          <a:p>
            <a:r>
              <a:rPr lang="en-US" dirty="0"/>
              <a:t>something tempting, you use some up. The more you resist, the</a:t>
            </a:r>
          </a:p>
          <a:p>
            <a:r>
              <a:rPr lang="en-US" dirty="0"/>
              <a:t>emptier your tank gets, until you run out of gas.” In fact, a measly</a:t>
            </a:r>
          </a:p>
          <a:p>
            <a:r>
              <a:rPr lang="en-US" dirty="0"/>
              <a:t>five extra digits is all it takes to drain our willpower dry.</a:t>
            </a:r>
          </a:p>
          <a:p>
            <a:r>
              <a:rPr lang="en-US" dirty="0"/>
              <a:t>While decisions tap our willpower, the food we eat is also a</a:t>
            </a:r>
          </a:p>
          <a:p>
            <a:r>
              <a:rPr lang="en-US" dirty="0"/>
              <a:t>key player in our level of willpower</a:t>
            </a:r>
          </a:p>
        </p:txBody>
      </p:sp>
    </p:spTree>
    <p:extLst>
      <p:ext uri="{BB962C8B-B14F-4D97-AF65-F5344CB8AC3E}">
        <p14:creationId xmlns:p14="http://schemas.microsoft.com/office/powerpoint/2010/main" val="3797986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312402"/>
            <a:ext cx="6096000" cy="21482804"/>
          </a:xfrm>
          <a:prstGeom prst="rect">
            <a:avLst/>
          </a:prstGeom>
        </p:spPr>
        <p:txBody>
          <a:bodyPr>
            <a:spAutoFit/>
          </a:bodyPr>
          <a:lstStyle/>
          <a:p>
            <a:r>
              <a:rPr lang="en-US" sz="2400" b="0" i="0" u="none" strike="noStrike" baseline="0" dirty="0" smtClean="0">
                <a:solidFill>
                  <a:srgbClr val="000000"/>
                </a:solidFill>
                <a:latin typeface="Futura-Boo"/>
              </a:rPr>
              <a:t>FOOD FOR THOUGHT</a:t>
            </a:r>
          </a:p>
          <a:p>
            <a:r>
              <a:rPr lang="en-US" dirty="0">
                <a:solidFill>
                  <a:srgbClr val="000000"/>
                </a:solidFill>
                <a:latin typeface="TimesNewRomanPSMT"/>
              </a:rPr>
              <a:t>The brain makes up l/50th of our body mass but consumes a</a:t>
            </a:r>
          </a:p>
          <a:p>
            <a:r>
              <a:rPr lang="en-US" dirty="0">
                <a:solidFill>
                  <a:srgbClr val="000000"/>
                </a:solidFill>
                <a:latin typeface="TimesNewRomanPSMT"/>
              </a:rPr>
              <a:t>staggering 1/5th of the calories we bum for energy. If your brain</a:t>
            </a:r>
          </a:p>
          <a:p>
            <a:r>
              <a:rPr lang="en-US" dirty="0">
                <a:solidFill>
                  <a:srgbClr val="000000"/>
                </a:solidFill>
                <a:latin typeface="TimesNewRomanPSMT"/>
              </a:rPr>
              <a:t>were a car, in terms of gas mileage, it’d be a Hummer. Most of our</a:t>
            </a:r>
          </a:p>
          <a:p>
            <a:r>
              <a:rPr lang="en-US" dirty="0">
                <a:solidFill>
                  <a:srgbClr val="000000"/>
                </a:solidFill>
                <a:latin typeface="TimesNewRomanPSMT"/>
              </a:rPr>
              <a:t>conscious activity is happening in our prefrontal cortex, the part of</a:t>
            </a:r>
          </a:p>
          <a:p>
            <a:r>
              <a:rPr lang="en-US" dirty="0">
                <a:solidFill>
                  <a:srgbClr val="000000"/>
                </a:solidFill>
                <a:latin typeface="TimesNewRomanPSMT"/>
              </a:rPr>
              <a:t>our brain responsible for focus, handling short-term memory,</a:t>
            </a:r>
          </a:p>
          <a:p>
            <a:r>
              <a:rPr lang="en-US" dirty="0">
                <a:solidFill>
                  <a:srgbClr val="000000"/>
                </a:solidFill>
                <a:latin typeface="TimesNewRomanPSMT"/>
              </a:rPr>
              <a:t>solving problems, and moderating impulse control. It’s at the heart</a:t>
            </a:r>
          </a:p>
          <a:p>
            <a:r>
              <a:rPr lang="en-US" dirty="0">
                <a:solidFill>
                  <a:srgbClr val="000000"/>
                </a:solidFill>
                <a:latin typeface="TimesNewRomanPSMT"/>
              </a:rPr>
              <a:t>of what makes us human and the center for our executive control</a:t>
            </a:r>
          </a:p>
          <a:p>
            <a:r>
              <a:rPr lang="en-US" dirty="0">
                <a:solidFill>
                  <a:srgbClr val="000000"/>
                </a:solidFill>
                <a:latin typeface="TimesNewRomanPSMT"/>
              </a:rPr>
              <a:t>and willpower.</a:t>
            </a:r>
          </a:p>
          <a:p>
            <a:r>
              <a:rPr lang="en-US" dirty="0">
                <a:solidFill>
                  <a:srgbClr val="000000"/>
                </a:solidFill>
                <a:latin typeface="TimesNewRomanPSMT"/>
              </a:rPr>
              <a:t>Here’s an interesting fact. The “last in, first out” theory is very</a:t>
            </a:r>
          </a:p>
          <a:p>
            <a:r>
              <a:rPr lang="en-US" dirty="0">
                <a:solidFill>
                  <a:srgbClr val="000000"/>
                </a:solidFill>
                <a:latin typeface="TimesNewRomanPSMT"/>
              </a:rPr>
              <a:t>much at work inside our head. The most recent parts of our brain</a:t>
            </a:r>
          </a:p>
          <a:p>
            <a:r>
              <a:rPr lang="en-US" dirty="0">
                <a:solidFill>
                  <a:srgbClr val="000000"/>
                </a:solidFill>
                <a:latin typeface="TimesNewRomanPSMT"/>
              </a:rPr>
              <a:t>to develop are the first to suffer if there is a shortage of resources.</a:t>
            </a:r>
          </a:p>
          <a:p>
            <a:r>
              <a:rPr lang="en-US" dirty="0">
                <a:solidFill>
                  <a:srgbClr val="000000"/>
                </a:solidFill>
                <a:latin typeface="TimesNewRomanPSMT"/>
              </a:rPr>
              <a:t>Older, more developed areas of the brain, such as those that</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regulate breathing and our nervous responses, get first helpings</a:t>
            </a:r>
          </a:p>
          <a:p>
            <a:r>
              <a:rPr lang="en-US" dirty="0">
                <a:solidFill>
                  <a:srgbClr val="000000"/>
                </a:solidFill>
                <a:latin typeface="TimesNewRomanPSMT"/>
              </a:rPr>
              <a:t>from our blood stream and are virtually unaffected if we decide to</a:t>
            </a:r>
          </a:p>
          <a:p>
            <a:r>
              <a:rPr lang="en-US" dirty="0">
                <a:solidFill>
                  <a:srgbClr val="000000"/>
                </a:solidFill>
                <a:latin typeface="TimesNewRomanPSMT"/>
              </a:rPr>
              <a:t>skip a meal. The prefrontal cortex, on the other hand, feels the</a:t>
            </a:r>
          </a:p>
          <a:p>
            <a:r>
              <a:rPr lang="en-US" dirty="0">
                <a:solidFill>
                  <a:srgbClr val="000000"/>
                </a:solidFill>
                <a:latin typeface="TimesNewRomanPSMT"/>
              </a:rPr>
              <a:t>impact. Unfortunately, being relatively young in terms of human</a:t>
            </a:r>
          </a:p>
          <a:p>
            <a:r>
              <a:rPr lang="en-US" dirty="0">
                <a:solidFill>
                  <a:srgbClr val="000000"/>
                </a:solidFill>
                <a:latin typeface="TimesNewRomanPSMT"/>
              </a:rPr>
              <a:t>development, it’s the runt of the litter come feeding time.</a:t>
            </a:r>
          </a:p>
          <a:p>
            <a:r>
              <a:rPr lang="en-US" dirty="0">
                <a:solidFill>
                  <a:srgbClr val="000000"/>
                </a:solidFill>
                <a:latin typeface="TimesNewRomanPSMT"/>
              </a:rPr>
              <a:t>Advanced research shows us why this matters. A 2007 article</a:t>
            </a:r>
          </a:p>
          <a:p>
            <a:r>
              <a:rPr lang="en-US" dirty="0">
                <a:solidFill>
                  <a:srgbClr val="000000"/>
                </a:solidFill>
                <a:latin typeface="TimesNewRomanPSMT"/>
              </a:rPr>
              <a:t>in the </a:t>
            </a:r>
            <a:r>
              <a:rPr lang="en-US" i="1" dirty="0">
                <a:solidFill>
                  <a:srgbClr val="000000"/>
                </a:solidFill>
                <a:latin typeface="TimesNewRomanPS-ItalicMT"/>
              </a:rPr>
              <a:t>Journal of Personality and Social Psychology </a:t>
            </a:r>
            <a:r>
              <a:rPr lang="en-US" dirty="0">
                <a:solidFill>
                  <a:srgbClr val="000000"/>
                </a:solidFill>
                <a:latin typeface="TimesNewRomanPSMT"/>
              </a:rPr>
              <a:t>detailed nine</a:t>
            </a:r>
          </a:p>
          <a:p>
            <a:r>
              <a:rPr lang="en-US" dirty="0">
                <a:solidFill>
                  <a:srgbClr val="000000"/>
                </a:solidFill>
                <a:latin typeface="TimesNewRomanPSMT"/>
              </a:rPr>
              <a:t>separate studies on the impact of nutrition and willpower. In one</a:t>
            </a:r>
          </a:p>
          <a:p>
            <a:r>
              <a:rPr lang="en-US" dirty="0">
                <a:solidFill>
                  <a:srgbClr val="000000"/>
                </a:solidFill>
                <a:latin typeface="TimesNewRomanPSMT"/>
              </a:rPr>
              <a:t>set, researchers assigned tasks that did or did not involve</a:t>
            </a:r>
          </a:p>
          <a:p>
            <a:r>
              <a:rPr lang="en-US" dirty="0">
                <a:solidFill>
                  <a:srgbClr val="000000"/>
                </a:solidFill>
                <a:latin typeface="TimesNewRomanPSMT"/>
              </a:rPr>
              <a:t>willpower and measured blood-sugar levels before and after each</a:t>
            </a:r>
          </a:p>
          <a:p>
            <a:r>
              <a:rPr lang="en-US" dirty="0">
                <a:solidFill>
                  <a:srgbClr val="000000"/>
                </a:solidFill>
                <a:latin typeface="TimesNewRomanPSMT"/>
              </a:rPr>
              <a:t>task. Participants who exercised willpower showed a marked drop</a:t>
            </a:r>
          </a:p>
          <a:p>
            <a:r>
              <a:rPr lang="en-US" dirty="0">
                <a:solidFill>
                  <a:srgbClr val="000000"/>
                </a:solidFill>
                <a:latin typeface="TimesNewRomanPSMT"/>
              </a:rPr>
              <a:t>in the levels of glucose in the bloodstream. Subsequent studies</a:t>
            </a:r>
          </a:p>
          <a:p>
            <a:r>
              <a:rPr lang="en-US" dirty="0">
                <a:solidFill>
                  <a:srgbClr val="000000"/>
                </a:solidFill>
                <a:latin typeface="TimesNewRomanPSMT"/>
              </a:rPr>
              <a:t>showed the impact on performance when two groups completed</a:t>
            </a:r>
          </a:p>
          <a:p>
            <a:r>
              <a:rPr lang="en-US" dirty="0">
                <a:solidFill>
                  <a:srgbClr val="000000"/>
                </a:solidFill>
                <a:latin typeface="TimesNewRomanPSMT"/>
              </a:rPr>
              <a:t>one willpower-related task and then did another. Between tasks,</a:t>
            </a:r>
          </a:p>
          <a:p>
            <a:r>
              <a:rPr lang="en-US" dirty="0">
                <a:solidFill>
                  <a:srgbClr val="000000"/>
                </a:solidFill>
                <a:latin typeface="TimesNewRomanPSMT"/>
              </a:rPr>
              <a:t>one group was given a glass of Kool-Aid lemonade sweetened</a:t>
            </a:r>
          </a:p>
          <a:p>
            <a:r>
              <a:rPr lang="en-US" dirty="0">
                <a:solidFill>
                  <a:srgbClr val="000000"/>
                </a:solidFill>
                <a:latin typeface="TimesNewRomanPSMT"/>
              </a:rPr>
              <a:t>with real sugar (buzz) and the other was given a placebo, lemonade</a:t>
            </a:r>
          </a:p>
          <a:p>
            <a:r>
              <a:rPr lang="en-US" dirty="0">
                <a:solidFill>
                  <a:srgbClr val="000000"/>
                </a:solidFill>
                <a:latin typeface="TimesNewRomanPSMT"/>
              </a:rPr>
              <a:t>with Splenda (buzzkill). The placebo group had roughly twice as</a:t>
            </a:r>
          </a:p>
          <a:p>
            <a:r>
              <a:rPr lang="en-US" dirty="0">
                <a:solidFill>
                  <a:srgbClr val="000000"/>
                </a:solidFill>
                <a:latin typeface="TimesNewRomanPSMT"/>
              </a:rPr>
              <a:t>many errors on the subsequent test as the sugar group.</a:t>
            </a:r>
          </a:p>
          <a:p>
            <a:r>
              <a:rPr lang="en-US" dirty="0">
                <a:solidFill>
                  <a:srgbClr val="000000"/>
                </a:solidFill>
                <a:latin typeface="TimesNewRomanPSMT"/>
              </a:rPr>
              <a:t>The studies concluded that willpower is a mental muscle that</a:t>
            </a:r>
          </a:p>
          <a:p>
            <a:r>
              <a:rPr lang="en-US" dirty="0">
                <a:solidFill>
                  <a:srgbClr val="000000"/>
                </a:solidFill>
                <a:latin typeface="TimesNewRomanPSMT"/>
              </a:rPr>
              <a:t>doesn’t bounce back quickly. If you employ it for one task, there</a:t>
            </a:r>
          </a:p>
          <a:p>
            <a:r>
              <a:rPr lang="en-US" dirty="0">
                <a:solidFill>
                  <a:srgbClr val="000000"/>
                </a:solidFill>
                <a:latin typeface="TimesNewRomanPSMT"/>
              </a:rPr>
              <a:t>will be less power available for the next unless you refuel. To do</a:t>
            </a:r>
          </a:p>
          <a:p>
            <a:r>
              <a:rPr lang="en-US" dirty="0">
                <a:solidFill>
                  <a:srgbClr val="000000"/>
                </a:solidFill>
                <a:latin typeface="TimesNewRomanPSMT"/>
              </a:rPr>
              <a:t>our best, we literally have to feed our minds, which gives new</a:t>
            </a:r>
          </a:p>
          <a:p>
            <a:r>
              <a:rPr lang="en-US" dirty="0">
                <a:solidFill>
                  <a:srgbClr val="000000"/>
                </a:solidFill>
                <a:latin typeface="TimesNewRomanPSMT"/>
              </a:rPr>
              <a:t>credence to the old saw, “food for thought.” Foods that elevate</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blood sugar evenly over long periods, like complex carbohydrates</a:t>
            </a:r>
          </a:p>
          <a:p>
            <a:r>
              <a:rPr lang="en-US" dirty="0">
                <a:solidFill>
                  <a:srgbClr val="000000"/>
                </a:solidFill>
                <a:latin typeface="TimesNewRomanPSMT"/>
              </a:rPr>
              <a:t>and proteins, become the fuel of choice for high-achievers—literal</a:t>
            </a:r>
          </a:p>
          <a:p>
            <a:r>
              <a:rPr lang="en-US" dirty="0">
                <a:solidFill>
                  <a:srgbClr val="000000"/>
                </a:solidFill>
                <a:latin typeface="TimesNewRomanPSMT"/>
              </a:rPr>
              <a:t>proof that “you are what you eat.”</a:t>
            </a:r>
            <a:endParaRPr lang="en-US" dirty="0"/>
          </a:p>
        </p:txBody>
      </p:sp>
    </p:spTree>
    <p:extLst>
      <p:ext uri="{BB962C8B-B14F-4D97-AF65-F5344CB8AC3E}">
        <p14:creationId xmlns:p14="http://schemas.microsoft.com/office/powerpoint/2010/main" val="936718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72697"/>
            <a:ext cx="6096000" cy="26807339"/>
          </a:xfrm>
          <a:prstGeom prst="rect">
            <a:avLst/>
          </a:prstGeom>
        </p:spPr>
        <p:txBody>
          <a:bodyPr>
            <a:spAutoFit/>
          </a:bodyPr>
          <a:lstStyle/>
          <a:p>
            <a:r>
              <a:rPr lang="en-US" sz="2400" b="0" i="0" u="none" strike="noStrike" baseline="0" dirty="0" smtClean="0">
                <a:solidFill>
                  <a:srgbClr val="000000"/>
                </a:solidFill>
                <a:latin typeface="Futura-Boo"/>
              </a:rPr>
              <a:t>COUNTERBALANCING—THE LONG AND SHORT</a:t>
            </a:r>
          </a:p>
          <a:p>
            <a:r>
              <a:rPr lang="en-US" sz="2400" b="0" i="0" u="none" strike="noStrike" baseline="0" dirty="0" smtClean="0">
                <a:solidFill>
                  <a:srgbClr val="000000"/>
                </a:solidFill>
                <a:latin typeface="Futura-Boo"/>
              </a:rPr>
              <a:t>OF IT</a:t>
            </a:r>
          </a:p>
          <a:p>
            <a:r>
              <a:rPr lang="en-US" dirty="0">
                <a:solidFill>
                  <a:srgbClr val="000000"/>
                </a:solidFill>
                <a:latin typeface="TimesNewRomanPSMT"/>
              </a:rPr>
              <a:t>When we say we’re out of balance, we’re usually referring to a</a:t>
            </a:r>
          </a:p>
          <a:p>
            <a:r>
              <a:rPr lang="en-US" dirty="0">
                <a:solidFill>
                  <a:srgbClr val="000000"/>
                </a:solidFill>
                <a:latin typeface="TimesNewRomanPSMT"/>
              </a:rPr>
              <a:t>sense that some priorities—things that matter to us—are being</a:t>
            </a:r>
          </a:p>
          <a:p>
            <a:r>
              <a:rPr lang="en-US" dirty="0">
                <a:solidFill>
                  <a:srgbClr val="000000"/>
                </a:solidFill>
                <a:latin typeface="TimesNewRomanPSMT"/>
              </a:rPr>
              <a:t>underserved or unmet. The problem is that when you focus on</a:t>
            </a:r>
          </a:p>
          <a:p>
            <a:r>
              <a:rPr lang="en-US" dirty="0">
                <a:solidFill>
                  <a:srgbClr val="000000"/>
                </a:solidFill>
                <a:latin typeface="TimesNewRomanPSMT"/>
              </a:rPr>
              <a:t>what is truly important, something will always be underserved. No</a:t>
            </a:r>
          </a:p>
          <a:p>
            <a:r>
              <a:rPr lang="en-US" dirty="0">
                <a:solidFill>
                  <a:srgbClr val="000000"/>
                </a:solidFill>
                <a:latin typeface="TimesNewRomanPSMT"/>
              </a:rPr>
              <a:t>matter how hard you try, there will always be things left undone at</a:t>
            </a:r>
          </a:p>
          <a:p>
            <a:r>
              <a:rPr lang="en-US" dirty="0">
                <a:solidFill>
                  <a:srgbClr val="000000"/>
                </a:solidFill>
                <a:latin typeface="TimesNewRomanPSMT"/>
              </a:rPr>
              <a:t>the end of your day, week, month, year, and life. Trying to get</a:t>
            </a:r>
          </a:p>
          <a:p>
            <a:r>
              <a:rPr lang="en-US" dirty="0">
                <a:solidFill>
                  <a:srgbClr val="000000"/>
                </a:solidFill>
                <a:latin typeface="TimesNewRomanPSMT"/>
              </a:rPr>
              <a:t>them all done is folly. When the things that matter most get done,</a:t>
            </a:r>
          </a:p>
          <a:p>
            <a:r>
              <a:rPr lang="en-US" dirty="0">
                <a:solidFill>
                  <a:srgbClr val="000000"/>
                </a:solidFill>
                <a:latin typeface="TimesNewRomanPSMT"/>
              </a:rPr>
              <a:t>you’ll still be left with a sense of things being undone—a sense of</a:t>
            </a:r>
          </a:p>
          <a:p>
            <a:r>
              <a:rPr lang="en-US" dirty="0">
                <a:solidFill>
                  <a:srgbClr val="000000"/>
                </a:solidFill>
                <a:latin typeface="TimesNewRomanPSMT"/>
              </a:rPr>
              <a:t>imbalance. Leaving some things undone is a necessary tradeoff for</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extraordinary results. But you can’t leave everything undone, and</a:t>
            </a:r>
          </a:p>
          <a:p>
            <a:r>
              <a:rPr lang="en-US" dirty="0">
                <a:solidFill>
                  <a:srgbClr val="000000"/>
                </a:solidFill>
                <a:latin typeface="TimesNewRomanPSMT"/>
              </a:rPr>
              <a:t>that’s where counterbalancing comes in. The idea of</a:t>
            </a:r>
          </a:p>
          <a:p>
            <a:r>
              <a:rPr lang="en-US" dirty="0">
                <a:solidFill>
                  <a:srgbClr val="000000"/>
                </a:solidFill>
                <a:latin typeface="TimesNewRomanPSMT"/>
              </a:rPr>
              <a:t>counterbalancing is that you never go so far that you can’t find</a:t>
            </a:r>
          </a:p>
          <a:p>
            <a:r>
              <a:rPr lang="en-US" dirty="0">
                <a:solidFill>
                  <a:srgbClr val="000000"/>
                </a:solidFill>
                <a:latin typeface="TimesNewRomanPSMT"/>
              </a:rPr>
              <a:t>your way back or stay so long that there is nothing waiting for you</a:t>
            </a:r>
          </a:p>
          <a:p>
            <a:r>
              <a:rPr lang="en-US" dirty="0">
                <a:solidFill>
                  <a:srgbClr val="000000"/>
                </a:solidFill>
                <a:latin typeface="TimesNewRomanPSMT"/>
              </a:rPr>
              <a:t>when you return.</a:t>
            </a:r>
          </a:p>
          <a:p>
            <a:r>
              <a:rPr lang="en-US" dirty="0">
                <a:solidFill>
                  <a:srgbClr val="000000"/>
                </a:solidFill>
                <a:latin typeface="TimesNewRomanPSMT"/>
              </a:rPr>
              <a:t>This is so important that your very life may hang in the</a:t>
            </a:r>
          </a:p>
          <a:p>
            <a:r>
              <a:rPr lang="en-US" dirty="0">
                <a:solidFill>
                  <a:srgbClr val="000000"/>
                </a:solidFill>
                <a:latin typeface="TimesNewRomanPSMT"/>
              </a:rPr>
              <a:t>balance. An 11-year study of nearly 7,100 British civil servants</a:t>
            </a:r>
          </a:p>
          <a:p>
            <a:r>
              <a:rPr lang="en-US" dirty="0">
                <a:solidFill>
                  <a:srgbClr val="000000"/>
                </a:solidFill>
                <a:latin typeface="TimesNewRomanPSMT"/>
              </a:rPr>
              <a:t>concluded that habitual long hours can be deadly. Researchers</a:t>
            </a:r>
          </a:p>
          <a:p>
            <a:r>
              <a:rPr lang="en-US" dirty="0">
                <a:solidFill>
                  <a:srgbClr val="000000"/>
                </a:solidFill>
                <a:latin typeface="TimesNewRomanPSMT"/>
              </a:rPr>
              <a:t>showed that individuals who worked more than 11 hours a day (a</a:t>
            </a:r>
          </a:p>
          <a:p>
            <a:r>
              <a:rPr lang="en-US" dirty="0">
                <a:solidFill>
                  <a:srgbClr val="000000"/>
                </a:solidFill>
                <a:latin typeface="TimesNewRomanPSMT"/>
              </a:rPr>
              <a:t>55-plus hour workweek) were 67 percent more likely to suffer</a:t>
            </a:r>
          </a:p>
          <a:p>
            <a:r>
              <a:rPr lang="en-US" dirty="0">
                <a:solidFill>
                  <a:srgbClr val="000000"/>
                </a:solidFill>
                <a:latin typeface="TimesNewRomanPSMT"/>
              </a:rPr>
              <a:t>from heart disease. Counterbalancing is not only about your sense</a:t>
            </a:r>
          </a:p>
          <a:p>
            <a:r>
              <a:rPr lang="en-US" dirty="0">
                <a:solidFill>
                  <a:srgbClr val="000000"/>
                </a:solidFill>
                <a:latin typeface="TimesNewRomanPSMT"/>
              </a:rPr>
              <a:t>of well-being, it’s essential to your being well</a:t>
            </a:r>
            <a:r>
              <a:rPr lang="en-US" dirty="0" smtClean="0">
                <a:solidFill>
                  <a:srgbClr val="000000"/>
                </a:solidFill>
                <a:latin typeface="TimesNewRomanPSMT"/>
              </a:rPr>
              <a:t>.</a:t>
            </a:r>
          </a:p>
          <a:p>
            <a:endParaRPr lang="en-US" dirty="0">
              <a:solidFill>
                <a:srgbClr val="000000"/>
              </a:solidFill>
              <a:latin typeface="TimesNewRomanPSMT"/>
            </a:endParaRPr>
          </a:p>
          <a:p>
            <a:r>
              <a:rPr lang="en-US" dirty="0"/>
              <a:t>There are two types of counterbalancing: the balancing</a:t>
            </a:r>
          </a:p>
          <a:p>
            <a:r>
              <a:rPr lang="en-US" dirty="0"/>
              <a:t>between work and personal life and the balancing within each. In</a:t>
            </a:r>
          </a:p>
          <a:p>
            <a:r>
              <a:rPr lang="en-US" dirty="0"/>
              <a:t>the world of professional success, it’s not about how much</a:t>
            </a:r>
          </a:p>
          <a:p>
            <a:r>
              <a:rPr lang="en-US" dirty="0"/>
              <a:t>overtime you put in; the key ingredient is focused time over time.</a:t>
            </a:r>
          </a:p>
          <a:p>
            <a:r>
              <a:rPr lang="en-US" dirty="0"/>
              <a:t>To achieve an extraordinary result you must choose what matters</a:t>
            </a:r>
          </a:p>
          <a:p>
            <a:r>
              <a:rPr lang="en-US" dirty="0"/>
              <a:t>most and give it all the time it demands. This requires getting</a:t>
            </a:r>
          </a:p>
          <a:p>
            <a:r>
              <a:rPr lang="en-US" dirty="0"/>
              <a:t>extremely out of balance in relation to all other work issues, with</a:t>
            </a:r>
          </a:p>
          <a:p>
            <a:r>
              <a:rPr lang="en-US" dirty="0"/>
              <a:t>only infrequent counterbalancing to address them. In your</a:t>
            </a:r>
          </a:p>
          <a:p>
            <a:r>
              <a:rPr lang="en-US" dirty="0"/>
              <a:t>personal world, awareness is the essential ingredient. Awareness of</a:t>
            </a:r>
          </a:p>
          <a:p>
            <a:r>
              <a:rPr lang="en-US" dirty="0"/>
              <a:t>your spirit and body, awareness of your family and friends,</a:t>
            </a:r>
          </a:p>
          <a:p>
            <a:r>
              <a:rPr lang="en-US" dirty="0"/>
              <a:t>awareness of your personal needs—none of these can be sacrificed</a:t>
            </a:r>
          </a:p>
          <a:p>
            <a:r>
              <a:rPr lang="en-US" dirty="0"/>
              <a:t>if you intend to “have a life,” so you can never forsake them for</a:t>
            </a:r>
          </a:p>
          <a:p>
            <a:r>
              <a:rPr lang="en-US" dirty="0"/>
              <a:t>work or one for the other. You can move back and forth quickly</a:t>
            </a:r>
          </a:p>
          <a:p>
            <a:r>
              <a:rPr lang="en-US" dirty="0"/>
              <a:t>between these and often even combine the activities around them,</a:t>
            </a:r>
          </a:p>
          <a:p>
            <a:r>
              <a:rPr lang="en-US" dirty="0"/>
              <a:t>but you can’t neglect any of them for long. Your personal life</a:t>
            </a:r>
          </a:p>
          <a:p>
            <a:r>
              <a:rPr lang="en-US" dirty="0"/>
              <a:t>requires tight counterbalancing.</a:t>
            </a:r>
          </a:p>
          <a:p>
            <a:r>
              <a:rPr lang="en-US" dirty="0"/>
              <a:t>Whether or not to go out of balance isn’t really the question.</a:t>
            </a:r>
          </a:p>
          <a:p>
            <a:r>
              <a:rPr lang="en-US" dirty="0"/>
              <a:t>The question is: “Do you go short or long?” In your personal life,</a:t>
            </a:r>
          </a:p>
          <a:p>
            <a:r>
              <a:rPr lang="en-US" dirty="0"/>
              <a:t>go short and avoid long periods where you’re out of balance.</a:t>
            </a:r>
          </a:p>
          <a:p>
            <a:r>
              <a:rPr lang="en-US" dirty="0"/>
              <a:t>Going short lets you stay connected to all the things that matter</a:t>
            </a:r>
          </a:p>
          <a:p>
            <a:r>
              <a:rPr lang="en-US" dirty="0"/>
              <a:t>most and move them along together. In your professional life, go</a:t>
            </a:r>
          </a:p>
          <a:p>
            <a:r>
              <a:rPr lang="en-US" dirty="0"/>
              <a:t>long and make peace with the idea that the pursuit of extraordinary</a:t>
            </a:r>
          </a:p>
          <a:p>
            <a:r>
              <a:rPr lang="en-US" dirty="0"/>
              <a:t>results may require you to be out of balance for long periods.</a:t>
            </a:r>
          </a:p>
          <a:p>
            <a:r>
              <a:rPr lang="en-US" dirty="0"/>
              <a:t>www.drzaban.com</a:t>
            </a:r>
          </a:p>
          <a:p>
            <a:r>
              <a:rPr lang="en-US" dirty="0"/>
              <a:t>Going long allows you to focus on what matters most, even at the</a:t>
            </a:r>
          </a:p>
          <a:p>
            <a:r>
              <a:rPr lang="en-US" dirty="0"/>
              <a:t>expense of other, lesser priorities. In your personal life, nothing</a:t>
            </a:r>
          </a:p>
          <a:p>
            <a:r>
              <a:rPr lang="en-US" dirty="0"/>
              <a:t>gets left behind. At work it’s required.</a:t>
            </a:r>
          </a:p>
          <a:p>
            <a:r>
              <a:rPr lang="en-US" dirty="0"/>
              <a:t>In his novel </a:t>
            </a:r>
            <a:r>
              <a:rPr lang="en-US" i="1" dirty="0"/>
              <a:t>Suzanne’s Diary for Nicholas, </a:t>
            </a:r>
            <a:r>
              <a:rPr lang="en-US" dirty="0"/>
              <a:t>James Patterson</a:t>
            </a:r>
          </a:p>
          <a:p>
            <a:r>
              <a:rPr lang="en-US" dirty="0"/>
              <a:t>artfully highlights where our priorities lie in our personal and</a:t>
            </a:r>
          </a:p>
          <a:p>
            <a:r>
              <a:rPr lang="en-US" dirty="0"/>
              <a:t>professional balancing act: “Imagine life is a game in which you</a:t>
            </a:r>
          </a:p>
          <a:p>
            <a:r>
              <a:rPr lang="en-US" dirty="0"/>
              <a:t>are juggling five balls. The balls are called work, family, health,</a:t>
            </a:r>
          </a:p>
          <a:p>
            <a:r>
              <a:rPr lang="en-US" dirty="0"/>
              <a:t>friends, and integrity. And you’re keeping all of them in the air.</a:t>
            </a:r>
          </a:p>
          <a:p>
            <a:r>
              <a:rPr lang="en-US" dirty="0"/>
              <a:t>But one day you finally come to understand that work is a rubber</a:t>
            </a:r>
          </a:p>
          <a:p>
            <a:r>
              <a:rPr lang="en-US" dirty="0"/>
              <a:t>ball. If you drop it, it will bounce back. The other four balls—</a:t>
            </a:r>
          </a:p>
          <a:p>
            <a:r>
              <a:rPr lang="en-US" dirty="0"/>
              <a:t>family, health, friends, integrity—are made of glass. If you drop</a:t>
            </a:r>
          </a:p>
          <a:p>
            <a:r>
              <a:rPr lang="en-US" dirty="0"/>
              <a:t>one of these, it will be irrevocably scuffed, nicked, perhaps even</a:t>
            </a:r>
          </a:p>
          <a:p>
            <a:r>
              <a:rPr lang="en-US" dirty="0"/>
              <a:t>shattered</a:t>
            </a:r>
            <a:r>
              <a:rPr lang="en-US" dirty="0" smtClean="0"/>
              <a:t>.”</a:t>
            </a:r>
            <a:endParaRPr lang="en-US" dirty="0"/>
          </a:p>
        </p:txBody>
      </p:sp>
    </p:spTree>
    <p:extLst>
      <p:ext uri="{BB962C8B-B14F-4D97-AF65-F5344CB8AC3E}">
        <p14:creationId xmlns:p14="http://schemas.microsoft.com/office/powerpoint/2010/main" val="262912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157"/>
            <a:ext cx="11887200" cy="4062651"/>
          </a:xfrm>
          <a:prstGeom prst="rect">
            <a:avLst/>
          </a:prstGeom>
        </p:spPr>
        <p:txBody>
          <a:bodyPr wrap="square">
            <a:spAutoFit/>
          </a:bodyPr>
          <a:lstStyle/>
          <a:p>
            <a:r>
              <a:rPr lang="en-US" sz="4200" dirty="0" smtClean="0"/>
              <a:t>GOING SMALL</a:t>
            </a:r>
          </a:p>
          <a:p>
            <a:endParaRPr lang="en-US" dirty="0" smtClean="0"/>
          </a:p>
          <a:p>
            <a:r>
              <a:rPr lang="en-US" dirty="0" smtClean="0"/>
              <a:t>If everyone has the same number of hours in a day, why do some people seem to get so much more done than others? How do they do more, achieve more, earn more, have more? If time is the currency of achievement, then why are some able to cash in their allotment for more chips than others? The answer is they make getting to the heart of things the heart of their approach. They go small.</a:t>
            </a:r>
          </a:p>
          <a:p>
            <a:endParaRPr lang="en-US" dirty="0" smtClean="0"/>
          </a:p>
          <a:p>
            <a:r>
              <a:rPr lang="en-US" dirty="0" smtClean="0"/>
              <a:t>Going small is a simple approach to extraordinary results, and it works. It works all the time, anywhere and on anything. Why? Because it has only one purpose—to ultimately get you to the point.</a:t>
            </a:r>
          </a:p>
          <a:p>
            <a:endParaRPr lang="en-US" dirty="0" smtClean="0"/>
          </a:p>
          <a:p>
            <a:r>
              <a:rPr lang="en-US" dirty="0" smtClean="0"/>
              <a:t>When you go as small as possible, you’ll be staring at one thing. And that’s the point.</a:t>
            </a:r>
          </a:p>
          <a:p>
            <a:endParaRPr lang="en-US" dirty="0" smtClean="0"/>
          </a:p>
          <a:p>
            <a:r>
              <a:rPr lang="en-US" dirty="0" smtClean="0"/>
              <a:t>“Be like a postage stamp — stick to one thing until you get there.” —Josh Billings</a:t>
            </a:r>
          </a:p>
        </p:txBody>
      </p:sp>
    </p:spTree>
    <p:extLst>
      <p:ext uri="{BB962C8B-B14F-4D97-AF65-F5344CB8AC3E}">
        <p14:creationId xmlns:p14="http://schemas.microsoft.com/office/powerpoint/2010/main" val="369203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21114"/>
            <a:ext cx="6096000" cy="2185214"/>
          </a:xfrm>
          <a:prstGeom prst="rect">
            <a:avLst/>
          </a:prstGeom>
        </p:spPr>
        <p:txBody>
          <a:bodyPr>
            <a:spAutoFit/>
          </a:bodyPr>
          <a:lstStyle/>
          <a:p>
            <a:r>
              <a:rPr lang="en-US" dirty="0"/>
              <a:t>BIG IS BAD</a:t>
            </a:r>
            <a:endParaRPr lang="en-US" dirty="0" smtClean="0">
              <a:solidFill>
                <a:srgbClr val="B50101"/>
              </a:solidFill>
              <a:latin typeface="Futura-Boo"/>
            </a:endParaRPr>
          </a:p>
          <a:p>
            <a:r>
              <a:rPr lang="en-US" dirty="0" smtClean="0">
                <a:solidFill>
                  <a:srgbClr val="B50101"/>
                </a:solidFill>
                <a:latin typeface="Futura-Boo"/>
              </a:rPr>
              <a:t>“</a:t>
            </a:r>
            <a:r>
              <a:rPr lang="en-US" dirty="0">
                <a:solidFill>
                  <a:srgbClr val="B50101"/>
                </a:solidFill>
                <a:latin typeface="Futura-Boo"/>
              </a:rPr>
              <a:t>We are kept from our</a:t>
            </a:r>
          </a:p>
          <a:p>
            <a:r>
              <a:rPr lang="en-US" dirty="0">
                <a:solidFill>
                  <a:srgbClr val="B50101"/>
                </a:solidFill>
                <a:latin typeface="Futura-Boo"/>
              </a:rPr>
              <a:t>goal, not by obstacles but</a:t>
            </a:r>
          </a:p>
          <a:p>
            <a:r>
              <a:rPr lang="en-US" dirty="0">
                <a:solidFill>
                  <a:srgbClr val="B50101"/>
                </a:solidFill>
                <a:latin typeface="Futura-Boo"/>
              </a:rPr>
              <a:t>by a clear path to a lesser</a:t>
            </a:r>
          </a:p>
          <a:p>
            <a:r>
              <a:rPr lang="en-US" dirty="0">
                <a:solidFill>
                  <a:srgbClr val="B50101"/>
                </a:solidFill>
                <a:latin typeface="Futura-Boo"/>
              </a:rPr>
              <a:t>goal.”</a:t>
            </a:r>
          </a:p>
          <a:p>
            <a:r>
              <a:rPr lang="en-US" sz="1400" b="0" i="0" u="none" strike="noStrike" baseline="0" dirty="0" smtClean="0">
                <a:solidFill>
                  <a:srgbClr val="505050"/>
                </a:solidFill>
                <a:latin typeface="Futura-Boo"/>
              </a:rPr>
              <a:t>—Robert </a:t>
            </a:r>
            <a:r>
              <a:rPr lang="en-US" sz="1400" b="0" i="0" u="none" strike="noStrike" baseline="0" dirty="0" err="1" smtClean="0">
                <a:solidFill>
                  <a:srgbClr val="505050"/>
                </a:solidFill>
                <a:latin typeface="Futura-Boo"/>
              </a:rPr>
              <a:t>Brault</a:t>
            </a:r>
            <a:endParaRPr lang="en-US" sz="1400" b="0" i="0" u="none" strike="noStrike" baseline="0" dirty="0" smtClean="0">
              <a:solidFill>
                <a:srgbClr val="505050"/>
              </a:solidFill>
              <a:latin typeface="Futura-Boo"/>
            </a:endParaRPr>
          </a:p>
          <a:p>
            <a:endParaRPr lang="en-US" sz="1400" dirty="0">
              <a:solidFill>
                <a:srgbClr val="505050"/>
              </a:solidFill>
              <a:latin typeface="Futura-Boo"/>
            </a:endParaRPr>
          </a:p>
          <a:p>
            <a:r>
              <a:rPr lang="en-US" dirty="0" smtClean="0"/>
              <a:t>Big </a:t>
            </a:r>
            <a:r>
              <a:rPr lang="en-US" dirty="0"/>
              <a:t>is bad is a lie</a:t>
            </a:r>
            <a:r>
              <a:rPr lang="en-US" dirty="0" smtClean="0"/>
              <a:t>.</a:t>
            </a:r>
            <a:endParaRPr lang="en-US" dirty="0"/>
          </a:p>
        </p:txBody>
      </p:sp>
    </p:spTree>
    <p:extLst>
      <p:ext uri="{BB962C8B-B14F-4D97-AF65-F5344CB8AC3E}">
        <p14:creationId xmlns:p14="http://schemas.microsoft.com/office/powerpoint/2010/main" val="3484481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511361"/>
            <a:ext cx="6096000" cy="13880723"/>
          </a:xfrm>
          <a:prstGeom prst="rect">
            <a:avLst/>
          </a:prstGeom>
        </p:spPr>
        <p:txBody>
          <a:bodyPr>
            <a:spAutoFit/>
          </a:bodyPr>
          <a:lstStyle/>
          <a:p>
            <a:r>
              <a:rPr lang="en-US" sz="2400" b="0" i="0" u="none" strike="noStrike" baseline="0" dirty="0" smtClean="0">
                <a:solidFill>
                  <a:srgbClr val="000000"/>
                </a:solidFill>
                <a:latin typeface="Futura-Boo"/>
              </a:rPr>
              <a:t>THE BIG DEAL</a:t>
            </a:r>
          </a:p>
          <a:p>
            <a:r>
              <a:rPr lang="en-US" dirty="0">
                <a:solidFill>
                  <a:srgbClr val="000000"/>
                </a:solidFill>
                <a:latin typeface="TimesNewRomanPSMT"/>
              </a:rPr>
              <a:t>For more than four decades, Stanford psychologist Carol S.</a:t>
            </a:r>
          </a:p>
          <a:p>
            <a:r>
              <a:rPr lang="en-US" dirty="0" err="1">
                <a:solidFill>
                  <a:srgbClr val="000000"/>
                </a:solidFill>
                <a:latin typeface="TimesNewRomanPSMT"/>
              </a:rPr>
              <a:t>Dweck</a:t>
            </a:r>
            <a:r>
              <a:rPr lang="en-US" dirty="0">
                <a:solidFill>
                  <a:srgbClr val="000000"/>
                </a:solidFill>
                <a:latin typeface="TimesNewRomanPSMT"/>
              </a:rPr>
              <a:t> has studied the science of how our self-conceptions</a:t>
            </a:r>
          </a:p>
          <a:p>
            <a:r>
              <a:rPr lang="en-US" dirty="0">
                <a:solidFill>
                  <a:srgbClr val="000000"/>
                </a:solidFill>
                <a:latin typeface="TimesNewRomanPSMT"/>
              </a:rPr>
              <a:t>influence our actions. Her work offers great insight into why</a:t>
            </a:r>
          </a:p>
          <a:p>
            <a:r>
              <a:rPr lang="en-US" dirty="0">
                <a:solidFill>
                  <a:srgbClr val="000000"/>
                </a:solidFill>
                <a:latin typeface="TimesNewRomanPSMT"/>
              </a:rPr>
              <a:t>thinking big is such a big deal.</a:t>
            </a:r>
          </a:p>
          <a:p>
            <a:r>
              <a:rPr lang="en-US" sz="4400" b="0" i="0" u="none" strike="noStrike" baseline="0" dirty="0" smtClean="0">
                <a:solidFill>
                  <a:srgbClr val="0080FF"/>
                </a:solidFill>
                <a:latin typeface="Arial" panose="020B0604020202020204" pitchFamily="34" charset="0"/>
              </a:rPr>
              <a:t>www.drzaban.com</a:t>
            </a:r>
          </a:p>
          <a:p>
            <a:r>
              <a:rPr lang="en-US" dirty="0" err="1">
                <a:solidFill>
                  <a:srgbClr val="000000"/>
                </a:solidFill>
                <a:latin typeface="TimesNewRomanPSMT"/>
              </a:rPr>
              <a:t>Dweck’s</a:t>
            </a:r>
            <a:r>
              <a:rPr lang="en-US" dirty="0">
                <a:solidFill>
                  <a:srgbClr val="000000"/>
                </a:solidFill>
                <a:latin typeface="TimesNewRomanPSMT"/>
              </a:rPr>
              <a:t> work with children revealed two mindsets in action</a:t>
            </a:r>
          </a:p>
          <a:p>
            <a:r>
              <a:rPr lang="en-US" dirty="0">
                <a:solidFill>
                  <a:srgbClr val="000000"/>
                </a:solidFill>
                <a:latin typeface="TimesNewRomanPSMT"/>
              </a:rPr>
              <a:t>—a “growth” mindset that generally thinks big and seeks growth</a:t>
            </a:r>
          </a:p>
          <a:p>
            <a:r>
              <a:rPr lang="en-US" dirty="0">
                <a:solidFill>
                  <a:srgbClr val="000000"/>
                </a:solidFill>
                <a:latin typeface="TimesNewRomanPSMT"/>
              </a:rPr>
              <a:t>and a “fixed” mindset that places artificial limits and avoids failure.</a:t>
            </a:r>
          </a:p>
          <a:p>
            <a:r>
              <a:rPr lang="en-US" dirty="0">
                <a:solidFill>
                  <a:srgbClr val="000000"/>
                </a:solidFill>
                <a:latin typeface="TimesNewRomanPSMT"/>
              </a:rPr>
              <a:t>Growth-minded students, as she calls them, employ better learning</a:t>
            </a:r>
          </a:p>
          <a:p>
            <a:r>
              <a:rPr lang="en-US" dirty="0">
                <a:solidFill>
                  <a:srgbClr val="000000"/>
                </a:solidFill>
                <a:latin typeface="TimesNewRomanPSMT"/>
              </a:rPr>
              <a:t>strategies, experience less helplessness, exhibit more positive</a:t>
            </a:r>
          </a:p>
          <a:p>
            <a:r>
              <a:rPr lang="en-US" dirty="0">
                <a:solidFill>
                  <a:srgbClr val="000000"/>
                </a:solidFill>
                <a:latin typeface="TimesNewRomanPSMT"/>
              </a:rPr>
              <a:t>effort, and achieve more in the classroom than their fixed-minded</a:t>
            </a:r>
          </a:p>
          <a:p>
            <a:r>
              <a:rPr lang="en-US" dirty="0">
                <a:solidFill>
                  <a:srgbClr val="000000"/>
                </a:solidFill>
                <a:latin typeface="TimesNewRomanPSMT"/>
              </a:rPr>
              <a:t>peers. They are less likely to place limits on their lives and more</a:t>
            </a:r>
          </a:p>
          <a:p>
            <a:r>
              <a:rPr lang="en-US" dirty="0">
                <a:solidFill>
                  <a:srgbClr val="000000"/>
                </a:solidFill>
                <a:latin typeface="TimesNewRomanPSMT"/>
              </a:rPr>
              <a:t>likely to reach for their potential. </a:t>
            </a:r>
            <a:r>
              <a:rPr lang="en-US" dirty="0" err="1">
                <a:solidFill>
                  <a:srgbClr val="000000"/>
                </a:solidFill>
                <a:latin typeface="TimesNewRomanPSMT"/>
              </a:rPr>
              <a:t>Dweck</a:t>
            </a:r>
            <a:r>
              <a:rPr lang="en-US" dirty="0">
                <a:solidFill>
                  <a:srgbClr val="000000"/>
                </a:solidFill>
                <a:latin typeface="TimesNewRomanPSMT"/>
              </a:rPr>
              <a:t> points out that mindsets</a:t>
            </a:r>
          </a:p>
          <a:p>
            <a:r>
              <a:rPr lang="en-US" dirty="0">
                <a:solidFill>
                  <a:srgbClr val="000000"/>
                </a:solidFill>
                <a:latin typeface="TimesNewRomanPSMT"/>
              </a:rPr>
              <a:t>can and do change. Like any other habit, you set your mind to it</a:t>
            </a:r>
          </a:p>
          <a:p>
            <a:r>
              <a:rPr lang="en-US" dirty="0">
                <a:solidFill>
                  <a:srgbClr val="000000"/>
                </a:solidFill>
                <a:latin typeface="TimesNewRomanPSMT"/>
              </a:rPr>
              <a:t>until the right mindset becomes routine.</a:t>
            </a:r>
          </a:p>
          <a:p>
            <a:r>
              <a:rPr lang="en-US" dirty="0">
                <a:solidFill>
                  <a:srgbClr val="000000"/>
                </a:solidFill>
                <a:latin typeface="TimesNewRomanPSMT"/>
              </a:rPr>
              <a:t>When Scott </a:t>
            </a:r>
            <a:r>
              <a:rPr lang="en-US" dirty="0" err="1">
                <a:solidFill>
                  <a:srgbClr val="000000"/>
                </a:solidFill>
                <a:latin typeface="TimesNewRomanPSMT"/>
              </a:rPr>
              <a:t>Forstall</a:t>
            </a:r>
            <a:r>
              <a:rPr lang="en-US" dirty="0">
                <a:solidFill>
                  <a:srgbClr val="000000"/>
                </a:solidFill>
                <a:latin typeface="TimesNewRomanPSMT"/>
              </a:rPr>
              <a:t> started recruiting talent to his newly</a:t>
            </a:r>
          </a:p>
          <a:p>
            <a:r>
              <a:rPr lang="en-US" dirty="0">
                <a:solidFill>
                  <a:srgbClr val="000000"/>
                </a:solidFill>
                <a:latin typeface="TimesNewRomanPSMT"/>
              </a:rPr>
              <a:t>formed team, he warned that the top-secret project would provide</a:t>
            </a:r>
          </a:p>
          <a:p>
            <a:r>
              <a:rPr lang="en-US" dirty="0">
                <a:solidFill>
                  <a:srgbClr val="000000"/>
                </a:solidFill>
                <a:latin typeface="TimesNewRomanPSMT"/>
              </a:rPr>
              <a:t>ample opportunities to “make mistakes and struggle, but eventually</a:t>
            </a:r>
          </a:p>
          <a:p>
            <a:r>
              <a:rPr lang="en-US" dirty="0">
                <a:solidFill>
                  <a:srgbClr val="000000"/>
                </a:solidFill>
                <a:latin typeface="TimesNewRomanPSMT"/>
              </a:rPr>
              <a:t>we may do something that we’ll remember the rest of our lives.”</a:t>
            </a:r>
          </a:p>
          <a:p>
            <a:r>
              <a:rPr lang="en-US" dirty="0">
                <a:solidFill>
                  <a:srgbClr val="000000"/>
                </a:solidFill>
                <a:latin typeface="TimesNewRomanPSMT"/>
              </a:rPr>
              <a:t>He gave this curious pitch to superstars across the company, but</a:t>
            </a:r>
          </a:p>
          <a:p>
            <a:r>
              <a:rPr lang="en-US" dirty="0">
                <a:solidFill>
                  <a:srgbClr val="000000"/>
                </a:solidFill>
                <a:latin typeface="TimesNewRomanPSMT"/>
              </a:rPr>
              <a:t>only took those who </a:t>
            </a:r>
            <a:r>
              <a:rPr lang="en-US" i="1" dirty="0">
                <a:solidFill>
                  <a:srgbClr val="000000"/>
                </a:solidFill>
                <a:latin typeface="TimesNewRomanPS-ItalicMT"/>
              </a:rPr>
              <a:t>immediately </a:t>
            </a:r>
            <a:r>
              <a:rPr lang="en-US" dirty="0">
                <a:solidFill>
                  <a:srgbClr val="000000"/>
                </a:solidFill>
                <a:latin typeface="TimesNewRomanPSMT"/>
              </a:rPr>
              <a:t>jumped at the challenge. He was</a:t>
            </a:r>
          </a:p>
          <a:p>
            <a:r>
              <a:rPr lang="en-US" dirty="0">
                <a:solidFill>
                  <a:srgbClr val="000000"/>
                </a:solidFill>
                <a:latin typeface="TimesNewRomanPSMT"/>
              </a:rPr>
              <a:t>looking for “growth-minded” people, as he later shared with</a:t>
            </a:r>
          </a:p>
          <a:p>
            <a:r>
              <a:rPr lang="en-US" dirty="0" err="1">
                <a:solidFill>
                  <a:srgbClr val="000000"/>
                </a:solidFill>
                <a:latin typeface="TimesNewRomanPSMT"/>
              </a:rPr>
              <a:t>Dweck</a:t>
            </a:r>
            <a:r>
              <a:rPr lang="en-US" dirty="0">
                <a:solidFill>
                  <a:srgbClr val="000000"/>
                </a:solidFill>
                <a:latin typeface="TimesNewRomanPSMT"/>
              </a:rPr>
              <a:t> after reading her book. Why is this significant? While</a:t>
            </a:r>
          </a:p>
          <a:p>
            <a:r>
              <a:rPr lang="en-US" dirty="0">
                <a:solidFill>
                  <a:srgbClr val="000000"/>
                </a:solidFill>
                <a:latin typeface="TimesNewRomanPSMT"/>
              </a:rPr>
              <a:t>you’ve probably never even heard of </a:t>
            </a:r>
            <a:r>
              <a:rPr lang="en-US" dirty="0" err="1">
                <a:solidFill>
                  <a:srgbClr val="000000"/>
                </a:solidFill>
                <a:latin typeface="TimesNewRomanPSMT"/>
              </a:rPr>
              <a:t>Forstall</a:t>
            </a:r>
            <a:r>
              <a:rPr lang="en-US" dirty="0">
                <a:solidFill>
                  <a:srgbClr val="000000"/>
                </a:solidFill>
                <a:latin typeface="TimesNewRomanPSMT"/>
              </a:rPr>
              <a:t>, you’ve certainly</a:t>
            </a:r>
          </a:p>
          <a:p>
            <a:r>
              <a:rPr lang="en-US" dirty="0">
                <a:solidFill>
                  <a:srgbClr val="000000"/>
                </a:solidFill>
                <a:latin typeface="TimesNewRomanPSMT"/>
              </a:rPr>
              <a:t>heard of what his team created. </a:t>
            </a:r>
            <a:r>
              <a:rPr lang="en-US" dirty="0" err="1">
                <a:solidFill>
                  <a:srgbClr val="000000"/>
                </a:solidFill>
                <a:latin typeface="TimesNewRomanPSMT"/>
              </a:rPr>
              <a:t>Forstall</a:t>
            </a:r>
            <a:r>
              <a:rPr lang="en-US" dirty="0">
                <a:solidFill>
                  <a:srgbClr val="000000"/>
                </a:solidFill>
                <a:latin typeface="TimesNewRomanPSMT"/>
              </a:rPr>
              <a:t> was a senior vice president</a:t>
            </a:r>
          </a:p>
          <a:p>
            <a:r>
              <a:rPr lang="en-US" dirty="0">
                <a:solidFill>
                  <a:srgbClr val="000000"/>
                </a:solidFill>
                <a:latin typeface="TimesNewRomanPSMT"/>
              </a:rPr>
              <a:t>at Apple, and the team he formed created the iPhone.</a:t>
            </a:r>
            <a:endParaRPr lang="en-US" dirty="0"/>
          </a:p>
        </p:txBody>
      </p:sp>
    </p:spTree>
    <p:extLst>
      <p:ext uri="{BB962C8B-B14F-4D97-AF65-F5344CB8AC3E}">
        <p14:creationId xmlns:p14="http://schemas.microsoft.com/office/powerpoint/2010/main" val="118101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67112"/>
            <a:ext cx="6096000" cy="31854874"/>
          </a:xfrm>
          <a:prstGeom prst="rect">
            <a:avLst/>
          </a:prstGeom>
        </p:spPr>
        <p:txBody>
          <a:bodyPr>
            <a:spAutoFit/>
          </a:bodyPr>
          <a:lstStyle/>
          <a:p>
            <a:r>
              <a:rPr lang="en-US" sz="2400" b="0" i="0" u="none" strike="noStrike" baseline="0" dirty="0" smtClean="0">
                <a:solidFill>
                  <a:srgbClr val="000000"/>
                </a:solidFill>
                <a:latin typeface="Futura-Boo"/>
              </a:rPr>
              <a:t>LIFE IS A QUESTION</a:t>
            </a:r>
          </a:p>
          <a:p>
            <a:r>
              <a:rPr lang="en-US" dirty="0">
                <a:solidFill>
                  <a:srgbClr val="000000"/>
                </a:solidFill>
                <a:latin typeface="TimesNewRomanPSMT"/>
              </a:rPr>
              <a:t>You may be asking, “Why focus on a question when what we</a:t>
            </a:r>
          </a:p>
          <a:p>
            <a:r>
              <a:rPr lang="en-US" dirty="0">
                <a:solidFill>
                  <a:srgbClr val="000000"/>
                </a:solidFill>
                <a:latin typeface="TimesNewRomanPSMT"/>
              </a:rPr>
              <a:t>really crave is an answer?” It’s simple. Answers come from</a:t>
            </a:r>
          </a:p>
          <a:p>
            <a:r>
              <a:rPr lang="en-US" dirty="0">
                <a:solidFill>
                  <a:srgbClr val="000000"/>
                </a:solidFill>
                <a:latin typeface="TimesNewRomanPSMT"/>
              </a:rPr>
              <a:t>questions, and the quality of any answer is directly determined by</a:t>
            </a:r>
          </a:p>
          <a:p>
            <a:r>
              <a:rPr lang="en-US" dirty="0">
                <a:solidFill>
                  <a:srgbClr val="000000"/>
                </a:solidFill>
                <a:latin typeface="TimesNewRomanPSMT"/>
              </a:rPr>
              <a:t>the quality of the question. Ask the wrong question, get the wrong</a:t>
            </a:r>
          </a:p>
          <a:p>
            <a:r>
              <a:rPr lang="en-US" dirty="0">
                <a:solidFill>
                  <a:srgbClr val="000000"/>
                </a:solidFill>
                <a:latin typeface="TimesNewRomanPSMT"/>
              </a:rPr>
              <a:t>answer. Ask the right question, get the right answer. Ask the most</a:t>
            </a:r>
          </a:p>
          <a:p>
            <a:r>
              <a:rPr lang="en-US" dirty="0">
                <a:solidFill>
                  <a:srgbClr val="000000"/>
                </a:solidFill>
                <a:latin typeface="TimesNewRomanPSMT"/>
              </a:rPr>
              <a:t>powerful question possible, and the answer can be life altering.</a:t>
            </a:r>
          </a:p>
          <a:p>
            <a:r>
              <a:rPr lang="en-US" dirty="0">
                <a:solidFill>
                  <a:srgbClr val="000000"/>
                </a:solidFill>
                <a:latin typeface="TimesNewRomanPSMT"/>
              </a:rPr>
              <a:t>Voltaire once wrote, “Judge a man by his questions rather than</a:t>
            </a:r>
          </a:p>
          <a:p>
            <a:r>
              <a:rPr lang="en-US" dirty="0">
                <a:solidFill>
                  <a:srgbClr val="000000"/>
                </a:solidFill>
                <a:latin typeface="TimesNewRomanPSMT"/>
              </a:rPr>
              <a:t>his answers.” Sir Francis Bacon added, “A prudent question is</a:t>
            </a:r>
          </a:p>
          <a:p>
            <a:r>
              <a:rPr lang="en-US" dirty="0">
                <a:solidFill>
                  <a:srgbClr val="000000"/>
                </a:solidFill>
                <a:latin typeface="TimesNewRomanPSMT"/>
              </a:rPr>
              <a:t>one-half of wisdom.” Indira Gandhi concluded that “the power to</a:t>
            </a:r>
          </a:p>
          <a:p>
            <a:r>
              <a:rPr lang="en-US" dirty="0">
                <a:solidFill>
                  <a:srgbClr val="000000"/>
                </a:solidFill>
                <a:latin typeface="TimesNewRomanPSMT"/>
              </a:rPr>
              <a:t>question is the basis of all human progress.” Great questions are</a:t>
            </a:r>
          </a:p>
          <a:p>
            <a:r>
              <a:rPr lang="en-US" dirty="0">
                <a:solidFill>
                  <a:srgbClr val="000000"/>
                </a:solidFill>
                <a:latin typeface="TimesNewRomanPSMT"/>
              </a:rPr>
              <a:t>clearly the quickest path to great answers. Every discoverer and</a:t>
            </a:r>
          </a:p>
          <a:p>
            <a:r>
              <a:rPr lang="en-US" dirty="0">
                <a:solidFill>
                  <a:srgbClr val="000000"/>
                </a:solidFill>
                <a:latin typeface="TimesNewRomanPSMT"/>
              </a:rPr>
              <a:t>inventor begins his quest with a transformative question. The</a:t>
            </a:r>
          </a:p>
          <a:p>
            <a:r>
              <a:rPr lang="en-US" dirty="0">
                <a:solidFill>
                  <a:srgbClr val="000000"/>
                </a:solidFill>
                <a:latin typeface="TimesNewRomanPSMT"/>
              </a:rPr>
              <a:t>scientific method asks questions of the universe in hypothesis</a:t>
            </a:r>
          </a:p>
          <a:p>
            <a:r>
              <a:rPr lang="en-US" dirty="0">
                <a:solidFill>
                  <a:srgbClr val="000000"/>
                </a:solidFill>
                <a:latin typeface="TimesNewRomanPSMT"/>
              </a:rPr>
              <a:t>form. The more than 2,000-year-old Socratic Method, teaching</a:t>
            </a:r>
          </a:p>
          <a:p>
            <a:r>
              <a:rPr lang="en-US" dirty="0">
                <a:solidFill>
                  <a:srgbClr val="000000"/>
                </a:solidFill>
                <a:latin typeface="TimesNewRomanPSMT"/>
              </a:rPr>
              <a:t>through questions, is still embraced by educators from the heights</a:t>
            </a:r>
          </a:p>
          <a:p>
            <a:r>
              <a:rPr lang="en-US" dirty="0">
                <a:solidFill>
                  <a:srgbClr val="000000"/>
                </a:solidFill>
                <a:latin typeface="TimesNewRomanPSMT"/>
              </a:rPr>
              <a:t>of Harvard Law School to the local kindergarten class. Questions</a:t>
            </a:r>
          </a:p>
          <a:p>
            <a:r>
              <a:rPr lang="en-US" dirty="0">
                <a:solidFill>
                  <a:srgbClr val="000000"/>
                </a:solidFill>
                <a:latin typeface="TimesNewRomanPSMT"/>
              </a:rPr>
              <a:t>engage our critical thinking. Research shows that asking questions</a:t>
            </a:r>
          </a:p>
          <a:p>
            <a:r>
              <a:rPr lang="en-US" dirty="0">
                <a:solidFill>
                  <a:srgbClr val="000000"/>
                </a:solidFill>
                <a:latin typeface="TimesNewRomanPSMT"/>
              </a:rPr>
              <a:t>improves learning and performance by as much as 150 percent. In</a:t>
            </a:r>
          </a:p>
          <a:p>
            <a:r>
              <a:rPr lang="en-US" dirty="0">
                <a:solidFill>
                  <a:srgbClr val="000000"/>
                </a:solidFill>
                <a:latin typeface="TimesNewRomanPSMT"/>
              </a:rPr>
              <a:t>the end, it’s hard to argue with author Nancy Willard, who wrote,</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“Sometimes questions are more important than answers.”</a:t>
            </a:r>
          </a:p>
          <a:p>
            <a:r>
              <a:rPr lang="en-US" dirty="0">
                <a:solidFill>
                  <a:srgbClr val="000000"/>
                </a:solidFill>
                <a:latin typeface="TimesNewRomanPSMT"/>
              </a:rPr>
              <a:t>I first became aware of the power of questions as a young</a:t>
            </a:r>
          </a:p>
          <a:p>
            <a:r>
              <a:rPr lang="en-US" dirty="0">
                <a:solidFill>
                  <a:srgbClr val="000000"/>
                </a:solidFill>
                <a:latin typeface="TimesNewRomanPSMT"/>
              </a:rPr>
              <a:t>man. I read a poem that affected me profoundly and I’ve carried it</a:t>
            </a:r>
          </a:p>
          <a:p>
            <a:r>
              <a:rPr lang="en-US" dirty="0">
                <a:solidFill>
                  <a:srgbClr val="000000"/>
                </a:solidFill>
                <a:latin typeface="TimesNewRomanPSMT"/>
              </a:rPr>
              <a:t>with me ever since.</a:t>
            </a:r>
          </a:p>
          <a:p>
            <a:r>
              <a:rPr lang="en-US" sz="2400" b="0" i="0" u="none" strike="noStrike" baseline="0" dirty="0" smtClean="0">
                <a:solidFill>
                  <a:srgbClr val="505050"/>
                </a:solidFill>
                <a:latin typeface="Futura-Boo"/>
              </a:rPr>
              <a:t>MY WAGE</a:t>
            </a:r>
          </a:p>
          <a:p>
            <a:r>
              <a:rPr lang="en-US" dirty="0">
                <a:solidFill>
                  <a:srgbClr val="000000"/>
                </a:solidFill>
                <a:latin typeface="Futura-Boo"/>
              </a:rPr>
              <a:t>By J. B. Rittenhouse</a:t>
            </a:r>
          </a:p>
          <a:p>
            <a:r>
              <a:rPr lang="en-US" dirty="0">
                <a:solidFill>
                  <a:srgbClr val="000000"/>
                </a:solidFill>
                <a:latin typeface="TimesNewRomanPSMT"/>
              </a:rPr>
              <a:t>I bargained with Life for a penny,</a:t>
            </a:r>
          </a:p>
          <a:p>
            <a:r>
              <a:rPr lang="en-US" dirty="0">
                <a:solidFill>
                  <a:srgbClr val="000000"/>
                </a:solidFill>
                <a:latin typeface="TimesNewRomanPSMT"/>
              </a:rPr>
              <a:t>And Life would pay no more,</a:t>
            </a:r>
          </a:p>
          <a:p>
            <a:r>
              <a:rPr lang="en-US" dirty="0">
                <a:solidFill>
                  <a:srgbClr val="000000"/>
                </a:solidFill>
                <a:latin typeface="TimesNewRomanPSMT"/>
              </a:rPr>
              <a:t>However I begged at evening</a:t>
            </a:r>
          </a:p>
          <a:p>
            <a:r>
              <a:rPr lang="en-US" dirty="0">
                <a:solidFill>
                  <a:srgbClr val="000000"/>
                </a:solidFill>
                <a:latin typeface="TimesNewRomanPSMT"/>
              </a:rPr>
              <a:t>When I counted my scanty store.</a:t>
            </a:r>
          </a:p>
          <a:p>
            <a:r>
              <a:rPr lang="en-US" dirty="0">
                <a:solidFill>
                  <a:srgbClr val="000000"/>
                </a:solidFill>
                <a:latin typeface="TimesNewRomanPSMT"/>
              </a:rPr>
              <a:t>For Life is a just employer,</a:t>
            </a:r>
          </a:p>
          <a:p>
            <a:r>
              <a:rPr lang="en-US" dirty="0">
                <a:solidFill>
                  <a:srgbClr val="000000"/>
                </a:solidFill>
                <a:latin typeface="TimesNewRomanPSMT"/>
              </a:rPr>
              <a:t>He gives you what you ask,</a:t>
            </a:r>
          </a:p>
          <a:p>
            <a:r>
              <a:rPr lang="en-US" dirty="0">
                <a:solidFill>
                  <a:srgbClr val="000000"/>
                </a:solidFill>
                <a:latin typeface="TimesNewRomanPSMT"/>
              </a:rPr>
              <a:t>But once you have set the wages,</a:t>
            </a:r>
          </a:p>
          <a:p>
            <a:r>
              <a:rPr lang="en-US" dirty="0">
                <a:solidFill>
                  <a:srgbClr val="000000"/>
                </a:solidFill>
                <a:latin typeface="TimesNewRomanPSMT"/>
              </a:rPr>
              <a:t>Why, you must bear the task.</a:t>
            </a:r>
          </a:p>
          <a:p>
            <a:r>
              <a:rPr lang="en-US" dirty="0">
                <a:solidFill>
                  <a:srgbClr val="000000"/>
                </a:solidFill>
                <a:latin typeface="TimesNewRomanPSMT"/>
              </a:rPr>
              <a:t>I worked for a menials hire,</a:t>
            </a:r>
          </a:p>
          <a:p>
            <a:r>
              <a:rPr lang="en-US" dirty="0">
                <a:solidFill>
                  <a:srgbClr val="000000"/>
                </a:solidFill>
                <a:latin typeface="TimesNewRomanPSMT"/>
              </a:rPr>
              <a:t>Only to learn, dismayed,</a:t>
            </a:r>
          </a:p>
          <a:p>
            <a:r>
              <a:rPr lang="en-US" dirty="0">
                <a:solidFill>
                  <a:srgbClr val="000000"/>
                </a:solidFill>
                <a:latin typeface="TimesNewRomanPSMT"/>
              </a:rPr>
              <a:t>That any wage I had asked of Life,</a:t>
            </a:r>
          </a:p>
          <a:p>
            <a:r>
              <a:rPr lang="en-US" dirty="0">
                <a:solidFill>
                  <a:srgbClr val="000000"/>
                </a:solidFill>
                <a:latin typeface="TimesNewRomanPSMT"/>
              </a:rPr>
              <a:t>Life would have willingly paid.</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The last two lines deserve repeating: “... any wage I had asked</a:t>
            </a:r>
          </a:p>
          <a:p>
            <a:r>
              <a:rPr lang="en-US" dirty="0">
                <a:solidFill>
                  <a:srgbClr val="000000"/>
                </a:solidFill>
                <a:latin typeface="TimesNewRomanPSMT"/>
              </a:rPr>
              <a:t>of Life, Life would have willingly paid.” One of the most</a:t>
            </a:r>
          </a:p>
          <a:p>
            <a:r>
              <a:rPr lang="en-US" dirty="0">
                <a:solidFill>
                  <a:srgbClr val="000000"/>
                </a:solidFill>
                <a:latin typeface="TimesNewRomanPSMT"/>
              </a:rPr>
              <a:t>empowering moments of my life came when I realized that life is a</a:t>
            </a:r>
          </a:p>
          <a:p>
            <a:r>
              <a:rPr lang="en-US" dirty="0">
                <a:solidFill>
                  <a:srgbClr val="000000"/>
                </a:solidFill>
                <a:latin typeface="TimesNewRomanPSMT"/>
              </a:rPr>
              <a:t>question and how we live it is our answer. How we phrase the</a:t>
            </a:r>
          </a:p>
          <a:p>
            <a:r>
              <a:rPr lang="en-US" dirty="0">
                <a:solidFill>
                  <a:srgbClr val="000000"/>
                </a:solidFill>
                <a:latin typeface="TimesNewRomanPSMT"/>
              </a:rPr>
              <a:t>questions we ask ourselves determines the answers that eventually</a:t>
            </a:r>
          </a:p>
          <a:p>
            <a:r>
              <a:rPr lang="en-US" dirty="0">
                <a:solidFill>
                  <a:srgbClr val="000000"/>
                </a:solidFill>
                <a:latin typeface="TimesNewRomanPSMT"/>
              </a:rPr>
              <a:t>become our life.</a:t>
            </a:r>
          </a:p>
          <a:p>
            <a:r>
              <a:rPr lang="en-US" dirty="0">
                <a:solidFill>
                  <a:srgbClr val="000000"/>
                </a:solidFill>
                <a:latin typeface="TimesNewRomanPSMT"/>
              </a:rPr>
              <a:t>The challenge is that the right question isn’t always so</a:t>
            </a:r>
          </a:p>
          <a:p>
            <a:r>
              <a:rPr lang="en-US" dirty="0">
                <a:solidFill>
                  <a:srgbClr val="000000"/>
                </a:solidFill>
                <a:latin typeface="TimesNewRomanPSMT"/>
              </a:rPr>
              <a:t>obvious. Most things we want don’t come with a road map or a set</a:t>
            </a:r>
          </a:p>
          <a:p>
            <a:r>
              <a:rPr lang="en-US" dirty="0">
                <a:solidFill>
                  <a:srgbClr val="000000"/>
                </a:solidFill>
                <a:latin typeface="TimesNewRomanPSMT"/>
              </a:rPr>
              <a:t>of instructions, so it can be difficult to frame the right question.</a:t>
            </a:r>
          </a:p>
          <a:p>
            <a:r>
              <a:rPr lang="en-US" dirty="0">
                <a:solidFill>
                  <a:srgbClr val="000000"/>
                </a:solidFill>
                <a:latin typeface="TimesNewRomanPSMT"/>
              </a:rPr>
              <a:t>Clarity must come from us. It seems we must envision our own</a:t>
            </a:r>
          </a:p>
          <a:p>
            <a:r>
              <a:rPr lang="en-US" dirty="0">
                <a:solidFill>
                  <a:srgbClr val="000000"/>
                </a:solidFill>
                <a:latin typeface="TimesNewRomanPSMT"/>
              </a:rPr>
              <a:t>journeys, make our own maps, and create our own compasses. To</a:t>
            </a:r>
          </a:p>
          <a:p>
            <a:r>
              <a:rPr lang="en-US" dirty="0">
                <a:solidFill>
                  <a:srgbClr val="000000"/>
                </a:solidFill>
                <a:latin typeface="TimesNewRomanPSMT"/>
              </a:rPr>
              <a:t>get the answers we seek, we have to invent the right questions—</a:t>
            </a:r>
          </a:p>
          <a:p>
            <a:r>
              <a:rPr lang="en-US" dirty="0">
                <a:solidFill>
                  <a:srgbClr val="000000"/>
                </a:solidFill>
                <a:latin typeface="TimesNewRomanPSMT"/>
              </a:rPr>
              <a:t>and we’re left to devise our own. So how do you do this? How do</a:t>
            </a:r>
          </a:p>
          <a:p>
            <a:r>
              <a:rPr lang="en-US" dirty="0">
                <a:solidFill>
                  <a:srgbClr val="000000"/>
                </a:solidFill>
                <a:latin typeface="TimesNewRomanPSMT"/>
              </a:rPr>
              <a:t>you come up with uncommon questions that take you to</a:t>
            </a:r>
          </a:p>
          <a:p>
            <a:r>
              <a:rPr lang="en-US" dirty="0">
                <a:solidFill>
                  <a:srgbClr val="000000"/>
                </a:solidFill>
                <a:latin typeface="TimesNewRomanPSMT"/>
              </a:rPr>
              <a:t>uncommon answers?</a:t>
            </a:r>
          </a:p>
          <a:p>
            <a:r>
              <a:rPr lang="en-US" dirty="0">
                <a:solidFill>
                  <a:srgbClr val="000000"/>
                </a:solidFill>
                <a:latin typeface="TimesNewRomanPSMT"/>
              </a:rPr>
              <a:t>You ask one question: the Focusing Question.</a:t>
            </a:r>
          </a:p>
          <a:p>
            <a:r>
              <a:rPr lang="en-US" dirty="0">
                <a:solidFill>
                  <a:srgbClr val="000000"/>
                </a:solidFill>
                <a:latin typeface="TimesNewRomanPSMT"/>
              </a:rPr>
              <a:t>Anyone who dreams of an uncommon life eventually</a:t>
            </a:r>
          </a:p>
          <a:p>
            <a:r>
              <a:rPr lang="en-US" dirty="0">
                <a:solidFill>
                  <a:srgbClr val="000000"/>
                </a:solidFill>
                <a:latin typeface="TimesNewRomanPSMT"/>
              </a:rPr>
              <a:t>discovers there is no choice but to seek an uncommon approach to</a:t>
            </a:r>
          </a:p>
          <a:p>
            <a:r>
              <a:rPr lang="en-US" dirty="0">
                <a:solidFill>
                  <a:srgbClr val="000000"/>
                </a:solidFill>
                <a:latin typeface="TimesNewRomanPSMT"/>
              </a:rPr>
              <a:t>living it. The Focusing Question is that uncommon approach. In a</a:t>
            </a:r>
          </a:p>
          <a:p>
            <a:r>
              <a:rPr lang="en-US" dirty="0">
                <a:solidFill>
                  <a:srgbClr val="000000"/>
                </a:solidFill>
                <a:latin typeface="TimesNewRomanPSMT"/>
              </a:rPr>
              <a:t>world of no instructions, it becomes the simple formula for finding</a:t>
            </a:r>
          </a:p>
          <a:p>
            <a:r>
              <a:rPr lang="en-US" dirty="0">
                <a:solidFill>
                  <a:srgbClr val="000000"/>
                </a:solidFill>
                <a:latin typeface="TimesNewRomanPSMT"/>
              </a:rPr>
              <a:t>exceptional answers that lead to extraordinary results.</a:t>
            </a:r>
          </a:p>
          <a:p>
            <a:r>
              <a:rPr lang="en-US" sz="4400" b="0" i="0" u="none" strike="noStrike" baseline="0" dirty="0" smtClean="0">
                <a:solidFill>
                  <a:srgbClr val="0080FF"/>
                </a:solidFill>
                <a:latin typeface="Arial" panose="020B0604020202020204" pitchFamily="34" charset="0"/>
                <a:hlinkClick r:id="rId2"/>
              </a:rPr>
              <a:t>www.drzaban.com</a:t>
            </a:r>
            <a:endParaRPr lang="en-US" sz="4400" b="0" i="0" u="none" strike="noStrike" baseline="0" dirty="0" smtClean="0">
              <a:solidFill>
                <a:srgbClr val="0080FF"/>
              </a:solidFill>
              <a:latin typeface="Arial" panose="020B0604020202020204" pitchFamily="34" charset="0"/>
            </a:endParaRPr>
          </a:p>
          <a:p>
            <a:endParaRPr lang="en-US" sz="4400" dirty="0">
              <a:solidFill>
                <a:srgbClr val="0080FF"/>
              </a:solidFill>
              <a:latin typeface="Arial" panose="020B0604020202020204" pitchFamily="34" charset="0"/>
            </a:endParaRPr>
          </a:p>
          <a:p>
            <a:r>
              <a:rPr lang="en-US" sz="4400" b="0" i="0" u="none" strike="noStrike" baseline="0" dirty="0" smtClean="0">
                <a:solidFill>
                  <a:srgbClr val="0080FF"/>
                </a:solidFill>
                <a:latin typeface="Arial" panose="020B0604020202020204" pitchFamily="34" charset="0"/>
              </a:rPr>
              <a:t>“What is the one</a:t>
            </a:r>
            <a:r>
              <a:rPr lang="en-US" sz="4400" b="0" i="0" u="none" strike="noStrike" dirty="0" smtClean="0">
                <a:solidFill>
                  <a:srgbClr val="0080FF"/>
                </a:solidFill>
                <a:latin typeface="Arial" panose="020B0604020202020204" pitchFamily="34" charset="0"/>
              </a:rPr>
              <a:t> thing I can do such that by doing it everything else will be easier or unnecessary?</a:t>
            </a:r>
            <a:r>
              <a:rPr lang="en-US" sz="4400" b="0" i="0" u="none" strike="noStrike" baseline="0" dirty="0" smtClean="0">
                <a:solidFill>
                  <a:srgbClr val="0080FF"/>
                </a:solidFill>
                <a:latin typeface="Arial" panose="020B0604020202020204" pitchFamily="34" charset="0"/>
              </a:rPr>
              <a:t>”</a:t>
            </a:r>
            <a:endParaRPr lang="en-US" sz="4400" b="0" i="0" u="none" strike="noStrike" baseline="0" dirty="0" smtClean="0">
              <a:solidFill>
                <a:srgbClr val="0080FF"/>
              </a:solidFill>
              <a:latin typeface="Arial" panose="020B0604020202020204" pitchFamily="34" charset="0"/>
            </a:endParaRPr>
          </a:p>
        </p:txBody>
      </p:sp>
    </p:spTree>
    <p:extLst>
      <p:ext uri="{BB962C8B-B14F-4D97-AF65-F5344CB8AC3E}">
        <p14:creationId xmlns:p14="http://schemas.microsoft.com/office/powerpoint/2010/main" val="3058524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351941"/>
            <a:ext cx="6096000" cy="3554819"/>
          </a:xfrm>
          <a:prstGeom prst="rect">
            <a:avLst/>
          </a:prstGeom>
        </p:spPr>
        <p:txBody>
          <a:bodyPr>
            <a:spAutoFit/>
          </a:bodyPr>
          <a:lstStyle/>
          <a:p>
            <a:r>
              <a:rPr lang="en-US" dirty="0">
                <a:solidFill>
                  <a:srgbClr val="B50101"/>
                </a:solidFill>
                <a:latin typeface="Futura-Boo"/>
              </a:rPr>
              <a:t>“Even if you’re on the</a:t>
            </a:r>
          </a:p>
          <a:p>
            <a:r>
              <a:rPr lang="en-US" dirty="0">
                <a:solidFill>
                  <a:srgbClr val="B50101"/>
                </a:solidFill>
                <a:latin typeface="Futura-Boo"/>
              </a:rPr>
              <a:t>right track, you’ll get run</a:t>
            </a:r>
          </a:p>
          <a:p>
            <a:r>
              <a:rPr lang="en-US" dirty="0">
                <a:solidFill>
                  <a:srgbClr val="B50101"/>
                </a:solidFill>
                <a:latin typeface="Futura-Boo"/>
              </a:rPr>
              <a:t>over if you just sit there.”</a:t>
            </a:r>
          </a:p>
          <a:p>
            <a:r>
              <a:rPr lang="en-US" sz="1400" b="0" i="0" u="none" strike="noStrike" baseline="0" dirty="0" smtClean="0">
                <a:solidFill>
                  <a:srgbClr val="505050"/>
                </a:solidFill>
                <a:latin typeface="Futura-Boo"/>
              </a:rPr>
              <a:t>— Will Rogers</a:t>
            </a:r>
          </a:p>
          <a:p>
            <a:endParaRPr lang="en-US" sz="1400" dirty="0">
              <a:solidFill>
                <a:srgbClr val="505050"/>
              </a:solidFill>
              <a:latin typeface="Futura-Boo"/>
            </a:endParaRPr>
          </a:p>
          <a:p>
            <a:r>
              <a:rPr lang="en-US" dirty="0"/>
              <a:t>Think of purpose, priority, and productivity as three parts of</a:t>
            </a:r>
          </a:p>
          <a:p>
            <a:r>
              <a:rPr lang="en-US" dirty="0"/>
              <a:t>an iceberg.</a:t>
            </a:r>
          </a:p>
          <a:p>
            <a:r>
              <a:rPr lang="en-US" dirty="0"/>
              <a:t>With typically only 1/9 of an iceberg above water, whatever</a:t>
            </a:r>
          </a:p>
          <a:p>
            <a:r>
              <a:rPr lang="en-US" dirty="0"/>
              <a:t>you see is just the tip of everything that is there. This is exactly</a:t>
            </a:r>
          </a:p>
          <a:p>
            <a:r>
              <a:rPr lang="en-US" dirty="0"/>
              <a:t>how productivity, priority, and purpose are related. What you see is</a:t>
            </a:r>
          </a:p>
          <a:p>
            <a:r>
              <a:rPr lang="en-US" dirty="0"/>
              <a:t>www.drzaban.com</a:t>
            </a:r>
          </a:p>
          <a:p>
            <a:r>
              <a:rPr lang="en-US" dirty="0"/>
              <a:t>determined by what you don’t.</a:t>
            </a:r>
          </a:p>
        </p:txBody>
      </p:sp>
      <p:pic>
        <p:nvPicPr>
          <p:cNvPr id="3" name="Picture 2"/>
          <p:cNvPicPr>
            <a:picLocks noChangeAspect="1"/>
          </p:cNvPicPr>
          <p:nvPr/>
        </p:nvPicPr>
        <p:blipFill>
          <a:blip r:embed="rId2"/>
          <a:stretch>
            <a:fillRect/>
          </a:stretch>
        </p:blipFill>
        <p:spPr>
          <a:xfrm>
            <a:off x="6771837" y="1975349"/>
            <a:ext cx="5381625" cy="4333875"/>
          </a:xfrm>
          <a:prstGeom prst="rect">
            <a:avLst/>
          </a:prstGeom>
        </p:spPr>
      </p:pic>
    </p:spTree>
    <p:extLst>
      <p:ext uri="{BB962C8B-B14F-4D97-AF65-F5344CB8AC3E}">
        <p14:creationId xmlns:p14="http://schemas.microsoft.com/office/powerpoint/2010/main" val="111733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89401"/>
            <a:ext cx="6096000" cy="22036802"/>
          </a:xfrm>
          <a:prstGeom prst="rect">
            <a:avLst/>
          </a:prstGeom>
        </p:spPr>
        <p:txBody>
          <a:bodyPr>
            <a:spAutoFit/>
          </a:bodyPr>
          <a:lstStyle/>
          <a:p>
            <a:r>
              <a:rPr lang="en-US" sz="2400" b="0" i="0" u="none" strike="noStrike" baseline="0" dirty="0" smtClean="0">
                <a:solidFill>
                  <a:srgbClr val="505050"/>
                </a:solidFill>
                <a:latin typeface="Futura-Boo"/>
              </a:rPr>
              <a:t>THE BEGGING BOWL</a:t>
            </a:r>
          </a:p>
          <a:p>
            <a:r>
              <a:rPr lang="en-US" dirty="0">
                <a:solidFill>
                  <a:srgbClr val="000000"/>
                </a:solidFill>
                <a:latin typeface="TimesNewRomanPSMT"/>
              </a:rPr>
              <a:t>Upon coming out of his palace one morning and encountering a</a:t>
            </a:r>
          </a:p>
          <a:p>
            <a:r>
              <a:rPr lang="en-US" dirty="0">
                <a:solidFill>
                  <a:srgbClr val="000000"/>
                </a:solidFill>
                <a:latin typeface="TimesNewRomanPSMT"/>
              </a:rPr>
              <a:t>beggar, a king asks, “What do you want?” The beggar laughingly</a:t>
            </a:r>
          </a:p>
          <a:p>
            <a:r>
              <a:rPr lang="en-US" dirty="0">
                <a:solidFill>
                  <a:srgbClr val="000000"/>
                </a:solidFill>
                <a:latin typeface="TimesNewRomanPSMT"/>
              </a:rPr>
              <a:t>says, “You ask as though you can fulfill my desire!” Offended, the</a:t>
            </a:r>
          </a:p>
          <a:p>
            <a:r>
              <a:rPr lang="en-US" dirty="0">
                <a:solidFill>
                  <a:srgbClr val="000000"/>
                </a:solidFill>
                <a:latin typeface="TimesNewRomanPSMT"/>
              </a:rPr>
              <a:t>king replies, “Of course I can. What is it?” The beggar warns,</a:t>
            </a:r>
          </a:p>
          <a:p>
            <a:r>
              <a:rPr lang="en-US" dirty="0">
                <a:solidFill>
                  <a:srgbClr val="000000"/>
                </a:solidFill>
                <a:latin typeface="TimesNewRomanPSMT"/>
              </a:rPr>
              <a:t>“Think twice before you promise anything.”</a:t>
            </a:r>
          </a:p>
          <a:p>
            <a:r>
              <a:rPr lang="en-US" dirty="0">
                <a:solidFill>
                  <a:srgbClr val="000000"/>
                </a:solidFill>
                <a:latin typeface="TimesNewRomanPSMT"/>
              </a:rPr>
              <a:t>Now, the beggar was no ordinary beggar but the king’s past-life</a:t>
            </a:r>
          </a:p>
          <a:p>
            <a:r>
              <a:rPr lang="en-US" dirty="0">
                <a:solidFill>
                  <a:srgbClr val="000000"/>
                </a:solidFill>
                <a:latin typeface="TimesNewRomanPSMT"/>
              </a:rPr>
              <a:t>master, who had promised in their former life, “I will come to try</a:t>
            </a:r>
          </a:p>
          <a:p>
            <a:r>
              <a:rPr lang="en-US" dirty="0">
                <a:solidFill>
                  <a:srgbClr val="000000"/>
                </a:solidFill>
                <a:latin typeface="TimesNewRomanPSMT"/>
              </a:rPr>
              <a:t>and wake you in our next life. This life you have missed, but I will</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come again to help you.”</a:t>
            </a:r>
          </a:p>
          <a:p>
            <a:r>
              <a:rPr lang="en-US" dirty="0">
                <a:solidFill>
                  <a:srgbClr val="000000"/>
                </a:solidFill>
                <a:latin typeface="TimesNewRomanPSMT"/>
              </a:rPr>
              <a:t>The king, not recognizing his old friend, insisted, “I will fulfill</a:t>
            </a:r>
          </a:p>
          <a:p>
            <a:r>
              <a:rPr lang="en-US" dirty="0">
                <a:solidFill>
                  <a:srgbClr val="000000"/>
                </a:solidFill>
                <a:latin typeface="TimesNewRomanPSMT"/>
              </a:rPr>
              <a:t>anything you ask, for I am a very powerful king who can fulfill</a:t>
            </a:r>
          </a:p>
          <a:p>
            <a:r>
              <a:rPr lang="en-US" dirty="0">
                <a:solidFill>
                  <a:srgbClr val="000000"/>
                </a:solidFill>
                <a:latin typeface="TimesNewRomanPSMT"/>
              </a:rPr>
              <a:t>any desire.” The beggar said, “It is a very simple desire. Can you</a:t>
            </a:r>
          </a:p>
          <a:p>
            <a:r>
              <a:rPr lang="en-US" dirty="0">
                <a:solidFill>
                  <a:srgbClr val="000000"/>
                </a:solidFill>
                <a:latin typeface="TimesNewRomanPSMT"/>
              </a:rPr>
              <a:t>fill this begging bowl?” “Of course!” said the king, and he</a:t>
            </a:r>
          </a:p>
          <a:p>
            <a:r>
              <a:rPr lang="en-US" dirty="0">
                <a:solidFill>
                  <a:srgbClr val="000000"/>
                </a:solidFill>
                <a:latin typeface="TimesNewRomanPSMT"/>
              </a:rPr>
              <a:t>instructed his vizier to “fill the man’s begging bowl with money.”</a:t>
            </a:r>
          </a:p>
          <a:p>
            <a:r>
              <a:rPr lang="en-US" dirty="0">
                <a:solidFill>
                  <a:srgbClr val="000000"/>
                </a:solidFill>
                <a:latin typeface="TimesNewRomanPSMT"/>
              </a:rPr>
              <a:t>The vizier did, but when the money was poured into the bowl, it</a:t>
            </a:r>
          </a:p>
          <a:p>
            <a:r>
              <a:rPr lang="en-US" dirty="0">
                <a:solidFill>
                  <a:srgbClr val="000000"/>
                </a:solidFill>
                <a:latin typeface="TimesNewRomanPSMT"/>
              </a:rPr>
              <a:t>disappeared. So he poured more and more, but the moment he did,</a:t>
            </a:r>
          </a:p>
          <a:p>
            <a:r>
              <a:rPr lang="en-US" dirty="0">
                <a:solidFill>
                  <a:srgbClr val="000000"/>
                </a:solidFill>
                <a:latin typeface="TimesNewRomanPSMT"/>
              </a:rPr>
              <a:t>it would disappear.</a:t>
            </a:r>
          </a:p>
          <a:p>
            <a:r>
              <a:rPr lang="en-US" dirty="0">
                <a:solidFill>
                  <a:srgbClr val="000000"/>
                </a:solidFill>
                <a:latin typeface="TimesNewRomanPSMT"/>
              </a:rPr>
              <a:t>The begging bowl remained empty.</a:t>
            </a:r>
          </a:p>
          <a:p>
            <a:r>
              <a:rPr lang="en-US" dirty="0">
                <a:solidFill>
                  <a:srgbClr val="000000"/>
                </a:solidFill>
                <a:latin typeface="TimesNewRomanPSMT"/>
              </a:rPr>
              <a:t>Word spread throughout the kingdom, and a huge crowd gathered.</a:t>
            </a:r>
          </a:p>
          <a:p>
            <a:r>
              <a:rPr lang="en-US" dirty="0">
                <a:solidFill>
                  <a:srgbClr val="000000"/>
                </a:solidFill>
                <a:latin typeface="TimesNewRomanPSMT"/>
              </a:rPr>
              <a:t>The prestige and power of the king were at stake, so he told his</a:t>
            </a:r>
          </a:p>
          <a:p>
            <a:r>
              <a:rPr lang="en-US" dirty="0">
                <a:solidFill>
                  <a:srgbClr val="000000"/>
                </a:solidFill>
                <a:latin typeface="TimesNewRomanPSMT"/>
              </a:rPr>
              <a:t>vizier, “If my kingdom is to be lost, I am ready to lose it, but I</a:t>
            </a:r>
          </a:p>
          <a:p>
            <a:r>
              <a:rPr lang="en-US" dirty="0">
                <a:solidFill>
                  <a:srgbClr val="000000"/>
                </a:solidFill>
                <a:latin typeface="TimesNewRomanPSMT"/>
              </a:rPr>
              <a:t>cannot be defeated by this beggar.” He continued to empty his</a:t>
            </a:r>
          </a:p>
          <a:p>
            <a:r>
              <a:rPr lang="en-US" dirty="0">
                <a:solidFill>
                  <a:srgbClr val="000000"/>
                </a:solidFill>
                <a:latin typeface="TimesNewRomanPSMT"/>
              </a:rPr>
              <a:t>wealth into the bowl. Diamonds, pearls, emeralds. His treasury was</a:t>
            </a:r>
          </a:p>
          <a:p>
            <a:r>
              <a:rPr lang="en-US" dirty="0">
                <a:solidFill>
                  <a:srgbClr val="000000"/>
                </a:solidFill>
                <a:latin typeface="TimesNewRomanPSMT"/>
              </a:rPr>
              <a:t>becoming empty.</a:t>
            </a:r>
          </a:p>
          <a:p>
            <a:r>
              <a:rPr lang="en-US" dirty="0">
                <a:solidFill>
                  <a:srgbClr val="000000"/>
                </a:solidFill>
                <a:latin typeface="TimesNewRomanPSMT"/>
              </a:rPr>
              <a:t>And yet the begging bowl seemed bottomless. Everything put into</a:t>
            </a:r>
          </a:p>
          <a:p>
            <a:r>
              <a:rPr lang="en-US" dirty="0">
                <a:solidFill>
                  <a:srgbClr val="000000"/>
                </a:solidFill>
                <a:latin typeface="TimesNewRomanPSMT"/>
              </a:rPr>
              <a:t>it immediately disappeared!</a:t>
            </a:r>
          </a:p>
          <a:p>
            <a:r>
              <a:rPr lang="en-US" dirty="0">
                <a:solidFill>
                  <a:srgbClr val="000000"/>
                </a:solidFill>
                <a:latin typeface="TimesNewRomanPSMT"/>
              </a:rPr>
              <a:t>Finally, as the crowd stood in utter silence, the king dropped at the</a:t>
            </a:r>
          </a:p>
          <a:p>
            <a:r>
              <a:rPr lang="en-US" dirty="0">
                <a:solidFill>
                  <a:srgbClr val="000000"/>
                </a:solidFill>
                <a:latin typeface="TimesNewRomanPSMT"/>
              </a:rPr>
              <a:t>beggars feet and admitted defeat. “You are victorious, but before</a:t>
            </a:r>
          </a:p>
          <a:p>
            <a:r>
              <a:rPr lang="en-US" dirty="0">
                <a:solidFill>
                  <a:srgbClr val="000000"/>
                </a:solidFill>
                <a:latin typeface="TimesNewRomanPSMT"/>
              </a:rPr>
              <a:t>you go, fulfill my curiosity. What is the secret of this begging</a:t>
            </a:r>
          </a:p>
          <a:p>
            <a:r>
              <a:rPr lang="en-US" dirty="0">
                <a:solidFill>
                  <a:srgbClr val="000000"/>
                </a:solidFill>
                <a:latin typeface="TimesNewRomanPSMT"/>
              </a:rPr>
              <a:t>bowl?”</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The beggar humbly replied, “There is no secret. It is simply made</a:t>
            </a:r>
          </a:p>
          <a:p>
            <a:r>
              <a:rPr lang="en-US" dirty="0">
                <a:solidFill>
                  <a:srgbClr val="000000"/>
                </a:solidFill>
                <a:latin typeface="TimesNewRomanPSMT"/>
              </a:rPr>
              <a:t>up of human desire.”</a:t>
            </a:r>
          </a:p>
          <a:p>
            <a:r>
              <a:rPr lang="en-US" dirty="0">
                <a:solidFill>
                  <a:srgbClr val="000000"/>
                </a:solidFill>
                <a:latin typeface="TimesNewRomanPSMT"/>
              </a:rPr>
              <a:t>One of our biggest challenges is making sure our life’s</a:t>
            </a:r>
          </a:p>
          <a:p>
            <a:r>
              <a:rPr lang="en-US" dirty="0">
                <a:solidFill>
                  <a:srgbClr val="000000"/>
                </a:solidFill>
                <a:latin typeface="TimesNewRomanPSMT"/>
              </a:rPr>
              <a:t>purpose doesn’t become a beggar’s bowl, a bottomless pit of</a:t>
            </a:r>
          </a:p>
          <a:p>
            <a:r>
              <a:rPr lang="en-US" dirty="0">
                <a:solidFill>
                  <a:srgbClr val="000000"/>
                </a:solidFill>
                <a:latin typeface="TimesNewRomanPSMT"/>
              </a:rPr>
              <a:t>desire continually searching for the next thing that will make us</a:t>
            </a:r>
          </a:p>
          <a:p>
            <a:r>
              <a:rPr lang="en-US" dirty="0">
                <a:solidFill>
                  <a:srgbClr val="000000"/>
                </a:solidFill>
                <a:latin typeface="TimesNewRomanPSMT"/>
              </a:rPr>
              <a:t>happy. That’s a losing proposition.</a:t>
            </a:r>
          </a:p>
          <a:p>
            <a:r>
              <a:rPr lang="en-US" dirty="0">
                <a:solidFill>
                  <a:srgbClr val="000000"/>
                </a:solidFill>
                <a:latin typeface="TimesNewRomanPSMT"/>
              </a:rPr>
              <a:t>Acquiring money and obtaining things are pretty much all</a:t>
            </a:r>
          </a:p>
          <a:p>
            <a:r>
              <a:rPr lang="en-US" dirty="0">
                <a:solidFill>
                  <a:srgbClr val="000000"/>
                </a:solidFill>
                <a:latin typeface="TimesNewRomanPSMT"/>
              </a:rPr>
              <a:t>done for the pleasure we expect them to bring. On one hand, this</a:t>
            </a:r>
          </a:p>
          <a:p>
            <a:r>
              <a:rPr lang="en-US" dirty="0">
                <a:solidFill>
                  <a:srgbClr val="000000"/>
                </a:solidFill>
                <a:latin typeface="TimesNewRomanPSMT"/>
              </a:rPr>
              <a:t>actually works. Securing money or something we want can spike</a:t>
            </a:r>
          </a:p>
          <a:p>
            <a:r>
              <a:rPr lang="en-US" dirty="0">
                <a:solidFill>
                  <a:srgbClr val="000000"/>
                </a:solidFill>
                <a:latin typeface="TimesNewRomanPSMT"/>
              </a:rPr>
              <a:t>our happiness meter—for a moment. Then it goes back down.</a:t>
            </a:r>
          </a:p>
          <a:p>
            <a:r>
              <a:rPr lang="en-US" dirty="0">
                <a:solidFill>
                  <a:srgbClr val="000000"/>
                </a:solidFill>
                <a:latin typeface="TimesNewRomanPSMT"/>
              </a:rPr>
              <a:t>Over the ages, our greatest minds have pondered happiness, and</a:t>
            </a:r>
          </a:p>
          <a:p>
            <a:r>
              <a:rPr lang="en-US" dirty="0">
                <a:solidFill>
                  <a:srgbClr val="000000"/>
                </a:solidFill>
                <a:latin typeface="TimesNewRomanPSMT"/>
              </a:rPr>
              <a:t>their conclusions are much the same: having money and things</a:t>
            </a:r>
          </a:p>
          <a:p>
            <a:r>
              <a:rPr lang="en-US" dirty="0">
                <a:solidFill>
                  <a:srgbClr val="000000"/>
                </a:solidFill>
                <a:latin typeface="TimesNewRomanPSMT"/>
              </a:rPr>
              <a:t>won’t automatically lead to lasting happiness.</a:t>
            </a:r>
            <a:endParaRPr lang="en-US" dirty="0"/>
          </a:p>
        </p:txBody>
      </p:sp>
    </p:spTree>
    <p:extLst>
      <p:ext uri="{BB962C8B-B14F-4D97-AF65-F5344CB8AC3E}">
        <p14:creationId xmlns:p14="http://schemas.microsoft.com/office/powerpoint/2010/main" val="15563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9491" y="415636"/>
            <a:ext cx="6622473" cy="6186309"/>
          </a:xfrm>
          <a:prstGeom prst="rect">
            <a:avLst/>
          </a:prstGeom>
          <a:noFill/>
        </p:spPr>
        <p:txBody>
          <a:bodyPr wrap="square" rtlCol="0">
            <a:spAutoFit/>
          </a:bodyPr>
          <a:lstStyle/>
          <a:p>
            <a:r>
              <a:rPr lang="en-US" dirty="0" smtClean="0"/>
              <a:t>FAITH:</a:t>
            </a:r>
          </a:p>
          <a:p>
            <a:endParaRPr lang="en-US" dirty="0"/>
          </a:p>
          <a:p>
            <a:r>
              <a:rPr lang="en-US" dirty="0"/>
              <a:t>“Only those who will risk</a:t>
            </a:r>
          </a:p>
          <a:p>
            <a:r>
              <a:rPr lang="en-US" dirty="0"/>
              <a:t>going too far can possibly</a:t>
            </a:r>
          </a:p>
          <a:p>
            <a:r>
              <a:rPr lang="en-US" dirty="0"/>
              <a:t>find out how far one can</a:t>
            </a:r>
          </a:p>
          <a:p>
            <a:r>
              <a:rPr lang="en-US" dirty="0"/>
              <a:t>go.”</a:t>
            </a:r>
          </a:p>
          <a:p>
            <a:r>
              <a:rPr lang="en-US" dirty="0"/>
              <a:t>— T. S. </a:t>
            </a:r>
            <a:r>
              <a:rPr lang="en-US" dirty="0" smtClean="0"/>
              <a:t>Eliot</a:t>
            </a:r>
          </a:p>
          <a:p>
            <a:endParaRPr lang="en-US" dirty="0"/>
          </a:p>
          <a:p>
            <a:r>
              <a:rPr lang="en-US" dirty="0"/>
              <a:t>One evening an elder</a:t>
            </a:r>
          </a:p>
          <a:p>
            <a:r>
              <a:rPr lang="en-US" dirty="0"/>
              <a:t>Cherokee told his grandson</a:t>
            </a:r>
          </a:p>
          <a:p>
            <a:r>
              <a:rPr lang="en-US" dirty="0"/>
              <a:t>about a battle that goes on inside</a:t>
            </a:r>
          </a:p>
          <a:p>
            <a:r>
              <a:rPr lang="en-US" dirty="0"/>
              <a:t>all people. He said, “My son, the</a:t>
            </a:r>
          </a:p>
          <a:p>
            <a:r>
              <a:rPr lang="en-US" dirty="0"/>
              <a:t>battle is between two wolves</a:t>
            </a:r>
          </a:p>
          <a:p>
            <a:r>
              <a:rPr lang="en-US" dirty="0"/>
              <a:t>inside us. One is Fear. It carries anxiety, concern, uncertainty,</a:t>
            </a:r>
          </a:p>
          <a:p>
            <a:r>
              <a:rPr lang="en-US" dirty="0"/>
              <a:t>hesitancy, indecision and inaction. The other is Faith. It brings</a:t>
            </a:r>
          </a:p>
          <a:p>
            <a:r>
              <a:rPr lang="en-US" dirty="0"/>
              <a:t>calm, conviction, confidence, enthusiasm, decisiveness, excitement</a:t>
            </a:r>
          </a:p>
          <a:p>
            <a:r>
              <a:rPr lang="en-US" dirty="0"/>
              <a:t>and action.” The grandson thought about it for a moment and then</a:t>
            </a:r>
          </a:p>
          <a:p>
            <a:r>
              <a:rPr lang="en-US" dirty="0"/>
              <a:t>meekly asked his grandfather: “Which wolf wins?” The old</a:t>
            </a:r>
          </a:p>
          <a:p>
            <a:r>
              <a:rPr lang="en-US" dirty="0"/>
              <a:t>Cherokee replied, </a:t>
            </a:r>
            <a:r>
              <a:rPr lang="en-US" i="1" dirty="0"/>
              <a:t>“The one you feed.</a:t>
            </a:r>
            <a:r>
              <a:rPr lang="en-US" dirty="0"/>
              <a:t>”</a:t>
            </a:r>
          </a:p>
          <a:p>
            <a:r>
              <a:rPr lang="en-US" dirty="0"/>
              <a:t>Your journey toward extraordinary results will be built above</a:t>
            </a:r>
          </a:p>
          <a:p>
            <a:r>
              <a:rPr lang="en-US" dirty="0"/>
              <a:t>all else on faith. It’s only when you have faith in your purpose and</a:t>
            </a:r>
          </a:p>
          <a:p>
            <a:r>
              <a:rPr lang="en-US" dirty="0"/>
              <a:t>priorities that you’ll seek out your ONE Thing.</a:t>
            </a:r>
          </a:p>
        </p:txBody>
      </p:sp>
    </p:spTree>
    <p:extLst>
      <p:ext uri="{BB962C8B-B14F-4D97-AF65-F5344CB8AC3E}">
        <p14:creationId xmlns:p14="http://schemas.microsoft.com/office/powerpoint/2010/main" val="219097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891" y="374073"/>
            <a:ext cx="7412182" cy="19866977"/>
          </a:xfrm>
          <a:prstGeom prst="rect">
            <a:avLst/>
          </a:prstGeom>
          <a:noFill/>
        </p:spPr>
        <p:txBody>
          <a:bodyPr wrap="square" rtlCol="0">
            <a:spAutoFit/>
          </a:bodyPr>
          <a:lstStyle/>
          <a:p>
            <a:r>
              <a:rPr lang="en-US" dirty="0" smtClean="0"/>
              <a:t>YOU ARE THE FIRST DOMINO.</a:t>
            </a:r>
          </a:p>
          <a:p>
            <a:endParaRPr lang="en-US" dirty="0"/>
          </a:p>
          <a:p>
            <a:r>
              <a:rPr lang="en-US" dirty="0"/>
              <a:t>SUCCESS IS AN INSIDE JOB</a:t>
            </a:r>
          </a:p>
          <a:p>
            <a:r>
              <a:rPr lang="en-US" dirty="0"/>
              <a:t>So, how do you live a life of no regrets? The same way your</a:t>
            </a:r>
          </a:p>
          <a:p>
            <a:r>
              <a:rPr lang="en-US" dirty="0"/>
              <a:t>journey to extraordinary results begins. With purpose, priority, and</a:t>
            </a:r>
          </a:p>
          <a:p>
            <a:r>
              <a:rPr lang="en-US" dirty="0"/>
              <a:t>productivity; with the knowledge that regret must be avoided, and</a:t>
            </a:r>
          </a:p>
          <a:p>
            <a:r>
              <a:rPr lang="en-US" dirty="0"/>
              <a:t>can be; with your ONE Thing at the top of your mind and the top</a:t>
            </a:r>
          </a:p>
          <a:p>
            <a:r>
              <a:rPr lang="en-US" dirty="0"/>
              <a:t>of your schedule; with a single first step we can all take.</a:t>
            </a:r>
          </a:p>
          <a:p>
            <a:r>
              <a:rPr lang="en-US" dirty="0"/>
              <a:t>I believe the best way to share this is in a story.</a:t>
            </a:r>
          </a:p>
          <a:p>
            <a:r>
              <a:rPr lang="en-US" dirty="0"/>
              <a:t>www.drzaban.com</a:t>
            </a:r>
          </a:p>
          <a:p>
            <a:r>
              <a:rPr lang="en-US" dirty="0"/>
              <a:t>One evening, a young boy hopped up on his father’s lap and</a:t>
            </a:r>
          </a:p>
          <a:p>
            <a:r>
              <a:rPr lang="en-US" dirty="0"/>
              <a:t>whispered, “Dad, we don’t spend enough time together.” The</a:t>
            </a:r>
          </a:p>
          <a:p>
            <a:r>
              <a:rPr lang="en-US" dirty="0"/>
              <a:t>father, who dearly loved his son, knew in his heart this was true</a:t>
            </a:r>
          </a:p>
          <a:p>
            <a:r>
              <a:rPr lang="en-US" dirty="0"/>
              <a:t>and replied, “You’re right and I’m so sorry. But I promise I’ll make</a:t>
            </a:r>
          </a:p>
          <a:p>
            <a:r>
              <a:rPr lang="en-US" dirty="0"/>
              <a:t>it up to you. Since tomorrow is Saturday, why don’t we spend the</a:t>
            </a:r>
          </a:p>
          <a:p>
            <a:r>
              <a:rPr lang="en-US" dirty="0"/>
              <a:t>entire day together? Just you and me!” It was a plan, and the boy</a:t>
            </a:r>
          </a:p>
          <a:p>
            <a:r>
              <a:rPr lang="en-US" dirty="0"/>
              <a:t>went to bed that night with a smile on his face, envisioning the day,</a:t>
            </a:r>
          </a:p>
          <a:p>
            <a:r>
              <a:rPr lang="en-US" dirty="0"/>
              <a:t>excited about the adventurous possibilities with his Pops.</a:t>
            </a:r>
          </a:p>
          <a:p>
            <a:r>
              <a:rPr lang="en-US" dirty="0"/>
              <a:t>The next morning the father rose earlier than usual. He</a:t>
            </a:r>
          </a:p>
          <a:p>
            <a:r>
              <a:rPr lang="en-US" dirty="0"/>
              <a:t>wanted to make sure he could still enjoy his ritual cup of coffee</a:t>
            </a:r>
          </a:p>
          <a:p>
            <a:r>
              <a:rPr lang="en-US" dirty="0"/>
              <a:t>with the morning paper before his son awoke, wound up and</a:t>
            </a:r>
          </a:p>
          <a:p>
            <a:r>
              <a:rPr lang="en-US" dirty="0"/>
              <a:t>ready to go. Lost in thought reading the business section, he was</a:t>
            </a:r>
          </a:p>
          <a:p>
            <a:r>
              <a:rPr lang="en-US" dirty="0"/>
              <a:t>caught by surprise when suddenly his son pulled the newspaper</a:t>
            </a:r>
          </a:p>
          <a:p>
            <a:r>
              <a:rPr lang="en-US" dirty="0"/>
              <a:t>down and enthusiastically shouted, “Dad, I’m up. Let’s play!”</a:t>
            </a:r>
          </a:p>
          <a:p>
            <a:r>
              <a:rPr lang="en-US" dirty="0"/>
              <a:t>The father, although thrilled to see his son and eager to start</a:t>
            </a:r>
          </a:p>
          <a:p>
            <a:r>
              <a:rPr lang="en-US" dirty="0"/>
              <a:t>the day together, found himself guiltily craving just a little more</a:t>
            </a:r>
          </a:p>
          <a:p>
            <a:r>
              <a:rPr lang="en-US" dirty="0"/>
              <a:t>time to finish his morning routine. Quickly racking his brain, he</a:t>
            </a:r>
          </a:p>
          <a:p>
            <a:r>
              <a:rPr lang="en-US" dirty="0"/>
              <a:t>hit upon a promising idea. He grabbed his son, gave him a huge</a:t>
            </a:r>
          </a:p>
          <a:p>
            <a:r>
              <a:rPr lang="en-US" dirty="0"/>
              <a:t>hug, and announced that their first game would be to put a puzzle</a:t>
            </a:r>
          </a:p>
          <a:p>
            <a:r>
              <a:rPr lang="en-US" dirty="0"/>
              <a:t>together, and when that was done, “we’ll head outside to play for</a:t>
            </a:r>
          </a:p>
          <a:p>
            <a:r>
              <a:rPr lang="en-US" dirty="0"/>
              <a:t>the rest of the day.”</a:t>
            </a:r>
          </a:p>
          <a:p>
            <a:r>
              <a:rPr lang="en-US" dirty="0"/>
              <a:t>Earlier in his reading, he had seen a full-page ad with a</a:t>
            </a:r>
          </a:p>
          <a:p>
            <a:r>
              <a:rPr lang="en-US" dirty="0"/>
              <a:t>picture of the world. He quickly found it, tore it into little pieces,</a:t>
            </a:r>
          </a:p>
          <a:p>
            <a:r>
              <a:rPr lang="en-US" dirty="0"/>
              <a:t>www.drzaban.com</a:t>
            </a:r>
          </a:p>
          <a:p>
            <a:r>
              <a:rPr lang="en-US" dirty="0"/>
              <a:t>and spread them out on the table. He found some tape for his son</a:t>
            </a:r>
          </a:p>
          <a:p>
            <a:r>
              <a:rPr lang="en-US" dirty="0"/>
              <a:t>and said, “I want to see how fast you can put this puzzle together.”</a:t>
            </a:r>
          </a:p>
          <a:p>
            <a:r>
              <a:rPr lang="en-US" dirty="0"/>
              <a:t>The boy enthusiastically dove right in, while his father, confident</a:t>
            </a:r>
          </a:p>
          <a:p>
            <a:r>
              <a:rPr lang="en-US" dirty="0"/>
              <a:t>that he had now bought some extra time, buried himself back in</a:t>
            </a:r>
          </a:p>
          <a:p>
            <a:r>
              <a:rPr lang="en-US" dirty="0"/>
              <a:t>his paper.</a:t>
            </a:r>
          </a:p>
          <a:p>
            <a:r>
              <a:rPr lang="en-US" dirty="0"/>
              <a:t>Within minutes, the boy once again yanked down his father’s</a:t>
            </a:r>
          </a:p>
          <a:p>
            <a:r>
              <a:rPr lang="en-US" dirty="0"/>
              <a:t>newspaper and proudly announced, “Dad, I’m done!” The father</a:t>
            </a:r>
          </a:p>
          <a:p>
            <a:r>
              <a:rPr lang="en-US" dirty="0"/>
              <a:t>was astonished. For what lay in front of him—whole, intact, and</a:t>
            </a:r>
          </a:p>
          <a:p>
            <a:r>
              <a:rPr lang="en-US" dirty="0"/>
              <a:t>complete—was the picture of the world, back together as it was in</a:t>
            </a:r>
          </a:p>
          <a:p>
            <a:r>
              <a:rPr lang="en-US" dirty="0"/>
              <a:t>the ad and not one piece out of place. In a voice mixed with</a:t>
            </a:r>
          </a:p>
          <a:p>
            <a:r>
              <a:rPr lang="en-US" dirty="0"/>
              <a:t>parental pride and wonder, the father asked, “How on earth did</a:t>
            </a:r>
          </a:p>
          <a:p>
            <a:r>
              <a:rPr lang="en-US" dirty="0"/>
              <a:t>you do that so fast?”</a:t>
            </a:r>
          </a:p>
          <a:p>
            <a:r>
              <a:rPr lang="en-US" dirty="0"/>
              <a:t>The young boy beamed. “It was easy, Dad! I couldn’t do it at</a:t>
            </a:r>
          </a:p>
          <a:p>
            <a:r>
              <a:rPr lang="en-US" dirty="0"/>
              <a:t>first and I started to give up, it was so hard. But then I dropped a</a:t>
            </a:r>
          </a:p>
          <a:p>
            <a:r>
              <a:rPr lang="en-US" dirty="0"/>
              <a:t>piece on the floor, and because it’s a glass-top table, when I looked</a:t>
            </a:r>
          </a:p>
          <a:p>
            <a:r>
              <a:rPr lang="en-US" dirty="0"/>
              <a:t>up I saw that there was a picture of a man on the other side. That</a:t>
            </a:r>
          </a:p>
          <a:p>
            <a:r>
              <a:rPr lang="en-US" dirty="0"/>
              <a:t>gave me an idea!</a:t>
            </a:r>
          </a:p>
          <a:p>
            <a:r>
              <a:rPr lang="en-US" dirty="0"/>
              <a:t>“When I put the man together, the world just fell into place.”</a:t>
            </a:r>
          </a:p>
          <a:p>
            <a:r>
              <a:rPr lang="en-US" dirty="0"/>
              <a:t>I first heard this innocent narrative when I was a teenager and</a:t>
            </a:r>
          </a:p>
          <a:p>
            <a:r>
              <a:rPr lang="en-US" dirty="0"/>
              <a:t>I’ve never been able to shake it. It became a tale I continually retell</a:t>
            </a:r>
          </a:p>
          <a:p>
            <a:r>
              <a:rPr lang="en-US" dirty="0"/>
              <a:t>in my head, and ultimately a central theme in my life. What struck</a:t>
            </a:r>
          </a:p>
          <a:p>
            <a:r>
              <a:rPr lang="en-US" dirty="0"/>
              <a:t>me isn’t the apparent issue with life balance the father had, though</a:t>
            </a:r>
          </a:p>
          <a:p>
            <a:r>
              <a:rPr lang="en-US" dirty="0"/>
              <a:t>I certainly got that. What grabbed me and stuck with me was the</a:t>
            </a:r>
          </a:p>
          <a:p>
            <a:r>
              <a:rPr lang="en-US" dirty="0"/>
              <a:t>www.drzaban.com</a:t>
            </a:r>
          </a:p>
          <a:p>
            <a:r>
              <a:rPr lang="en-US" dirty="0"/>
              <a:t>inspired solution of the son. He cracked a deeper code: a simple</a:t>
            </a:r>
          </a:p>
          <a:p>
            <a:r>
              <a:rPr lang="en-US" dirty="0"/>
              <a:t>and more straightforward approach to life. A starting point for any</a:t>
            </a:r>
          </a:p>
          <a:p>
            <a:r>
              <a:rPr lang="en-US" dirty="0"/>
              <a:t>challenge we face personally or professionally. The ONE Thing we</a:t>
            </a:r>
          </a:p>
          <a:p>
            <a:r>
              <a:rPr lang="en-US" dirty="0"/>
              <a:t>must all understand if we are to achieve extraordinary results at</a:t>
            </a:r>
          </a:p>
          <a:p>
            <a:r>
              <a:rPr lang="en-US" dirty="0"/>
              <a:t>our highest level possible. Undoubtedly. Unquestionably.</a:t>
            </a:r>
          </a:p>
          <a:p>
            <a:r>
              <a:rPr lang="en-US" dirty="0"/>
              <a:t>Success is an inside job.</a:t>
            </a:r>
          </a:p>
          <a:p>
            <a:r>
              <a:rPr lang="en-US" dirty="0"/>
              <a:t>Put yourself together, and your world falls into place. When</a:t>
            </a:r>
          </a:p>
          <a:p>
            <a:r>
              <a:rPr lang="en-US" dirty="0"/>
              <a:t>you bring purpose to your life, know your priorities, and achieve</a:t>
            </a:r>
          </a:p>
          <a:p>
            <a:r>
              <a:rPr lang="en-US" dirty="0"/>
              <a:t>high productivity on the priority that matters most every day, your</a:t>
            </a:r>
          </a:p>
          <a:p>
            <a:r>
              <a:rPr lang="en-US" dirty="0"/>
              <a:t>life makes sense and the extraordinary becomes possible.</a:t>
            </a:r>
          </a:p>
          <a:p>
            <a:r>
              <a:rPr lang="en-US" dirty="0"/>
              <a:t>All success in life starts within you. You know what to do.</a:t>
            </a:r>
          </a:p>
          <a:p>
            <a:r>
              <a:rPr lang="en-US" dirty="0"/>
              <a:t>You know how to do it. Your next step is simple.</a:t>
            </a:r>
          </a:p>
          <a:p>
            <a:r>
              <a:rPr lang="en-US" dirty="0"/>
              <a:t>You are the first domino.</a:t>
            </a:r>
          </a:p>
        </p:txBody>
      </p:sp>
    </p:spTree>
    <p:extLst>
      <p:ext uri="{BB962C8B-B14F-4D97-AF65-F5344CB8AC3E}">
        <p14:creationId xmlns:p14="http://schemas.microsoft.com/office/powerpoint/2010/main" val="345330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311854"/>
            <a:ext cx="6096000" cy="369332"/>
          </a:xfrm>
          <a:prstGeom prst="rect">
            <a:avLst/>
          </a:prstGeom>
        </p:spPr>
        <p:txBody>
          <a:bodyPr>
            <a:spAutoFit/>
          </a:bodyPr>
          <a:lstStyle/>
          <a:p>
            <a:endParaRPr lang="en-US" dirty="0"/>
          </a:p>
        </p:txBody>
      </p:sp>
      <p:sp>
        <p:nvSpPr>
          <p:cNvPr id="3" name="Rectangle 2"/>
          <p:cNvSpPr/>
          <p:nvPr/>
        </p:nvSpPr>
        <p:spPr>
          <a:xfrm>
            <a:off x="1" y="73481"/>
            <a:ext cx="12192000" cy="6740307"/>
          </a:xfrm>
          <a:prstGeom prst="rect">
            <a:avLst/>
          </a:prstGeom>
        </p:spPr>
        <p:txBody>
          <a:bodyPr wrap="square">
            <a:spAutoFit/>
          </a:bodyPr>
          <a:lstStyle/>
          <a:p>
            <a:r>
              <a:rPr lang="en-US" b="1" dirty="0" smtClean="0"/>
              <a:t>THE DOMINO EFFECT</a:t>
            </a:r>
          </a:p>
          <a:p>
            <a:r>
              <a:rPr lang="en-US" dirty="0" smtClean="0"/>
              <a:t>In Leeuwarden, The Netherlands, on Domino Day, November 13, 2009, </a:t>
            </a:r>
            <a:r>
              <a:rPr lang="en-US" dirty="0" err="1" smtClean="0"/>
              <a:t>Weijers</a:t>
            </a:r>
            <a:r>
              <a:rPr lang="en-US" dirty="0" smtClean="0"/>
              <a:t> Domino Productions coordinated the world record domino fall by lining up more than 4,491,863 dominoes in a dazzling display In this instance, a single domino set in motion a domino fall that cumulatively unleashed more than 94,000 joules of energy, which is as much energy as it takes for an average-sized male to do 545 pushups.</a:t>
            </a:r>
          </a:p>
          <a:p>
            <a:endParaRPr lang="en-US" dirty="0" smtClean="0"/>
          </a:p>
          <a:p>
            <a:r>
              <a:rPr lang="en-US" dirty="0" smtClean="0"/>
              <a:t>Each standing domino represents a small amount of potential energy; the more you line up, the more potential energy you’ve accumulated. Line up enough and, with a simple flick, you can start a chain reaction of surprising power. And </a:t>
            </a:r>
            <a:r>
              <a:rPr lang="en-US" dirty="0" err="1" smtClean="0"/>
              <a:t>Weijers</a:t>
            </a:r>
            <a:r>
              <a:rPr lang="en-US" dirty="0" smtClean="0"/>
              <a:t> Domino Productions proved it. When one thing, the right thing, is set in motion, it can topple many things. And that’s not all. In 1983, Lorne Whitehead wrote in the American Journal of Physics that he’d discovered that domino falls could not only topple many things, they could also topple bigger things. He described how a single domino is capable of bringing down another domino that is actually 50 percent larger.</a:t>
            </a:r>
          </a:p>
          <a:p>
            <a:endParaRPr lang="en-US" dirty="0" smtClean="0"/>
          </a:p>
          <a:p>
            <a:r>
              <a:rPr lang="en-US" dirty="0" smtClean="0"/>
              <a:t>A geometric progression is like a long, long train — it starts out too slow to notice until it’s moving too fast to stop.</a:t>
            </a:r>
          </a:p>
          <a:p>
            <a:endParaRPr lang="en-US" dirty="0" smtClean="0"/>
          </a:p>
          <a:p>
            <a:r>
              <a:rPr lang="en-US" dirty="0" smtClean="0"/>
              <a:t>Do you see the implication? Not only can one knock over others but also others that are successively larger. In 2001 a physicist from San Francisco’s Exploratorium reproduced Whitehead’s experiment by creating eight dominoes out of plywood, each of which was 50 percent larger than the one before. The first was a mere two inches, the last almost three feet tall. The resulting domino fall began with a gentle tick and quickly ended “with a loud SLAM.” Imagine what would happen if this kept going. If a regular domino fall is a linear progression, Whitehead’s would be described as a geometric progression. The result could defy the imagination. The 10th domino would be almost as tall as NFL quarterback Peyton Manning. By the 18th, you’re looking at a domino that would rival the Leaning Tower of Pisa. The 23rd domino would tower over the Eiffel Tower and the 31st domino would loom over Mount Everest by almost 3,000 feet. Number 57 would practically bridge the distance between the earth and the moon!</a:t>
            </a:r>
            <a:endParaRPr lang="en-US" dirty="0"/>
          </a:p>
        </p:txBody>
      </p:sp>
    </p:spTree>
    <p:extLst>
      <p:ext uri="{BB962C8B-B14F-4D97-AF65-F5344CB8AC3E}">
        <p14:creationId xmlns:p14="http://schemas.microsoft.com/office/powerpoint/2010/main" val="2661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001643"/>
          </a:xfrm>
          <a:prstGeom prst="rect">
            <a:avLst/>
          </a:prstGeom>
        </p:spPr>
        <p:txBody>
          <a:bodyPr wrap="square">
            <a:spAutoFit/>
          </a:bodyPr>
          <a:lstStyle/>
          <a:p>
            <a:r>
              <a:rPr lang="en-US" sz="4200" dirty="0" smtClean="0"/>
              <a:t>GETTING EXTRAORDINARY RESULTS</a:t>
            </a:r>
          </a:p>
          <a:p>
            <a:endParaRPr lang="en-US" dirty="0" smtClean="0"/>
          </a:p>
          <a:p>
            <a:r>
              <a:rPr lang="en-US" dirty="0" smtClean="0"/>
              <a:t>So when you think about success, shoot for the moon. The moon is reachable if you prioritize everything and put all of your energy into accomplishing the most important thing. Getting extraordinary results is all about creating a domino effect in your life. Toppling dominoes is pretty straightforward. You line them up and tip over the first one. In the real world, though, it’s a bit more complicated. The challenge is that life doesn’t line everything up for us and say, “Here’s where you should start.” Highly successful people know this. So every day they line up their priorities anew, find the lead domino, and whack away at it until it falls.</a:t>
            </a:r>
          </a:p>
          <a:p>
            <a:endParaRPr lang="en-US" dirty="0" smtClean="0"/>
          </a:p>
          <a:p>
            <a:r>
              <a:rPr lang="en-US" dirty="0" smtClean="0"/>
              <a:t>Why does this approach work? Because extraordinary success is sequential, not simultaneous. What starts out linear becomes geometric. You do the right thing and then you do the next right thing. Over time it adds up, and the geometric potential of success is unleashed. The domino effect applies to the big picture, like your work or your business, and it applies to the smallest moment in each day when you’re trying to decide what to do next. Success builds on success, and as this happens, over and over, you move toward the highest success possible.</a:t>
            </a:r>
          </a:p>
          <a:p>
            <a:endParaRPr lang="en-US" dirty="0" smtClean="0"/>
          </a:p>
          <a:p>
            <a:r>
              <a:rPr lang="en-US" dirty="0" smtClean="0"/>
              <a:t>When you see someone who has a lot of knowledge, they learned it over time. When you see someone who has a lot of skills, they developed them over time. When you see someone who has done a lot, they accomplished it over time. When you see someone who has a lot of money, they earned it over time.</a:t>
            </a:r>
          </a:p>
          <a:p>
            <a:endParaRPr lang="en-US" dirty="0" smtClean="0"/>
          </a:p>
          <a:p>
            <a:r>
              <a:rPr lang="en-US" dirty="0" smtClean="0"/>
              <a:t>The key is over time. Success is built sequentially. It’s one thing at a time.</a:t>
            </a:r>
            <a:endParaRPr lang="en-US" dirty="0"/>
          </a:p>
        </p:txBody>
      </p:sp>
    </p:spTree>
    <p:extLst>
      <p:ext uri="{BB962C8B-B14F-4D97-AF65-F5344CB8AC3E}">
        <p14:creationId xmlns:p14="http://schemas.microsoft.com/office/powerpoint/2010/main" val="204365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1999" cy="6740307"/>
          </a:xfrm>
          <a:prstGeom prst="rect">
            <a:avLst/>
          </a:prstGeom>
          <a:noFill/>
        </p:spPr>
        <p:txBody>
          <a:bodyPr wrap="square" rtlCol="0">
            <a:spAutoFit/>
          </a:bodyPr>
          <a:lstStyle/>
          <a:p>
            <a:r>
              <a:rPr lang="en-US" b="1" dirty="0" smtClean="0"/>
              <a:t>"The ONE Thing" Concept In The Business World</a:t>
            </a:r>
          </a:p>
          <a:p>
            <a:endParaRPr lang="en-US" dirty="0" smtClean="0"/>
          </a:p>
          <a:p>
            <a:r>
              <a:rPr lang="en-US" dirty="0" smtClean="0"/>
              <a:t>The list of businesses that have achieved extraordinary results through the power of the ONE Thing is endless. Sometimes what is made or delivered is also what is sold, sometimes not. Take Google. Their ONE Thing is search, which makes selling advertising, its key source of revenue, possible. And what about Star Wars? Is the ONE Thing movies or merchandise? If you guessed merchandise, you’d be right— and you’d be wrong. Revenue from toys recently totaled over $10 billion, while combined worldwide box office revenue for the six main films totaled less than half that, $4.3 billion. From where I sit, movies are the ONE Thing because they make the toys and products possible.</a:t>
            </a:r>
          </a:p>
          <a:p>
            <a:endParaRPr lang="en-US" dirty="0" smtClean="0"/>
          </a:p>
          <a:p>
            <a:r>
              <a:rPr lang="en-US" dirty="0" smtClean="0"/>
              <a:t>The answer isn’t always clear, but that doesn’t make finding it any less important. Technological innovations, cultural shifts, and competitive forces will often dictate that a business’s ONE Thing evolve or transform. The most successful companies know this and are always asking: “What’s our ONE Thing?” </a:t>
            </a:r>
          </a:p>
          <a:p>
            <a:endParaRPr lang="en-US" dirty="0" smtClean="0"/>
          </a:p>
          <a:p>
            <a:r>
              <a:rPr lang="en-US" dirty="0" smtClean="0"/>
              <a:t>Apple is a study in creating an environment where an extraordinary ONE Thing can exist while transitioning to another extraordinary ONE Thing. From 1998 to 2012, Apple’s ONE Thing moved from Macs to iMacs to iTunes to iPods to iPhones, with the iPad already jockeying for the pole position at the head of the product line. As each new “golden gadget” entered the limelight, the other products weren’t discontinued or relegated to the discount tables. Those lines, plus others, continued to be refined while the current ONE Thing created a well-documented halo effect, making the user more likely to adopt the whole Apple product family.</a:t>
            </a:r>
          </a:p>
          <a:p>
            <a:endParaRPr lang="en-US" dirty="0" smtClean="0"/>
          </a:p>
          <a:p>
            <a:r>
              <a:rPr lang="en-US" dirty="0" smtClean="0"/>
              <a:t>When you get the ONE Thing, you begin to see the business world differently If today your company doesn’t know what its ONE Thing is, then the company’s ONE Thing is to find out.</a:t>
            </a:r>
          </a:p>
          <a:p>
            <a:r>
              <a:rPr lang="en-US" dirty="0" smtClean="0"/>
              <a:t>“There can only be one most important thing. Many things may be important, but only one can be the most important.” —Ross Garber</a:t>
            </a:r>
            <a:endParaRPr lang="en-US" dirty="0"/>
          </a:p>
        </p:txBody>
      </p:sp>
    </p:spTree>
    <p:extLst>
      <p:ext uri="{BB962C8B-B14F-4D97-AF65-F5344CB8AC3E}">
        <p14:creationId xmlns:p14="http://schemas.microsoft.com/office/powerpoint/2010/main" val="38819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691" y="-5065633"/>
            <a:ext cx="12067309" cy="12557284"/>
          </a:xfrm>
          <a:prstGeom prst="rect">
            <a:avLst/>
          </a:prstGeom>
        </p:spPr>
        <p:txBody>
          <a:bodyPr wrap="square">
            <a:spAutoFit/>
          </a:bodyPr>
          <a:lstStyle/>
          <a:p>
            <a:r>
              <a:rPr lang="en-US" dirty="0" smtClean="0"/>
              <a:t>ONE PERSON</a:t>
            </a:r>
          </a:p>
          <a:p>
            <a:r>
              <a:rPr lang="en-US" dirty="0" smtClean="0"/>
              <a:t>The ONE Thing is a dominant theme that shows up in different ways. Take the concept and apply it to people, and you’ll see where one person makes all the difference. As a freshman in high school, Walt Disney took night courses at the Chicago Art Institute and became the cartoonist for his school newspaper. After graduation, he wanted to be a newspaper cartoonist but couldn’t get a job, so his brother Roy, a businessman and banker, got him work at an art studio. It was there he learned animation and began creating animated cartoons. When Walt was young, his one person was Roy.</a:t>
            </a:r>
          </a:p>
          <a:p>
            <a:r>
              <a:rPr lang="en-US" dirty="0" smtClean="0"/>
              <a:t>For Sam Walton, early on it was L. S. Robson, his father-</a:t>
            </a:r>
            <a:r>
              <a:rPr lang="en-US" dirty="0" err="1" smtClean="0"/>
              <a:t>inlaw</a:t>
            </a:r>
            <a:r>
              <a:rPr lang="en-US" dirty="0" smtClean="0"/>
              <a:t>,</a:t>
            </a:r>
          </a:p>
          <a:p>
            <a:r>
              <a:rPr lang="en-US" dirty="0" smtClean="0"/>
              <a:t>who loaned him the $20,000 he needed to start his first retail</a:t>
            </a:r>
          </a:p>
          <a:p>
            <a:r>
              <a:rPr lang="en-US" dirty="0" smtClean="0"/>
              <a:t>business, a Ben Franklin franchise store. Then, when Sam was</a:t>
            </a:r>
          </a:p>
          <a:p>
            <a:r>
              <a:rPr lang="en-US" dirty="0" smtClean="0"/>
              <a:t>opening his first Wal-Mart, Robson secretly paid a landlord</a:t>
            </a:r>
          </a:p>
          <a:p>
            <a:r>
              <a:rPr lang="en-US" dirty="0" smtClean="0"/>
              <a:t>$20,000 to provide a pivotal expansion lease.</a:t>
            </a:r>
          </a:p>
          <a:p>
            <a:r>
              <a:rPr lang="en-US" dirty="0" smtClean="0"/>
              <a:t>Albert Einstein had Max Talmud, his first mentor. It was Max</a:t>
            </a:r>
          </a:p>
          <a:p>
            <a:r>
              <a:rPr lang="en-US" dirty="0" smtClean="0"/>
              <a:t>who introduced a ten-year-old Einstein to key texts in math,</a:t>
            </a:r>
          </a:p>
          <a:p>
            <a:r>
              <a:rPr lang="en-US" dirty="0" smtClean="0"/>
              <a:t>www.drzaban.com</a:t>
            </a:r>
          </a:p>
          <a:p>
            <a:r>
              <a:rPr lang="en-US" dirty="0" smtClean="0"/>
              <a:t>science, and philosophy. Max took one meal a week with the</a:t>
            </a:r>
          </a:p>
          <a:p>
            <a:r>
              <a:rPr lang="en-US" dirty="0" smtClean="0"/>
              <a:t>Einstein family for six years while guiding young Albert.</a:t>
            </a:r>
          </a:p>
          <a:p>
            <a:r>
              <a:rPr lang="en-US" dirty="0" smtClean="0"/>
              <a:t>No one is self-made.</a:t>
            </a:r>
          </a:p>
          <a:p>
            <a:r>
              <a:rPr lang="en-US" dirty="0" smtClean="0"/>
              <a:t>Oprah Winfrey credits her father, and the time she spent with</a:t>
            </a:r>
          </a:p>
          <a:p>
            <a:r>
              <a:rPr lang="en-US" dirty="0" smtClean="0"/>
              <a:t>him and his wife, for “saving” her. She told Jill Nelson of The</a:t>
            </a:r>
          </a:p>
          <a:p>
            <a:r>
              <a:rPr lang="en-US" dirty="0" smtClean="0"/>
              <a:t>Washington Post Magazine, “If I hadn’t been sent to my father, I</a:t>
            </a:r>
          </a:p>
          <a:p>
            <a:r>
              <a:rPr lang="en-US" dirty="0" smtClean="0"/>
              <a:t>would have gone in another direction.” Professionally, it started</a:t>
            </a:r>
          </a:p>
          <a:p>
            <a:r>
              <a:rPr lang="en-US" dirty="0" smtClean="0"/>
              <a:t>with Jeffrey D. Jacobs, the “lawyer, agent, manager and financial</a:t>
            </a:r>
          </a:p>
          <a:p>
            <a:r>
              <a:rPr lang="en-US" dirty="0" smtClean="0"/>
              <a:t>adviser” who, when Oprah was looking for employment contract</a:t>
            </a:r>
          </a:p>
          <a:p>
            <a:r>
              <a:rPr lang="en-US" dirty="0" smtClean="0"/>
              <a:t>advice, persuaded her to establish her own company rather than</a:t>
            </a:r>
          </a:p>
          <a:p>
            <a:r>
              <a:rPr lang="en-US" dirty="0" smtClean="0"/>
              <a:t>simply be a talent for hire. Harpo Productions, Inc., was born.</a:t>
            </a:r>
          </a:p>
          <a:p>
            <a:r>
              <a:rPr lang="en-US" dirty="0" smtClean="0"/>
              <a:t>The world is familiar with the influence that John Lennon and</a:t>
            </a:r>
          </a:p>
          <a:p>
            <a:r>
              <a:rPr lang="en-US" dirty="0" smtClean="0"/>
              <a:t>Paul McCartney had on each other’s songwriting success, but in</a:t>
            </a:r>
          </a:p>
          <a:p>
            <a:r>
              <a:rPr lang="en-US" dirty="0" smtClean="0"/>
              <a:t>the recording studio there was George Martin. Considered one of</a:t>
            </a:r>
          </a:p>
          <a:p>
            <a:r>
              <a:rPr lang="en-US" dirty="0" smtClean="0"/>
              <a:t>the greatest record producers of all time, George has often been</a:t>
            </a:r>
          </a:p>
          <a:p>
            <a:r>
              <a:rPr lang="en-US" dirty="0" smtClean="0"/>
              <a:t>referred to as the “Fifth Beatle” for his extensive involvement on</a:t>
            </a:r>
          </a:p>
          <a:p>
            <a:r>
              <a:rPr lang="en-US" dirty="0" smtClean="0"/>
              <a:t>the Beatles’ original albums. Martin’s musical expertise helped fill</a:t>
            </a:r>
          </a:p>
          <a:p>
            <a:r>
              <a:rPr lang="en-US" dirty="0" smtClean="0"/>
              <a:t>the gaps between the Beatles’ raw talent and the sound they wanted</a:t>
            </a:r>
          </a:p>
          <a:p>
            <a:r>
              <a:rPr lang="en-US" dirty="0" smtClean="0"/>
              <a:t>to achieve. Most of the Beatles’ orchestral arrangements and</a:t>
            </a:r>
          </a:p>
          <a:p>
            <a:r>
              <a:rPr lang="en-US" dirty="0" smtClean="0"/>
              <a:t>instrumentation, as well as numerous keyboard parts on the early</a:t>
            </a:r>
          </a:p>
          <a:p>
            <a:r>
              <a:rPr lang="en-US" dirty="0" smtClean="0"/>
              <a:t>records, were written or performed by Martin in collaboration with</a:t>
            </a:r>
          </a:p>
          <a:p>
            <a:r>
              <a:rPr lang="en-US" dirty="0" smtClean="0"/>
              <a:t>the band.</a:t>
            </a:r>
          </a:p>
          <a:p>
            <a:r>
              <a:rPr lang="en-US" dirty="0" smtClean="0"/>
              <a:t>Everyone has one person who either means the most to them</a:t>
            </a:r>
          </a:p>
          <a:p>
            <a:r>
              <a:rPr lang="en-US" dirty="0" smtClean="0"/>
              <a:t>www.drzaban.com</a:t>
            </a:r>
          </a:p>
          <a:p>
            <a:r>
              <a:rPr lang="en-US" dirty="0" smtClean="0"/>
              <a:t>“You must be </a:t>
            </a:r>
            <a:r>
              <a:rPr lang="en-US" dirty="0" err="1" smtClean="0"/>
              <a:t>singleminded</a:t>
            </a:r>
            <a:r>
              <a:rPr lang="en-US" dirty="0" smtClean="0"/>
              <a:t>.</a:t>
            </a:r>
          </a:p>
          <a:p>
            <a:r>
              <a:rPr lang="en-US" dirty="0" smtClean="0"/>
              <a:t>Drive for the one</a:t>
            </a:r>
          </a:p>
          <a:p>
            <a:r>
              <a:rPr lang="en-US" dirty="0" smtClean="0"/>
              <a:t>thing on which you have</a:t>
            </a:r>
          </a:p>
          <a:p>
            <a:r>
              <a:rPr lang="en-US" dirty="0" smtClean="0"/>
              <a:t>decided.”</a:t>
            </a:r>
          </a:p>
          <a:p>
            <a:r>
              <a:rPr lang="en-US" dirty="0" smtClean="0"/>
              <a:t>—General George S. Patton</a:t>
            </a:r>
          </a:p>
          <a:p>
            <a:r>
              <a:rPr lang="en-US" dirty="0" smtClean="0"/>
              <a:t>or was the first to influence, train, or manage them.</a:t>
            </a:r>
          </a:p>
          <a:p>
            <a:r>
              <a:rPr lang="en-US" dirty="0" smtClean="0"/>
              <a:t>No one succeeds alone. No one.</a:t>
            </a:r>
            <a:endParaRPr lang="en-US" dirty="0"/>
          </a:p>
        </p:txBody>
      </p:sp>
    </p:spTree>
    <p:extLst>
      <p:ext uri="{BB962C8B-B14F-4D97-AF65-F5344CB8AC3E}">
        <p14:creationId xmlns:p14="http://schemas.microsoft.com/office/powerpoint/2010/main" val="88454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43951"/>
            <a:ext cx="6096000" cy="3170099"/>
          </a:xfrm>
          <a:prstGeom prst="rect">
            <a:avLst/>
          </a:prstGeom>
        </p:spPr>
        <p:txBody>
          <a:bodyPr>
            <a:spAutoFit/>
          </a:bodyPr>
          <a:lstStyle/>
          <a:p>
            <a:r>
              <a:rPr lang="en-US" sz="2400" b="0" i="0" u="none" strike="noStrike" baseline="0" dirty="0" smtClean="0">
                <a:solidFill>
                  <a:srgbClr val="505050"/>
                </a:solidFill>
                <a:latin typeface="Futura-Boo"/>
              </a:rPr>
              <a:t>THE SIX LIES BETWEEN YOU AND SUCCESS</a:t>
            </a:r>
          </a:p>
          <a:p>
            <a:r>
              <a:rPr lang="en-US" dirty="0">
                <a:solidFill>
                  <a:srgbClr val="000000"/>
                </a:solidFill>
                <a:latin typeface="TimesNewRomanPSMT"/>
              </a:rPr>
              <a:t>1. Everything Matters Equally</a:t>
            </a:r>
          </a:p>
          <a:p>
            <a:r>
              <a:rPr lang="en-US" dirty="0">
                <a:solidFill>
                  <a:srgbClr val="000000"/>
                </a:solidFill>
                <a:latin typeface="TimesNewRomanPSMT"/>
              </a:rPr>
              <a:t>2. Multitasking</a:t>
            </a:r>
          </a:p>
          <a:p>
            <a:r>
              <a:rPr lang="en-US" sz="4400" b="0" i="0" u="none" strike="noStrike" baseline="0" dirty="0" smtClean="0">
                <a:solidFill>
                  <a:srgbClr val="0080FF"/>
                </a:solidFill>
                <a:latin typeface="Arial" panose="020B0604020202020204" pitchFamily="34" charset="0"/>
              </a:rPr>
              <a:t>www.drzaban.com</a:t>
            </a:r>
          </a:p>
          <a:p>
            <a:r>
              <a:rPr lang="en-US" dirty="0">
                <a:solidFill>
                  <a:srgbClr val="000000"/>
                </a:solidFill>
                <a:latin typeface="TimesNewRomanPSMT"/>
              </a:rPr>
              <a:t>3. A Disciplined Life</a:t>
            </a:r>
          </a:p>
          <a:p>
            <a:r>
              <a:rPr lang="en-US" dirty="0">
                <a:solidFill>
                  <a:srgbClr val="000000"/>
                </a:solidFill>
                <a:latin typeface="TimesNewRomanPSMT"/>
              </a:rPr>
              <a:t>4. Willpower Is Always on Will-Call</a:t>
            </a:r>
          </a:p>
          <a:p>
            <a:r>
              <a:rPr lang="en-US" dirty="0">
                <a:solidFill>
                  <a:srgbClr val="000000"/>
                </a:solidFill>
                <a:latin typeface="TimesNewRomanPSMT"/>
              </a:rPr>
              <a:t>5. A Balanced Life</a:t>
            </a:r>
          </a:p>
          <a:p>
            <a:r>
              <a:rPr lang="en-US" dirty="0">
                <a:solidFill>
                  <a:srgbClr val="000000"/>
                </a:solidFill>
                <a:latin typeface="TimesNewRomanPSMT"/>
              </a:rPr>
              <a:t>6. Big Is Bad</a:t>
            </a:r>
            <a:endParaRPr lang="en-US" dirty="0"/>
          </a:p>
        </p:txBody>
      </p:sp>
    </p:spTree>
    <p:extLst>
      <p:ext uri="{BB962C8B-B14F-4D97-AF65-F5344CB8AC3E}">
        <p14:creationId xmlns:p14="http://schemas.microsoft.com/office/powerpoint/2010/main" val="289707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721114"/>
            <a:ext cx="6096000" cy="1969770"/>
          </a:xfrm>
          <a:prstGeom prst="rect">
            <a:avLst/>
          </a:prstGeom>
        </p:spPr>
        <p:txBody>
          <a:bodyPr>
            <a:spAutoFit/>
          </a:bodyPr>
          <a:lstStyle/>
          <a:p>
            <a:r>
              <a:rPr lang="en-US" dirty="0" smtClean="0">
                <a:solidFill>
                  <a:srgbClr val="000000"/>
                </a:solidFill>
                <a:latin typeface="TimesNewRomanPSMT"/>
              </a:rPr>
              <a:t>1. Everything Matters Equally</a:t>
            </a:r>
          </a:p>
          <a:p>
            <a:endParaRPr lang="en-US" dirty="0" smtClean="0">
              <a:solidFill>
                <a:srgbClr val="B50101"/>
              </a:solidFill>
              <a:latin typeface="Futura-Boo"/>
            </a:endParaRPr>
          </a:p>
          <a:p>
            <a:r>
              <a:rPr lang="en-US" dirty="0" smtClean="0">
                <a:solidFill>
                  <a:srgbClr val="B50101"/>
                </a:solidFill>
                <a:latin typeface="Futura-Boo"/>
              </a:rPr>
              <a:t>“</a:t>
            </a:r>
            <a:r>
              <a:rPr lang="en-US" dirty="0">
                <a:solidFill>
                  <a:srgbClr val="B50101"/>
                </a:solidFill>
                <a:latin typeface="Futura-Boo"/>
              </a:rPr>
              <a:t>Things which matter most</a:t>
            </a:r>
          </a:p>
          <a:p>
            <a:r>
              <a:rPr lang="en-US" dirty="0">
                <a:solidFill>
                  <a:srgbClr val="B50101"/>
                </a:solidFill>
                <a:latin typeface="Futura-Boo"/>
              </a:rPr>
              <a:t>must never be at the</a:t>
            </a:r>
          </a:p>
          <a:p>
            <a:r>
              <a:rPr lang="en-US" dirty="0">
                <a:solidFill>
                  <a:srgbClr val="B50101"/>
                </a:solidFill>
                <a:latin typeface="Futura-Boo"/>
              </a:rPr>
              <a:t>mercy of things which</a:t>
            </a:r>
          </a:p>
          <a:p>
            <a:r>
              <a:rPr lang="en-US" dirty="0">
                <a:solidFill>
                  <a:srgbClr val="B50101"/>
                </a:solidFill>
                <a:latin typeface="Futura-Boo"/>
              </a:rPr>
              <a:t>matter least.”</a:t>
            </a:r>
          </a:p>
          <a:p>
            <a:r>
              <a:rPr lang="en-US" sz="1400" b="0" i="0" u="none" strike="noStrike" baseline="0" dirty="0" smtClean="0">
                <a:solidFill>
                  <a:srgbClr val="505050"/>
                </a:solidFill>
                <a:latin typeface="Futura-Boo"/>
              </a:rPr>
              <a:t>—Johann Wolfgang von Goethe</a:t>
            </a:r>
            <a:endParaRPr lang="en-US" dirty="0"/>
          </a:p>
        </p:txBody>
      </p:sp>
    </p:spTree>
    <p:extLst>
      <p:ext uri="{BB962C8B-B14F-4D97-AF65-F5344CB8AC3E}">
        <p14:creationId xmlns:p14="http://schemas.microsoft.com/office/powerpoint/2010/main" val="2653707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8939</Words>
  <Application>Microsoft Office PowerPoint</Application>
  <PresentationFormat>Widescreen</PresentationFormat>
  <Paragraphs>773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Futura-Boo</vt:lpstr>
      <vt:lpstr>TimesNewRomanPS-ItalicMT</vt:lpstr>
      <vt:lpstr>TimesNewRomanPSMT</vt:lpstr>
      <vt:lpstr>Office Theme</vt:lpstr>
      <vt:lpstr>The ONE Thing  By Gary Keller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ONE Thing</dc:title>
  <dc:creator>Ashish Jain</dc:creator>
  <cp:lastModifiedBy>Ashish Jain</cp:lastModifiedBy>
  <cp:revision>24</cp:revision>
  <dcterms:created xsi:type="dcterms:W3CDTF">2019-04-27T05:26:39Z</dcterms:created>
  <dcterms:modified xsi:type="dcterms:W3CDTF">2019-04-27T09:46:20Z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2019-04-27T05:32:50.8645747Z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2019-04-27T05:32:50.8645747Z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