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258" r:id="rId5"/>
    <p:sldId id="259" r:id="rId6"/>
    <p:sldId id="29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61650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321587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418666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2382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1206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45929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463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94645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5152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405178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00537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97C38-191E-417B-856F-9AF4655DFC68}" type="datetimeFigureOut">
              <a:rPr lang="en-US" smtClean="0"/>
              <a:t>5/13/2019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0F4CC-83D2-46EE-8C64-14A39ECA263A}" type="slidenum">
              <a:rPr lang="en-US" smtClean="0"/>
              <a:t>‹#›</a:t>
            </a:fld>
            <a:endParaRPr lang="en-US" dirty="0"/>
          </a:p>
        </p:txBody>
      </p:sp>
    </p:spTree>
    <p:extLst>
      <p:ext uri="{BB962C8B-B14F-4D97-AF65-F5344CB8AC3E}">
        <p14:creationId xmlns:p14="http://schemas.microsoft.com/office/powerpoint/2010/main" val="202035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hat.whatsapp.com/Gta8r5Mj2Qs5LbsUIAfaEa"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hyperlink" Target="https://soulfulquote.wordpress.com/2019/02/19/the-journey-traveller-with-in-tarun-deep-singh-book-review/" TargetMode="External"/><Relationship Id="rId3" Type="http://schemas.openxmlformats.org/officeDocument/2006/relationships/hyperlink" Target="http://www.keveinbooksnreviews.in/2019/01/book-review-journey-by-tarun-deep-singh.html" TargetMode="External"/><Relationship Id="rId7" Type="http://schemas.openxmlformats.org/officeDocument/2006/relationships/hyperlink" Target="https://sanchariblogs.wordpress.com/2018/12/31/the-journey-book-review/" TargetMode="External"/><Relationship Id="rId12" Type="http://schemas.openxmlformats.org/officeDocument/2006/relationships/hyperlink" Target="https://unshutblog.wordpress.com/2019/04/06/book-review-the-journey/" TargetMode="External"/><Relationship Id="rId2" Type="http://schemas.openxmlformats.org/officeDocument/2006/relationships/hyperlink" Target="http://www.booxoul.com/the-journey-traveller-with-in-by-tarun-deep-singh/" TargetMode="External"/><Relationship Id="rId1" Type="http://schemas.openxmlformats.org/officeDocument/2006/relationships/slideLayout" Target="../slideLayouts/slideLayout7.xml"/><Relationship Id="rId6" Type="http://schemas.openxmlformats.org/officeDocument/2006/relationships/image" Target="../media/image1.jpg"/><Relationship Id="rId11" Type="http://schemas.openxmlformats.org/officeDocument/2006/relationships/hyperlink" Target="https://mdakhlaq.wordpress.com/2019/03/23/the-journey-tarun-deep-singh/" TargetMode="External"/><Relationship Id="rId5" Type="http://schemas.openxmlformats.org/officeDocument/2006/relationships/hyperlink" Target="https://liveitqueensize.wordpress.com/2019/03/09/review-of-the-book-the-journey-traveller-with-in/" TargetMode="External"/><Relationship Id="rId10" Type="http://schemas.openxmlformats.org/officeDocument/2006/relationships/hyperlink" Target="http://www.vandanachoudhary.com/2019/01/the-journey-traveller-within-by-tarun.html" TargetMode="External"/><Relationship Id="rId4" Type="http://schemas.openxmlformats.org/officeDocument/2006/relationships/hyperlink" Target="https://theultimatereviewer586340888.wordpress.com/2019/02/13/the-journey-traveller-with-in-by-tarun-deep-singh/" TargetMode="External"/><Relationship Id="rId9" Type="http://schemas.openxmlformats.org/officeDocument/2006/relationships/hyperlink" Target="https://solitudeandbooks.wordpress.com/2018/12/01/the-journey%E2%80%8A-%E2%80%8Atraveller-within-book-review%E2%80%8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3898752" y="1835727"/>
            <a:ext cx="7985414" cy="3254083"/>
          </a:xfrm>
        </p:spPr>
        <p:txBody>
          <a:bodyPr>
            <a:normAutofit fontScale="90000"/>
          </a:bodyPr>
          <a:lstStyle/>
          <a:p>
            <a:r>
              <a:rPr lang="en-US" sz="6700" dirty="0" smtClean="0"/>
              <a:t>The Journey</a:t>
            </a:r>
            <a:br>
              <a:rPr lang="en-US" sz="6700" dirty="0" smtClean="0"/>
            </a:br>
            <a:r>
              <a:rPr lang="en-US" sz="6700" dirty="0" smtClean="0"/>
              <a:t>Traveler </a:t>
            </a:r>
            <a:r>
              <a:rPr lang="en-US" sz="6700" dirty="0" smtClean="0"/>
              <a:t>With In</a:t>
            </a:r>
            <a:br>
              <a:rPr lang="en-US" sz="6700" dirty="0" smtClean="0"/>
            </a:br>
            <a:r>
              <a:rPr lang="en-US" dirty="0" smtClean="0"/>
              <a:t/>
            </a:r>
            <a:br>
              <a:rPr lang="en-US" dirty="0" smtClean="0"/>
            </a:br>
            <a:r>
              <a:rPr lang="en-US" sz="5300" dirty="0" smtClean="0"/>
              <a:t>By Tarun Deep Singh</a:t>
            </a:r>
            <a:endParaRPr lang="en-US" sz="5300" b="1" dirty="0"/>
          </a:p>
        </p:txBody>
      </p:sp>
      <p:sp>
        <p:nvSpPr>
          <p:cNvPr id="7" name="TextBox 6"/>
          <p:cNvSpPr txBox="1"/>
          <p:nvPr/>
        </p:nvSpPr>
        <p:spPr>
          <a:xfrm>
            <a:off x="4479345" y="5934670"/>
            <a:ext cx="655060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2"/>
              </a:rPr>
              <a:t>https://</a:t>
            </a:r>
            <a:r>
              <a:rPr lang="en-US" u="sng" dirty="0" smtClean="0">
                <a:hlinkClick r:id="rId2"/>
              </a:rPr>
              <a:t>chat.whatsapp.com/Gta8r5Mj2Qs5LbsUIAfaEa</a:t>
            </a:r>
            <a:endParaRPr lang="en-US" u="sng" dirty="0" smtClean="0"/>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389005"/>
            <a:ext cx="2133600" cy="304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6" y="3422060"/>
            <a:ext cx="2133600" cy="3048000"/>
          </a:xfrm>
          <a:prstGeom prst="rect">
            <a:avLst/>
          </a:prstGeom>
        </p:spPr>
      </p:pic>
    </p:spTree>
    <p:extLst>
      <p:ext uri="{BB962C8B-B14F-4D97-AF65-F5344CB8AC3E}">
        <p14:creationId xmlns:p14="http://schemas.microsoft.com/office/powerpoint/2010/main" val="439406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738664"/>
          </a:xfrm>
          <a:prstGeom prst="rect">
            <a:avLst/>
          </a:prstGeom>
          <a:noFill/>
        </p:spPr>
        <p:txBody>
          <a:bodyPr wrap="square" rtlCol="0">
            <a:spAutoFit/>
          </a:bodyPr>
          <a:lstStyle/>
          <a:p>
            <a:pPr algn="ctr"/>
            <a:r>
              <a:rPr lang="en-US" sz="4200" dirty="0" smtClean="0"/>
              <a:t>The Journey – Featured in Tribune on 10-Feb-2019</a:t>
            </a:r>
            <a:endParaRPr lang="en-US" sz="4200" dirty="0"/>
          </a:p>
        </p:txBody>
      </p:sp>
      <p:pic>
        <p:nvPicPr>
          <p:cNvPr id="3" name="Picture 2"/>
          <p:cNvPicPr>
            <a:picLocks noChangeAspect="1"/>
          </p:cNvPicPr>
          <p:nvPr/>
        </p:nvPicPr>
        <p:blipFill>
          <a:blip r:embed="rId2"/>
          <a:stretch>
            <a:fillRect/>
          </a:stretch>
        </p:blipFill>
        <p:spPr>
          <a:xfrm>
            <a:off x="734291" y="738663"/>
            <a:ext cx="10751127" cy="6119337"/>
          </a:xfrm>
          <a:prstGeom prst="rect">
            <a:avLst/>
          </a:prstGeom>
        </p:spPr>
      </p:pic>
      <p:sp>
        <p:nvSpPr>
          <p:cNvPr id="16" name="Oval 15"/>
          <p:cNvSpPr/>
          <p:nvPr/>
        </p:nvSpPr>
        <p:spPr>
          <a:xfrm>
            <a:off x="734291" y="3228109"/>
            <a:ext cx="2119745" cy="7204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17" name="Rectangle 16"/>
          <p:cNvSpPr/>
          <p:nvPr/>
        </p:nvSpPr>
        <p:spPr>
          <a:xfrm>
            <a:off x="6410326" y="3743325"/>
            <a:ext cx="2000250" cy="3028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18" name="Oval 17"/>
          <p:cNvSpPr/>
          <p:nvPr/>
        </p:nvSpPr>
        <p:spPr>
          <a:xfrm>
            <a:off x="734290" y="641444"/>
            <a:ext cx="6809510" cy="6305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Tree>
    <p:extLst>
      <p:ext uri="{BB962C8B-B14F-4D97-AF65-F5344CB8AC3E}">
        <p14:creationId xmlns:p14="http://schemas.microsoft.com/office/powerpoint/2010/main" val="533195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738664"/>
          </a:xfrm>
          <a:prstGeom prst="rect">
            <a:avLst/>
          </a:prstGeom>
          <a:noFill/>
        </p:spPr>
        <p:txBody>
          <a:bodyPr wrap="square" rtlCol="0">
            <a:spAutoFit/>
          </a:bodyPr>
          <a:lstStyle/>
          <a:p>
            <a:pPr algn="ctr"/>
            <a:r>
              <a:rPr lang="en-US" sz="4200" dirty="0" smtClean="0"/>
              <a:t>Glimpse of Reviews By Leading Bloggers</a:t>
            </a:r>
            <a:endParaRPr lang="en-US" sz="4200" dirty="0"/>
          </a:p>
        </p:txBody>
      </p:sp>
      <p:sp>
        <p:nvSpPr>
          <p:cNvPr id="4" name="TextBox 3"/>
          <p:cNvSpPr txBox="1"/>
          <p:nvPr/>
        </p:nvSpPr>
        <p:spPr>
          <a:xfrm>
            <a:off x="7251032" y="5671170"/>
            <a:ext cx="4940968" cy="1169551"/>
          </a:xfrm>
          <a:prstGeom prst="rect">
            <a:avLst/>
          </a:prstGeom>
          <a:noFill/>
        </p:spPr>
        <p:txBody>
          <a:bodyPr wrap="square" rtlCol="0">
            <a:spAutoFit/>
          </a:bodyPr>
          <a:lstStyle/>
          <a:p>
            <a:r>
              <a:rPr lang="en-US" sz="1400" dirty="0" smtClean="0">
                <a:hlinkClick r:id="rId2"/>
              </a:rPr>
              <a:t>Booxoul: 4/5</a:t>
            </a:r>
            <a:endParaRPr lang="en-US" sz="1400" dirty="0" smtClean="0"/>
          </a:p>
          <a:p>
            <a:pPr marL="285750" indent="-285750" algn="just">
              <a:buFont typeface="Arial" panose="020B0604020202020204" pitchFamily="34" charset="0"/>
              <a:buChar char="•"/>
            </a:pPr>
            <a:r>
              <a:rPr lang="en-US" sz="1400" dirty="0"/>
              <a:t>The book has a very </a:t>
            </a:r>
            <a:r>
              <a:rPr lang="en-US" sz="1400" b="1" dirty="0">
                <a:solidFill>
                  <a:srgbClr val="FF0000"/>
                </a:solidFill>
              </a:rPr>
              <a:t>unique concept</a:t>
            </a:r>
            <a:r>
              <a:rPr lang="en-US" sz="1400" dirty="0"/>
              <a:t> to it, which makes </a:t>
            </a:r>
            <a:r>
              <a:rPr lang="en-US" sz="1400" dirty="0" smtClean="0"/>
              <a:t>it more </a:t>
            </a:r>
            <a:r>
              <a:rPr lang="en-US" sz="1400" dirty="0"/>
              <a:t>fun to read. </a:t>
            </a:r>
          </a:p>
          <a:p>
            <a:pPr marL="285750" indent="-285750">
              <a:buFont typeface="Arial" panose="020B0604020202020204" pitchFamily="34" charset="0"/>
              <a:buChar char="•"/>
            </a:pPr>
            <a:r>
              <a:rPr lang="en-US" sz="1400" dirty="0" smtClean="0"/>
              <a:t>Each </a:t>
            </a:r>
            <a:r>
              <a:rPr lang="en-US" sz="1400" dirty="0"/>
              <a:t>chapter is unique unto </a:t>
            </a:r>
            <a:r>
              <a:rPr lang="en-US" sz="1400" dirty="0" smtClean="0"/>
              <a:t>itself and gives </a:t>
            </a:r>
            <a:r>
              <a:rPr lang="en-US" sz="1400" b="1" dirty="0" smtClean="0">
                <a:solidFill>
                  <a:srgbClr val="FF0000"/>
                </a:solidFill>
              </a:rPr>
              <a:t>fodder </a:t>
            </a:r>
            <a:r>
              <a:rPr lang="en-US" sz="1400" b="1" dirty="0">
                <a:solidFill>
                  <a:srgbClr val="FF0000"/>
                </a:solidFill>
              </a:rPr>
              <a:t>for thought</a:t>
            </a:r>
            <a:r>
              <a:rPr lang="en-US" sz="1400" dirty="0"/>
              <a:t>.</a:t>
            </a:r>
          </a:p>
        </p:txBody>
      </p:sp>
      <p:sp>
        <p:nvSpPr>
          <p:cNvPr id="5" name="TextBox 4"/>
          <p:cNvSpPr txBox="1"/>
          <p:nvPr/>
        </p:nvSpPr>
        <p:spPr>
          <a:xfrm>
            <a:off x="0" y="642412"/>
            <a:ext cx="5117432" cy="1169551"/>
          </a:xfrm>
          <a:prstGeom prst="rect">
            <a:avLst/>
          </a:prstGeom>
          <a:noFill/>
        </p:spPr>
        <p:txBody>
          <a:bodyPr wrap="square" rtlCol="0">
            <a:spAutoFit/>
          </a:bodyPr>
          <a:lstStyle/>
          <a:p>
            <a:r>
              <a:rPr lang="en-US" sz="1400" dirty="0" smtClean="0">
                <a:hlinkClick r:id="rId3"/>
              </a:rPr>
              <a:t>KBR: 5/5</a:t>
            </a:r>
            <a:endParaRPr lang="en-US" sz="1400" dirty="0" smtClean="0"/>
          </a:p>
          <a:p>
            <a:pPr marL="285750" indent="-285750" algn="just">
              <a:buFont typeface="Arial" panose="020B0604020202020204" pitchFamily="34" charset="0"/>
              <a:buChar char="•"/>
            </a:pPr>
            <a:r>
              <a:rPr lang="en-US" sz="1400" b="1" dirty="0">
                <a:solidFill>
                  <a:srgbClr val="FF0000"/>
                </a:solidFill>
              </a:rPr>
              <a:t>Tarun Deep Singh</a:t>
            </a:r>
            <a:r>
              <a:rPr lang="en-US" sz="1400" dirty="0"/>
              <a:t> is one of the rarest writers in India who loves to plunge into the depth of his subjects.</a:t>
            </a:r>
          </a:p>
          <a:p>
            <a:pPr marL="285750" indent="-285750">
              <a:buFont typeface="Arial" panose="020B0604020202020204" pitchFamily="34" charset="0"/>
              <a:buChar char="•"/>
            </a:pPr>
            <a:r>
              <a:rPr lang="en-US" sz="1400" dirty="0"/>
              <a:t>The book is </a:t>
            </a:r>
            <a:r>
              <a:rPr lang="en-US" sz="1400" b="1" dirty="0">
                <a:solidFill>
                  <a:srgbClr val="FF0000"/>
                </a:solidFill>
              </a:rPr>
              <a:t>a treasure</a:t>
            </a:r>
            <a:r>
              <a:rPr lang="en-US" sz="1400" dirty="0"/>
              <a:t>; the more you get into it and read it, the more you will explore yourself</a:t>
            </a:r>
            <a:r>
              <a:rPr lang="en-US" sz="1400" dirty="0" smtClean="0"/>
              <a:t>.</a:t>
            </a:r>
            <a:endParaRPr lang="en-US" sz="1400" dirty="0" smtClean="0">
              <a:solidFill>
                <a:srgbClr val="FF0000"/>
              </a:solidFill>
            </a:endParaRPr>
          </a:p>
        </p:txBody>
      </p:sp>
      <p:sp>
        <p:nvSpPr>
          <p:cNvPr id="6" name="TextBox 5"/>
          <p:cNvSpPr txBox="1"/>
          <p:nvPr/>
        </p:nvSpPr>
        <p:spPr>
          <a:xfrm>
            <a:off x="0" y="5903893"/>
            <a:ext cx="5117432" cy="954107"/>
          </a:xfrm>
          <a:prstGeom prst="rect">
            <a:avLst/>
          </a:prstGeom>
          <a:noFill/>
        </p:spPr>
        <p:txBody>
          <a:bodyPr wrap="square" rtlCol="0">
            <a:spAutoFit/>
          </a:bodyPr>
          <a:lstStyle/>
          <a:p>
            <a:r>
              <a:rPr lang="en-US" sz="1400" dirty="0" smtClean="0">
                <a:hlinkClick r:id="rId4"/>
              </a:rPr>
              <a:t>Ultimate Reviewer: 5/5</a:t>
            </a:r>
            <a:endParaRPr lang="en-US" sz="1400" dirty="0" smtClean="0"/>
          </a:p>
          <a:p>
            <a:pPr marL="285750" indent="-285750" algn="just">
              <a:buFont typeface="Arial" panose="020B0604020202020204" pitchFamily="34" charset="0"/>
              <a:buChar char="•"/>
            </a:pPr>
            <a:r>
              <a:rPr lang="en-US" sz="1400" dirty="0"/>
              <a:t>The author has flourished this book inside out with his years </a:t>
            </a:r>
            <a:r>
              <a:rPr lang="en-US" sz="1400" dirty="0" smtClean="0"/>
              <a:t>of </a:t>
            </a:r>
            <a:r>
              <a:rPr lang="en-US" sz="1400" b="1" dirty="0" smtClean="0">
                <a:solidFill>
                  <a:srgbClr val="FF0000"/>
                </a:solidFill>
              </a:rPr>
              <a:t>wisdom</a:t>
            </a:r>
            <a:r>
              <a:rPr lang="en-US" sz="1400" dirty="0" smtClean="0"/>
              <a:t>.</a:t>
            </a:r>
          </a:p>
          <a:p>
            <a:pPr marL="285750" indent="-285750">
              <a:buFont typeface="Arial" panose="020B0604020202020204" pitchFamily="34" charset="0"/>
              <a:buChar char="•"/>
            </a:pPr>
            <a:r>
              <a:rPr lang="en-US" sz="1400" dirty="0"/>
              <a:t>it is </a:t>
            </a:r>
            <a:r>
              <a:rPr lang="en-US" sz="1400" dirty="0" smtClean="0"/>
              <a:t>truly </a:t>
            </a:r>
            <a:r>
              <a:rPr lang="en-US" sz="1400" dirty="0"/>
              <a:t>a </a:t>
            </a:r>
            <a:r>
              <a:rPr lang="en-US" sz="1400" b="1" dirty="0">
                <a:solidFill>
                  <a:srgbClr val="FF0000"/>
                </a:solidFill>
              </a:rPr>
              <a:t>journey within ourselves</a:t>
            </a:r>
            <a:r>
              <a:rPr lang="en-US" sz="1400" dirty="0"/>
              <a:t>.</a:t>
            </a:r>
          </a:p>
        </p:txBody>
      </p:sp>
      <p:sp>
        <p:nvSpPr>
          <p:cNvPr id="7" name="TextBox 6"/>
          <p:cNvSpPr txBox="1"/>
          <p:nvPr/>
        </p:nvSpPr>
        <p:spPr>
          <a:xfrm>
            <a:off x="7251032" y="2381528"/>
            <a:ext cx="4940968" cy="1169551"/>
          </a:xfrm>
          <a:prstGeom prst="rect">
            <a:avLst/>
          </a:prstGeom>
          <a:noFill/>
        </p:spPr>
        <p:txBody>
          <a:bodyPr wrap="square" rtlCol="0">
            <a:spAutoFit/>
          </a:bodyPr>
          <a:lstStyle/>
          <a:p>
            <a:r>
              <a:rPr lang="en-US" sz="1400" dirty="0" smtClean="0">
                <a:hlinkClick r:id="rId5"/>
              </a:rPr>
              <a:t>Live It Queen Size: 4.5/5</a:t>
            </a:r>
            <a:endParaRPr lang="en-US" sz="1400" dirty="0" smtClean="0"/>
          </a:p>
          <a:p>
            <a:pPr marL="285750" indent="-285750" algn="just">
              <a:buFont typeface="Arial" panose="020B0604020202020204" pitchFamily="34" charset="0"/>
              <a:buChar char="•"/>
            </a:pPr>
            <a:r>
              <a:rPr lang="en-US" sz="1400" dirty="0"/>
              <a:t>It is </a:t>
            </a:r>
            <a:r>
              <a:rPr lang="en-US" sz="1400" b="1" dirty="0">
                <a:solidFill>
                  <a:srgbClr val="FF0000"/>
                </a:solidFill>
              </a:rPr>
              <a:t>spiritually uplifting</a:t>
            </a:r>
            <a:r>
              <a:rPr lang="en-US" sz="1400" dirty="0">
                <a:solidFill>
                  <a:srgbClr val="FF0000"/>
                </a:solidFill>
              </a:rPr>
              <a:t> </a:t>
            </a:r>
            <a:r>
              <a:rPr lang="en-US" sz="1400" dirty="0"/>
              <a:t>and enough to make you introspect and ponder on the different aspects of life. </a:t>
            </a:r>
            <a:endParaRPr lang="en-US" sz="1400" dirty="0" smtClean="0"/>
          </a:p>
          <a:p>
            <a:pPr marL="285750" indent="-285750">
              <a:buFont typeface="Arial" panose="020B0604020202020204" pitchFamily="34" charset="0"/>
              <a:buChar char="•"/>
            </a:pPr>
            <a:r>
              <a:rPr lang="en-US" sz="1400" dirty="0" smtClean="0"/>
              <a:t>A </a:t>
            </a:r>
            <a:r>
              <a:rPr lang="en-US" sz="1400" dirty="0"/>
              <a:t>journey to </a:t>
            </a:r>
            <a:r>
              <a:rPr lang="en-US" sz="1400" b="1" dirty="0">
                <a:solidFill>
                  <a:srgbClr val="FF0000"/>
                </a:solidFill>
              </a:rPr>
              <a:t>enlightenment</a:t>
            </a:r>
            <a:r>
              <a:rPr lang="en-US" sz="1400" dirty="0"/>
              <a:t>, </a:t>
            </a:r>
            <a:r>
              <a:rPr lang="en-US" sz="1400" dirty="0" smtClean="0"/>
              <a:t>makes </a:t>
            </a:r>
            <a:r>
              <a:rPr lang="en-US" sz="1400" dirty="0"/>
              <a:t>you </a:t>
            </a:r>
            <a:r>
              <a:rPr lang="en-US" sz="1400" b="1" dirty="0" smtClean="0">
                <a:solidFill>
                  <a:srgbClr val="FF0000"/>
                </a:solidFill>
              </a:rPr>
              <a:t>introspect</a:t>
            </a:r>
            <a:r>
              <a:rPr lang="en-US" sz="1400" dirty="0" smtClean="0"/>
              <a:t> and promotes </a:t>
            </a:r>
            <a:r>
              <a:rPr lang="en-US" sz="1400" b="1" dirty="0">
                <a:solidFill>
                  <a:srgbClr val="FF0000"/>
                </a:solidFill>
              </a:rPr>
              <a:t>healing</a:t>
            </a:r>
            <a:r>
              <a:rPr lang="en-US" sz="1400" dirty="0"/>
              <a:t> and </a:t>
            </a:r>
            <a:r>
              <a:rPr lang="en-US" sz="1400" b="1" dirty="0" smtClean="0">
                <a:solidFill>
                  <a:srgbClr val="FF0000"/>
                </a:solidFill>
              </a:rPr>
              <a:t>self-growth</a:t>
            </a:r>
            <a:r>
              <a:rPr lang="en-US" sz="1400" dirty="0" smtClean="0"/>
              <a:t>.</a:t>
            </a:r>
            <a:endParaRPr lang="en-US" sz="1400"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7432" y="738664"/>
            <a:ext cx="2133600" cy="3080084"/>
          </a:xfrm>
          <a:prstGeom prst="rect">
            <a:avLst/>
          </a:prstGeom>
        </p:spPr>
      </p:pic>
      <p:sp>
        <p:nvSpPr>
          <p:cNvPr id="9" name="TextBox 8"/>
          <p:cNvSpPr txBox="1"/>
          <p:nvPr/>
        </p:nvSpPr>
        <p:spPr>
          <a:xfrm>
            <a:off x="0" y="1812918"/>
            <a:ext cx="5117432" cy="1384995"/>
          </a:xfrm>
          <a:prstGeom prst="rect">
            <a:avLst/>
          </a:prstGeom>
          <a:noFill/>
        </p:spPr>
        <p:txBody>
          <a:bodyPr wrap="square" rtlCol="0">
            <a:spAutoFit/>
          </a:bodyPr>
          <a:lstStyle/>
          <a:p>
            <a:r>
              <a:rPr lang="en-US" sz="1400" dirty="0" smtClean="0">
                <a:hlinkClick r:id="rId7"/>
              </a:rPr>
              <a:t>Sanchari Blogs: 5/5</a:t>
            </a:r>
            <a:endParaRPr lang="en-US" sz="1400" dirty="0" smtClean="0"/>
          </a:p>
          <a:p>
            <a:pPr marL="285750" indent="-285750" algn="just">
              <a:buFont typeface="Arial" panose="020B0604020202020204" pitchFamily="34" charset="0"/>
              <a:buChar char="•"/>
            </a:pPr>
            <a:r>
              <a:rPr lang="en-US" sz="1400" b="1" dirty="0">
                <a:solidFill>
                  <a:srgbClr val="FF0000"/>
                </a:solidFill>
              </a:rPr>
              <a:t>Spiritually </a:t>
            </a:r>
            <a:r>
              <a:rPr lang="en-US" sz="1400" b="1" dirty="0" smtClean="0">
                <a:solidFill>
                  <a:srgbClr val="FF0000"/>
                </a:solidFill>
              </a:rPr>
              <a:t>uplifting</a:t>
            </a:r>
            <a:r>
              <a:rPr lang="en-US" sz="1400" dirty="0" smtClean="0"/>
              <a:t>,</a:t>
            </a:r>
            <a:r>
              <a:rPr lang="en-US" sz="1400" dirty="0"/>
              <a:t> </a:t>
            </a:r>
            <a:r>
              <a:rPr lang="en-US" sz="1400" dirty="0" smtClean="0"/>
              <a:t>takes </a:t>
            </a:r>
            <a:r>
              <a:rPr lang="en-US" sz="1400" dirty="0"/>
              <a:t>the readers on a philosophical ride with </a:t>
            </a:r>
            <a:r>
              <a:rPr lang="en-US" sz="1400" b="1" dirty="0" smtClean="0">
                <a:solidFill>
                  <a:srgbClr val="FF0000"/>
                </a:solidFill>
              </a:rPr>
              <a:t>thought-provoking </a:t>
            </a:r>
            <a:r>
              <a:rPr lang="en-US" sz="1400" b="1" dirty="0">
                <a:solidFill>
                  <a:srgbClr val="FF0000"/>
                </a:solidFill>
              </a:rPr>
              <a:t>ideas</a:t>
            </a:r>
            <a:r>
              <a:rPr lang="en-US" sz="1400" dirty="0"/>
              <a:t> that makes us look back at life and then into our inner self.</a:t>
            </a:r>
            <a:endParaRPr lang="en-US" sz="1400" dirty="0" smtClean="0"/>
          </a:p>
          <a:p>
            <a:pPr marL="285750" indent="-285750" algn="just">
              <a:buFont typeface="Arial" panose="020B0604020202020204" pitchFamily="34" charset="0"/>
              <a:buChar char="•"/>
            </a:pPr>
            <a:r>
              <a:rPr lang="en-US" sz="1400" dirty="0" smtClean="0"/>
              <a:t>The </a:t>
            </a:r>
            <a:r>
              <a:rPr lang="en-US" sz="1400" dirty="0"/>
              <a:t>great lines quoted from </a:t>
            </a:r>
            <a:r>
              <a:rPr lang="en-US" sz="1400" b="1" dirty="0">
                <a:solidFill>
                  <a:srgbClr val="FF0000"/>
                </a:solidFill>
              </a:rPr>
              <a:t>Gurbaani</a:t>
            </a:r>
            <a:r>
              <a:rPr lang="en-US" sz="1400" dirty="0"/>
              <a:t>, </a:t>
            </a:r>
            <a:r>
              <a:rPr lang="en-US" sz="1400" b="1" dirty="0">
                <a:solidFill>
                  <a:srgbClr val="FF0000"/>
                </a:solidFill>
              </a:rPr>
              <a:t>Guru Granth Sahib Ji</a:t>
            </a:r>
            <a:r>
              <a:rPr lang="en-US" sz="1400" dirty="0"/>
              <a:t>, </a:t>
            </a:r>
            <a:r>
              <a:rPr lang="en-US" sz="1400" dirty="0">
                <a:solidFill>
                  <a:srgbClr val="FF0000"/>
                </a:solidFill>
              </a:rPr>
              <a:t>Bhagavad Gita </a:t>
            </a:r>
            <a:r>
              <a:rPr lang="en-US" sz="1400" dirty="0"/>
              <a:t>and the </a:t>
            </a:r>
            <a:r>
              <a:rPr lang="en-US" sz="1400" dirty="0" err="1">
                <a:solidFill>
                  <a:srgbClr val="FF0000"/>
                </a:solidFill>
              </a:rPr>
              <a:t>Dohas</a:t>
            </a:r>
            <a:r>
              <a:rPr lang="en-US" sz="1400" dirty="0">
                <a:solidFill>
                  <a:srgbClr val="FF0000"/>
                </a:solidFill>
              </a:rPr>
              <a:t> of </a:t>
            </a:r>
            <a:r>
              <a:rPr lang="en-US" sz="1400" dirty="0" err="1">
                <a:solidFill>
                  <a:srgbClr val="FF0000"/>
                </a:solidFill>
              </a:rPr>
              <a:t>Kabir</a:t>
            </a:r>
            <a:r>
              <a:rPr lang="en-US" sz="1400" dirty="0">
                <a:solidFill>
                  <a:srgbClr val="FF0000"/>
                </a:solidFill>
              </a:rPr>
              <a:t> </a:t>
            </a:r>
            <a:r>
              <a:rPr lang="en-US" sz="1400" dirty="0"/>
              <a:t>are very </a:t>
            </a:r>
            <a:r>
              <a:rPr lang="en-US" sz="1400" dirty="0" smtClean="0"/>
              <a:t>inspiring.</a:t>
            </a: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7432" y="3810000"/>
            <a:ext cx="2133600" cy="3048000"/>
          </a:xfrm>
          <a:prstGeom prst="rect">
            <a:avLst/>
          </a:prstGeom>
        </p:spPr>
      </p:pic>
      <p:sp>
        <p:nvSpPr>
          <p:cNvPr id="11" name="TextBox 10"/>
          <p:cNvSpPr txBox="1"/>
          <p:nvPr/>
        </p:nvSpPr>
        <p:spPr>
          <a:xfrm>
            <a:off x="7251032" y="3592644"/>
            <a:ext cx="4940968" cy="954107"/>
          </a:xfrm>
          <a:prstGeom prst="rect">
            <a:avLst/>
          </a:prstGeom>
          <a:noFill/>
        </p:spPr>
        <p:txBody>
          <a:bodyPr wrap="square" rtlCol="0">
            <a:spAutoFit/>
          </a:bodyPr>
          <a:lstStyle/>
          <a:p>
            <a:r>
              <a:rPr lang="en-US" sz="1400" dirty="0" smtClean="0">
                <a:hlinkClick r:id="rId9"/>
              </a:rPr>
              <a:t>Solitude And Books: 4.5/5</a:t>
            </a:r>
            <a:endParaRPr lang="en-US" sz="1400" dirty="0" smtClean="0"/>
          </a:p>
          <a:p>
            <a:pPr marL="285750" indent="-285750" algn="just">
              <a:buFont typeface="Arial" panose="020B0604020202020204" pitchFamily="34" charset="0"/>
              <a:buChar char="•"/>
            </a:pPr>
            <a:r>
              <a:rPr lang="en-US" sz="1400" dirty="0"/>
              <a:t>T</a:t>
            </a:r>
            <a:r>
              <a:rPr lang="en-US" sz="1400" dirty="0" smtClean="0"/>
              <a:t>he </a:t>
            </a:r>
            <a:r>
              <a:rPr lang="en-US" sz="1400" dirty="0"/>
              <a:t>Author has done </a:t>
            </a:r>
            <a:r>
              <a:rPr lang="en-US" sz="1400" dirty="0">
                <a:solidFill>
                  <a:srgbClr val="FF0000"/>
                </a:solidFill>
              </a:rPr>
              <a:t>vast research </a:t>
            </a:r>
            <a:r>
              <a:rPr lang="en-US" sz="1400" dirty="0"/>
              <a:t>and have poured </a:t>
            </a:r>
            <a:r>
              <a:rPr lang="en-US" sz="1400" b="1" dirty="0">
                <a:solidFill>
                  <a:srgbClr val="FF0000"/>
                </a:solidFill>
              </a:rPr>
              <a:t>extreme hard work</a:t>
            </a:r>
            <a:r>
              <a:rPr lang="en-US" sz="1400" dirty="0"/>
              <a:t> in compiling his </a:t>
            </a:r>
            <a:r>
              <a:rPr lang="en-US" sz="1400" b="1" dirty="0">
                <a:solidFill>
                  <a:srgbClr val="FF0000"/>
                </a:solidFill>
              </a:rPr>
              <a:t>best thoughts</a:t>
            </a:r>
            <a:r>
              <a:rPr lang="en-US" sz="1400" dirty="0"/>
              <a:t> in this book</a:t>
            </a:r>
            <a:r>
              <a:rPr lang="en-US" sz="1400" dirty="0" smtClean="0"/>
              <a:t>.</a:t>
            </a:r>
          </a:p>
          <a:p>
            <a:pPr marL="285750" indent="-285750" algn="just">
              <a:buFont typeface="Arial" panose="020B0604020202020204" pitchFamily="34" charset="0"/>
              <a:buChar char="•"/>
            </a:pPr>
            <a:r>
              <a:rPr lang="en-US" sz="1400" dirty="0"/>
              <a:t>These kind of books need </a:t>
            </a:r>
            <a:r>
              <a:rPr lang="en-US" sz="1400" b="1" dirty="0">
                <a:solidFill>
                  <a:srgbClr val="FF0000"/>
                </a:solidFill>
              </a:rPr>
              <a:t>an open mind</a:t>
            </a:r>
            <a:r>
              <a:rPr lang="en-US" sz="1400" dirty="0"/>
              <a:t>.</a:t>
            </a:r>
          </a:p>
        </p:txBody>
      </p:sp>
      <p:sp>
        <p:nvSpPr>
          <p:cNvPr id="12" name="TextBox 11"/>
          <p:cNvSpPr txBox="1"/>
          <p:nvPr/>
        </p:nvSpPr>
        <p:spPr>
          <a:xfrm>
            <a:off x="0" y="3196027"/>
            <a:ext cx="5117432" cy="1169551"/>
          </a:xfrm>
          <a:prstGeom prst="rect">
            <a:avLst/>
          </a:prstGeom>
          <a:noFill/>
        </p:spPr>
        <p:txBody>
          <a:bodyPr wrap="square" rtlCol="0">
            <a:spAutoFit/>
          </a:bodyPr>
          <a:lstStyle/>
          <a:p>
            <a:r>
              <a:rPr lang="en-US" sz="1400" dirty="0" smtClean="0">
                <a:hlinkClick r:id="rId10"/>
              </a:rPr>
              <a:t>Vandana </a:t>
            </a:r>
            <a:r>
              <a:rPr lang="en-US" sz="1400" dirty="0" err="1" smtClean="0">
                <a:hlinkClick r:id="rId10"/>
              </a:rPr>
              <a:t>Choudhary</a:t>
            </a:r>
            <a:r>
              <a:rPr lang="en-US" sz="1400" dirty="0" smtClean="0">
                <a:hlinkClick r:id="rId10"/>
              </a:rPr>
              <a:t>: 5/5</a:t>
            </a:r>
            <a:endParaRPr lang="en-US" sz="1400" dirty="0" smtClean="0"/>
          </a:p>
          <a:p>
            <a:pPr marL="285750" indent="-285750" algn="just">
              <a:buFont typeface="Arial" panose="020B0604020202020204" pitchFamily="34" charset="0"/>
              <a:buChar char="•"/>
            </a:pPr>
            <a:r>
              <a:rPr lang="en-US" sz="1400" dirty="0"/>
              <a:t>This book will surely help readers in becoming a </a:t>
            </a:r>
            <a:r>
              <a:rPr lang="en-US" sz="1400" b="1" dirty="0">
                <a:solidFill>
                  <a:srgbClr val="FF0000"/>
                </a:solidFill>
              </a:rPr>
              <a:t>better person </a:t>
            </a:r>
            <a:r>
              <a:rPr lang="en-US" sz="1400" dirty="0"/>
              <a:t>and most importantly understanding their </a:t>
            </a:r>
            <a:r>
              <a:rPr lang="en-US" sz="1400" b="1" dirty="0"/>
              <a:t>inner world</a:t>
            </a:r>
            <a:r>
              <a:rPr lang="en-US" sz="1400" dirty="0" smtClean="0"/>
              <a:t>.</a:t>
            </a:r>
          </a:p>
          <a:p>
            <a:pPr marL="285750" indent="-285750" algn="just">
              <a:buFont typeface="Arial" panose="020B0604020202020204" pitchFamily="34" charset="0"/>
              <a:buChar char="•"/>
            </a:pPr>
            <a:r>
              <a:rPr lang="en-US" sz="1400" dirty="0"/>
              <a:t>I liked the </a:t>
            </a:r>
            <a:r>
              <a:rPr lang="en-US" sz="1400" dirty="0">
                <a:solidFill>
                  <a:srgbClr val="FF0000"/>
                </a:solidFill>
              </a:rPr>
              <a:t>writing style </a:t>
            </a:r>
            <a:r>
              <a:rPr lang="en-US" sz="1400" dirty="0"/>
              <a:t>of author and would </a:t>
            </a:r>
            <a:r>
              <a:rPr lang="en-US" sz="1400" b="1" dirty="0">
                <a:solidFill>
                  <a:srgbClr val="FF0000"/>
                </a:solidFill>
              </a:rPr>
              <a:t>highly recommend </a:t>
            </a:r>
            <a:r>
              <a:rPr lang="en-US" sz="1400" dirty="0"/>
              <a:t>this book to everyone.</a:t>
            </a:r>
            <a:endParaRPr lang="en-US" sz="1000" dirty="0" smtClean="0"/>
          </a:p>
        </p:txBody>
      </p:sp>
      <p:sp>
        <p:nvSpPr>
          <p:cNvPr id="13" name="TextBox 12"/>
          <p:cNvSpPr txBox="1"/>
          <p:nvPr/>
        </p:nvSpPr>
        <p:spPr>
          <a:xfrm>
            <a:off x="0" y="4368941"/>
            <a:ext cx="5117432" cy="1600438"/>
          </a:xfrm>
          <a:prstGeom prst="rect">
            <a:avLst/>
          </a:prstGeom>
          <a:noFill/>
        </p:spPr>
        <p:txBody>
          <a:bodyPr wrap="square" rtlCol="0">
            <a:spAutoFit/>
          </a:bodyPr>
          <a:lstStyle/>
          <a:p>
            <a:r>
              <a:rPr lang="en-US" sz="1400" dirty="0" smtClean="0">
                <a:hlinkClick r:id="rId11"/>
              </a:rPr>
              <a:t>SMA Reviews: 5/5</a:t>
            </a:r>
            <a:endParaRPr lang="en-US" sz="1400" dirty="0" smtClean="0"/>
          </a:p>
          <a:p>
            <a:pPr marL="285750" indent="-285750" algn="just">
              <a:buFont typeface="Arial" panose="020B0604020202020204" pitchFamily="34" charset="0"/>
              <a:buChar char="•"/>
            </a:pPr>
            <a:r>
              <a:rPr lang="en-US" sz="1400" dirty="0" smtClean="0"/>
              <a:t>Self </a:t>
            </a:r>
            <a:r>
              <a:rPr lang="en-US" sz="1400" dirty="0"/>
              <a:t>help book but </a:t>
            </a:r>
            <a:r>
              <a:rPr lang="en-US" sz="1400" dirty="0" smtClean="0"/>
              <a:t>it </a:t>
            </a:r>
            <a:r>
              <a:rPr lang="en-US" sz="1400" dirty="0"/>
              <a:t>is </a:t>
            </a:r>
            <a:r>
              <a:rPr lang="en-US" sz="1400" b="1" dirty="0">
                <a:solidFill>
                  <a:srgbClr val="FF0000"/>
                </a:solidFill>
              </a:rPr>
              <a:t>beyond the self help</a:t>
            </a:r>
            <a:r>
              <a:rPr lang="en-US" sz="1400" dirty="0"/>
              <a:t> it’s all about the self </a:t>
            </a:r>
            <a:r>
              <a:rPr lang="en-US" sz="1400" dirty="0" smtClean="0"/>
              <a:t>realization </a:t>
            </a:r>
            <a:r>
              <a:rPr lang="en-US" sz="1400" dirty="0"/>
              <a:t>and about to </a:t>
            </a:r>
            <a:r>
              <a:rPr lang="en-US" sz="1400" dirty="0" smtClean="0"/>
              <a:t>analyze </a:t>
            </a:r>
            <a:r>
              <a:rPr lang="en-US" sz="1400" dirty="0"/>
              <a:t>the inner soul.</a:t>
            </a:r>
            <a:endParaRPr lang="en-US" sz="1400" dirty="0" smtClean="0"/>
          </a:p>
          <a:p>
            <a:pPr marL="285750" indent="-285750" algn="just">
              <a:buFont typeface="Arial" panose="020B0604020202020204" pitchFamily="34" charset="0"/>
              <a:buChar char="•"/>
            </a:pPr>
            <a:r>
              <a:rPr lang="en-US" sz="1400" dirty="0" smtClean="0"/>
              <a:t>Quotes </a:t>
            </a:r>
            <a:r>
              <a:rPr lang="en-US" sz="1400" dirty="0"/>
              <a:t>form the religious book </a:t>
            </a:r>
            <a:r>
              <a:rPr lang="en-US" sz="1400" b="1" dirty="0" smtClean="0">
                <a:solidFill>
                  <a:srgbClr val="FF0000"/>
                </a:solidFill>
              </a:rPr>
              <a:t>Gita</a:t>
            </a:r>
            <a:r>
              <a:rPr lang="en-US" sz="1400" dirty="0" smtClean="0">
                <a:solidFill>
                  <a:srgbClr val="FF0000"/>
                </a:solidFill>
              </a:rPr>
              <a:t>, </a:t>
            </a:r>
            <a:r>
              <a:rPr lang="en-US" sz="1400" b="1" dirty="0">
                <a:solidFill>
                  <a:srgbClr val="FF0000"/>
                </a:solidFill>
              </a:rPr>
              <a:t>Guru Nanak</a:t>
            </a:r>
            <a:r>
              <a:rPr lang="en-US" sz="1400" dirty="0">
                <a:solidFill>
                  <a:srgbClr val="FF0000"/>
                </a:solidFill>
              </a:rPr>
              <a:t> </a:t>
            </a:r>
            <a:r>
              <a:rPr lang="en-US" sz="1400" dirty="0"/>
              <a:t>and</a:t>
            </a:r>
            <a:r>
              <a:rPr lang="en-US" sz="1400" dirty="0">
                <a:solidFill>
                  <a:srgbClr val="FF0000"/>
                </a:solidFill>
              </a:rPr>
              <a:t> </a:t>
            </a:r>
            <a:r>
              <a:rPr lang="en-US" sz="1400" b="1" dirty="0" err="1">
                <a:solidFill>
                  <a:srgbClr val="FF0000"/>
                </a:solidFill>
              </a:rPr>
              <a:t>Gautam</a:t>
            </a:r>
            <a:r>
              <a:rPr lang="en-US" sz="1400" b="1" dirty="0">
                <a:solidFill>
                  <a:srgbClr val="FF0000"/>
                </a:solidFill>
              </a:rPr>
              <a:t> Buddha</a:t>
            </a:r>
            <a:r>
              <a:rPr lang="en-US" sz="1400" dirty="0"/>
              <a:t> are also the points of attractions for the book</a:t>
            </a:r>
            <a:r>
              <a:rPr lang="en-US" sz="1400" dirty="0" smtClean="0"/>
              <a:t>.</a:t>
            </a:r>
          </a:p>
          <a:p>
            <a:pPr marL="285750" indent="-285750" algn="just">
              <a:buFont typeface="Arial" panose="020B0604020202020204" pitchFamily="34" charset="0"/>
              <a:buChar char="•"/>
            </a:pPr>
            <a:r>
              <a:rPr lang="en-US" sz="1400" dirty="0"/>
              <a:t>A </a:t>
            </a:r>
            <a:r>
              <a:rPr lang="en-US" sz="1400" b="1" dirty="0">
                <a:solidFill>
                  <a:srgbClr val="FF0000"/>
                </a:solidFill>
              </a:rPr>
              <a:t>must </a:t>
            </a:r>
            <a:r>
              <a:rPr lang="en-US" sz="1400" b="1" dirty="0" smtClean="0">
                <a:solidFill>
                  <a:srgbClr val="FF0000"/>
                </a:solidFill>
              </a:rPr>
              <a:t>read </a:t>
            </a:r>
            <a:r>
              <a:rPr lang="en-US" sz="1400" dirty="0" smtClean="0"/>
              <a:t>very </a:t>
            </a:r>
            <a:r>
              <a:rPr lang="en-US" sz="1400" dirty="0"/>
              <a:t>worthy </a:t>
            </a:r>
            <a:r>
              <a:rPr lang="en-US" sz="1400" dirty="0" smtClean="0"/>
              <a:t>and </a:t>
            </a:r>
            <a:r>
              <a:rPr lang="en-US" sz="1400" b="1" dirty="0" smtClean="0">
                <a:solidFill>
                  <a:srgbClr val="FF0000"/>
                </a:solidFill>
              </a:rPr>
              <a:t>One </a:t>
            </a:r>
            <a:r>
              <a:rPr lang="en-US" sz="1400" b="1" dirty="0">
                <a:solidFill>
                  <a:srgbClr val="FF0000"/>
                </a:solidFill>
              </a:rPr>
              <a:t>o</a:t>
            </a:r>
            <a:r>
              <a:rPr lang="en-US" sz="1400" b="1" dirty="0" smtClean="0">
                <a:solidFill>
                  <a:srgbClr val="FF0000"/>
                </a:solidFill>
              </a:rPr>
              <a:t>f </a:t>
            </a:r>
            <a:r>
              <a:rPr lang="en-US" sz="1400" b="1" dirty="0">
                <a:solidFill>
                  <a:srgbClr val="FF0000"/>
                </a:solidFill>
              </a:rPr>
              <a:t>the best</a:t>
            </a:r>
            <a:r>
              <a:rPr lang="en-US" sz="1400" b="1" dirty="0"/>
              <a:t> </a:t>
            </a:r>
            <a:r>
              <a:rPr lang="en-US" sz="1400" dirty="0"/>
              <a:t>of my self help books.</a:t>
            </a:r>
            <a:endParaRPr lang="en-US" sz="600" dirty="0" smtClean="0"/>
          </a:p>
        </p:txBody>
      </p:sp>
      <p:sp>
        <p:nvSpPr>
          <p:cNvPr id="14" name="TextBox 13"/>
          <p:cNvSpPr txBox="1"/>
          <p:nvPr/>
        </p:nvSpPr>
        <p:spPr>
          <a:xfrm>
            <a:off x="7251032" y="751168"/>
            <a:ext cx="4940968" cy="1600438"/>
          </a:xfrm>
          <a:prstGeom prst="rect">
            <a:avLst/>
          </a:prstGeom>
          <a:noFill/>
        </p:spPr>
        <p:txBody>
          <a:bodyPr wrap="square" rtlCol="0">
            <a:spAutoFit/>
          </a:bodyPr>
          <a:lstStyle/>
          <a:p>
            <a:r>
              <a:rPr lang="en-US" sz="1400" dirty="0" err="1" smtClean="0">
                <a:hlinkClick r:id="rId12"/>
              </a:rPr>
              <a:t>Unshut</a:t>
            </a:r>
            <a:r>
              <a:rPr lang="en-US" sz="1400" dirty="0" smtClean="0">
                <a:hlinkClick r:id="rId12"/>
              </a:rPr>
              <a:t> Blog: 4.8/5</a:t>
            </a:r>
            <a:endParaRPr lang="en-US" sz="1400" dirty="0" smtClean="0"/>
          </a:p>
          <a:p>
            <a:pPr marL="285750" indent="-285750" algn="just">
              <a:buFont typeface="Arial" panose="020B0604020202020204" pitchFamily="34" charset="0"/>
              <a:buChar char="•"/>
            </a:pPr>
            <a:r>
              <a:rPr lang="en-US" sz="1400" dirty="0" smtClean="0"/>
              <a:t>I thought this book </a:t>
            </a:r>
            <a:r>
              <a:rPr lang="en-US" sz="1400" dirty="0"/>
              <a:t>to be a self help philosophical book, but the content is </a:t>
            </a:r>
            <a:r>
              <a:rPr lang="en-US" sz="1400" b="1" dirty="0">
                <a:solidFill>
                  <a:srgbClr val="FF0000"/>
                </a:solidFill>
              </a:rPr>
              <a:t>beyond just philosophy</a:t>
            </a:r>
            <a:r>
              <a:rPr lang="en-US" sz="1400" dirty="0" smtClean="0"/>
              <a:t>.</a:t>
            </a:r>
          </a:p>
          <a:p>
            <a:pPr marL="285750" indent="-285750" algn="just">
              <a:buFont typeface="Arial" panose="020B0604020202020204" pitchFamily="34" charset="0"/>
              <a:buChar char="•"/>
            </a:pPr>
            <a:r>
              <a:rPr lang="en-US" sz="1400" dirty="0" smtClean="0"/>
              <a:t>You’ve </a:t>
            </a:r>
            <a:r>
              <a:rPr lang="en-US" sz="1400" dirty="0"/>
              <a:t>to </a:t>
            </a:r>
            <a:r>
              <a:rPr lang="en-US" sz="1400" b="1" dirty="0">
                <a:solidFill>
                  <a:srgbClr val="FF0000"/>
                </a:solidFill>
              </a:rPr>
              <a:t>sink in deep </a:t>
            </a:r>
            <a:r>
              <a:rPr lang="en-US" sz="1400" dirty="0"/>
              <a:t>to understand each </a:t>
            </a:r>
            <a:r>
              <a:rPr lang="en-US" sz="1400" dirty="0" smtClean="0"/>
              <a:t>concept.</a:t>
            </a:r>
          </a:p>
          <a:p>
            <a:pPr marL="285750" indent="-285750" algn="just">
              <a:buFont typeface="Arial" panose="020B0604020202020204" pitchFamily="34" charset="0"/>
              <a:buChar char="•"/>
            </a:pPr>
            <a:r>
              <a:rPr lang="en-US" sz="1400" dirty="0"/>
              <a:t>This </a:t>
            </a:r>
            <a:r>
              <a:rPr lang="en-US" sz="1400" b="1" dirty="0">
                <a:solidFill>
                  <a:srgbClr val="FF0000"/>
                </a:solidFill>
              </a:rPr>
              <a:t>self remedy is full of knowledge</a:t>
            </a:r>
            <a:r>
              <a:rPr lang="en-US" sz="1400" dirty="0"/>
              <a:t>, correct philosophy which is supported with facts and concrete ideas</a:t>
            </a:r>
            <a:r>
              <a:rPr lang="en-US" sz="1400" dirty="0" smtClean="0"/>
              <a:t>.</a:t>
            </a:r>
          </a:p>
          <a:p>
            <a:pPr marL="285750" indent="-285750" algn="just">
              <a:buFont typeface="Arial" panose="020B0604020202020204" pitchFamily="34" charset="0"/>
              <a:buChar char="•"/>
            </a:pPr>
            <a:r>
              <a:rPr lang="en-US" sz="1400" dirty="0" smtClean="0"/>
              <a:t>For </a:t>
            </a:r>
            <a:r>
              <a:rPr lang="en-US" sz="1400" dirty="0"/>
              <a:t>me, this was personally </a:t>
            </a:r>
            <a:r>
              <a:rPr lang="en-US" sz="1400" b="1" dirty="0">
                <a:solidFill>
                  <a:srgbClr val="FF0000"/>
                </a:solidFill>
              </a:rPr>
              <a:t>motivating </a:t>
            </a:r>
            <a:r>
              <a:rPr lang="en-US" sz="1400" dirty="0"/>
              <a:t>and</a:t>
            </a:r>
            <a:r>
              <a:rPr lang="en-US" sz="1400" b="1" dirty="0">
                <a:solidFill>
                  <a:srgbClr val="FF0000"/>
                </a:solidFill>
              </a:rPr>
              <a:t> positive</a:t>
            </a:r>
            <a:r>
              <a:rPr lang="en-US" sz="1400" dirty="0"/>
              <a:t>.</a:t>
            </a:r>
            <a:endParaRPr lang="en-US" sz="1400" dirty="0" smtClean="0">
              <a:solidFill>
                <a:srgbClr val="FF0000"/>
              </a:solidFill>
            </a:endParaRPr>
          </a:p>
        </p:txBody>
      </p:sp>
      <p:sp>
        <p:nvSpPr>
          <p:cNvPr id="15" name="TextBox 14"/>
          <p:cNvSpPr txBox="1"/>
          <p:nvPr/>
        </p:nvSpPr>
        <p:spPr>
          <a:xfrm>
            <a:off x="7251032" y="4557412"/>
            <a:ext cx="4940968" cy="1169551"/>
          </a:xfrm>
          <a:prstGeom prst="rect">
            <a:avLst/>
          </a:prstGeom>
          <a:noFill/>
        </p:spPr>
        <p:txBody>
          <a:bodyPr wrap="square" rtlCol="0">
            <a:spAutoFit/>
          </a:bodyPr>
          <a:lstStyle/>
          <a:p>
            <a:r>
              <a:rPr lang="en-US" sz="1400" dirty="0" smtClean="0">
                <a:hlinkClick r:id="rId13"/>
              </a:rPr>
              <a:t>Soulful Quotes: 4/5</a:t>
            </a:r>
            <a:endParaRPr lang="en-US" sz="1400" dirty="0" smtClean="0"/>
          </a:p>
          <a:p>
            <a:pPr marL="285750" indent="-285750" algn="just">
              <a:buFont typeface="Arial" panose="020B0604020202020204" pitchFamily="34" charset="0"/>
              <a:buChar char="•"/>
            </a:pPr>
            <a:r>
              <a:rPr lang="en-US" sz="1400" dirty="0"/>
              <a:t>The </a:t>
            </a:r>
            <a:r>
              <a:rPr lang="en-US" sz="1400" b="1" dirty="0">
                <a:solidFill>
                  <a:srgbClr val="FF0000"/>
                </a:solidFill>
              </a:rPr>
              <a:t>concept</a:t>
            </a:r>
            <a:r>
              <a:rPr lang="en-US" sz="1400" dirty="0"/>
              <a:t> of book is </a:t>
            </a:r>
            <a:r>
              <a:rPr lang="en-US" sz="1400" b="1" dirty="0">
                <a:solidFill>
                  <a:srgbClr val="FF0000"/>
                </a:solidFill>
              </a:rPr>
              <a:t>very relatable</a:t>
            </a:r>
            <a:r>
              <a:rPr lang="en-US" sz="1400" dirty="0"/>
              <a:t> and anyone can enjoy reading it. </a:t>
            </a:r>
            <a:endParaRPr lang="en-US" sz="1400" dirty="0" smtClean="0"/>
          </a:p>
          <a:p>
            <a:pPr marL="285750" indent="-285750" algn="just">
              <a:buFont typeface="Arial" panose="020B0604020202020204" pitchFamily="34" charset="0"/>
              <a:buChar char="•"/>
            </a:pPr>
            <a:r>
              <a:rPr lang="en-US" sz="1400" dirty="0" smtClean="0"/>
              <a:t>The </a:t>
            </a:r>
            <a:r>
              <a:rPr lang="en-US" sz="1400" dirty="0"/>
              <a:t>book is perfect pick for anyone who wants to know the </a:t>
            </a:r>
            <a:r>
              <a:rPr lang="en-US" sz="1400" b="1" dirty="0">
                <a:solidFill>
                  <a:srgbClr val="FF0000"/>
                </a:solidFill>
              </a:rPr>
              <a:t>purpose of his/her life</a:t>
            </a:r>
            <a:r>
              <a:rPr lang="en-US" sz="1400" dirty="0"/>
              <a:t>.</a:t>
            </a:r>
          </a:p>
        </p:txBody>
      </p:sp>
    </p:spTree>
    <p:extLst>
      <p:ext uri="{BB962C8B-B14F-4D97-AF65-F5344CB8AC3E}">
        <p14:creationId xmlns:p14="http://schemas.microsoft.com/office/powerpoint/2010/main" val="74206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157"/>
            <a:ext cx="11887200" cy="2677656"/>
          </a:xfrm>
          <a:prstGeom prst="rect">
            <a:avLst/>
          </a:prstGeom>
        </p:spPr>
        <p:txBody>
          <a:bodyPr wrap="square">
            <a:spAutoFit/>
          </a:bodyPr>
          <a:lstStyle/>
          <a:p>
            <a:r>
              <a:rPr lang="en-US" sz="4200" dirty="0" smtClean="0"/>
              <a:t>Blurb</a:t>
            </a:r>
          </a:p>
          <a:p>
            <a:endParaRPr lang="en-US" dirty="0" smtClean="0"/>
          </a:p>
          <a:p>
            <a:r>
              <a:rPr lang="en-US" dirty="0"/>
              <a:t>Every human is a seeker of ‘Truth’. But almost all give up in the middle since they are threatened by their alter ego, ‘The Fallen One’. The first step is to accept that yes, ‘I’ am ‘The Fallen One’ and then proceed for soul searching. This is unstable equilibrium so the caution has to be practiced. So, I would like to reach ‘Youth of India’ in particular by presenting them what ‘search for self realization’ has to offer. It is not easy, perhaps the most difficult task to be undertaken, but the persistence is the key. The book also contains few concepts related to science and mathematics which should interest logical minds. It is also meant for those who have gone under the same set of experience while performing soul search.</a:t>
            </a:r>
            <a:endParaRPr lang="en-US" dirty="0" smtClean="0"/>
          </a:p>
        </p:txBody>
      </p:sp>
    </p:spTree>
    <p:extLst>
      <p:ext uri="{BB962C8B-B14F-4D97-AF65-F5344CB8AC3E}">
        <p14:creationId xmlns:p14="http://schemas.microsoft.com/office/powerpoint/2010/main" val="369203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311854"/>
            <a:ext cx="6096000" cy="369332"/>
          </a:xfrm>
          <a:prstGeom prst="rect">
            <a:avLst/>
          </a:prstGeom>
        </p:spPr>
        <p:txBody>
          <a:bodyPr>
            <a:spAutoFit/>
          </a:bodyPr>
          <a:lstStyle/>
          <a:p>
            <a:endParaRPr lang="en-US" dirty="0"/>
          </a:p>
        </p:txBody>
      </p:sp>
      <p:sp>
        <p:nvSpPr>
          <p:cNvPr id="3" name="Rectangle 2"/>
          <p:cNvSpPr/>
          <p:nvPr/>
        </p:nvSpPr>
        <p:spPr>
          <a:xfrm>
            <a:off x="1" y="73481"/>
            <a:ext cx="12192000" cy="2031325"/>
          </a:xfrm>
          <a:prstGeom prst="rect">
            <a:avLst/>
          </a:prstGeom>
        </p:spPr>
        <p:txBody>
          <a:bodyPr wrap="square">
            <a:spAutoFit/>
          </a:bodyPr>
          <a:lstStyle/>
          <a:p>
            <a:r>
              <a:rPr lang="en-US" b="1" dirty="0" smtClean="0"/>
              <a:t>Chapter 1 – The Fallen One</a:t>
            </a:r>
          </a:p>
          <a:p>
            <a:r>
              <a:rPr lang="en-US" dirty="0"/>
              <a:t>In this chapter the main focus is on the very entity responsible for challenging virtues in an individual. This is ‘something’ which is not separable for any of us. It is just a myth that we consider him to be something not part of us, it seduces us to commit evil. So we just guard ourselves from outer world but what about inner aspect which we just ignore. We believe that propagator of evil is ruler of Hell, which resides outside, so it does make sense to talk about concepts of Heaven and Hell. And how far they have penetrated our psychology? We are keen on finding answers what will happen after death but do we seriously try to change the way we live, something which can change the way we perceive and accept the end.</a:t>
            </a:r>
          </a:p>
        </p:txBody>
      </p:sp>
      <p:sp>
        <p:nvSpPr>
          <p:cNvPr id="4" name="Rectangle 3"/>
          <p:cNvSpPr/>
          <p:nvPr/>
        </p:nvSpPr>
        <p:spPr>
          <a:xfrm>
            <a:off x="1" y="2442608"/>
            <a:ext cx="12192000" cy="1754326"/>
          </a:xfrm>
          <a:prstGeom prst="rect">
            <a:avLst/>
          </a:prstGeom>
        </p:spPr>
        <p:txBody>
          <a:bodyPr wrap="square">
            <a:spAutoFit/>
          </a:bodyPr>
          <a:lstStyle/>
          <a:p>
            <a:r>
              <a:rPr lang="en-US" b="1" dirty="0" smtClean="0"/>
              <a:t>Chapter 2 – The War: Dark and Light</a:t>
            </a:r>
          </a:p>
          <a:p>
            <a:r>
              <a:rPr lang="en-US" dirty="0"/>
              <a:t>What will an individual do when he is threatened? Most of us will become violent and try to justify our actions by calling it an act of self-defense. That’s the impact evil has on inner world of an individual, the noises in forms of evil thoughts which originates in his mind. But he does not realize that he is just fighting under their influence since light has nothing to do with any dispute. The seeker is forced to engage since he is not yet evolved as source of light but he should be selective in such battles else he will never experience a respite. The very break he needs to continue his journey.</a:t>
            </a:r>
          </a:p>
        </p:txBody>
      </p:sp>
      <p:sp>
        <p:nvSpPr>
          <p:cNvPr id="5" name="Rectangle 4"/>
          <p:cNvSpPr/>
          <p:nvPr/>
        </p:nvSpPr>
        <p:spPr>
          <a:xfrm>
            <a:off x="0" y="4534736"/>
            <a:ext cx="12192000" cy="1754326"/>
          </a:xfrm>
          <a:prstGeom prst="rect">
            <a:avLst/>
          </a:prstGeom>
        </p:spPr>
        <p:txBody>
          <a:bodyPr wrap="square">
            <a:spAutoFit/>
          </a:bodyPr>
          <a:lstStyle/>
          <a:p>
            <a:r>
              <a:rPr lang="en-US" b="1" dirty="0" smtClean="0"/>
              <a:t>Chapter 3 – Faith Hurts</a:t>
            </a:r>
          </a:p>
          <a:p>
            <a:r>
              <a:rPr lang="en-US" dirty="0"/>
              <a:t>A stand has to be taken in the war. Either an individual will surrender to ‘</a:t>
            </a:r>
            <a:r>
              <a:rPr lang="en-US" b="1" i="1" dirty="0"/>
              <a:t>The Fallen One</a:t>
            </a:r>
            <a:r>
              <a:rPr lang="en-US" dirty="0"/>
              <a:t>’ or he will keep fighting. But sooner or later his resources will decline and he has to grab something to ensure continuation of the journey. That something is ‘</a:t>
            </a:r>
            <a:r>
              <a:rPr lang="en-US" b="1" i="1" dirty="0"/>
              <a:t>Faith</a:t>
            </a:r>
            <a:r>
              <a:rPr lang="en-US" dirty="0"/>
              <a:t>’. But getting attached to ‘Faith’ brings pains, sufferings and feeling of burning. The reason faith forbids engaging in any futile activity which may feed ‘</a:t>
            </a:r>
            <a:r>
              <a:rPr lang="en-US" b="1" i="1" dirty="0"/>
              <a:t>The Fallen One</a:t>
            </a:r>
            <a:r>
              <a:rPr lang="en-US" dirty="0"/>
              <a:t>’. Just imagine starving ‘</a:t>
            </a:r>
            <a:r>
              <a:rPr lang="en-US" b="1" i="1" dirty="0"/>
              <a:t>The Fallen One</a:t>
            </a:r>
            <a:r>
              <a:rPr lang="en-US" dirty="0"/>
              <a:t>’ who have been fed incessantly will react. He will grow aggressive will try to tear the new beliefs in pieces and that gives a feeling to an individual that faith hurts.</a:t>
            </a:r>
          </a:p>
        </p:txBody>
      </p:sp>
    </p:spTree>
    <p:extLst>
      <p:ext uri="{BB962C8B-B14F-4D97-AF65-F5344CB8AC3E}">
        <p14:creationId xmlns:p14="http://schemas.microsoft.com/office/powerpoint/2010/main" val="266197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311854"/>
            <a:ext cx="6096000" cy="369332"/>
          </a:xfrm>
          <a:prstGeom prst="rect">
            <a:avLst/>
          </a:prstGeom>
        </p:spPr>
        <p:txBody>
          <a:bodyPr>
            <a:spAutoFit/>
          </a:bodyPr>
          <a:lstStyle/>
          <a:p>
            <a:endParaRPr lang="en-US" dirty="0"/>
          </a:p>
        </p:txBody>
      </p:sp>
      <p:sp>
        <p:nvSpPr>
          <p:cNvPr id="3" name="Rectangle 2"/>
          <p:cNvSpPr/>
          <p:nvPr/>
        </p:nvSpPr>
        <p:spPr>
          <a:xfrm>
            <a:off x="1" y="73481"/>
            <a:ext cx="12192000" cy="2308324"/>
          </a:xfrm>
          <a:prstGeom prst="rect">
            <a:avLst/>
          </a:prstGeom>
        </p:spPr>
        <p:txBody>
          <a:bodyPr wrap="square">
            <a:spAutoFit/>
          </a:bodyPr>
          <a:lstStyle/>
          <a:p>
            <a:r>
              <a:rPr lang="en-US" b="1" dirty="0" smtClean="0"/>
              <a:t>Chapter 4 – Who Am I?</a:t>
            </a:r>
          </a:p>
          <a:p>
            <a:r>
              <a:rPr lang="en-US" dirty="0"/>
              <a:t>Faith has its own way of awakening. Answers flow, doubts vaporize and sometimes events are of such magnitude happen that an individual may not have ever comprehended them. He would not have asked answers for few questions but still they are revealed. In fact he would not have even asked such questions. So, answers to such questions may be discarded as mere illusion or myths of sleeping body but in reality they are indications that consciousness is gaining dynamism; then, the perception and outlook of the traveler changes. All the earlier believes begin to fall apart. A new human rises and the basic question about our origin begins to dissolve. An individual who always believed to have separate identity throughout his journey so far finds out that he is just an infinitesimal part of </a:t>
            </a:r>
            <a:r>
              <a:rPr lang="en-US" dirty="0" smtClean="0"/>
              <a:t>Infinite.</a:t>
            </a:r>
            <a:endParaRPr lang="en-US" dirty="0"/>
          </a:p>
        </p:txBody>
      </p:sp>
      <p:sp>
        <p:nvSpPr>
          <p:cNvPr id="4" name="Rectangle 3"/>
          <p:cNvSpPr/>
          <p:nvPr/>
        </p:nvSpPr>
        <p:spPr>
          <a:xfrm>
            <a:off x="0" y="2594916"/>
            <a:ext cx="12192000" cy="1477328"/>
          </a:xfrm>
          <a:prstGeom prst="rect">
            <a:avLst/>
          </a:prstGeom>
        </p:spPr>
        <p:txBody>
          <a:bodyPr wrap="square">
            <a:spAutoFit/>
          </a:bodyPr>
          <a:lstStyle/>
          <a:p>
            <a:r>
              <a:rPr lang="en-US" b="1" dirty="0" smtClean="0"/>
              <a:t>Chapter 5 – Death: The Biggest Lie?</a:t>
            </a:r>
          </a:p>
          <a:p>
            <a:r>
              <a:rPr lang="en-US" dirty="0"/>
              <a:t>Matter, any physical form, has inevitable end. Why to ignore this fact, the basis of any life? Death is not being afraid of but it has to be respected since it will cease the opportunity form consciousness to continue further. But is it really the ‘</a:t>
            </a:r>
            <a:r>
              <a:rPr lang="en-US" b="1" i="1" dirty="0"/>
              <a:t>Truth</a:t>
            </a:r>
            <a:r>
              <a:rPr lang="en-US" dirty="0"/>
              <a:t>’? That is something which is revealed during the journey. No it is not since few destined one escaped it by becoming eternal. And then the ‘</a:t>
            </a:r>
            <a:r>
              <a:rPr lang="en-US" b="1" i="1" dirty="0"/>
              <a:t>Death</a:t>
            </a:r>
            <a:r>
              <a:rPr lang="en-US" dirty="0"/>
              <a:t>’ just appears as annihilation of physical form not of the consciousness.</a:t>
            </a:r>
          </a:p>
        </p:txBody>
      </p:sp>
      <p:sp>
        <p:nvSpPr>
          <p:cNvPr id="5" name="Rectangle 4"/>
          <p:cNvSpPr/>
          <p:nvPr/>
        </p:nvSpPr>
        <p:spPr>
          <a:xfrm>
            <a:off x="0" y="4285355"/>
            <a:ext cx="12192000" cy="2031325"/>
          </a:xfrm>
          <a:prstGeom prst="rect">
            <a:avLst/>
          </a:prstGeom>
        </p:spPr>
        <p:txBody>
          <a:bodyPr wrap="square">
            <a:spAutoFit/>
          </a:bodyPr>
          <a:lstStyle/>
          <a:p>
            <a:r>
              <a:rPr lang="en-US" b="1" dirty="0" smtClean="0"/>
              <a:t>Chapter 6 – The Selfless Warrior: Consciousness At The Highest Level</a:t>
            </a:r>
          </a:p>
          <a:p>
            <a:r>
              <a:rPr lang="en-US" dirty="0"/>
              <a:t>Individual have realized and accepted that Death is inevitable. But that is only physical aspect. If the consciousness is raised to highest level the fear of death will just vanish. And right there a warrior is born. His agenda is not to raise war but to initiate the war against evil irrespective of fact whether it is found inside or outside. He does not make errors in selecting the war since he is the only one to recognize right and wrong. He does not carry out order from any living person, like in army a soldier has to respond to orders from his superior; He just listens to the will of ‘</a:t>
            </a:r>
            <a:r>
              <a:rPr lang="en-US" b="1" i="1" dirty="0"/>
              <a:t>The One</a:t>
            </a:r>
            <a:r>
              <a:rPr lang="en-US" dirty="0"/>
              <a:t>’. He is not seeker anymore but ‘</a:t>
            </a:r>
            <a:r>
              <a:rPr lang="en-US" b="1" i="1" dirty="0"/>
              <a:t>A Transformation</a:t>
            </a:r>
            <a:r>
              <a:rPr lang="en-US" dirty="0"/>
              <a:t>’ whom ‘</a:t>
            </a:r>
            <a:r>
              <a:rPr lang="en-US" b="1" i="1" dirty="0"/>
              <a:t>Light</a:t>
            </a:r>
            <a:r>
              <a:rPr lang="en-US" dirty="0"/>
              <a:t>’ has Himself designated as ‘</a:t>
            </a:r>
            <a:r>
              <a:rPr lang="en-US" b="1" i="1" dirty="0"/>
              <a:t>His Own</a:t>
            </a:r>
            <a:r>
              <a:rPr lang="en-US" dirty="0"/>
              <a:t>’.</a:t>
            </a:r>
          </a:p>
        </p:txBody>
      </p:sp>
    </p:spTree>
    <p:extLst>
      <p:ext uri="{BB962C8B-B14F-4D97-AF65-F5344CB8AC3E}">
        <p14:creationId xmlns:p14="http://schemas.microsoft.com/office/powerpoint/2010/main" val="3226299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1433</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Journey Traveler With In  By Tarun Deep Singh</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 Thing</dc:title>
  <dc:creator>Ashish Jain</dc:creator>
  <cp:lastModifiedBy>Ashish Jain</cp:lastModifiedBy>
  <cp:revision>97</cp:revision>
  <dcterms:created xsi:type="dcterms:W3CDTF">2019-04-27T05:26:39Z</dcterms:created>
  <dcterms:modified xsi:type="dcterms:W3CDTF">2019-05-13T13:11:47Z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2019-04-27T05:32:50.8645747Z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2019-04-27T05:32:50.8645747Z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