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160646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118929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29591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26384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3177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30821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18932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42841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117113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423803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DB9EC-1300-4488-BD0F-701117067F15}" type="datetimeFigureOut">
              <a:rPr lang="en-US" smtClean="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C1A74C-96CA-45B3-B0E6-965113BCB16E}" type="slidenum">
              <a:rPr lang="en-US" smtClean="0"/>
              <a:t>‹#›</a:t>
            </a:fld>
            <a:endParaRPr lang="en-US" dirty="0"/>
          </a:p>
        </p:txBody>
      </p:sp>
    </p:spTree>
    <p:extLst>
      <p:ext uri="{BB962C8B-B14F-4D97-AF65-F5344CB8AC3E}">
        <p14:creationId xmlns:p14="http://schemas.microsoft.com/office/powerpoint/2010/main" val="108158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DB9EC-1300-4488-BD0F-701117067F15}" type="datetimeFigureOut">
              <a:rPr lang="en-US" smtClean="0"/>
              <a:t>5/20/2019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1A74C-96CA-45B3-B0E6-965113BCB16E}" type="slidenum">
              <a:rPr lang="en-US" smtClean="0"/>
              <a:t>‹#›</a:t>
            </a:fld>
            <a:endParaRPr lang="en-US" dirty="0"/>
          </a:p>
        </p:txBody>
      </p:sp>
    </p:spTree>
    <p:extLst>
      <p:ext uri="{BB962C8B-B14F-4D97-AF65-F5344CB8AC3E}">
        <p14:creationId xmlns:p14="http://schemas.microsoft.com/office/powerpoint/2010/main" val="310587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634" y="4963885"/>
            <a:ext cx="11521440" cy="1641977"/>
          </a:xfrm>
        </p:spPr>
        <p:txBody>
          <a:bodyPr>
            <a:normAutofit fontScale="90000"/>
          </a:bodyPr>
          <a:lstStyle/>
          <a:p>
            <a:r>
              <a:rPr lang="en-US" sz="5300" dirty="0" smtClean="0"/>
              <a:t>The Little Book of Common Sense Investing</a:t>
            </a:r>
            <a:r>
              <a:rPr lang="en-US" dirty="0" smtClean="0"/>
              <a:t/>
            </a:r>
            <a:br>
              <a:rPr lang="en-US" dirty="0" smtClean="0"/>
            </a:br>
            <a:r>
              <a:rPr lang="en-US" sz="5300" dirty="0" smtClean="0"/>
              <a:t>By: John C Bogle</a:t>
            </a:r>
            <a:endParaRPr lang="en-US" dirty="0"/>
          </a:p>
        </p:txBody>
      </p:sp>
      <p:pic>
        <p:nvPicPr>
          <p:cNvPr id="4" name="Picture 3"/>
          <p:cNvPicPr>
            <a:picLocks noChangeAspect="1"/>
          </p:cNvPicPr>
          <p:nvPr/>
        </p:nvPicPr>
        <p:blipFill>
          <a:blip r:embed="rId2"/>
          <a:stretch>
            <a:fillRect/>
          </a:stretch>
        </p:blipFill>
        <p:spPr>
          <a:xfrm>
            <a:off x="2811235" y="277313"/>
            <a:ext cx="6672399" cy="4394580"/>
          </a:xfrm>
          <a:prstGeom prst="rect">
            <a:avLst/>
          </a:prstGeom>
        </p:spPr>
      </p:pic>
    </p:spTree>
    <p:extLst>
      <p:ext uri="{BB962C8B-B14F-4D97-AF65-F5344CB8AC3E}">
        <p14:creationId xmlns:p14="http://schemas.microsoft.com/office/powerpoint/2010/main" val="375505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7" y="1729"/>
            <a:ext cx="12152813" cy="6832640"/>
          </a:xfrm>
          <a:prstGeom prst="rect">
            <a:avLst/>
          </a:prstGeom>
        </p:spPr>
        <p:txBody>
          <a:bodyPr wrap="square">
            <a:spAutoFit/>
          </a:bodyPr>
          <a:lstStyle/>
          <a:p>
            <a:r>
              <a:rPr lang="en-US" sz="4200" dirty="0" smtClean="0"/>
              <a:t>Reversion to Mean</a:t>
            </a:r>
          </a:p>
          <a:p>
            <a:endParaRPr lang="en-US" sz="3600" dirty="0" smtClean="0"/>
          </a:p>
          <a:p>
            <a:r>
              <a:rPr lang="en-US" sz="3600" dirty="0"/>
              <a:t>C</a:t>
            </a:r>
            <a:r>
              <a:rPr lang="en-US" sz="3600" dirty="0" smtClean="0"/>
              <a:t>uriously</a:t>
            </a:r>
            <a:r>
              <a:rPr lang="en-US" sz="3600" dirty="0"/>
              <a:t>, without </a:t>
            </a:r>
            <a:r>
              <a:rPr lang="en-US" sz="3600" dirty="0" smtClean="0"/>
              <a:t>exception, every </a:t>
            </a:r>
            <a:r>
              <a:rPr lang="en-US" sz="3600" dirty="0"/>
              <a:t>decade of significantly negative </a:t>
            </a:r>
            <a:r>
              <a:rPr lang="en-US" sz="3600" dirty="0" smtClean="0"/>
              <a:t>speculative return </a:t>
            </a:r>
            <a:r>
              <a:rPr lang="en-US" sz="3600" dirty="0"/>
              <a:t>was immediately followed by a decade in which </a:t>
            </a:r>
            <a:r>
              <a:rPr lang="en-US" sz="3600" dirty="0" smtClean="0"/>
              <a:t>it turned </a:t>
            </a:r>
            <a:r>
              <a:rPr lang="en-US" sz="3600" dirty="0"/>
              <a:t>positive by a correlative amount—the quiet </a:t>
            </a:r>
            <a:r>
              <a:rPr lang="en-US" sz="3600" dirty="0" smtClean="0"/>
              <a:t>1910s and </a:t>
            </a:r>
            <a:r>
              <a:rPr lang="en-US" sz="3600" dirty="0"/>
              <a:t>then the roaring 1920s, the dispiriting 1940s </a:t>
            </a:r>
            <a:r>
              <a:rPr lang="en-US" sz="3600" dirty="0" smtClean="0"/>
              <a:t>and then </a:t>
            </a:r>
            <a:r>
              <a:rPr lang="en-US" sz="3600" dirty="0"/>
              <a:t>the booming 1950s, the discouraging 1970s and</a:t>
            </a:r>
          </a:p>
          <a:p>
            <a:r>
              <a:rPr lang="en-US" sz="3600" dirty="0"/>
              <a:t>then the soaring 1980s—reversion to the mean (</a:t>
            </a:r>
            <a:r>
              <a:rPr lang="en-US" sz="3600" dirty="0" smtClean="0"/>
              <a:t>RTM) writ </a:t>
            </a:r>
            <a:r>
              <a:rPr lang="en-US" sz="3600" dirty="0"/>
              <a:t>large. (Reversion to the mean can be thought of </a:t>
            </a:r>
            <a:r>
              <a:rPr lang="en-US" sz="3600" dirty="0" smtClean="0"/>
              <a:t>as the </a:t>
            </a:r>
            <a:r>
              <a:rPr lang="en-US" sz="3600" dirty="0"/>
              <a:t>tendency for stock returns to return to their </a:t>
            </a:r>
            <a:r>
              <a:rPr lang="en-US" sz="3600" dirty="0" smtClean="0"/>
              <a:t>long-term norms </a:t>
            </a:r>
            <a:r>
              <a:rPr lang="en-US" sz="3600" dirty="0"/>
              <a:t>over time—periods of exceptional returns tend </a:t>
            </a:r>
            <a:r>
              <a:rPr lang="en-US" sz="3600" dirty="0" smtClean="0"/>
              <a:t>to be </a:t>
            </a:r>
            <a:r>
              <a:rPr lang="en-US" sz="3600" dirty="0"/>
              <a:t>followed by periods of below average performance, </a:t>
            </a:r>
            <a:r>
              <a:rPr lang="en-US" sz="3600" dirty="0" smtClean="0"/>
              <a:t>and vice </a:t>
            </a:r>
            <a:r>
              <a:rPr lang="en-US" sz="3600" dirty="0"/>
              <a:t>versa.)</a:t>
            </a:r>
          </a:p>
        </p:txBody>
      </p:sp>
    </p:spTree>
    <p:extLst>
      <p:ext uri="{BB962C8B-B14F-4D97-AF65-F5344CB8AC3E}">
        <p14:creationId xmlns:p14="http://schemas.microsoft.com/office/powerpoint/2010/main" val="25946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474"/>
            <a:ext cx="12192000" cy="6001643"/>
          </a:xfrm>
          <a:prstGeom prst="rect">
            <a:avLst/>
          </a:prstGeom>
        </p:spPr>
        <p:txBody>
          <a:bodyPr wrap="square">
            <a:spAutoFit/>
          </a:bodyPr>
          <a:lstStyle/>
          <a:p>
            <a:r>
              <a:rPr lang="en-US" sz="4200" dirty="0"/>
              <a:t>N</a:t>
            </a:r>
            <a:r>
              <a:rPr lang="en-US" sz="4200" dirty="0" smtClean="0"/>
              <a:t>oise of the Emotions</a:t>
            </a:r>
          </a:p>
          <a:p>
            <a:endParaRPr lang="en-US" dirty="0" smtClean="0"/>
          </a:p>
          <a:p>
            <a:r>
              <a:rPr lang="en-US" sz="3600" dirty="0" smtClean="0"/>
              <a:t>My advice to investors is to ignore the short-term noise of the emotions reflected in our financial markets and focus on the productive long-term economics of our corporate businesses. Shakespeare could have been describing the inexplicable hourly and daily—sometimes even yearly or longer—fluctuations in the stock market when he wrote, “[It is] like a tale told by an idiot, full of sound and fury, signifying nothing.” The way to investment success is to get out of the expectations market of stock prices and cast your lot with the real market of business.</a:t>
            </a:r>
            <a:endParaRPr lang="en-US" sz="3600" dirty="0"/>
          </a:p>
        </p:txBody>
      </p:sp>
    </p:spTree>
    <p:extLst>
      <p:ext uri="{BB962C8B-B14F-4D97-AF65-F5344CB8AC3E}">
        <p14:creationId xmlns:p14="http://schemas.microsoft.com/office/powerpoint/2010/main" val="120010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06"/>
            <a:ext cx="12192000" cy="5970865"/>
          </a:xfrm>
          <a:prstGeom prst="rect">
            <a:avLst/>
          </a:prstGeom>
        </p:spPr>
        <p:txBody>
          <a:bodyPr wrap="square">
            <a:spAutoFit/>
          </a:bodyPr>
          <a:lstStyle/>
          <a:p>
            <a:r>
              <a:rPr lang="en-US" sz="4200" dirty="0" smtClean="0"/>
              <a:t>From the chapter: </a:t>
            </a:r>
          </a:p>
          <a:p>
            <a:r>
              <a:rPr lang="en-US" sz="4200" dirty="0" smtClean="0"/>
              <a:t>“How </a:t>
            </a:r>
            <a:r>
              <a:rPr lang="en-US" sz="4200" dirty="0"/>
              <a:t>Most </a:t>
            </a:r>
            <a:r>
              <a:rPr lang="en-US" sz="4200" dirty="0" smtClean="0"/>
              <a:t>Investors Turn </a:t>
            </a:r>
            <a:r>
              <a:rPr lang="en-US" sz="4200" dirty="0"/>
              <a:t>a Winner’s </a:t>
            </a:r>
            <a:r>
              <a:rPr lang="en-US" sz="4200" dirty="0" smtClean="0"/>
              <a:t>Game into </a:t>
            </a:r>
            <a:r>
              <a:rPr lang="en-US" sz="4200" dirty="0"/>
              <a:t>a Loser’s </a:t>
            </a:r>
            <a:r>
              <a:rPr lang="en-US" sz="4200" dirty="0" smtClean="0"/>
              <a:t>Game”</a:t>
            </a:r>
          </a:p>
          <a:p>
            <a:endParaRPr lang="en-US" sz="3200" dirty="0" smtClean="0">
              <a:latin typeface="CgCloister"/>
            </a:endParaRPr>
          </a:p>
          <a:p>
            <a:pPr marL="285750" indent="-285750">
              <a:buFont typeface="Arial" panose="020B0604020202020204" pitchFamily="34" charset="0"/>
              <a:buChar char="•"/>
            </a:pPr>
            <a:r>
              <a:rPr lang="en-US" sz="3200" dirty="0" smtClean="0">
                <a:latin typeface="CgCloister"/>
              </a:rPr>
              <a:t>All </a:t>
            </a:r>
            <a:r>
              <a:rPr lang="en-US" sz="3200" dirty="0">
                <a:latin typeface="CgCloister"/>
              </a:rPr>
              <a:t>investors as a </a:t>
            </a:r>
            <a:r>
              <a:rPr lang="en-US" sz="3200" dirty="0" smtClean="0">
                <a:latin typeface="CgCloister"/>
              </a:rPr>
              <a:t>group must </a:t>
            </a:r>
            <a:r>
              <a:rPr lang="en-US" sz="3200" dirty="0">
                <a:latin typeface="CgCloister"/>
              </a:rPr>
              <a:t>necessarily earn precisely the market return, </a:t>
            </a:r>
            <a:r>
              <a:rPr lang="en-US" sz="3200" dirty="0">
                <a:latin typeface="CgCloisterIt"/>
              </a:rPr>
              <a:t>but </a:t>
            </a:r>
            <a:r>
              <a:rPr lang="en-US" sz="3200" dirty="0" smtClean="0">
                <a:latin typeface="CgCloisterIt"/>
              </a:rPr>
              <a:t>only before </a:t>
            </a:r>
            <a:r>
              <a:rPr lang="en-US" sz="3200" dirty="0">
                <a:latin typeface="CgCloisterIt"/>
              </a:rPr>
              <a:t>the costs of investing are deducted</a:t>
            </a:r>
            <a:r>
              <a:rPr lang="en-US" sz="3200" dirty="0" smtClean="0">
                <a:latin typeface="CgCloisterIt"/>
              </a:rPr>
              <a:t>.</a:t>
            </a:r>
          </a:p>
          <a:p>
            <a:endParaRPr lang="en-US" sz="3200" dirty="0">
              <a:latin typeface="CgCloisterIt"/>
            </a:endParaRPr>
          </a:p>
          <a:p>
            <a:pPr marL="285750" indent="-285750">
              <a:buFont typeface="Arial" panose="020B0604020202020204" pitchFamily="34" charset="0"/>
              <a:buChar char="•"/>
            </a:pPr>
            <a:r>
              <a:rPr lang="en-US" sz="3200" dirty="0" smtClean="0">
                <a:latin typeface="CgCloister"/>
              </a:rPr>
              <a:t>There are, then, these two certainties: </a:t>
            </a:r>
          </a:p>
          <a:p>
            <a:r>
              <a:rPr lang="en-US" sz="3200" dirty="0">
                <a:latin typeface="CgCloister"/>
              </a:rPr>
              <a:t>	</a:t>
            </a:r>
            <a:r>
              <a:rPr lang="en-US" sz="3200" dirty="0" smtClean="0">
                <a:latin typeface="CgCloister"/>
              </a:rPr>
              <a:t>(1) </a:t>
            </a:r>
            <a:r>
              <a:rPr lang="en-US" sz="3200" dirty="0" smtClean="0">
                <a:latin typeface="CgCloisterIt"/>
              </a:rPr>
              <a:t>Beating the market before costs is a zero-sum game</a:t>
            </a:r>
            <a:r>
              <a:rPr lang="en-US" sz="3200" dirty="0" smtClean="0">
                <a:latin typeface="CgCloister"/>
              </a:rPr>
              <a:t>; </a:t>
            </a:r>
          </a:p>
          <a:p>
            <a:r>
              <a:rPr lang="en-US" sz="3200" dirty="0">
                <a:latin typeface="CgCloister"/>
              </a:rPr>
              <a:t>	</a:t>
            </a:r>
            <a:r>
              <a:rPr lang="en-US" sz="3200" dirty="0" smtClean="0">
                <a:latin typeface="CgCloister"/>
              </a:rPr>
              <a:t>(2) </a:t>
            </a:r>
            <a:r>
              <a:rPr lang="en-US" sz="3200" dirty="0" smtClean="0">
                <a:latin typeface="CgCloisterIt"/>
              </a:rPr>
              <a:t>Beating the market after costs is a loser’s game.</a:t>
            </a:r>
            <a:endParaRPr lang="en-US" sz="3200" dirty="0" smtClean="0"/>
          </a:p>
        </p:txBody>
      </p:sp>
    </p:spTree>
    <p:extLst>
      <p:ext uri="{BB962C8B-B14F-4D97-AF65-F5344CB8AC3E}">
        <p14:creationId xmlns:p14="http://schemas.microsoft.com/office/powerpoint/2010/main" val="103950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0504" y="77250"/>
            <a:ext cx="7053942" cy="6380534"/>
          </a:xfrm>
          <a:prstGeom prst="rect">
            <a:avLst/>
          </a:prstGeom>
        </p:spPr>
      </p:pic>
      <p:sp>
        <p:nvSpPr>
          <p:cNvPr id="3" name="TextBox 2"/>
          <p:cNvSpPr txBox="1"/>
          <p:nvPr/>
        </p:nvSpPr>
        <p:spPr>
          <a:xfrm>
            <a:off x="8451682" y="5460284"/>
            <a:ext cx="3657600" cy="1323439"/>
          </a:xfrm>
          <a:prstGeom prst="rect">
            <a:avLst/>
          </a:prstGeom>
          <a:noFill/>
        </p:spPr>
        <p:txBody>
          <a:bodyPr wrap="square" rtlCol="0">
            <a:spAutoFit/>
          </a:bodyPr>
          <a:lstStyle/>
          <a:p>
            <a:pPr algn="r"/>
            <a:r>
              <a:rPr lang="en-US" sz="4000" dirty="0" smtClean="0"/>
              <a:t>Thank You</a:t>
            </a:r>
          </a:p>
          <a:p>
            <a:pPr algn="r"/>
            <a:r>
              <a:rPr lang="en-US" sz="4000" dirty="0" smtClean="0"/>
              <a:t>By: Ashish Jain</a:t>
            </a:r>
            <a:endParaRPr lang="en-US" sz="4000" dirty="0"/>
          </a:p>
        </p:txBody>
      </p:sp>
    </p:spTree>
    <p:extLst>
      <p:ext uri="{BB962C8B-B14F-4D97-AF65-F5344CB8AC3E}">
        <p14:creationId xmlns:p14="http://schemas.microsoft.com/office/powerpoint/2010/main" val="312951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4" y="13060"/>
            <a:ext cx="12152815" cy="6555641"/>
          </a:xfrm>
          <a:prstGeom prst="rect">
            <a:avLst/>
          </a:prstGeom>
          <a:noFill/>
        </p:spPr>
        <p:txBody>
          <a:bodyPr wrap="square" rtlCol="0">
            <a:spAutoFit/>
          </a:bodyPr>
          <a:lstStyle/>
          <a:p>
            <a:r>
              <a:rPr lang="en-US" sz="4200" dirty="0"/>
              <a:t>“SUCCESSFUL INVESTING IS ALL about common sense. As the Oracle has said, it is simple, but it is not easy. Simple arithmetic suggests, and history confirms, that the winning strategy is to own all of the nation’s publicly held businesses at very low cost. By doing so you are guaranteed to capture almost the entire return that they </a:t>
            </a:r>
            <a:r>
              <a:rPr lang="en-US" sz="4200" dirty="0" smtClean="0"/>
              <a:t>generate. </a:t>
            </a:r>
            <a:r>
              <a:rPr lang="en-US" sz="4200" dirty="0"/>
              <a:t>The best way to implement this strategy is indeed simple: Buying a fund that holds this market portfolio, and holding it forever. Such a fund is called an index fund</a:t>
            </a:r>
            <a:r>
              <a:rPr lang="en-US" sz="4200" dirty="0" smtClean="0"/>
              <a:t>.”</a:t>
            </a:r>
            <a:endParaRPr lang="en-US" sz="4200" dirty="0"/>
          </a:p>
        </p:txBody>
      </p:sp>
    </p:spTree>
    <p:extLst>
      <p:ext uri="{BB962C8B-B14F-4D97-AF65-F5344CB8AC3E}">
        <p14:creationId xmlns:p14="http://schemas.microsoft.com/office/powerpoint/2010/main" val="2728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577" y="1511056"/>
            <a:ext cx="11116491" cy="2167132"/>
          </a:xfrm>
          <a:prstGeom prst="rect">
            <a:avLst/>
          </a:prstGeom>
        </p:spPr>
        <p:txBody>
          <a:bodyPr wrap="square">
            <a:spAutoFit/>
          </a:bodyPr>
          <a:lstStyle/>
          <a:p>
            <a:pPr>
              <a:lnSpc>
                <a:spcPct val="107000"/>
              </a:lnSpc>
            </a:pPr>
            <a:r>
              <a:rPr lang="en-US" sz="4200" dirty="0" smtClean="0">
                <a:latin typeface="CloisterURWT-Bol"/>
                <a:ea typeface="Calibri" panose="020F0502020204030204" pitchFamily="34" charset="0"/>
                <a:cs typeface="CloisterURWT-Bol"/>
              </a:rPr>
              <a:t>Index </a:t>
            </a:r>
            <a:r>
              <a:rPr lang="en-US" sz="4200" dirty="0">
                <a:latin typeface="CloisterURWT-Bol"/>
                <a:ea typeface="Calibri" panose="020F0502020204030204" pitchFamily="34" charset="0"/>
                <a:cs typeface="CloisterURWT-Bol"/>
              </a:rPr>
              <a:t>funds eliminate the risks </a:t>
            </a:r>
            <a:r>
              <a:rPr lang="en-US" sz="4200" dirty="0" smtClean="0">
                <a:latin typeface="CloisterURWT-Bol"/>
                <a:ea typeface="Calibri" panose="020F0502020204030204" pitchFamily="34" charset="0"/>
                <a:cs typeface="CloisterURWT-Bol"/>
              </a:rPr>
              <a:t>of individual </a:t>
            </a:r>
            <a:r>
              <a:rPr lang="en-US" sz="4200" dirty="0">
                <a:latin typeface="CloisterURWT-Bol"/>
                <a:ea typeface="Calibri" panose="020F0502020204030204" pitchFamily="34" charset="0"/>
                <a:cs typeface="CloisterURWT-Bol"/>
              </a:rPr>
              <a:t>stocks, market sectors, and </a:t>
            </a:r>
            <a:r>
              <a:rPr lang="en-US" sz="4200" dirty="0" smtClean="0">
                <a:latin typeface="CloisterURWT-Bol"/>
                <a:ea typeface="Calibri" panose="020F0502020204030204" pitchFamily="34" charset="0"/>
                <a:cs typeface="CloisterURWT-Bol"/>
              </a:rPr>
              <a:t>manager selection</a:t>
            </a:r>
            <a:r>
              <a:rPr lang="en-US" sz="4200" dirty="0">
                <a:latin typeface="CloisterURWT-Bol"/>
                <a:ea typeface="Calibri" panose="020F0502020204030204" pitchFamily="34" charset="0"/>
                <a:cs typeface="CloisterURWT-Bol"/>
              </a:rPr>
              <a:t>. Only stock market risk remains.</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80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4" y="20155"/>
            <a:ext cx="12165875" cy="5909310"/>
          </a:xfrm>
          <a:prstGeom prst="rect">
            <a:avLst/>
          </a:prstGeom>
        </p:spPr>
        <p:txBody>
          <a:bodyPr wrap="square">
            <a:spAutoFit/>
          </a:bodyPr>
          <a:lstStyle/>
          <a:p>
            <a:r>
              <a:rPr lang="en-US" sz="4200" dirty="0">
                <a:latin typeface="CgCloister"/>
              </a:rPr>
              <a:t>Please don’t underestimate the power of </a:t>
            </a:r>
            <a:r>
              <a:rPr lang="en-US" sz="4200" dirty="0" smtClean="0">
                <a:latin typeface="CgCloister"/>
              </a:rPr>
              <a:t>compounding the </a:t>
            </a:r>
            <a:r>
              <a:rPr lang="en-US" sz="4200" dirty="0">
                <a:latin typeface="CgCloister"/>
              </a:rPr>
              <a:t>generous returns earned by our businesses. Over </a:t>
            </a:r>
            <a:r>
              <a:rPr lang="en-US" sz="4200" dirty="0" smtClean="0">
                <a:latin typeface="CgCloister"/>
              </a:rPr>
              <a:t>the past </a:t>
            </a:r>
            <a:r>
              <a:rPr lang="en-US" sz="4200" dirty="0">
                <a:latin typeface="CgCloister"/>
              </a:rPr>
              <a:t>century, our corporations have earned a return on </a:t>
            </a:r>
            <a:r>
              <a:rPr lang="en-US" sz="4200" dirty="0" smtClean="0">
                <a:latin typeface="CgCloister"/>
              </a:rPr>
              <a:t>their capital </a:t>
            </a:r>
            <a:r>
              <a:rPr lang="en-US" sz="4200" dirty="0">
                <a:latin typeface="CgCloister"/>
              </a:rPr>
              <a:t>of 9.5 percent per year. Compounded at that </a:t>
            </a:r>
            <a:r>
              <a:rPr lang="en-US" sz="4200" dirty="0" smtClean="0">
                <a:latin typeface="CgCloister"/>
              </a:rPr>
              <a:t>rate over </a:t>
            </a:r>
            <a:r>
              <a:rPr lang="en-US" sz="4200" dirty="0">
                <a:latin typeface="CgCloister"/>
              </a:rPr>
              <a:t>a decade, each $1 initially invested grows to $</a:t>
            </a:r>
            <a:r>
              <a:rPr lang="en-US" sz="4200" dirty="0" smtClean="0">
                <a:latin typeface="CgCloister"/>
              </a:rPr>
              <a:t>2.48; over </a:t>
            </a:r>
            <a:r>
              <a:rPr lang="en-US" sz="4200" dirty="0">
                <a:latin typeface="CgCloister"/>
              </a:rPr>
              <a:t>two decades, $6.14; over three decades, $15.22; </a:t>
            </a:r>
            <a:r>
              <a:rPr lang="en-US" sz="4200" dirty="0" smtClean="0">
                <a:latin typeface="CgCloister"/>
              </a:rPr>
              <a:t>over four </a:t>
            </a:r>
            <a:r>
              <a:rPr lang="en-US" sz="4200" dirty="0">
                <a:latin typeface="CgCloister"/>
              </a:rPr>
              <a:t>decades, $37.72, and over five decades, $93.48</a:t>
            </a:r>
            <a:r>
              <a:rPr lang="en-US" sz="4200" dirty="0" smtClean="0">
                <a:latin typeface="CgCloister"/>
              </a:rPr>
              <a:t>.</a:t>
            </a:r>
            <a:endParaRPr lang="en-US" sz="4200" dirty="0"/>
          </a:p>
        </p:txBody>
      </p:sp>
    </p:spTree>
    <p:extLst>
      <p:ext uri="{BB962C8B-B14F-4D97-AF65-F5344CB8AC3E}">
        <p14:creationId xmlns:p14="http://schemas.microsoft.com/office/powerpoint/2010/main" val="3276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4" y="26125"/>
            <a:ext cx="12165876" cy="6647974"/>
          </a:xfrm>
          <a:prstGeom prst="rect">
            <a:avLst/>
          </a:prstGeom>
        </p:spPr>
        <p:txBody>
          <a:bodyPr wrap="square">
            <a:spAutoFit/>
          </a:bodyPr>
          <a:lstStyle/>
          <a:p>
            <a:r>
              <a:rPr lang="en-US" sz="4200" dirty="0" smtClean="0"/>
              <a:t>The Man in The Middle</a:t>
            </a:r>
          </a:p>
          <a:p>
            <a:endParaRPr lang="en-US" sz="2400" dirty="0"/>
          </a:p>
          <a:p>
            <a:r>
              <a:rPr lang="en-US" sz="2400" dirty="0" smtClean="0"/>
              <a:t>But </a:t>
            </a:r>
            <a:r>
              <a:rPr lang="en-US" sz="2400" dirty="0"/>
              <a:t>the costs of playing the investment game </a:t>
            </a:r>
            <a:r>
              <a:rPr lang="en-US" sz="2400" dirty="0" smtClean="0"/>
              <a:t>both reduce </a:t>
            </a:r>
            <a:r>
              <a:rPr lang="en-US" sz="2400" dirty="0"/>
              <a:t>the gains of the winners and increases </a:t>
            </a:r>
            <a:r>
              <a:rPr lang="en-US" sz="2400" dirty="0" smtClean="0"/>
              <a:t>the losses </a:t>
            </a:r>
            <a:r>
              <a:rPr lang="en-US" sz="2400" dirty="0"/>
              <a:t>of the losers. So who wins? You know who </a:t>
            </a:r>
            <a:r>
              <a:rPr lang="en-US" sz="2400" dirty="0" smtClean="0"/>
              <a:t>wins. The </a:t>
            </a:r>
            <a:r>
              <a:rPr lang="en-US" sz="2400" dirty="0"/>
              <a:t>man in the middle (actually, the men and </a:t>
            </a:r>
            <a:r>
              <a:rPr lang="en-US" sz="2400" dirty="0" smtClean="0"/>
              <a:t>women in </a:t>
            </a:r>
            <a:r>
              <a:rPr lang="en-US" sz="2400" dirty="0"/>
              <a:t>the middle, the brokers, the investment bankers, </a:t>
            </a:r>
            <a:r>
              <a:rPr lang="en-US" sz="2400" dirty="0" smtClean="0"/>
              <a:t>the money </a:t>
            </a:r>
            <a:r>
              <a:rPr lang="en-US" sz="2400" dirty="0"/>
              <a:t>managers, the marketers, the lawyers, the </a:t>
            </a:r>
            <a:r>
              <a:rPr lang="en-US" sz="2400" dirty="0" smtClean="0"/>
              <a:t>accountants, the </a:t>
            </a:r>
            <a:r>
              <a:rPr lang="en-US" sz="2400" dirty="0"/>
              <a:t>operations departments of our </a:t>
            </a:r>
            <a:r>
              <a:rPr lang="en-US" sz="2400" dirty="0" smtClean="0"/>
              <a:t>financial system</a:t>
            </a:r>
            <a:r>
              <a:rPr lang="en-US" sz="2400" dirty="0"/>
              <a:t>) is the only sure winner in the game of </a:t>
            </a:r>
            <a:r>
              <a:rPr lang="en-US" sz="2400" dirty="0" smtClean="0"/>
              <a:t>investing. Our </a:t>
            </a:r>
            <a:r>
              <a:rPr lang="en-US" sz="2400" dirty="0"/>
              <a:t>financial croupiers always win. In the </a:t>
            </a:r>
            <a:r>
              <a:rPr lang="en-US" sz="2400" dirty="0" smtClean="0"/>
              <a:t>casino, the </a:t>
            </a:r>
            <a:r>
              <a:rPr lang="en-US" sz="2400" dirty="0"/>
              <a:t>house always wins. In horse racing, the track </a:t>
            </a:r>
            <a:r>
              <a:rPr lang="en-US" sz="2400" dirty="0" smtClean="0"/>
              <a:t>always wins</a:t>
            </a:r>
            <a:r>
              <a:rPr lang="en-US" sz="2400" dirty="0"/>
              <a:t>. In the </a:t>
            </a:r>
            <a:r>
              <a:rPr lang="en-US" sz="2400" dirty="0" smtClean="0"/>
              <a:t>Powerball </a:t>
            </a:r>
            <a:r>
              <a:rPr lang="en-US" sz="2400" dirty="0"/>
              <a:t>lottery, the state </a:t>
            </a:r>
            <a:r>
              <a:rPr lang="en-US" sz="2400" dirty="0" smtClean="0"/>
              <a:t>always wins</a:t>
            </a:r>
            <a:r>
              <a:rPr lang="en-US" sz="2400" dirty="0"/>
              <a:t>. Investing is no different. After the deduction </a:t>
            </a:r>
            <a:r>
              <a:rPr lang="en-US" sz="2400" dirty="0" smtClean="0"/>
              <a:t>of the </a:t>
            </a:r>
            <a:r>
              <a:rPr lang="en-US" sz="2400" dirty="0"/>
              <a:t>costs of investing, beating the stock market is </a:t>
            </a:r>
            <a:r>
              <a:rPr lang="en-US" sz="2400" dirty="0" smtClean="0"/>
              <a:t>a loser’s </a:t>
            </a:r>
            <a:r>
              <a:rPr lang="en-US" sz="2400" dirty="0"/>
              <a:t>game</a:t>
            </a:r>
            <a:r>
              <a:rPr lang="en-US" sz="2400" dirty="0" smtClean="0"/>
              <a:t>.</a:t>
            </a:r>
          </a:p>
          <a:p>
            <a:endParaRPr lang="en-US" sz="2400" dirty="0"/>
          </a:p>
          <a:p>
            <a:r>
              <a:rPr lang="en-US" sz="2400" dirty="0"/>
              <a:t>This book will tell you why you should stop </a:t>
            </a:r>
            <a:r>
              <a:rPr lang="en-US" sz="2400" dirty="0" smtClean="0"/>
              <a:t>contributing to </a:t>
            </a:r>
            <a:r>
              <a:rPr lang="en-US" sz="2400" dirty="0"/>
              <a:t>the croupiers of the financial markets, who rake </a:t>
            </a:r>
            <a:r>
              <a:rPr lang="en-US" sz="2400" dirty="0" smtClean="0"/>
              <a:t>in something </a:t>
            </a:r>
            <a:r>
              <a:rPr lang="en-US" sz="2400" dirty="0"/>
              <a:t>like $400 billion each year from you and </a:t>
            </a:r>
            <a:r>
              <a:rPr lang="en-US" sz="2400" dirty="0" smtClean="0"/>
              <a:t>your fellow </a:t>
            </a:r>
            <a:r>
              <a:rPr lang="en-US" sz="2400" dirty="0"/>
              <a:t>investors. It will also tell you how easy it is to </a:t>
            </a:r>
            <a:r>
              <a:rPr lang="en-US" sz="2400" dirty="0" smtClean="0"/>
              <a:t>do just </a:t>
            </a:r>
            <a:r>
              <a:rPr lang="en-US" sz="2400" dirty="0"/>
              <a:t>that: simply buy the entire stock market. Then, </a:t>
            </a:r>
            <a:r>
              <a:rPr lang="en-US" sz="2400" dirty="0" smtClean="0"/>
              <a:t>once you </a:t>
            </a:r>
            <a:r>
              <a:rPr lang="en-US" sz="2400" dirty="0"/>
              <a:t>have bought your stocks, get out of the casino </a:t>
            </a:r>
            <a:r>
              <a:rPr lang="en-US" sz="2400" dirty="0" smtClean="0"/>
              <a:t>and stay </a:t>
            </a:r>
            <a:r>
              <a:rPr lang="en-US" sz="2400" dirty="0"/>
              <a:t>out. Just hold the market portfolio forever. </a:t>
            </a:r>
            <a:r>
              <a:rPr lang="en-US" sz="2400" dirty="0" smtClean="0"/>
              <a:t>And that’s </a:t>
            </a:r>
            <a:r>
              <a:rPr lang="en-US" sz="2400" dirty="0"/>
              <a:t>what the index fund does</a:t>
            </a:r>
            <a:r>
              <a:rPr lang="en-US" sz="2400" dirty="0" smtClean="0"/>
              <a:t>.</a:t>
            </a:r>
          </a:p>
          <a:p>
            <a:endParaRPr lang="en-US" sz="2400" dirty="0"/>
          </a:p>
        </p:txBody>
      </p:sp>
    </p:spTree>
    <p:extLst>
      <p:ext uri="{BB962C8B-B14F-4D97-AF65-F5344CB8AC3E}">
        <p14:creationId xmlns:p14="http://schemas.microsoft.com/office/powerpoint/2010/main" val="145004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
            <a:ext cx="12192000" cy="6555641"/>
          </a:xfrm>
          <a:prstGeom prst="rect">
            <a:avLst/>
          </a:prstGeom>
          <a:noFill/>
        </p:spPr>
        <p:txBody>
          <a:bodyPr wrap="square" rtlCol="0">
            <a:spAutoFit/>
          </a:bodyPr>
          <a:lstStyle/>
          <a:p>
            <a:r>
              <a:rPr lang="en-US" sz="4200" dirty="0"/>
              <a:t>Once upon a </a:t>
            </a:r>
            <a:r>
              <a:rPr lang="en-US" sz="4200" dirty="0" smtClean="0"/>
              <a:t>Time...</a:t>
            </a:r>
            <a:endParaRPr lang="en-US" sz="4200" dirty="0"/>
          </a:p>
          <a:p>
            <a:r>
              <a:rPr lang="en-US" dirty="0"/>
              <a:t>A wealthy family named the Gotrocks, grown over the generations to include thousands of brothers, sisters, aunts, uncles, and cousins, owned 100 percent of every stock in the United States. Each year, they reaped the rewards of investing: all the earnings growth that those thousands of corporations generated and all the dividends that they distributed.</a:t>
            </a:r>
          </a:p>
          <a:p>
            <a:r>
              <a:rPr lang="en-US" dirty="0"/>
              <a:t> </a:t>
            </a:r>
          </a:p>
          <a:p>
            <a:r>
              <a:rPr lang="en-US" dirty="0"/>
              <a:t>Each family member grew wealthier at the same pace, and all was harmonious. Their investment had compounded over the decades, creating enormous wealth, because the Gotrocks family was playing a winner’s game.</a:t>
            </a:r>
          </a:p>
          <a:p>
            <a:r>
              <a:rPr lang="en-US" dirty="0"/>
              <a:t> </a:t>
            </a:r>
          </a:p>
          <a:p>
            <a:r>
              <a:rPr lang="en-US" dirty="0"/>
              <a:t>But after a while, a few fast-talking Helpers arrive on the scene, and they persuade some “smart” Gotrocks cousins that they can earn a larger share than the other relatives. These Helpers convince the cousins to sell some of their shares in the companies to other family members and to buy some shares of others from them in return. The Helpers handle the transactions, and as brokers, they receive commissions for their services. The ownership is thus rearranged among the family members. To their surprise, however, the family wealth begins to grow at a slower pace. Why? Because some of the return is now consumed by the Helpers, and the family’s share of the generous pie that U.S. industry bakes each year 100 percent at the outset, starts to decline, simply because some of the return is now consumed by the Helpers.</a:t>
            </a:r>
          </a:p>
          <a:p>
            <a:r>
              <a:rPr lang="en-US" dirty="0"/>
              <a:t> </a:t>
            </a:r>
          </a:p>
          <a:p>
            <a:r>
              <a:rPr lang="en-US" dirty="0"/>
              <a:t>The smart cousins quickly realize that their plan has actually diminished the rate of growth in the family’s wealth. They recognize that their foray into stock-picking has been a failure and conclude that they need professional assistance, the better to pick the right stocks for themselves. So they hire stock-picking experts—more Helpers!—to gain an advantage. These money managers charge a fee for their services. So when the family appraises its wealth a year later, it finds that its share of the pie has diminished even further.</a:t>
            </a:r>
          </a:p>
          <a:p>
            <a:r>
              <a:rPr lang="en-US" dirty="0"/>
              <a:t> </a:t>
            </a:r>
          </a:p>
        </p:txBody>
      </p:sp>
    </p:spTree>
    <p:extLst>
      <p:ext uri="{BB962C8B-B14F-4D97-AF65-F5344CB8AC3E}">
        <p14:creationId xmlns:p14="http://schemas.microsoft.com/office/powerpoint/2010/main" val="39769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061"/>
            <a:ext cx="12192000" cy="4339650"/>
          </a:xfrm>
          <a:prstGeom prst="rect">
            <a:avLst/>
          </a:prstGeom>
          <a:noFill/>
        </p:spPr>
        <p:txBody>
          <a:bodyPr wrap="square" rtlCol="0">
            <a:spAutoFit/>
          </a:bodyPr>
          <a:lstStyle/>
          <a:p>
            <a:r>
              <a:rPr lang="en-US" sz="4200" dirty="0"/>
              <a:t>Once upon a Time</a:t>
            </a:r>
            <a:r>
              <a:rPr lang="en-US" sz="4200" dirty="0" smtClean="0"/>
              <a:t>... (Continued)</a:t>
            </a:r>
            <a:endParaRPr lang="en-US" sz="4200" dirty="0"/>
          </a:p>
          <a:p>
            <a:endParaRPr lang="en-US" dirty="0" smtClean="0"/>
          </a:p>
          <a:p>
            <a:r>
              <a:rPr lang="en-US" dirty="0" smtClean="0"/>
              <a:t>Alarmed at last, the family sits down together and takes stock of the events that have transpired since some of them began to try to outsmart the others. “How is it,” they ask, “that our original 100 percent share of the pie— made up each year of all those dividends and earnings— has dwindled to just 60 percent?” Their wisest member, a sage old uncle, softly responds: “All that money you’ve</a:t>
            </a:r>
          </a:p>
          <a:p>
            <a:r>
              <a:rPr lang="en-US" dirty="0" smtClean="0"/>
              <a:t>paid to those Helpers and all those unnecessary extra taxes you’re paying come directly out of our family’s total earnings and dividends. Go back to square one, and do so immediately. Get rid of all your brokers. Get rid of all your money managers. Get rid of all your consultants. Then our family will again reap 100 percent of however large a pie that corporate America bakes for us, year after year.”</a:t>
            </a:r>
          </a:p>
          <a:p>
            <a:r>
              <a:rPr lang="en-US" dirty="0" smtClean="0"/>
              <a:t>They followed the old uncle’s wise advice, returning to their original passive but productive strategy, holding all the stocks of corporate America, and standing pat. That is exactly what an index fund does.</a:t>
            </a:r>
          </a:p>
          <a:p>
            <a:r>
              <a:rPr lang="en-US" dirty="0" smtClean="0"/>
              <a:t>. . . and the Gotrocks Family Lived Happily Ever After</a:t>
            </a:r>
          </a:p>
          <a:p>
            <a:endParaRPr lang="en-US" dirty="0"/>
          </a:p>
        </p:txBody>
      </p:sp>
    </p:spTree>
    <p:extLst>
      <p:ext uri="{BB962C8B-B14F-4D97-AF65-F5344CB8AC3E}">
        <p14:creationId xmlns:p14="http://schemas.microsoft.com/office/powerpoint/2010/main" val="233958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221"/>
            <a:ext cx="12191999" cy="4616648"/>
          </a:xfrm>
          <a:prstGeom prst="rect">
            <a:avLst/>
          </a:prstGeom>
        </p:spPr>
        <p:txBody>
          <a:bodyPr wrap="square">
            <a:spAutoFit/>
          </a:bodyPr>
          <a:lstStyle/>
          <a:p>
            <a:r>
              <a:rPr lang="en-US" sz="4200" dirty="0"/>
              <a:t>The way to </a:t>
            </a:r>
            <a:r>
              <a:rPr lang="en-US" sz="4200" dirty="0" smtClean="0"/>
              <a:t>wealth for </a:t>
            </a:r>
            <a:r>
              <a:rPr lang="en-US" sz="4200" dirty="0"/>
              <a:t>those in the business </a:t>
            </a:r>
            <a:r>
              <a:rPr lang="en-US" sz="4200" dirty="0" smtClean="0"/>
              <a:t>of investment is </a:t>
            </a:r>
            <a:r>
              <a:rPr lang="en-US" sz="4200" dirty="0"/>
              <a:t>to persuade their clients</a:t>
            </a:r>
            <a:r>
              <a:rPr lang="en-US" sz="4200" dirty="0" smtClean="0"/>
              <a:t>, “</a:t>
            </a:r>
            <a:r>
              <a:rPr lang="en-US" sz="4200" dirty="0"/>
              <a:t>Don’t just stand there. Do something.” </a:t>
            </a:r>
            <a:endParaRPr lang="en-US" sz="4200" dirty="0" smtClean="0"/>
          </a:p>
          <a:p>
            <a:endParaRPr lang="en-US" sz="4200" dirty="0"/>
          </a:p>
          <a:p>
            <a:r>
              <a:rPr lang="en-US" sz="4200" dirty="0" smtClean="0"/>
              <a:t>But </a:t>
            </a:r>
            <a:r>
              <a:rPr lang="en-US" sz="4200" dirty="0"/>
              <a:t>the way </a:t>
            </a:r>
            <a:r>
              <a:rPr lang="en-US" sz="4200" dirty="0" smtClean="0"/>
              <a:t>to wealth </a:t>
            </a:r>
            <a:r>
              <a:rPr lang="en-US" sz="4200" dirty="0"/>
              <a:t>for their clients in the aggregate is to follow </a:t>
            </a:r>
            <a:r>
              <a:rPr lang="en-US" sz="4200" dirty="0" smtClean="0"/>
              <a:t>the opposite </a:t>
            </a:r>
            <a:r>
              <a:rPr lang="en-US" sz="4200" dirty="0"/>
              <a:t>maxim: “Don’t do something. Just stand there.”</a:t>
            </a:r>
          </a:p>
        </p:txBody>
      </p:sp>
    </p:spTree>
    <p:extLst>
      <p:ext uri="{BB962C8B-B14F-4D97-AF65-F5344CB8AC3E}">
        <p14:creationId xmlns:p14="http://schemas.microsoft.com/office/powerpoint/2010/main" val="394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4" y="9076"/>
            <a:ext cx="12174586" cy="6278642"/>
          </a:xfrm>
          <a:prstGeom prst="rect">
            <a:avLst/>
          </a:prstGeom>
        </p:spPr>
        <p:txBody>
          <a:bodyPr wrap="square">
            <a:spAutoFit/>
          </a:bodyPr>
          <a:lstStyle/>
          <a:p>
            <a:r>
              <a:rPr lang="en-US" sz="4200" dirty="0" smtClean="0"/>
              <a:t>The Investor Emotions</a:t>
            </a:r>
          </a:p>
          <a:p>
            <a:endParaRPr lang="en-US" sz="3600" dirty="0" smtClean="0"/>
          </a:p>
          <a:p>
            <a:r>
              <a:rPr lang="en-US" sz="3600" dirty="0" smtClean="0"/>
              <a:t>We </a:t>
            </a:r>
            <a:r>
              <a:rPr lang="en-US" sz="3600" dirty="0"/>
              <a:t>can measure </a:t>
            </a:r>
            <a:r>
              <a:rPr lang="en-US" sz="3600" dirty="0" smtClean="0"/>
              <a:t>the </a:t>
            </a:r>
            <a:r>
              <a:rPr lang="en-US" sz="3600" dirty="0"/>
              <a:t>emotions </a:t>
            </a:r>
            <a:r>
              <a:rPr lang="en-US" sz="3600" dirty="0" smtClean="0"/>
              <a:t>of the investors by </a:t>
            </a:r>
            <a:r>
              <a:rPr lang="en-US" sz="3600" dirty="0"/>
              <a:t>the </a:t>
            </a:r>
            <a:r>
              <a:rPr lang="en-US" sz="3600" dirty="0" smtClean="0"/>
              <a:t>price/earnings (P/E</a:t>
            </a:r>
            <a:r>
              <a:rPr lang="en-US" sz="3600" dirty="0"/>
              <a:t>) ratio, which measures the number of dollars </a:t>
            </a:r>
            <a:r>
              <a:rPr lang="en-US" sz="3600" dirty="0" smtClean="0"/>
              <a:t>investors are </a:t>
            </a:r>
            <a:r>
              <a:rPr lang="en-US" sz="3600" dirty="0"/>
              <a:t>willing to pay for each dollar of earnings. </a:t>
            </a:r>
            <a:r>
              <a:rPr lang="en-US" sz="3600" dirty="0" smtClean="0"/>
              <a:t>As investor </a:t>
            </a:r>
            <a:r>
              <a:rPr lang="en-US" sz="3600" dirty="0"/>
              <a:t>confidence waxes and wanes, P/E multiples </a:t>
            </a:r>
            <a:r>
              <a:rPr lang="en-US" sz="3600" dirty="0" smtClean="0"/>
              <a:t>rise and </a:t>
            </a:r>
            <a:r>
              <a:rPr lang="en-US" sz="3600" dirty="0"/>
              <a:t>fall</a:t>
            </a:r>
            <a:r>
              <a:rPr lang="en-US" sz="3600" dirty="0" smtClean="0"/>
              <a:t>. </a:t>
            </a:r>
            <a:r>
              <a:rPr lang="en-US" sz="3600" dirty="0"/>
              <a:t>When greed holds sway, we see very high </a:t>
            </a:r>
            <a:r>
              <a:rPr lang="en-US" sz="3600" dirty="0" smtClean="0"/>
              <a:t>P/Es. </a:t>
            </a:r>
            <a:endParaRPr lang="en-US" sz="3600" dirty="0"/>
          </a:p>
          <a:p>
            <a:r>
              <a:rPr lang="en-US" sz="3600" dirty="0" smtClean="0"/>
              <a:t>When </a:t>
            </a:r>
            <a:r>
              <a:rPr lang="en-US" sz="3600" dirty="0"/>
              <a:t>hope prevails, P/Es are moderate. When fear is </a:t>
            </a:r>
            <a:r>
              <a:rPr lang="en-US" sz="3600" dirty="0" smtClean="0"/>
              <a:t>in the </a:t>
            </a:r>
            <a:r>
              <a:rPr lang="en-US" sz="3600" dirty="0"/>
              <a:t>saddle, P/Es are very low. Back and forth, over </a:t>
            </a:r>
            <a:r>
              <a:rPr lang="en-US" sz="3600" dirty="0" smtClean="0"/>
              <a:t>and over </a:t>
            </a:r>
            <a:r>
              <a:rPr lang="en-US" sz="3600" dirty="0"/>
              <a:t>again, swings in the emotions of investors </a:t>
            </a:r>
            <a:r>
              <a:rPr lang="en-US" sz="3600" dirty="0" smtClean="0"/>
              <a:t>momentarily derail </a:t>
            </a:r>
            <a:r>
              <a:rPr lang="en-US" sz="3600" dirty="0"/>
              <a:t>the steady long-range upward trend in </a:t>
            </a:r>
            <a:r>
              <a:rPr lang="en-US" sz="3600" dirty="0" smtClean="0"/>
              <a:t>the economics of investing.</a:t>
            </a:r>
            <a:endParaRPr lang="en-US" sz="3600" dirty="0"/>
          </a:p>
        </p:txBody>
      </p:sp>
    </p:spTree>
    <p:extLst>
      <p:ext uri="{BB962C8B-B14F-4D97-AF65-F5344CB8AC3E}">
        <p14:creationId xmlns:p14="http://schemas.microsoft.com/office/powerpoint/2010/main" val="274765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1167</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CgCloister</vt:lpstr>
      <vt:lpstr>CgCloisterIt</vt:lpstr>
      <vt:lpstr>CloisterURWT-Bol</vt:lpstr>
      <vt:lpstr>Times New Roman</vt:lpstr>
      <vt:lpstr>Office Theme</vt:lpstr>
      <vt:lpstr>The Little Book of Common Sense Investing By: John C Bogle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 Book of Common Sense Investing By: John C Bogle</dc:title>
  <dc:creator>Ashish Jain</dc:creator>
  <cp:lastModifiedBy>Ashish Jain</cp:lastModifiedBy>
  <cp:revision>25</cp:revision>
  <dcterms:created xsi:type="dcterms:W3CDTF">2019-05-19T11:01:52Z</dcterms:created>
  <dcterms:modified xsi:type="dcterms:W3CDTF">2019-05-20T07:53:04Z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2019-05-19T11:04:14.4990500Z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2019-05-19T11:04:14.4990500Z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