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7" autoAdjust="0"/>
    <p:restoredTop sz="94660"/>
  </p:normalViewPr>
  <p:slideViewPr>
    <p:cSldViewPr snapToGrid="0">
      <p:cViewPr varScale="1">
        <p:scale>
          <a:sx n="82" d="100"/>
          <a:sy n="82" d="100"/>
        </p:scale>
        <p:origin x="98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E042-0299-4930-A837-BE72A61E0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5CB54B-42D5-41E5-82E7-B334C11E5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E445EF-CE4F-41FE-B9B9-3F3FE3384B0E}"/>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5" name="Footer Placeholder 4">
            <a:extLst>
              <a:ext uri="{FF2B5EF4-FFF2-40B4-BE49-F238E27FC236}">
                <a16:creationId xmlns:a16="http://schemas.microsoft.com/office/drawing/2014/main" id="{331283DD-CC25-4240-8EE6-60BAB1B0D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85D38-2EBD-40E1-9049-B4C68DB192DE}"/>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315465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042B-D20C-4DFA-97B4-C0435076B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C1C614-C4AA-4381-9A39-04DB9FDA9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47CD9-245A-44EE-BFAB-CB6138033492}"/>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5" name="Footer Placeholder 4">
            <a:extLst>
              <a:ext uri="{FF2B5EF4-FFF2-40B4-BE49-F238E27FC236}">
                <a16:creationId xmlns:a16="http://schemas.microsoft.com/office/drawing/2014/main" id="{E161E2C6-7CFB-4CC2-897B-259741639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92821-EB0C-48BE-AA2D-A0678465166B}"/>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296090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4B4A2-4912-4150-BAC5-E165446C6C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4B2E8A-73A3-4B0D-B7E5-9FE528E1A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02067-1FC9-4F34-9D67-EF6DB91FCB4B}"/>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5" name="Footer Placeholder 4">
            <a:extLst>
              <a:ext uri="{FF2B5EF4-FFF2-40B4-BE49-F238E27FC236}">
                <a16:creationId xmlns:a16="http://schemas.microsoft.com/office/drawing/2014/main" id="{E216D063-29A6-403C-98AD-E05C82DC3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83976-4046-4CA5-8DBE-D6842F8AF5FE}"/>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202519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FD85-78A8-4094-AC4E-097F61B763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B5334-0547-49D1-81DB-BF7D43D15B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BEF84-4A64-452B-8FB3-BFEF414151F6}"/>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5" name="Footer Placeholder 4">
            <a:extLst>
              <a:ext uri="{FF2B5EF4-FFF2-40B4-BE49-F238E27FC236}">
                <a16:creationId xmlns:a16="http://schemas.microsoft.com/office/drawing/2014/main" id="{380328A6-7539-4E4C-A60A-9A96B0095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D34DB-3D92-4FA7-B1CE-F722373FB6C5}"/>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346017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3082-7DCF-4DEE-8331-50E70A22D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37762E-62B0-4D30-B704-F5E6B70AE5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02B3BE-F4AE-4163-BADD-6438D2961102}"/>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5" name="Footer Placeholder 4">
            <a:extLst>
              <a:ext uri="{FF2B5EF4-FFF2-40B4-BE49-F238E27FC236}">
                <a16:creationId xmlns:a16="http://schemas.microsoft.com/office/drawing/2014/main" id="{43A4171B-DC6A-4572-87D9-C4D1F23EB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19A89-3368-406A-B4F9-854FBA797B58}"/>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356947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CDB5-97DB-4EE8-8067-97DA329B1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A8F26-C502-41D7-A146-C7370C61DF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316FC2-FCDD-4EC3-B485-4670E58D9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79F32-2959-46F6-9CBF-49C91F81CE33}"/>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6" name="Footer Placeholder 5">
            <a:extLst>
              <a:ext uri="{FF2B5EF4-FFF2-40B4-BE49-F238E27FC236}">
                <a16:creationId xmlns:a16="http://schemas.microsoft.com/office/drawing/2014/main" id="{245F515B-69CD-4832-95F6-7340F66E9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1A98B-5BF9-4937-93D9-92121463069A}"/>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195791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2D69-AD77-4FBF-878B-4C4E6C6758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50480F-7165-4E8D-B3EE-B418EDC82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87ECDE-D8F8-4A23-BAFB-DDFD50684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34A808-F081-4DAE-BAC0-F83CD7B40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57EC1-5B28-4875-8DB7-9314916E8E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DF194-2147-49BB-AF2B-56BA0D87580A}"/>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8" name="Footer Placeholder 7">
            <a:extLst>
              <a:ext uri="{FF2B5EF4-FFF2-40B4-BE49-F238E27FC236}">
                <a16:creationId xmlns:a16="http://schemas.microsoft.com/office/drawing/2014/main" id="{08A0E429-EBBC-4B51-BE5C-39E481435B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DFD457-3014-428E-9AF4-A6B8C783B557}"/>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108502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8DC0-E0D1-4F18-B41B-1447031754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FFF964-B4E2-419C-9C62-BDB2F95DAB5B}"/>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4" name="Footer Placeholder 3">
            <a:extLst>
              <a:ext uri="{FF2B5EF4-FFF2-40B4-BE49-F238E27FC236}">
                <a16:creationId xmlns:a16="http://schemas.microsoft.com/office/drawing/2014/main" id="{9DEC3555-EEF4-44A0-A10D-9217E15DD2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6EBEF8-29DE-4F27-8406-873E877E27F1}"/>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58080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7EFB6-1CCE-4503-84EB-FF4DB7A0AFCF}"/>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3" name="Footer Placeholder 2">
            <a:extLst>
              <a:ext uri="{FF2B5EF4-FFF2-40B4-BE49-F238E27FC236}">
                <a16:creationId xmlns:a16="http://schemas.microsoft.com/office/drawing/2014/main" id="{82C9B9C3-2496-4E52-8AEF-5C978CAC54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7735AA-DB1D-4D34-8DEC-2B0051805036}"/>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17276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6DF9-7419-4AD8-8AAA-39922E682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A51561-6BC3-4CFC-ACCF-37D5779DF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FE5611-3355-4F09-A8E7-F6C2F425D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1D533-76BA-4C3E-9DE1-8F419070DE1D}"/>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6" name="Footer Placeholder 5">
            <a:extLst>
              <a:ext uri="{FF2B5EF4-FFF2-40B4-BE49-F238E27FC236}">
                <a16:creationId xmlns:a16="http://schemas.microsoft.com/office/drawing/2014/main" id="{9C042882-CB5C-4AF3-BA67-641CBE8BD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4C054-667C-45C4-B469-0DBA206F314D}"/>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94133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300E-1850-43C1-8724-B341A13AA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D598B0-F8EB-420F-9840-AE52A6A21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D24012-4200-4D2D-8084-67CAA4070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463A0-604B-4C3D-BE76-2049002732DE}"/>
              </a:ext>
            </a:extLst>
          </p:cNvPr>
          <p:cNvSpPr>
            <a:spLocks noGrp="1"/>
          </p:cNvSpPr>
          <p:nvPr>
            <p:ph type="dt" sz="half" idx="10"/>
          </p:nvPr>
        </p:nvSpPr>
        <p:spPr/>
        <p:txBody>
          <a:bodyPr/>
          <a:lstStyle/>
          <a:p>
            <a:fld id="{1B2D16BD-2AF0-4F41-8778-589C1B962CAE}" type="datetimeFigureOut">
              <a:rPr lang="en-US" smtClean="0"/>
              <a:t>7/22/2021</a:t>
            </a:fld>
            <a:endParaRPr lang="en-US"/>
          </a:p>
        </p:txBody>
      </p:sp>
      <p:sp>
        <p:nvSpPr>
          <p:cNvPr id="6" name="Footer Placeholder 5">
            <a:extLst>
              <a:ext uri="{FF2B5EF4-FFF2-40B4-BE49-F238E27FC236}">
                <a16:creationId xmlns:a16="http://schemas.microsoft.com/office/drawing/2014/main" id="{45B3A0BD-C1BF-412C-9E09-E3373EEDC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F1733-0B49-49F0-96BB-C8805D737048}"/>
              </a:ext>
            </a:extLst>
          </p:cNvPr>
          <p:cNvSpPr>
            <a:spLocks noGrp="1"/>
          </p:cNvSpPr>
          <p:nvPr>
            <p:ph type="sldNum" sz="quarter" idx="12"/>
          </p:nvPr>
        </p:nvSpPr>
        <p:spPr/>
        <p:txBody>
          <a:bodyPr/>
          <a:lstStyle/>
          <a:p>
            <a:fld id="{F6D60138-14F1-479A-8A35-67DF1E52B20C}" type="slidenum">
              <a:rPr lang="en-US" smtClean="0"/>
              <a:t>‹#›</a:t>
            </a:fld>
            <a:endParaRPr lang="en-US"/>
          </a:p>
        </p:txBody>
      </p:sp>
    </p:spTree>
    <p:extLst>
      <p:ext uri="{BB962C8B-B14F-4D97-AF65-F5344CB8AC3E}">
        <p14:creationId xmlns:p14="http://schemas.microsoft.com/office/powerpoint/2010/main" val="283997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6710-32AF-47E7-A5A6-F8352A944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10046A-A1DE-4907-B4D8-E8A4F2E36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06CEE-BF55-4CEF-8754-2A28ABA05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D16BD-2AF0-4F41-8778-589C1B962CAE}" type="datetimeFigureOut">
              <a:rPr lang="en-US" smtClean="0"/>
              <a:t>7/22/2021</a:t>
            </a:fld>
            <a:endParaRPr lang="en-US"/>
          </a:p>
        </p:txBody>
      </p:sp>
      <p:sp>
        <p:nvSpPr>
          <p:cNvPr id="5" name="Footer Placeholder 4">
            <a:extLst>
              <a:ext uri="{FF2B5EF4-FFF2-40B4-BE49-F238E27FC236}">
                <a16:creationId xmlns:a16="http://schemas.microsoft.com/office/drawing/2014/main" id="{3604D921-E1D6-467C-A941-9E7901552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5C7960-BF21-45D8-A6CD-7215F161C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60138-14F1-479A-8A35-67DF1E52B20C}" type="slidenum">
              <a:rPr lang="en-US" smtClean="0"/>
              <a:t>‹#›</a:t>
            </a:fld>
            <a:endParaRPr lang="en-US"/>
          </a:p>
        </p:txBody>
      </p:sp>
    </p:spTree>
    <p:extLst>
      <p:ext uri="{BB962C8B-B14F-4D97-AF65-F5344CB8AC3E}">
        <p14:creationId xmlns:p14="http://schemas.microsoft.com/office/powerpoint/2010/main" val="264966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44F7-9F4B-48B0-8BD6-3B5A3C8AA31F}"/>
              </a:ext>
            </a:extLst>
          </p:cNvPr>
          <p:cNvSpPr>
            <a:spLocks noGrp="1"/>
          </p:cNvSpPr>
          <p:nvPr>
            <p:ph type="ctrTitle"/>
          </p:nvPr>
        </p:nvSpPr>
        <p:spPr/>
        <p:txBody>
          <a:bodyPr>
            <a:normAutofit fontScale="90000"/>
          </a:bodyPr>
          <a:lstStyle/>
          <a:p>
            <a:r>
              <a:rPr lang="en-US" dirty="0"/>
              <a:t>Session 2 on ‘Understanding, Analyzing and Generating Text’</a:t>
            </a:r>
          </a:p>
        </p:txBody>
      </p:sp>
      <p:sp>
        <p:nvSpPr>
          <p:cNvPr id="3" name="Subtitle 2">
            <a:extLst>
              <a:ext uri="{FF2B5EF4-FFF2-40B4-BE49-F238E27FC236}">
                <a16:creationId xmlns:a16="http://schemas.microsoft.com/office/drawing/2014/main" id="{21C43E7E-0056-4646-81EF-DAA10D57838C}"/>
              </a:ext>
            </a:extLst>
          </p:cNvPr>
          <p:cNvSpPr>
            <a:spLocks noGrp="1"/>
          </p:cNvSpPr>
          <p:nvPr>
            <p:ph type="subTitle" idx="1"/>
          </p:nvPr>
        </p:nvSpPr>
        <p:spPr>
          <a:xfrm>
            <a:off x="1524000" y="3861786"/>
            <a:ext cx="9144000" cy="1396014"/>
          </a:xfrm>
        </p:spPr>
        <p:txBody>
          <a:bodyPr/>
          <a:lstStyle/>
          <a:p>
            <a:r>
              <a:rPr lang="en-US" dirty="0"/>
              <a:t>Ashish Jain / 9888 570 759 / ashishjain1547@gmail.com</a:t>
            </a:r>
          </a:p>
        </p:txBody>
      </p:sp>
    </p:spTree>
    <p:extLst>
      <p:ext uri="{BB962C8B-B14F-4D97-AF65-F5344CB8AC3E}">
        <p14:creationId xmlns:p14="http://schemas.microsoft.com/office/powerpoint/2010/main" val="358571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B92454-0E7D-4ADA-B44D-1FDE6ADAB195}"/>
              </a:ext>
            </a:extLst>
          </p:cNvPr>
          <p:cNvSpPr txBox="1"/>
          <p:nvPr/>
        </p:nvSpPr>
        <p:spPr>
          <a:xfrm>
            <a:off x="3471167" y="2272684"/>
            <a:ext cx="5495277" cy="1446550"/>
          </a:xfrm>
          <a:prstGeom prst="rect">
            <a:avLst/>
          </a:prstGeom>
          <a:noFill/>
        </p:spPr>
        <p:txBody>
          <a:bodyPr wrap="square" rtlCol="0">
            <a:spAutoFit/>
          </a:bodyPr>
          <a:lstStyle/>
          <a:p>
            <a:r>
              <a:rPr lang="en-US" sz="8800" b="1" dirty="0"/>
              <a:t>Thank you!</a:t>
            </a:r>
          </a:p>
        </p:txBody>
      </p:sp>
    </p:spTree>
    <p:extLst>
      <p:ext uri="{BB962C8B-B14F-4D97-AF65-F5344CB8AC3E}">
        <p14:creationId xmlns:p14="http://schemas.microsoft.com/office/powerpoint/2010/main" val="6382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257CD-5C08-438F-9FFC-445C2519CCD3}"/>
              </a:ext>
            </a:extLst>
          </p:cNvPr>
          <p:cNvSpPr txBox="1"/>
          <p:nvPr/>
        </p:nvSpPr>
        <p:spPr>
          <a:xfrm>
            <a:off x="275208" y="62144"/>
            <a:ext cx="11629747" cy="3693319"/>
          </a:xfrm>
          <a:prstGeom prst="rect">
            <a:avLst/>
          </a:prstGeom>
          <a:noFill/>
        </p:spPr>
        <p:txBody>
          <a:bodyPr wrap="square" rtlCol="0">
            <a:spAutoFit/>
          </a:bodyPr>
          <a:lstStyle/>
          <a:p>
            <a:r>
              <a:rPr lang="en-US" b="1" dirty="0"/>
              <a:t>DISCUSSED PREVIOUSLY IN ‘SESSION 1’</a:t>
            </a:r>
          </a:p>
          <a:p>
            <a:endParaRPr lang="en-US" dirty="0"/>
          </a:p>
          <a:p>
            <a:r>
              <a:rPr lang="en-US" dirty="0"/>
              <a:t> What natural language processing (NLP) is</a:t>
            </a:r>
          </a:p>
          <a:p>
            <a:r>
              <a:rPr lang="en-US" dirty="0"/>
              <a:t> Why NLP is hard and only recently has become widespread</a:t>
            </a:r>
            <a:br>
              <a:rPr lang="en-US" dirty="0"/>
            </a:br>
            <a:r>
              <a:rPr lang="en-US" dirty="0"/>
              <a:t> When word order and grammar is important and when it can be ignored</a:t>
            </a:r>
            <a:br>
              <a:rPr lang="en-US" dirty="0"/>
            </a:br>
            <a:r>
              <a:rPr lang="en-US" dirty="0"/>
              <a:t> How a chatbot combines many of the tools of NLP</a:t>
            </a:r>
            <a:br>
              <a:rPr lang="en-US" dirty="0"/>
            </a:br>
            <a:r>
              <a:rPr lang="en-US" dirty="0"/>
              <a:t> How to use a regular expression to build the start of a tiny chatbot</a:t>
            </a:r>
          </a:p>
          <a:p>
            <a:endParaRPr lang="en-US" dirty="0"/>
          </a:p>
          <a:p>
            <a:r>
              <a:rPr lang="en-US" dirty="0"/>
              <a:t>--</a:t>
            </a:r>
          </a:p>
          <a:p>
            <a:r>
              <a:rPr lang="en-US" dirty="0"/>
              <a:t> Tokenizing your text into words and n-grams (tokens)</a:t>
            </a:r>
          </a:p>
          <a:p>
            <a:r>
              <a:rPr lang="en-US" dirty="0"/>
              <a:t> Dealing with nonstandard punctuation and emoticons, like social media posts</a:t>
            </a:r>
          </a:p>
          <a:p>
            <a:r>
              <a:rPr lang="en-US" dirty="0"/>
              <a:t> Compressing your token vocabulary with stemming and lemmatization</a:t>
            </a:r>
          </a:p>
          <a:p>
            <a:r>
              <a:rPr lang="en-US" dirty="0"/>
              <a:t> Building a vector representation of a statement</a:t>
            </a:r>
          </a:p>
        </p:txBody>
      </p:sp>
    </p:spTree>
    <p:extLst>
      <p:ext uri="{BB962C8B-B14F-4D97-AF65-F5344CB8AC3E}">
        <p14:creationId xmlns:p14="http://schemas.microsoft.com/office/powerpoint/2010/main" val="370298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335F7-F8EA-4733-B7EE-6477E4C8552F}"/>
              </a:ext>
            </a:extLst>
          </p:cNvPr>
          <p:cNvSpPr txBox="1"/>
          <p:nvPr/>
        </p:nvSpPr>
        <p:spPr>
          <a:xfrm>
            <a:off x="0" y="71021"/>
            <a:ext cx="11940466" cy="6555641"/>
          </a:xfrm>
          <a:prstGeom prst="rect">
            <a:avLst/>
          </a:prstGeom>
          <a:noFill/>
        </p:spPr>
        <p:txBody>
          <a:bodyPr wrap="square" rtlCol="0">
            <a:spAutoFit/>
          </a:bodyPr>
          <a:lstStyle/>
          <a:p>
            <a:r>
              <a:rPr lang="en-US" b="1" dirty="0"/>
              <a:t>NORMALIZING YOUR VOCABULARY (PART 1)</a:t>
            </a:r>
          </a:p>
          <a:p>
            <a:endParaRPr lang="en-US" dirty="0"/>
          </a:p>
          <a:p>
            <a:r>
              <a:rPr lang="en-US" sz="1600" dirty="0"/>
              <a:t>Why normalize our vocabulary:</a:t>
            </a:r>
          </a:p>
          <a:p>
            <a:endParaRPr lang="en-US" sz="1600" dirty="0"/>
          </a:p>
          <a:p>
            <a:r>
              <a:rPr lang="en-US" sz="1600" dirty="0"/>
              <a:t>1. To reduce the vocabulary size as </a:t>
            </a:r>
            <a:r>
              <a:rPr lang="en-US" sz="1600" b="0" i="0" u="none" strike="noStrike" baseline="0" dirty="0">
                <a:solidFill>
                  <a:srgbClr val="262626"/>
                </a:solidFill>
                <a:latin typeface="NewBaskerville-Roman"/>
              </a:rPr>
              <a:t>vocabulary size is important to the performance of an NLP pipeline.</a:t>
            </a:r>
            <a:endParaRPr lang="en-US" sz="1600" dirty="0"/>
          </a:p>
          <a:p>
            <a:r>
              <a:rPr lang="en-US" sz="1600" dirty="0"/>
              <a:t>2. So that tokens that mean similar things are combined into a single, normalized form.</a:t>
            </a:r>
          </a:p>
          <a:p>
            <a:pPr algn="l"/>
            <a:r>
              <a:rPr lang="en-US" sz="1600" dirty="0"/>
              <a:t>3. It </a:t>
            </a:r>
            <a:r>
              <a:rPr lang="en-US" sz="1600" b="0" i="0" u="none" strike="noStrike" baseline="0" dirty="0">
                <a:solidFill>
                  <a:srgbClr val="262626"/>
                </a:solidFill>
                <a:latin typeface="NewBaskerville-Roman"/>
              </a:rPr>
              <a:t>improves the association of meaning across those different “spellings” of a token or </a:t>
            </a:r>
            <a:r>
              <a:rPr lang="en-US" sz="1600" b="0" i="1" u="none" strike="noStrike" baseline="0" dirty="0">
                <a:solidFill>
                  <a:srgbClr val="262626"/>
                </a:solidFill>
                <a:latin typeface="NewBaskerville-Italic"/>
              </a:rPr>
              <a:t>n-</a:t>
            </a:r>
            <a:r>
              <a:rPr lang="en-US" sz="1600" b="0" i="0" u="none" strike="noStrike" baseline="0" dirty="0">
                <a:solidFill>
                  <a:srgbClr val="262626"/>
                </a:solidFill>
                <a:latin typeface="NewBaskerville-Roman"/>
              </a:rPr>
              <a:t>gram</a:t>
            </a:r>
            <a:r>
              <a:rPr lang="en-US" sz="1600" dirty="0">
                <a:solidFill>
                  <a:srgbClr val="262626"/>
                </a:solidFill>
                <a:latin typeface="NewBaskerville-Roman"/>
              </a:rPr>
              <a:t> </a:t>
            </a:r>
            <a:r>
              <a:rPr lang="en-US" sz="1600" b="0" i="0" u="none" strike="noStrike" baseline="0" dirty="0">
                <a:solidFill>
                  <a:srgbClr val="262626"/>
                </a:solidFill>
                <a:latin typeface="NewBaskerville-Roman"/>
              </a:rPr>
              <a:t>in your corpus.</a:t>
            </a:r>
            <a:endParaRPr lang="en-US" sz="1600" dirty="0"/>
          </a:p>
          <a:p>
            <a:pPr algn="l"/>
            <a:r>
              <a:rPr lang="en-US" sz="1600" dirty="0"/>
              <a:t>4. </a:t>
            </a:r>
            <a:r>
              <a:rPr lang="en-US" sz="1600" b="0" i="0" u="none" strike="noStrike" baseline="0" dirty="0">
                <a:solidFill>
                  <a:srgbClr val="262626"/>
                </a:solidFill>
                <a:latin typeface="NewBaskerville-Roman"/>
              </a:rPr>
              <a:t>Reducing your vocabulary can reduce the likelihood of overfitting.</a:t>
            </a:r>
          </a:p>
          <a:p>
            <a:pPr algn="l"/>
            <a:endParaRPr lang="en-US" sz="1600" dirty="0">
              <a:solidFill>
                <a:srgbClr val="262626"/>
              </a:solidFill>
              <a:latin typeface="NewBaskerville-Roman"/>
            </a:endParaRPr>
          </a:p>
          <a:p>
            <a:pPr algn="l"/>
            <a:r>
              <a:rPr lang="en-US" sz="1600" dirty="0">
                <a:solidFill>
                  <a:srgbClr val="262626"/>
                </a:solidFill>
                <a:latin typeface="NewBaskerville-Roman"/>
              </a:rPr>
              <a:t>Vocabulary is normalized in the following ways:</a:t>
            </a:r>
          </a:p>
          <a:p>
            <a:pPr algn="l"/>
            <a:endParaRPr lang="en-US" sz="1600" dirty="0">
              <a:solidFill>
                <a:srgbClr val="262626"/>
              </a:solidFill>
              <a:latin typeface="NewBaskerville-Roman"/>
            </a:endParaRPr>
          </a:p>
          <a:p>
            <a:pPr algn="l"/>
            <a:r>
              <a:rPr lang="en-US" sz="1600" b="1" dirty="0"/>
              <a:t>a) CASE FOLDING (aka case normalization)</a:t>
            </a:r>
          </a:p>
          <a:p>
            <a:pPr algn="l"/>
            <a:r>
              <a:rPr lang="en-US" sz="1600" dirty="0"/>
              <a:t>Case folding is when you consolidate multiple “spellings” of a word that differ only in their capitalization.</a:t>
            </a:r>
          </a:p>
          <a:p>
            <a:pPr algn="l"/>
            <a:r>
              <a:rPr lang="en-US" sz="1600" dirty="0"/>
              <a:t>To preserve the meaning of proper nouns:</a:t>
            </a:r>
          </a:p>
          <a:p>
            <a:pPr algn="l"/>
            <a:r>
              <a:rPr lang="en-US" sz="1600" dirty="0"/>
              <a:t>A better approach for case normalization is to lowercase only the first word of a sentence and allow all other words to retain their capitalization such as “Joe” and “Smith” in “Joe Smith”. </a:t>
            </a:r>
          </a:p>
          <a:p>
            <a:pPr algn="l"/>
            <a:endParaRPr lang="en-US" sz="1600" dirty="0"/>
          </a:p>
          <a:p>
            <a:pPr algn="l"/>
            <a:r>
              <a:rPr lang="en-US" sz="1600" b="1" dirty="0"/>
              <a:t>b) STEMMING</a:t>
            </a:r>
          </a:p>
          <a:p>
            <a:pPr algn="l"/>
            <a:r>
              <a:rPr lang="en-US" sz="1600" dirty="0"/>
              <a:t>Another common vocabulary normalization technique is to eliminate the small meaning differences of pluralization or possessive endings of words, or even various verb forms. This normalization, identifying a common stem among various forms of a word, is called stemming. For example, the words </a:t>
            </a:r>
            <a:r>
              <a:rPr lang="en-US" sz="1600" i="1" dirty="0"/>
              <a:t>housing</a:t>
            </a:r>
            <a:r>
              <a:rPr lang="en-US" sz="1600" dirty="0"/>
              <a:t> and </a:t>
            </a:r>
            <a:r>
              <a:rPr lang="en-US" sz="1600" i="1" dirty="0"/>
              <a:t>houses</a:t>
            </a:r>
            <a:r>
              <a:rPr lang="en-US" sz="1600" dirty="0"/>
              <a:t> share the same stem, house. Stemming removes suffixes from words in an attempt to combine words with similar meanings together under their common stem. A stem isn’t required to be a properly spelled word, but merely a token, or label, representing several possible spellings of a word.</a:t>
            </a:r>
          </a:p>
          <a:p>
            <a:pPr algn="l"/>
            <a:endParaRPr lang="en-US" sz="1600" dirty="0"/>
          </a:p>
          <a:p>
            <a:pPr algn="l"/>
            <a:r>
              <a:rPr lang="en-US" sz="1600" dirty="0"/>
              <a:t>Stemming is important for keyword search or information retrieval. It allows you to search for “developing houses in Portland” and get web pages or documents that use both the word “house” and “houses” and even the word “housing.”</a:t>
            </a:r>
          </a:p>
        </p:txBody>
      </p:sp>
    </p:spTree>
    <p:extLst>
      <p:ext uri="{BB962C8B-B14F-4D97-AF65-F5344CB8AC3E}">
        <p14:creationId xmlns:p14="http://schemas.microsoft.com/office/powerpoint/2010/main" val="33968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737E1-52F9-4A98-AABB-0749957F620F}"/>
              </a:ext>
            </a:extLst>
          </p:cNvPr>
          <p:cNvSpPr txBox="1"/>
          <p:nvPr/>
        </p:nvSpPr>
        <p:spPr>
          <a:xfrm>
            <a:off x="71021" y="62144"/>
            <a:ext cx="12055876" cy="5355312"/>
          </a:xfrm>
          <a:prstGeom prst="rect">
            <a:avLst/>
          </a:prstGeom>
          <a:noFill/>
        </p:spPr>
        <p:txBody>
          <a:bodyPr wrap="square" rtlCol="0">
            <a:spAutoFit/>
          </a:bodyPr>
          <a:lstStyle/>
          <a:p>
            <a:r>
              <a:rPr lang="en-US" b="1" dirty="0"/>
              <a:t>NORMALIZING YOUR VOCABULARY (PART 2)</a:t>
            </a:r>
          </a:p>
          <a:p>
            <a:endParaRPr lang="en-US" b="1" dirty="0"/>
          </a:p>
          <a:p>
            <a:r>
              <a:rPr lang="en-US" b="1" i="1" dirty="0"/>
              <a:t># How does stemming affect precision and recall of a search engine?</a:t>
            </a:r>
          </a:p>
          <a:p>
            <a:endParaRPr lang="en-US" i="1" dirty="0"/>
          </a:p>
          <a:p>
            <a:r>
              <a:rPr lang="en-US" i="1" dirty="0"/>
              <a:t>This broadening of your search results would be a big improvement in the “recall” score for how well your search engine is doing its job at returning all the relevant documents. But stemming could greatly reduce the “precision” score for your search engine, because it might return many more irrelevant documents along with the relevant ones. In some applications this “false-positive rate” (proportion of the pages returned that you don’t find useful) can be a problem. </a:t>
            </a:r>
          </a:p>
          <a:p>
            <a:endParaRPr lang="en-US" i="1" dirty="0"/>
          </a:p>
          <a:p>
            <a:r>
              <a:rPr lang="en-US" i="1" dirty="0"/>
              <a:t>So most search engines allow you to turn off stemming and even case normalization by putting quotes around a word or phrase. Quoting indicates that you only want pages containing the exact spelling of a phrase, such as “‘Portland Housing Development software.’” </a:t>
            </a:r>
          </a:p>
          <a:p>
            <a:endParaRPr lang="en-US" i="1" dirty="0"/>
          </a:p>
          <a:p>
            <a:r>
              <a:rPr lang="en-US" i="1" dirty="0"/>
              <a:t>That would return a different sort of document than one that talks about a “‘a Portland software developer’s house’”.</a:t>
            </a:r>
          </a:p>
          <a:p>
            <a:endParaRPr lang="en-US" dirty="0"/>
          </a:p>
          <a:p>
            <a:r>
              <a:rPr lang="en-US" b="1" dirty="0"/>
              <a:t>c) LEMMATIZATION</a:t>
            </a:r>
          </a:p>
          <a:p>
            <a:r>
              <a:rPr lang="en-US" dirty="0"/>
              <a:t>If you have access to information about connections between the meanings of various words, you might be able to associate several words together even if their spelling is quite different. This more extensive normalization down to the semantic root of a word—its lemma—is called lemmatization.</a:t>
            </a:r>
          </a:p>
        </p:txBody>
      </p:sp>
    </p:spTree>
    <p:extLst>
      <p:ext uri="{BB962C8B-B14F-4D97-AF65-F5344CB8AC3E}">
        <p14:creationId xmlns:p14="http://schemas.microsoft.com/office/powerpoint/2010/main" val="130170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ED23F-59B6-4436-8EA6-AACCB01536D1}"/>
              </a:ext>
            </a:extLst>
          </p:cNvPr>
          <p:cNvSpPr txBox="1"/>
          <p:nvPr/>
        </p:nvSpPr>
        <p:spPr>
          <a:xfrm>
            <a:off x="115410" y="62144"/>
            <a:ext cx="11913833" cy="4801314"/>
          </a:xfrm>
          <a:prstGeom prst="rect">
            <a:avLst/>
          </a:prstGeom>
          <a:noFill/>
        </p:spPr>
        <p:txBody>
          <a:bodyPr wrap="square" rtlCol="0">
            <a:spAutoFit/>
          </a:bodyPr>
          <a:lstStyle/>
          <a:p>
            <a:r>
              <a:rPr lang="en-US" b="1" i="1" dirty="0"/>
              <a:t># Lemmatization and it’s use in the chatbot pipeline:</a:t>
            </a:r>
          </a:p>
          <a:p>
            <a:pPr algn="l"/>
            <a:endParaRPr lang="en-US" sz="1800" b="0" i="0" u="none" strike="noStrike" baseline="0" dirty="0">
              <a:solidFill>
                <a:srgbClr val="262626"/>
              </a:solidFill>
              <a:latin typeface="NewBaskerville-Roman"/>
            </a:endParaRPr>
          </a:p>
          <a:p>
            <a:pPr algn="l"/>
            <a:r>
              <a:rPr lang="en-US" sz="1800" b="0" i="1" u="none" strike="noStrike" baseline="0" dirty="0">
                <a:solidFill>
                  <a:srgbClr val="262626"/>
                </a:solidFill>
                <a:latin typeface="NewBaskerville-Roman"/>
              </a:rPr>
              <a:t>Any NLP pipeline that wants to “react” the same for multiple different spellings of the same basic root word can benefit from a </a:t>
            </a:r>
            <a:r>
              <a:rPr lang="en-US" sz="1800" b="0" i="1" u="none" strike="noStrike" baseline="0" dirty="0" err="1">
                <a:solidFill>
                  <a:srgbClr val="262626"/>
                </a:solidFill>
                <a:latin typeface="NewBaskerville-Roman"/>
              </a:rPr>
              <a:t>lemmatizer</a:t>
            </a:r>
            <a:r>
              <a:rPr lang="en-US" sz="1800" b="0" i="1" u="none" strike="noStrike" baseline="0" dirty="0">
                <a:solidFill>
                  <a:srgbClr val="262626"/>
                </a:solidFill>
                <a:latin typeface="NewBaskerville-Roman"/>
              </a:rPr>
              <a:t>. It reduces the number of words you have to respond to, the dimensionality of your language model. Using it can make your model more general, but it can also make your model less precise, because it will treat all spelling variations of a given root word the same. </a:t>
            </a:r>
          </a:p>
          <a:p>
            <a:pPr algn="l"/>
            <a:endParaRPr lang="en-US" i="1" dirty="0">
              <a:solidFill>
                <a:srgbClr val="262626"/>
              </a:solidFill>
              <a:latin typeface="NewBaskerville-Roman"/>
            </a:endParaRPr>
          </a:p>
          <a:p>
            <a:pPr algn="l"/>
            <a:r>
              <a:rPr lang="en-US" sz="1800" b="0" i="1" u="none" strike="noStrike" baseline="0" dirty="0">
                <a:solidFill>
                  <a:srgbClr val="262626"/>
                </a:solidFill>
                <a:latin typeface="NewBaskerville-Roman"/>
              </a:rPr>
              <a:t>For example, “chat,” “chatter,” “chatty,” “chatting,” and perhaps even “chatbot” would all be treated the same in an NLP pipeline with lemmatization, even though they have different meanings. </a:t>
            </a:r>
          </a:p>
          <a:p>
            <a:pPr algn="l"/>
            <a:endParaRPr lang="en-US" i="1" dirty="0">
              <a:solidFill>
                <a:srgbClr val="262626"/>
              </a:solidFill>
              <a:latin typeface="NewBaskerville-Roman"/>
            </a:endParaRPr>
          </a:p>
          <a:p>
            <a:pPr algn="l"/>
            <a:r>
              <a:rPr lang="en-US" sz="1800" b="0" i="1" u="none" strike="noStrike" baseline="0" dirty="0">
                <a:solidFill>
                  <a:srgbClr val="262626"/>
                </a:solidFill>
                <a:latin typeface="NewBaskerville-Roman"/>
              </a:rPr>
              <a:t>Likewise, “bank,” “banked,” and “banking” would be treated the same by a stemming pipeline, despite the river meaning of “bank,” the motorcycle meaning of “banked,” and the finance meaning of “banking.”</a:t>
            </a:r>
          </a:p>
          <a:p>
            <a:pPr algn="l"/>
            <a:endParaRPr lang="en-US" i="1" dirty="0"/>
          </a:p>
          <a:p>
            <a:pPr algn="l"/>
            <a:r>
              <a:rPr lang="en-US" sz="1800" b="0" i="1" u="none" strike="noStrike" baseline="0" dirty="0">
                <a:solidFill>
                  <a:srgbClr val="262626"/>
                </a:solidFill>
                <a:latin typeface="NewBaskerville-Roman"/>
              </a:rPr>
              <a:t>Lemmatization is a potentially more accurate way to normalize a word than stemming or case normalization because it takes into account a word’s meaning. A </a:t>
            </a:r>
            <a:r>
              <a:rPr lang="en-US" sz="1800" b="0" i="1" u="none" strike="noStrike" baseline="0" dirty="0" err="1">
                <a:solidFill>
                  <a:srgbClr val="262626"/>
                </a:solidFill>
                <a:latin typeface="NewBaskerville-Roman"/>
              </a:rPr>
              <a:t>lemmatizer</a:t>
            </a:r>
            <a:r>
              <a:rPr lang="en-US" i="1" dirty="0">
                <a:solidFill>
                  <a:srgbClr val="262626"/>
                </a:solidFill>
                <a:latin typeface="NewBaskerville-Roman"/>
              </a:rPr>
              <a:t> </a:t>
            </a:r>
            <a:r>
              <a:rPr lang="en-US" sz="1800" b="0" i="1" u="none" strike="noStrike" baseline="0" dirty="0">
                <a:solidFill>
                  <a:srgbClr val="262626"/>
                </a:solidFill>
                <a:latin typeface="NewBaskerville-Roman"/>
              </a:rPr>
              <a:t>uses a knowledge base of word synonyms and word endings to ensure that only words that mean similar things are consolidated into a single token.</a:t>
            </a:r>
          </a:p>
          <a:p>
            <a:pPr algn="l"/>
            <a:endParaRPr lang="en-US" i="1" dirty="0"/>
          </a:p>
        </p:txBody>
      </p:sp>
    </p:spTree>
    <p:extLst>
      <p:ext uri="{BB962C8B-B14F-4D97-AF65-F5344CB8AC3E}">
        <p14:creationId xmlns:p14="http://schemas.microsoft.com/office/powerpoint/2010/main" val="406246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335F61-AB8C-4952-899F-3C76C9943D36}"/>
              </a:ext>
            </a:extLst>
          </p:cNvPr>
          <p:cNvSpPr txBox="1"/>
          <p:nvPr/>
        </p:nvSpPr>
        <p:spPr>
          <a:xfrm>
            <a:off x="79899" y="71021"/>
            <a:ext cx="11984854" cy="2862322"/>
          </a:xfrm>
          <a:prstGeom prst="rect">
            <a:avLst/>
          </a:prstGeom>
          <a:noFill/>
        </p:spPr>
        <p:txBody>
          <a:bodyPr wrap="square" rtlCol="0">
            <a:spAutoFit/>
          </a:bodyPr>
          <a:lstStyle/>
          <a:p>
            <a:r>
              <a:rPr lang="en-US" b="1" dirty="0"/>
              <a:t># Lemmatization and POS (Part </a:t>
            </a:r>
            <a:r>
              <a:rPr lang="en-US" b="1"/>
              <a:t>of speech) Tagging</a:t>
            </a:r>
            <a:endParaRPr lang="en-US" b="1" dirty="0"/>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Some </a:t>
            </a:r>
            <a:r>
              <a:rPr lang="en-US" sz="1800" b="0" i="0" u="none" strike="noStrike" baseline="0" dirty="0" err="1">
                <a:solidFill>
                  <a:srgbClr val="262626"/>
                </a:solidFill>
                <a:latin typeface="NewBaskerville-Roman"/>
              </a:rPr>
              <a:t>lemmatizers</a:t>
            </a:r>
            <a:r>
              <a:rPr lang="en-US" sz="1800" b="0" i="0" u="none" strike="noStrike" baseline="0" dirty="0">
                <a:solidFill>
                  <a:srgbClr val="262626"/>
                </a:solidFill>
                <a:latin typeface="NewBaskerville-Roman"/>
              </a:rPr>
              <a:t> use the word’s part of speech (POS) tag in addition to its spelling to help improve accuracy. </a:t>
            </a:r>
          </a:p>
          <a:p>
            <a:pPr algn="l"/>
            <a:endParaRPr lang="en-US" dirty="0">
              <a:solidFill>
                <a:srgbClr val="262626"/>
              </a:solidFill>
              <a:latin typeface="NewBaskerville-Roman"/>
            </a:endParaRPr>
          </a:p>
          <a:p>
            <a:pPr algn="l"/>
            <a:r>
              <a:rPr lang="en-US" sz="1800" b="0" i="0" u="none" strike="noStrike" baseline="0" dirty="0">
                <a:solidFill>
                  <a:srgbClr val="262626"/>
                </a:solidFill>
                <a:latin typeface="NewBaskerville-Roman"/>
              </a:rPr>
              <a:t>The POS tag for a word indicates its role in the grammar of a phrase or sentence. For example, the noun POS is for words that refer to “people, places, or things” within a phrase. An adjective POS is for a word that modifies or describes a noun. A verb refers to an action. The POS of a word in isolation cannot be determined. The context of a word must be known for its POS to be identified.</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So some advanced </a:t>
            </a:r>
            <a:r>
              <a:rPr lang="en-US" sz="1800" b="0" i="0" u="none" strike="noStrike" baseline="0" dirty="0" err="1">
                <a:solidFill>
                  <a:srgbClr val="262626"/>
                </a:solidFill>
                <a:latin typeface="NewBaskerville-Roman"/>
              </a:rPr>
              <a:t>lemmatizers</a:t>
            </a:r>
            <a:r>
              <a:rPr lang="en-US" sz="1800" b="0" i="0" u="none" strike="noStrike" baseline="0" dirty="0">
                <a:solidFill>
                  <a:srgbClr val="262626"/>
                </a:solidFill>
                <a:latin typeface="NewBaskerville-Roman"/>
              </a:rPr>
              <a:t> can’t be run-on words in isolation.</a:t>
            </a:r>
            <a:endParaRPr lang="en-US" dirty="0"/>
          </a:p>
        </p:txBody>
      </p:sp>
      <p:pic>
        <p:nvPicPr>
          <p:cNvPr id="4" name="Picture 3">
            <a:extLst>
              <a:ext uri="{FF2B5EF4-FFF2-40B4-BE49-F238E27FC236}">
                <a16:creationId xmlns:a16="http://schemas.microsoft.com/office/drawing/2014/main" id="{4FE6FAD0-9537-45B8-B5DE-DCA14C76F44B}"/>
              </a:ext>
            </a:extLst>
          </p:cNvPr>
          <p:cNvPicPr>
            <a:picLocks noChangeAspect="1"/>
          </p:cNvPicPr>
          <p:nvPr/>
        </p:nvPicPr>
        <p:blipFill>
          <a:blip r:embed="rId2"/>
          <a:stretch>
            <a:fillRect/>
          </a:stretch>
        </p:blipFill>
        <p:spPr>
          <a:xfrm>
            <a:off x="293162" y="2998279"/>
            <a:ext cx="7078063" cy="3524742"/>
          </a:xfrm>
          <a:prstGeom prst="rect">
            <a:avLst/>
          </a:prstGeom>
        </p:spPr>
      </p:pic>
      <p:sp>
        <p:nvSpPr>
          <p:cNvPr id="5" name="TextBox 4">
            <a:extLst>
              <a:ext uri="{FF2B5EF4-FFF2-40B4-BE49-F238E27FC236}">
                <a16:creationId xmlns:a16="http://schemas.microsoft.com/office/drawing/2014/main" id="{382D608B-48B7-4D18-B463-FCA611109D03}"/>
              </a:ext>
            </a:extLst>
          </p:cNvPr>
          <p:cNvSpPr txBox="1"/>
          <p:nvPr/>
        </p:nvSpPr>
        <p:spPr>
          <a:xfrm>
            <a:off x="7546019" y="2318410"/>
            <a:ext cx="4645981" cy="4524315"/>
          </a:xfrm>
          <a:prstGeom prst="rect">
            <a:avLst/>
          </a:prstGeom>
          <a:noFill/>
        </p:spPr>
        <p:txBody>
          <a:bodyPr wrap="square" rtlCol="0">
            <a:spAutoFit/>
          </a:bodyPr>
          <a:lstStyle/>
          <a:p>
            <a:pPr algn="l"/>
            <a:r>
              <a:rPr lang="en-US" sz="1200" b="0" i="0" u="none" strike="noStrike" baseline="0" dirty="0">
                <a:solidFill>
                  <a:srgbClr val="262626"/>
                </a:solidFill>
                <a:latin typeface="Courier"/>
              </a:rPr>
              <a:t>&gt;&gt;&gt; import </a:t>
            </a:r>
            <a:r>
              <a:rPr lang="en-US" sz="1200" b="0" i="0" u="none" strike="noStrike" baseline="0" dirty="0" err="1">
                <a:solidFill>
                  <a:srgbClr val="262626"/>
                </a:solidFill>
                <a:latin typeface="Courier"/>
              </a:rPr>
              <a:t>nltk</a:t>
            </a:r>
            <a:endParaRPr lang="en-US" sz="1200" b="0" i="0" u="none" strike="noStrike" baseline="0" dirty="0">
              <a:solidFill>
                <a:srgbClr val="262626"/>
              </a:solidFill>
              <a:latin typeface="Courier"/>
            </a:endParaRP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nltk.download</a:t>
            </a:r>
            <a:r>
              <a:rPr lang="en-US" sz="1200" b="0" i="0" u="none" strike="noStrike" baseline="0" dirty="0">
                <a:solidFill>
                  <a:srgbClr val="262626"/>
                </a:solidFill>
                <a:latin typeface="Courier"/>
              </a:rPr>
              <a:t>('wordnet')</a:t>
            </a:r>
          </a:p>
          <a:p>
            <a:pPr algn="l"/>
            <a:r>
              <a:rPr lang="en-US" sz="1200" b="0" i="0" u="none" strike="noStrike" baseline="0" dirty="0">
                <a:solidFill>
                  <a:srgbClr val="262626"/>
                </a:solidFill>
                <a:latin typeface="Courier"/>
              </a:rPr>
              <a:t>&gt;&gt;&gt; from </a:t>
            </a:r>
            <a:r>
              <a:rPr lang="en-US" sz="1200" b="0" i="0" u="none" strike="noStrike" baseline="0" dirty="0" err="1">
                <a:solidFill>
                  <a:srgbClr val="262626"/>
                </a:solidFill>
                <a:latin typeface="Courier"/>
              </a:rPr>
              <a:t>nltk.stem</a:t>
            </a:r>
            <a:r>
              <a:rPr lang="en-US" sz="1200" b="0" i="0" u="none" strike="noStrike" baseline="0" dirty="0">
                <a:solidFill>
                  <a:srgbClr val="262626"/>
                </a:solidFill>
                <a:latin typeface="Courier"/>
              </a:rPr>
              <a:t> import </a:t>
            </a:r>
            <a:r>
              <a:rPr lang="en-US" sz="1200" b="0" i="0" u="none" strike="noStrike" baseline="0" dirty="0" err="1">
                <a:solidFill>
                  <a:srgbClr val="262626"/>
                </a:solidFill>
                <a:latin typeface="Courier"/>
              </a:rPr>
              <a:t>WordNetLemmatizer</a:t>
            </a:r>
            <a:endParaRPr lang="en-US" sz="1200" b="0" i="0" u="none" strike="noStrike" baseline="0" dirty="0">
              <a:solidFill>
                <a:srgbClr val="262626"/>
              </a:solidFill>
              <a:latin typeface="Courier"/>
            </a:endParaRP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lemmatizer</a:t>
            </a:r>
            <a:r>
              <a:rPr lang="en-US" sz="1200" b="0" i="0" u="none" strike="noStrike" baseline="0" dirty="0">
                <a:solidFill>
                  <a:srgbClr val="262626"/>
                </a:solidFill>
                <a:latin typeface="Courier"/>
              </a:rPr>
              <a:t> = </a:t>
            </a:r>
            <a:r>
              <a:rPr lang="en-US" sz="1200" b="0" i="0" u="none" strike="noStrike" baseline="0" dirty="0" err="1">
                <a:solidFill>
                  <a:srgbClr val="262626"/>
                </a:solidFill>
                <a:latin typeface="Courier"/>
              </a:rPr>
              <a:t>WordNetLemmatizer</a:t>
            </a:r>
            <a:r>
              <a:rPr lang="en-US" sz="1200" b="0" i="0" u="none" strike="noStrike" baseline="0" dirty="0">
                <a:solidFill>
                  <a:srgbClr val="262626"/>
                </a:solidFill>
                <a:latin typeface="Courier"/>
              </a:rPr>
              <a:t>()</a:t>
            </a:r>
          </a:p>
          <a:p>
            <a:pPr algn="l"/>
            <a:endParaRPr lang="en-US" sz="1200" b="0" i="0" u="none" strike="noStrike" baseline="0" dirty="0">
              <a:solidFill>
                <a:srgbClr val="262626"/>
              </a:solidFill>
              <a:latin typeface="Courier"/>
            </a:endParaRP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lemmatizer.lemmatize</a:t>
            </a:r>
            <a:r>
              <a:rPr lang="en-US" sz="1200" b="0" i="0" u="none" strike="noStrike" baseline="0" dirty="0">
                <a:solidFill>
                  <a:srgbClr val="262626"/>
                </a:solidFill>
                <a:latin typeface="Courier"/>
              </a:rPr>
              <a:t>("better")</a:t>
            </a:r>
          </a:p>
          <a:p>
            <a:pPr algn="l"/>
            <a:r>
              <a:rPr lang="en-US" sz="1200" b="0" i="0" u="none" strike="noStrike" baseline="0" dirty="0">
                <a:solidFill>
                  <a:srgbClr val="262626"/>
                </a:solidFill>
                <a:latin typeface="Courier"/>
              </a:rPr>
              <a:t>'better’</a:t>
            </a:r>
          </a:p>
          <a:p>
            <a:pPr algn="l"/>
            <a:endParaRPr lang="en-US" sz="1200" b="0" i="0" u="none" strike="noStrike" baseline="0" dirty="0">
              <a:solidFill>
                <a:srgbClr val="262626"/>
              </a:solidFill>
              <a:latin typeface="Courier"/>
            </a:endParaRP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lemmatizer.lemmatize</a:t>
            </a:r>
            <a:r>
              <a:rPr lang="en-US" sz="1200" b="0" i="0" u="none" strike="noStrike" baseline="0" dirty="0">
                <a:solidFill>
                  <a:srgbClr val="262626"/>
                </a:solidFill>
                <a:latin typeface="Courier"/>
              </a:rPr>
              <a:t>("better", pos="a")</a:t>
            </a:r>
          </a:p>
          <a:p>
            <a:pPr algn="l"/>
            <a:r>
              <a:rPr lang="en-US" sz="1200" b="0" i="0" u="none" strike="noStrike" baseline="0" dirty="0">
                <a:solidFill>
                  <a:srgbClr val="262626"/>
                </a:solidFill>
                <a:latin typeface="Courier"/>
              </a:rPr>
              <a:t>'good’</a:t>
            </a:r>
          </a:p>
          <a:p>
            <a:pPr algn="l"/>
            <a:endParaRPr lang="en-US" sz="1200" b="0" i="0" u="none" strike="noStrike" baseline="0" dirty="0">
              <a:solidFill>
                <a:srgbClr val="262626"/>
              </a:solidFill>
              <a:latin typeface="Courier"/>
            </a:endParaRP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lemmatizer.lemmatize</a:t>
            </a:r>
            <a:r>
              <a:rPr lang="en-US" sz="1200" b="0" i="0" u="none" strike="noStrike" baseline="0" dirty="0">
                <a:solidFill>
                  <a:srgbClr val="262626"/>
                </a:solidFill>
                <a:latin typeface="Courier"/>
              </a:rPr>
              <a:t>("goods", pos="n")</a:t>
            </a:r>
          </a:p>
          <a:p>
            <a:pPr algn="l"/>
            <a:r>
              <a:rPr lang="en-US" sz="1200" b="0" i="0" u="none" strike="noStrike" baseline="0" dirty="0">
                <a:solidFill>
                  <a:srgbClr val="262626"/>
                </a:solidFill>
                <a:latin typeface="Courier"/>
              </a:rPr>
              <a:t>'good’</a:t>
            </a:r>
          </a:p>
          <a:p>
            <a:pPr algn="l"/>
            <a:endParaRPr lang="en-US" sz="1200" b="0" i="0" u="none" strike="noStrike" baseline="0" dirty="0">
              <a:solidFill>
                <a:srgbClr val="262626"/>
              </a:solidFill>
              <a:latin typeface="Courier"/>
            </a:endParaRP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lemmatizer.lemmatize</a:t>
            </a:r>
            <a:r>
              <a:rPr lang="en-US" sz="1200" b="0" i="0" u="none" strike="noStrike" baseline="0" dirty="0">
                <a:solidFill>
                  <a:srgbClr val="262626"/>
                </a:solidFill>
                <a:latin typeface="Courier"/>
              </a:rPr>
              <a:t>("goods", pos="a")</a:t>
            </a:r>
          </a:p>
          <a:p>
            <a:pPr algn="l"/>
            <a:r>
              <a:rPr lang="en-US" sz="1200" b="0" i="0" u="none" strike="noStrike" baseline="0" dirty="0">
                <a:solidFill>
                  <a:srgbClr val="262626"/>
                </a:solidFill>
                <a:latin typeface="Courier"/>
              </a:rPr>
              <a:t>'goods’</a:t>
            </a:r>
          </a:p>
          <a:p>
            <a:pPr algn="l"/>
            <a:endParaRPr lang="en-US" sz="1200" b="0" i="0" u="none" strike="noStrike" baseline="0" dirty="0">
              <a:solidFill>
                <a:srgbClr val="262626"/>
              </a:solidFill>
              <a:latin typeface="Courier"/>
            </a:endParaRP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lemmatizer.lemmatize</a:t>
            </a:r>
            <a:r>
              <a:rPr lang="en-US" sz="1200" b="0" i="0" u="none" strike="noStrike" baseline="0" dirty="0">
                <a:solidFill>
                  <a:srgbClr val="262626"/>
                </a:solidFill>
                <a:latin typeface="Courier"/>
              </a:rPr>
              <a:t>("good", pos="a")</a:t>
            </a:r>
          </a:p>
          <a:p>
            <a:pPr algn="l"/>
            <a:r>
              <a:rPr lang="en-US" sz="1200" b="0" i="0" u="none" strike="noStrike" baseline="0" dirty="0">
                <a:solidFill>
                  <a:srgbClr val="262626"/>
                </a:solidFill>
                <a:latin typeface="Courier"/>
              </a:rPr>
              <a:t>'good’</a:t>
            </a:r>
          </a:p>
          <a:p>
            <a:pPr algn="l"/>
            <a:endParaRPr lang="en-US" sz="1200" b="0" i="0" u="none" strike="noStrike" baseline="0" dirty="0">
              <a:solidFill>
                <a:srgbClr val="262626"/>
              </a:solidFill>
              <a:latin typeface="Courier"/>
            </a:endParaRP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lemmatizer.lemmatize</a:t>
            </a:r>
            <a:r>
              <a:rPr lang="en-US" sz="1200" b="0" i="0" u="none" strike="noStrike" baseline="0" dirty="0">
                <a:solidFill>
                  <a:srgbClr val="262626"/>
                </a:solidFill>
                <a:latin typeface="Courier"/>
              </a:rPr>
              <a:t>("goodness", pos="n")</a:t>
            </a:r>
          </a:p>
          <a:p>
            <a:pPr algn="l"/>
            <a:r>
              <a:rPr lang="en-US" sz="1200" b="0" i="0" u="none" strike="noStrike" baseline="0" dirty="0">
                <a:solidFill>
                  <a:srgbClr val="262626"/>
                </a:solidFill>
                <a:latin typeface="Courier"/>
              </a:rPr>
              <a:t>'goodness'</a:t>
            </a:r>
          </a:p>
          <a:p>
            <a:pPr algn="l"/>
            <a:r>
              <a:rPr lang="en-US" sz="1200" b="0" i="0" u="none" strike="noStrike" baseline="0" dirty="0">
                <a:solidFill>
                  <a:srgbClr val="262626"/>
                </a:solidFill>
                <a:latin typeface="Courier"/>
              </a:rPr>
              <a:t>&gt;&gt;&gt; </a:t>
            </a:r>
            <a:r>
              <a:rPr lang="en-US" sz="1200" b="0" i="0" u="none" strike="noStrike" baseline="0" dirty="0" err="1">
                <a:solidFill>
                  <a:srgbClr val="262626"/>
                </a:solidFill>
                <a:latin typeface="Courier"/>
              </a:rPr>
              <a:t>lemmatizer.lemmatize</a:t>
            </a:r>
            <a:r>
              <a:rPr lang="en-US" sz="1200" b="0" i="0" u="none" strike="noStrike" baseline="0" dirty="0">
                <a:solidFill>
                  <a:srgbClr val="262626"/>
                </a:solidFill>
                <a:latin typeface="Courier"/>
              </a:rPr>
              <a:t>("best", pos="a")</a:t>
            </a:r>
          </a:p>
          <a:p>
            <a:pPr algn="l"/>
            <a:r>
              <a:rPr lang="en-US" sz="1200" b="0" i="0" u="none" strike="noStrike" baseline="0" dirty="0">
                <a:solidFill>
                  <a:srgbClr val="262626"/>
                </a:solidFill>
                <a:latin typeface="Courier"/>
              </a:rPr>
              <a:t>'best'</a:t>
            </a:r>
            <a:endParaRPr lang="en-US" sz="1200" dirty="0"/>
          </a:p>
        </p:txBody>
      </p:sp>
    </p:spTree>
    <p:extLst>
      <p:ext uri="{BB962C8B-B14F-4D97-AF65-F5344CB8AC3E}">
        <p14:creationId xmlns:p14="http://schemas.microsoft.com/office/powerpoint/2010/main" val="3274009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22E98-4299-488E-B8B9-EF3A8BD7D03B}"/>
              </a:ext>
            </a:extLst>
          </p:cNvPr>
          <p:cNvSpPr txBox="1"/>
          <p:nvPr/>
        </p:nvSpPr>
        <p:spPr>
          <a:xfrm>
            <a:off x="124286" y="559293"/>
            <a:ext cx="11984855" cy="4585871"/>
          </a:xfrm>
          <a:prstGeom prst="rect">
            <a:avLst/>
          </a:prstGeom>
          <a:noFill/>
        </p:spPr>
        <p:txBody>
          <a:bodyPr wrap="square" rtlCol="0">
            <a:spAutoFit/>
          </a:bodyPr>
          <a:lstStyle/>
          <a:p>
            <a:r>
              <a:rPr lang="en-US" sz="2800" b="1" dirty="0"/>
              <a:t>IN THE NEXT FEW SLIDES, WE WILL BE PLAYING AROUND WITH A SENTIMENT ANALYSIS PACKAGE CALLED VADER.</a:t>
            </a:r>
          </a:p>
          <a:p>
            <a:endParaRPr lang="en-US" sz="2800" b="1" dirty="0"/>
          </a:p>
          <a:p>
            <a:r>
              <a:rPr lang="en-US" sz="2800" b="1" dirty="0"/>
              <a:t># VADER: for </a:t>
            </a:r>
            <a:r>
              <a:rPr lang="en-US" sz="4000" b="1" dirty="0"/>
              <a:t>V</a:t>
            </a:r>
            <a:r>
              <a:rPr lang="en-US" sz="2800" b="1" dirty="0"/>
              <a:t>alence </a:t>
            </a:r>
            <a:r>
              <a:rPr lang="en-US" sz="4000" b="1" dirty="0"/>
              <a:t>A</a:t>
            </a:r>
            <a:r>
              <a:rPr lang="en-US" sz="2800" b="1" dirty="0"/>
              <a:t>ware </a:t>
            </a:r>
            <a:r>
              <a:rPr lang="en-US" sz="4000" b="1" dirty="0"/>
              <a:t>D</a:t>
            </a:r>
            <a:r>
              <a:rPr lang="en-US" sz="2800" b="1" dirty="0"/>
              <a:t>ictionary for </a:t>
            </a:r>
            <a:r>
              <a:rPr lang="en-US" sz="2800" b="1" dirty="0" err="1"/>
              <a:t>s</a:t>
            </a:r>
            <a:r>
              <a:rPr lang="en-US" sz="4000" b="1" dirty="0" err="1"/>
              <a:t>E</a:t>
            </a:r>
            <a:r>
              <a:rPr lang="en-US" sz="2800" b="1" dirty="0" err="1"/>
              <a:t>ntiment</a:t>
            </a:r>
            <a:r>
              <a:rPr lang="en-US" sz="2800" b="1" dirty="0"/>
              <a:t> </a:t>
            </a:r>
            <a:r>
              <a:rPr lang="en-US" sz="4000" b="1" dirty="0"/>
              <a:t>R</a:t>
            </a:r>
            <a:r>
              <a:rPr lang="en-US" sz="2800" b="1" dirty="0"/>
              <a:t>easoning.</a:t>
            </a:r>
          </a:p>
          <a:p>
            <a:endParaRPr lang="en-US" sz="2800" b="1" dirty="0"/>
          </a:p>
          <a:p>
            <a:r>
              <a:rPr lang="en-US" sz="2800" b="1" dirty="0"/>
              <a:t># VADER is a rule-based approach towards doing sentiment analysis.</a:t>
            </a:r>
          </a:p>
          <a:p>
            <a:endParaRPr lang="en-US" sz="2800" b="1" dirty="0"/>
          </a:p>
          <a:p>
            <a:r>
              <a:rPr lang="en-US" sz="2800" b="1" dirty="0"/>
              <a:t># As of NLTK version 3.6 [20210721], it uses VADER for sentiment analysis.</a:t>
            </a:r>
          </a:p>
          <a:p>
            <a:endParaRPr lang="en-US" sz="2800" b="1" dirty="0"/>
          </a:p>
          <a:p>
            <a:endParaRPr lang="en-US" sz="2800" b="1" dirty="0"/>
          </a:p>
        </p:txBody>
      </p:sp>
    </p:spTree>
    <p:extLst>
      <p:ext uri="{BB962C8B-B14F-4D97-AF65-F5344CB8AC3E}">
        <p14:creationId xmlns:p14="http://schemas.microsoft.com/office/powerpoint/2010/main" val="167396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B4327-0F3E-4B09-ABD5-9B036B1EE1D1}"/>
              </a:ext>
            </a:extLst>
          </p:cNvPr>
          <p:cNvPicPr>
            <a:picLocks noChangeAspect="1"/>
          </p:cNvPicPr>
          <p:nvPr/>
        </p:nvPicPr>
        <p:blipFill>
          <a:blip r:embed="rId2"/>
          <a:stretch>
            <a:fillRect/>
          </a:stretch>
        </p:blipFill>
        <p:spPr>
          <a:xfrm>
            <a:off x="0" y="-1"/>
            <a:ext cx="9525740" cy="6818215"/>
          </a:xfrm>
          <a:prstGeom prst="rect">
            <a:avLst/>
          </a:prstGeom>
        </p:spPr>
      </p:pic>
    </p:spTree>
    <p:extLst>
      <p:ext uri="{BB962C8B-B14F-4D97-AF65-F5344CB8AC3E}">
        <p14:creationId xmlns:p14="http://schemas.microsoft.com/office/powerpoint/2010/main" val="137414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446DC5-259E-4927-9386-679350C47BCC}"/>
              </a:ext>
            </a:extLst>
          </p:cNvPr>
          <p:cNvPicPr>
            <a:picLocks noChangeAspect="1"/>
          </p:cNvPicPr>
          <p:nvPr/>
        </p:nvPicPr>
        <p:blipFill>
          <a:blip r:embed="rId2"/>
          <a:stretch>
            <a:fillRect/>
          </a:stretch>
        </p:blipFill>
        <p:spPr>
          <a:xfrm>
            <a:off x="64591" y="0"/>
            <a:ext cx="9656600" cy="1944210"/>
          </a:xfrm>
          <a:prstGeom prst="rect">
            <a:avLst/>
          </a:prstGeom>
        </p:spPr>
      </p:pic>
      <p:sp>
        <p:nvSpPr>
          <p:cNvPr id="3" name="TextBox 2">
            <a:extLst>
              <a:ext uri="{FF2B5EF4-FFF2-40B4-BE49-F238E27FC236}">
                <a16:creationId xmlns:a16="http://schemas.microsoft.com/office/drawing/2014/main" id="{95508F63-4497-41A3-A72E-004E4AFFC54E}"/>
              </a:ext>
            </a:extLst>
          </p:cNvPr>
          <p:cNvSpPr txBox="1"/>
          <p:nvPr/>
        </p:nvSpPr>
        <p:spPr>
          <a:xfrm>
            <a:off x="0" y="2361460"/>
            <a:ext cx="12192000" cy="3139321"/>
          </a:xfrm>
          <a:prstGeom prst="rect">
            <a:avLst/>
          </a:prstGeom>
          <a:noFill/>
        </p:spPr>
        <p:txBody>
          <a:bodyPr wrap="square" rtlCol="0">
            <a:spAutoFit/>
          </a:bodyPr>
          <a:lstStyle/>
          <a:p>
            <a:r>
              <a:rPr lang="en-US" b="1" dirty="0"/>
              <a:t>DRAWBACK OF VADER</a:t>
            </a:r>
          </a:p>
          <a:p>
            <a:endParaRPr lang="en-US" dirty="0"/>
          </a:p>
          <a:p>
            <a:r>
              <a:rPr lang="en-US" dirty="0"/>
              <a:t>The drawback of VADER is that it doesn’t look at all the words in a document, only about 7,500. </a:t>
            </a:r>
          </a:p>
          <a:p>
            <a:endParaRPr lang="en-US" dirty="0"/>
          </a:p>
          <a:p>
            <a:r>
              <a:rPr lang="en-US" dirty="0"/>
              <a:t>What if you want all the words to help add to the sentiment score? </a:t>
            </a:r>
          </a:p>
          <a:p>
            <a:endParaRPr lang="en-US" dirty="0"/>
          </a:p>
          <a:p>
            <a:r>
              <a:rPr lang="en-US" dirty="0"/>
              <a:t>And what if you don’t want to have to code your own understanding of the words in a dictionary of thousands of words or add a bunch of custom words to the dictionary in </a:t>
            </a:r>
            <a:r>
              <a:rPr lang="en-US" i="1" dirty="0" err="1"/>
              <a:t>SentimentIntensityAnalyzer.lexicon</a:t>
            </a:r>
            <a:r>
              <a:rPr lang="en-US" dirty="0"/>
              <a:t>? </a:t>
            </a:r>
          </a:p>
          <a:p>
            <a:endParaRPr lang="en-US" dirty="0"/>
          </a:p>
          <a:p>
            <a:r>
              <a:rPr lang="en-US" dirty="0"/>
              <a:t>The rule-based approach might be impossible if you don’t understand the language, because you wouldn’t know what scores to put in the dictionary (lexicon)!</a:t>
            </a:r>
          </a:p>
        </p:txBody>
      </p:sp>
    </p:spTree>
    <p:extLst>
      <p:ext uri="{BB962C8B-B14F-4D97-AF65-F5344CB8AC3E}">
        <p14:creationId xmlns:p14="http://schemas.microsoft.com/office/powerpoint/2010/main" val="333693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1323</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vt:lpstr>
      <vt:lpstr>NewBaskerville-Italic</vt:lpstr>
      <vt:lpstr>NewBaskerville-Roman</vt:lpstr>
      <vt:lpstr>Office Theme</vt:lpstr>
      <vt:lpstr>Session 2 on ‘Understanding, Analyzing and Generating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 on ‘Understanding, Analyzing and Generating Text’</dc:title>
  <dc:creator>Ashish Jayne</dc:creator>
  <cp:lastModifiedBy>Ashish Jayne</cp:lastModifiedBy>
  <cp:revision>74</cp:revision>
  <dcterms:created xsi:type="dcterms:W3CDTF">2021-07-21T05:52:12Z</dcterms:created>
  <dcterms:modified xsi:type="dcterms:W3CDTF">2021-07-22T07:18:03Z</dcterms:modified>
</cp:coreProperties>
</file>