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0"/>
  </p:notesMasterIdLst>
  <p:sldIdLst>
    <p:sldId id="256" r:id="rId2"/>
    <p:sldId id="260" r:id="rId3"/>
    <p:sldId id="258" r:id="rId4"/>
    <p:sldId id="259" r:id="rId5"/>
    <p:sldId id="257" r:id="rId6"/>
    <p:sldId id="261" r:id="rId7"/>
    <p:sldId id="262" r:id="rId8"/>
    <p:sldId id="263" r:id="rId9"/>
    <p:sldId id="264" r:id="rId10"/>
    <p:sldId id="265" r:id="rId11"/>
    <p:sldId id="267" r:id="rId12"/>
    <p:sldId id="266" r:id="rId13"/>
    <p:sldId id="268" r:id="rId14"/>
    <p:sldId id="269" r:id="rId15"/>
    <p:sldId id="283" r:id="rId16"/>
    <p:sldId id="270" r:id="rId17"/>
    <p:sldId id="271" r:id="rId18"/>
    <p:sldId id="273" r:id="rId19"/>
    <p:sldId id="275" r:id="rId20"/>
    <p:sldId id="274" r:id="rId21"/>
    <p:sldId id="276" r:id="rId22"/>
    <p:sldId id="277" r:id="rId23"/>
    <p:sldId id="278" r:id="rId24"/>
    <p:sldId id="279" r:id="rId25"/>
    <p:sldId id="280" r:id="rId26"/>
    <p:sldId id="281" r:id="rId27"/>
    <p:sldId id="282"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D85E6-E172-4E8D-959A-C9D6790610B5}" type="datetimeFigureOut">
              <a:rPr lang="en-US" smtClean="0"/>
              <a:t>7/20/2021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6524-8352-44C5-908A-8CEB29662E92}" type="slidenum">
              <a:rPr lang="en-US" smtClean="0"/>
              <a:t>‹#›</a:t>
            </a:fld>
            <a:endParaRPr lang="en-US"/>
          </a:p>
        </p:txBody>
      </p:sp>
    </p:spTree>
    <p:extLst>
      <p:ext uri="{BB962C8B-B14F-4D97-AF65-F5344CB8AC3E}">
        <p14:creationId xmlns:p14="http://schemas.microsoft.com/office/powerpoint/2010/main" val="3188532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68EA-C676-4A24-9A52-010AD947BB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8FF538-72BB-45F6-9CF6-4148C5E552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03EF98-558C-473C-9781-000D0C66BE98}"/>
              </a:ext>
            </a:extLst>
          </p:cNvPr>
          <p:cNvSpPr>
            <a:spLocks noGrp="1"/>
          </p:cNvSpPr>
          <p:nvPr>
            <p:ph type="dt" sz="half" idx="10"/>
          </p:nvPr>
        </p:nvSpPr>
        <p:spPr/>
        <p:txBody>
          <a:bodyPr/>
          <a:lstStyle/>
          <a:p>
            <a:fld id="{2F95E772-3D6C-43A9-A487-4EA0F6C9CAB7}" type="datetimeFigureOut">
              <a:rPr lang="en-US" smtClean="0"/>
              <a:t>7/20/2021</a:t>
            </a:fld>
            <a:endParaRPr lang="en-US"/>
          </a:p>
        </p:txBody>
      </p:sp>
      <p:sp>
        <p:nvSpPr>
          <p:cNvPr id="5" name="Footer Placeholder 4">
            <a:extLst>
              <a:ext uri="{FF2B5EF4-FFF2-40B4-BE49-F238E27FC236}">
                <a16:creationId xmlns:a16="http://schemas.microsoft.com/office/drawing/2014/main" id="{68F6A162-FF14-492D-9595-55CE76710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9D0F-3445-4447-89AA-FECAECAAA107}"/>
              </a:ext>
            </a:extLst>
          </p:cNvPr>
          <p:cNvSpPr>
            <a:spLocks noGrp="1"/>
          </p:cNvSpPr>
          <p:nvPr>
            <p:ph type="sldNum" sz="quarter" idx="12"/>
          </p:nvPr>
        </p:nvSpPr>
        <p:spPr/>
        <p:txBody>
          <a:bodyPr/>
          <a:lstStyle/>
          <a:p>
            <a:fld id="{FF8A2BAC-1D8A-406B-B4EB-A66520B3B7A8}" type="slidenum">
              <a:rPr lang="en-US" smtClean="0"/>
              <a:t>‹#›</a:t>
            </a:fld>
            <a:endParaRPr lang="en-US"/>
          </a:p>
        </p:txBody>
      </p:sp>
    </p:spTree>
    <p:extLst>
      <p:ext uri="{BB962C8B-B14F-4D97-AF65-F5344CB8AC3E}">
        <p14:creationId xmlns:p14="http://schemas.microsoft.com/office/powerpoint/2010/main" val="329434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0259-9B7B-4432-8CFA-A05F197D6F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ECE7B2-9978-4B8E-B067-DF669F25AB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60241-C07B-4A41-AC8C-19FB6A755136}"/>
              </a:ext>
            </a:extLst>
          </p:cNvPr>
          <p:cNvSpPr>
            <a:spLocks noGrp="1"/>
          </p:cNvSpPr>
          <p:nvPr>
            <p:ph type="dt" sz="half" idx="10"/>
          </p:nvPr>
        </p:nvSpPr>
        <p:spPr/>
        <p:txBody>
          <a:bodyPr/>
          <a:lstStyle/>
          <a:p>
            <a:fld id="{2F95E772-3D6C-43A9-A487-4EA0F6C9CAB7}" type="datetimeFigureOut">
              <a:rPr lang="en-US" smtClean="0"/>
              <a:t>7/20/2021</a:t>
            </a:fld>
            <a:endParaRPr lang="en-US"/>
          </a:p>
        </p:txBody>
      </p:sp>
      <p:sp>
        <p:nvSpPr>
          <p:cNvPr id="5" name="Footer Placeholder 4">
            <a:extLst>
              <a:ext uri="{FF2B5EF4-FFF2-40B4-BE49-F238E27FC236}">
                <a16:creationId xmlns:a16="http://schemas.microsoft.com/office/drawing/2014/main" id="{AE35C659-450E-4B46-8CD5-F2B4EE622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048B0-8522-4532-9E5F-DC5FFC3BF385}"/>
              </a:ext>
            </a:extLst>
          </p:cNvPr>
          <p:cNvSpPr>
            <a:spLocks noGrp="1"/>
          </p:cNvSpPr>
          <p:nvPr>
            <p:ph type="sldNum" sz="quarter" idx="12"/>
          </p:nvPr>
        </p:nvSpPr>
        <p:spPr/>
        <p:txBody>
          <a:bodyPr/>
          <a:lstStyle/>
          <a:p>
            <a:fld id="{FF8A2BAC-1D8A-406B-B4EB-A66520B3B7A8}" type="slidenum">
              <a:rPr lang="en-US" smtClean="0"/>
              <a:t>‹#›</a:t>
            </a:fld>
            <a:endParaRPr lang="en-US"/>
          </a:p>
        </p:txBody>
      </p:sp>
    </p:spTree>
    <p:extLst>
      <p:ext uri="{BB962C8B-B14F-4D97-AF65-F5344CB8AC3E}">
        <p14:creationId xmlns:p14="http://schemas.microsoft.com/office/powerpoint/2010/main" val="2712647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5C6057-EA65-4A38-AA47-A8E6F776C9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4C9C4-5D48-41DE-9E2F-3F176149DD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76E05-95D9-4F45-9E46-73027367922A}"/>
              </a:ext>
            </a:extLst>
          </p:cNvPr>
          <p:cNvSpPr>
            <a:spLocks noGrp="1"/>
          </p:cNvSpPr>
          <p:nvPr>
            <p:ph type="dt" sz="half" idx="10"/>
          </p:nvPr>
        </p:nvSpPr>
        <p:spPr/>
        <p:txBody>
          <a:bodyPr/>
          <a:lstStyle/>
          <a:p>
            <a:fld id="{2F95E772-3D6C-43A9-A487-4EA0F6C9CAB7}" type="datetimeFigureOut">
              <a:rPr lang="en-US" smtClean="0"/>
              <a:t>7/20/2021</a:t>
            </a:fld>
            <a:endParaRPr lang="en-US"/>
          </a:p>
        </p:txBody>
      </p:sp>
      <p:sp>
        <p:nvSpPr>
          <p:cNvPr id="5" name="Footer Placeholder 4">
            <a:extLst>
              <a:ext uri="{FF2B5EF4-FFF2-40B4-BE49-F238E27FC236}">
                <a16:creationId xmlns:a16="http://schemas.microsoft.com/office/drawing/2014/main" id="{D10E8EF0-7911-4495-A496-4CEF1640B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10E29-4F04-4E98-88F9-8756F4234EA2}"/>
              </a:ext>
            </a:extLst>
          </p:cNvPr>
          <p:cNvSpPr>
            <a:spLocks noGrp="1"/>
          </p:cNvSpPr>
          <p:nvPr>
            <p:ph type="sldNum" sz="quarter" idx="12"/>
          </p:nvPr>
        </p:nvSpPr>
        <p:spPr/>
        <p:txBody>
          <a:bodyPr/>
          <a:lstStyle/>
          <a:p>
            <a:fld id="{FF8A2BAC-1D8A-406B-B4EB-A66520B3B7A8}" type="slidenum">
              <a:rPr lang="en-US" smtClean="0"/>
              <a:t>‹#›</a:t>
            </a:fld>
            <a:endParaRPr lang="en-US"/>
          </a:p>
        </p:txBody>
      </p:sp>
    </p:spTree>
    <p:extLst>
      <p:ext uri="{BB962C8B-B14F-4D97-AF65-F5344CB8AC3E}">
        <p14:creationId xmlns:p14="http://schemas.microsoft.com/office/powerpoint/2010/main" val="187891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EF07-3D38-4EE3-B6D2-6C8740B530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2C930-BFE9-4461-9AF8-B7C113F22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51C80-25A1-4AAD-9F92-711F735A8441}"/>
              </a:ext>
            </a:extLst>
          </p:cNvPr>
          <p:cNvSpPr>
            <a:spLocks noGrp="1"/>
          </p:cNvSpPr>
          <p:nvPr>
            <p:ph type="dt" sz="half" idx="10"/>
          </p:nvPr>
        </p:nvSpPr>
        <p:spPr/>
        <p:txBody>
          <a:bodyPr/>
          <a:lstStyle/>
          <a:p>
            <a:fld id="{2F95E772-3D6C-43A9-A487-4EA0F6C9CAB7}" type="datetimeFigureOut">
              <a:rPr lang="en-US" smtClean="0"/>
              <a:t>7/20/2021</a:t>
            </a:fld>
            <a:endParaRPr lang="en-US"/>
          </a:p>
        </p:txBody>
      </p:sp>
      <p:sp>
        <p:nvSpPr>
          <p:cNvPr id="5" name="Footer Placeholder 4">
            <a:extLst>
              <a:ext uri="{FF2B5EF4-FFF2-40B4-BE49-F238E27FC236}">
                <a16:creationId xmlns:a16="http://schemas.microsoft.com/office/drawing/2014/main" id="{FED6FBCA-ADAF-4A3A-9DE1-F4886D26B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ABB73-F96F-43BF-A8BE-0CF7A72F88AD}"/>
              </a:ext>
            </a:extLst>
          </p:cNvPr>
          <p:cNvSpPr>
            <a:spLocks noGrp="1"/>
          </p:cNvSpPr>
          <p:nvPr>
            <p:ph type="sldNum" sz="quarter" idx="12"/>
          </p:nvPr>
        </p:nvSpPr>
        <p:spPr/>
        <p:txBody>
          <a:bodyPr/>
          <a:lstStyle/>
          <a:p>
            <a:fld id="{FF8A2BAC-1D8A-406B-B4EB-A66520B3B7A8}" type="slidenum">
              <a:rPr lang="en-US" smtClean="0"/>
              <a:t>‹#›</a:t>
            </a:fld>
            <a:endParaRPr lang="en-US"/>
          </a:p>
        </p:txBody>
      </p:sp>
    </p:spTree>
    <p:extLst>
      <p:ext uri="{BB962C8B-B14F-4D97-AF65-F5344CB8AC3E}">
        <p14:creationId xmlns:p14="http://schemas.microsoft.com/office/powerpoint/2010/main" val="122029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6341-C531-4820-B64E-5011C96C42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7B7D54-042A-4438-BC14-22087DA776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30E069-05F8-43D4-B5C2-E244A650FFB7}"/>
              </a:ext>
            </a:extLst>
          </p:cNvPr>
          <p:cNvSpPr>
            <a:spLocks noGrp="1"/>
          </p:cNvSpPr>
          <p:nvPr>
            <p:ph type="dt" sz="half" idx="10"/>
          </p:nvPr>
        </p:nvSpPr>
        <p:spPr/>
        <p:txBody>
          <a:bodyPr/>
          <a:lstStyle/>
          <a:p>
            <a:fld id="{2F95E772-3D6C-43A9-A487-4EA0F6C9CAB7}" type="datetimeFigureOut">
              <a:rPr lang="en-US" smtClean="0"/>
              <a:t>7/20/2021</a:t>
            </a:fld>
            <a:endParaRPr lang="en-US"/>
          </a:p>
        </p:txBody>
      </p:sp>
      <p:sp>
        <p:nvSpPr>
          <p:cNvPr id="5" name="Footer Placeholder 4">
            <a:extLst>
              <a:ext uri="{FF2B5EF4-FFF2-40B4-BE49-F238E27FC236}">
                <a16:creationId xmlns:a16="http://schemas.microsoft.com/office/drawing/2014/main" id="{994BA264-7B32-43CF-A693-A9AD93713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71B1E-6B78-4D83-A54F-09193C923380}"/>
              </a:ext>
            </a:extLst>
          </p:cNvPr>
          <p:cNvSpPr>
            <a:spLocks noGrp="1"/>
          </p:cNvSpPr>
          <p:nvPr>
            <p:ph type="sldNum" sz="quarter" idx="12"/>
          </p:nvPr>
        </p:nvSpPr>
        <p:spPr/>
        <p:txBody>
          <a:bodyPr/>
          <a:lstStyle/>
          <a:p>
            <a:fld id="{FF8A2BAC-1D8A-406B-B4EB-A66520B3B7A8}" type="slidenum">
              <a:rPr lang="en-US" smtClean="0"/>
              <a:t>‹#›</a:t>
            </a:fld>
            <a:endParaRPr lang="en-US"/>
          </a:p>
        </p:txBody>
      </p:sp>
    </p:spTree>
    <p:extLst>
      <p:ext uri="{BB962C8B-B14F-4D97-AF65-F5344CB8AC3E}">
        <p14:creationId xmlns:p14="http://schemas.microsoft.com/office/powerpoint/2010/main" val="102995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1C0A-1937-4EEB-8110-65CA7154DA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38D512-86B6-4583-9A5F-0AC18D37F6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1BAE6-605F-4646-8AA8-9DCACA5AF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E60058-F8D4-453B-8017-7C58FB4D0699}"/>
              </a:ext>
            </a:extLst>
          </p:cNvPr>
          <p:cNvSpPr>
            <a:spLocks noGrp="1"/>
          </p:cNvSpPr>
          <p:nvPr>
            <p:ph type="dt" sz="half" idx="10"/>
          </p:nvPr>
        </p:nvSpPr>
        <p:spPr/>
        <p:txBody>
          <a:bodyPr/>
          <a:lstStyle/>
          <a:p>
            <a:fld id="{2F95E772-3D6C-43A9-A487-4EA0F6C9CAB7}" type="datetimeFigureOut">
              <a:rPr lang="en-US" smtClean="0"/>
              <a:t>7/20/2021</a:t>
            </a:fld>
            <a:endParaRPr lang="en-US"/>
          </a:p>
        </p:txBody>
      </p:sp>
      <p:sp>
        <p:nvSpPr>
          <p:cNvPr id="6" name="Footer Placeholder 5">
            <a:extLst>
              <a:ext uri="{FF2B5EF4-FFF2-40B4-BE49-F238E27FC236}">
                <a16:creationId xmlns:a16="http://schemas.microsoft.com/office/drawing/2014/main" id="{CFE061C9-46CE-4A77-9577-85D8F649DF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558CB-29F1-406E-9F49-16B72DE0342B}"/>
              </a:ext>
            </a:extLst>
          </p:cNvPr>
          <p:cNvSpPr>
            <a:spLocks noGrp="1"/>
          </p:cNvSpPr>
          <p:nvPr>
            <p:ph type="sldNum" sz="quarter" idx="12"/>
          </p:nvPr>
        </p:nvSpPr>
        <p:spPr/>
        <p:txBody>
          <a:bodyPr/>
          <a:lstStyle/>
          <a:p>
            <a:fld id="{FF8A2BAC-1D8A-406B-B4EB-A66520B3B7A8}" type="slidenum">
              <a:rPr lang="en-US" smtClean="0"/>
              <a:t>‹#›</a:t>
            </a:fld>
            <a:endParaRPr lang="en-US"/>
          </a:p>
        </p:txBody>
      </p:sp>
    </p:spTree>
    <p:extLst>
      <p:ext uri="{BB962C8B-B14F-4D97-AF65-F5344CB8AC3E}">
        <p14:creationId xmlns:p14="http://schemas.microsoft.com/office/powerpoint/2010/main" val="3755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1F30-F988-4B58-BD48-77FF638210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B0025B-59B9-44EE-920B-F47E6A6EF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54B373-B79D-4A43-A4FE-E75D8EDB4D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BFA059-CE7A-44B0-9032-B92CF32BAB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A071C0-F7F6-45D2-B777-6D05D1E0E9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BDF6C9-FDE4-484E-8372-185EC2909D2C}"/>
              </a:ext>
            </a:extLst>
          </p:cNvPr>
          <p:cNvSpPr>
            <a:spLocks noGrp="1"/>
          </p:cNvSpPr>
          <p:nvPr>
            <p:ph type="dt" sz="half" idx="10"/>
          </p:nvPr>
        </p:nvSpPr>
        <p:spPr/>
        <p:txBody>
          <a:bodyPr/>
          <a:lstStyle/>
          <a:p>
            <a:fld id="{2F95E772-3D6C-43A9-A487-4EA0F6C9CAB7}" type="datetimeFigureOut">
              <a:rPr lang="en-US" smtClean="0"/>
              <a:t>7/20/2021</a:t>
            </a:fld>
            <a:endParaRPr lang="en-US"/>
          </a:p>
        </p:txBody>
      </p:sp>
      <p:sp>
        <p:nvSpPr>
          <p:cNvPr id="8" name="Footer Placeholder 7">
            <a:extLst>
              <a:ext uri="{FF2B5EF4-FFF2-40B4-BE49-F238E27FC236}">
                <a16:creationId xmlns:a16="http://schemas.microsoft.com/office/drawing/2014/main" id="{0BC4B59C-87AB-47DC-9E94-9A0D42374C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D948DB-B02F-447B-8ADE-9D6D7D5DE176}"/>
              </a:ext>
            </a:extLst>
          </p:cNvPr>
          <p:cNvSpPr>
            <a:spLocks noGrp="1"/>
          </p:cNvSpPr>
          <p:nvPr>
            <p:ph type="sldNum" sz="quarter" idx="12"/>
          </p:nvPr>
        </p:nvSpPr>
        <p:spPr/>
        <p:txBody>
          <a:bodyPr/>
          <a:lstStyle/>
          <a:p>
            <a:fld id="{FF8A2BAC-1D8A-406B-B4EB-A66520B3B7A8}" type="slidenum">
              <a:rPr lang="en-US" smtClean="0"/>
              <a:t>‹#›</a:t>
            </a:fld>
            <a:endParaRPr lang="en-US"/>
          </a:p>
        </p:txBody>
      </p:sp>
    </p:spTree>
    <p:extLst>
      <p:ext uri="{BB962C8B-B14F-4D97-AF65-F5344CB8AC3E}">
        <p14:creationId xmlns:p14="http://schemas.microsoft.com/office/powerpoint/2010/main" val="180176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8032-AF3D-4CF7-AE32-075EC9795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BE7134-DAF1-48C9-B7E3-01793521A8DE}"/>
              </a:ext>
            </a:extLst>
          </p:cNvPr>
          <p:cNvSpPr>
            <a:spLocks noGrp="1"/>
          </p:cNvSpPr>
          <p:nvPr>
            <p:ph type="dt" sz="half" idx="10"/>
          </p:nvPr>
        </p:nvSpPr>
        <p:spPr/>
        <p:txBody>
          <a:bodyPr/>
          <a:lstStyle/>
          <a:p>
            <a:fld id="{2F95E772-3D6C-43A9-A487-4EA0F6C9CAB7}" type="datetimeFigureOut">
              <a:rPr lang="en-US" smtClean="0"/>
              <a:t>7/20/2021</a:t>
            </a:fld>
            <a:endParaRPr lang="en-US"/>
          </a:p>
        </p:txBody>
      </p:sp>
      <p:sp>
        <p:nvSpPr>
          <p:cNvPr id="4" name="Footer Placeholder 3">
            <a:extLst>
              <a:ext uri="{FF2B5EF4-FFF2-40B4-BE49-F238E27FC236}">
                <a16:creationId xmlns:a16="http://schemas.microsoft.com/office/drawing/2014/main" id="{EC0E793E-87AB-4363-9B1F-62F83D4E5A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68D1FF-96B4-4C1C-89A6-BAE9C7DC488B}"/>
              </a:ext>
            </a:extLst>
          </p:cNvPr>
          <p:cNvSpPr>
            <a:spLocks noGrp="1"/>
          </p:cNvSpPr>
          <p:nvPr>
            <p:ph type="sldNum" sz="quarter" idx="12"/>
          </p:nvPr>
        </p:nvSpPr>
        <p:spPr/>
        <p:txBody>
          <a:bodyPr/>
          <a:lstStyle/>
          <a:p>
            <a:fld id="{FF8A2BAC-1D8A-406B-B4EB-A66520B3B7A8}" type="slidenum">
              <a:rPr lang="en-US" smtClean="0"/>
              <a:t>‹#›</a:t>
            </a:fld>
            <a:endParaRPr lang="en-US"/>
          </a:p>
        </p:txBody>
      </p:sp>
    </p:spTree>
    <p:extLst>
      <p:ext uri="{BB962C8B-B14F-4D97-AF65-F5344CB8AC3E}">
        <p14:creationId xmlns:p14="http://schemas.microsoft.com/office/powerpoint/2010/main" val="1314839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A2D444-0A3E-4C6F-B732-CA6C3AD85FFB}"/>
              </a:ext>
            </a:extLst>
          </p:cNvPr>
          <p:cNvSpPr>
            <a:spLocks noGrp="1"/>
          </p:cNvSpPr>
          <p:nvPr>
            <p:ph type="dt" sz="half" idx="10"/>
          </p:nvPr>
        </p:nvSpPr>
        <p:spPr/>
        <p:txBody>
          <a:bodyPr/>
          <a:lstStyle/>
          <a:p>
            <a:fld id="{2F95E772-3D6C-43A9-A487-4EA0F6C9CAB7}" type="datetimeFigureOut">
              <a:rPr lang="en-US" smtClean="0"/>
              <a:t>7/20/2021</a:t>
            </a:fld>
            <a:endParaRPr lang="en-US"/>
          </a:p>
        </p:txBody>
      </p:sp>
      <p:sp>
        <p:nvSpPr>
          <p:cNvPr id="3" name="Footer Placeholder 2">
            <a:extLst>
              <a:ext uri="{FF2B5EF4-FFF2-40B4-BE49-F238E27FC236}">
                <a16:creationId xmlns:a16="http://schemas.microsoft.com/office/drawing/2014/main" id="{792D644B-1E4E-4336-8AD1-9D0D9F5BA7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C1A8DF-2D4B-4FBD-BB81-4513609016D2}"/>
              </a:ext>
            </a:extLst>
          </p:cNvPr>
          <p:cNvSpPr>
            <a:spLocks noGrp="1"/>
          </p:cNvSpPr>
          <p:nvPr>
            <p:ph type="sldNum" sz="quarter" idx="12"/>
          </p:nvPr>
        </p:nvSpPr>
        <p:spPr/>
        <p:txBody>
          <a:bodyPr/>
          <a:lstStyle/>
          <a:p>
            <a:fld id="{FF8A2BAC-1D8A-406B-B4EB-A66520B3B7A8}" type="slidenum">
              <a:rPr lang="en-US" smtClean="0"/>
              <a:t>‹#›</a:t>
            </a:fld>
            <a:endParaRPr lang="en-US"/>
          </a:p>
        </p:txBody>
      </p:sp>
    </p:spTree>
    <p:extLst>
      <p:ext uri="{BB962C8B-B14F-4D97-AF65-F5344CB8AC3E}">
        <p14:creationId xmlns:p14="http://schemas.microsoft.com/office/powerpoint/2010/main" val="301560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F8E0-9553-4954-B744-4C7241AC2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A3C9ED-8306-42D4-B390-C1DE1478F4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6EEE05-24C8-4E6F-8A11-80700C5BB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0301C9-6667-443A-A97F-55A59EA9F0AF}"/>
              </a:ext>
            </a:extLst>
          </p:cNvPr>
          <p:cNvSpPr>
            <a:spLocks noGrp="1"/>
          </p:cNvSpPr>
          <p:nvPr>
            <p:ph type="dt" sz="half" idx="10"/>
          </p:nvPr>
        </p:nvSpPr>
        <p:spPr/>
        <p:txBody>
          <a:bodyPr/>
          <a:lstStyle/>
          <a:p>
            <a:fld id="{2F95E772-3D6C-43A9-A487-4EA0F6C9CAB7}" type="datetimeFigureOut">
              <a:rPr lang="en-US" smtClean="0"/>
              <a:t>7/20/2021</a:t>
            </a:fld>
            <a:endParaRPr lang="en-US"/>
          </a:p>
        </p:txBody>
      </p:sp>
      <p:sp>
        <p:nvSpPr>
          <p:cNvPr id="6" name="Footer Placeholder 5">
            <a:extLst>
              <a:ext uri="{FF2B5EF4-FFF2-40B4-BE49-F238E27FC236}">
                <a16:creationId xmlns:a16="http://schemas.microsoft.com/office/drawing/2014/main" id="{57F42570-0A26-4B3A-84E5-2938FC211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017970-38D0-4932-8863-19765BE98A36}"/>
              </a:ext>
            </a:extLst>
          </p:cNvPr>
          <p:cNvSpPr>
            <a:spLocks noGrp="1"/>
          </p:cNvSpPr>
          <p:nvPr>
            <p:ph type="sldNum" sz="quarter" idx="12"/>
          </p:nvPr>
        </p:nvSpPr>
        <p:spPr/>
        <p:txBody>
          <a:bodyPr/>
          <a:lstStyle/>
          <a:p>
            <a:fld id="{FF8A2BAC-1D8A-406B-B4EB-A66520B3B7A8}" type="slidenum">
              <a:rPr lang="en-US" smtClean="0"/>
              <a:t>‹#›</a:t>
            </a:fld>
            <a:endParaRPr lang="en-US"/>
          </a:p>
        </p:txBody>
      </p:sp>
    </p:spTree>
    <p:extLst>
      <p:ext uri="{BB962C8B-B14F-4D97-AF65-F5344CB8AC3E}">
        <p14:creationId xmlns:p14="http://schemas.microsoft.com/office/powerpoint/2010/main" val="383035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4901-AD23-463F-84F3-0D2FBCB5C1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1468E9-3485-4DB1-B339-78F03C145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1990CF-D9BC-4736-8655-D61AA96A8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2DE82-8319-4F5D-ADD2-D40B3D851352}"/>
              </a:ext>
            </a:extLst>
          </p:cNvPr>
          <p:cNvSpPr>
            <a:spLocks noGrp="1"/>
          </p:cNvSpPr>
          <p:nvPr>
            <p:ph type="dt" sz="half" idx="10"/>
          </p:nvPr>
        </p:nvSpPr>
        <p:spPr/>
        <p:txBody>
          <a:bodyPr/>
          <a:lstStyle/>
          <a:p>
            <a:fld id="{2F95E772-3D6C-43A9-A487-4EA0F6C9CAB7}" type="datetimeFigureOut">
              <a:rPr lang="en-US" smtClean="0"/>
              <a:t>7/20/2021</a:t>
            </a:fld>
            <a:endParaRPr lang="en-US"/>
          </a:p>
        </p:txBody>
      </p:sp>
      <p:sp>
        <p:nvSpPr>
          <p:cNvPr id="6" name="Footer Placeholder 5">
            <a:extLst>
              <a:ext uri="{FF2B5EF4-FFF2-40B4-BE49-F238E27FC236}">
                <a16:creationId xmlns:a16="http://schemas.microsoft.com/office/drawing/2014/main" id="{AD496B51-3974-45CD-B010-5AB2AF9254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9AC71E-7BAE-4CDB-AEF8-A14AAEA12A2E}"/>
              </a:ext>
            </a:extLst>
          </p:cNvPr>
          <p:cNvSpPr>
            <a:spLocks noGrp="1"/>
          </p:cNvSpPr>
          <p:nvPr>
            <p:ph type="sldNum" sz="quarter" idx="12"/>
          </p:nvPr>
        </p:nvSpPr>
        <p:spPr/>
        <p:txBody>
          <a:bodyPr/>
          <a:lstStyle/>
          <a:p>
            <a:fld id="{FF8A2BAC-1D8A-406B-B4EB-A66520B3B7A8}" type="slidenum">
              <a:rPr lang="en-US" smtClean="0"/>
              <a:t>‹#›</a:t>
            </a:fld>
            <a:endParaRPr lang="en-US"/>
          </a:p>
        </p:txBody>
      </p:sp>
    </p:spTree>
    <p:extLst>
      <p:ext uri="{BB962C8B-B14F-4D97-AF65-F5344CB8AC3E}">
        <p14:creationId xmlns:p14="http://schemas.microsoft.com/office/powerpoint/2010/main" val="262517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C31396-6F10-46B0-BAD4-6CF2E5DA5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54C93E-012D-4D6E-9FD8-FE71AE6E0C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7DC6B-436D-4D4E-9A92-41660CC86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5E772-3D6C-43A9-A487-4EA0F6C9CAB7}" type="datetimeFigureOut">
              <a:rPr lang="en-US" smtClean="0"/>
              <a:t>7/20/2021</a:t>
            </a:fld>
            <a:endParaRPr lang="en-US"/>
          </a:p>
        </p:txBody>
      </p:sp>
      <p:sp>
        <p:nvSpPr>
          <p:cNvPr id="5" name="Footer Placeholder 4">
            <a:extLst>
              <a:ext uri="{FF2B5EF4-FFF2-40B4-BE49-F238E27FC236}">
                <a16:creationId xmlns:a16="http://schemas.microsoft.com/office/drawing/2014/main" id="{9C728C3D-EF6D-456E-A1C9-4B2A7F4AF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3735E8-B179-4D02-9F5E-71616FF2CC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A2BAC-1D8A-406B-B4EB-A66520B3B7A8}" type="slidenum">
              <a:rPr lang="en-US" smtClean="0"/>
              <a:t>‹#›</a:t>
            </a:fld>
            <a:endParaRPr lang="en-US"/>
          </a:p>
        </p:txBody>
      </p:sp>
    </p:spTree>
    <p:extLst>
      <p:ext uri="{BB962C8B-B14F-4D97-AF65-F5344CB8AC3E}">
        <p14:creationId xmlns:p14="http://schemas.microsoft.com/office/powerpoint/2010/main" val="1291705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shishjain154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Document-term_matrix"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6E56-597F-497F-8215-17C4196DD39C}"/>
              </a:ext>
            </a:extLst>
          </p:cNvPr>
          <p:cNvSpPr>
            <a:spLocks noGrp="1"/>
          </p:cNvSpPr>
          <p:nvPr>
            <p:ph type="ctrTitle"/>
          </p:nvPr>
        </p:nvSpPr>
        <p:spPr/>
        <p:txBody>
          <a:bodyPr>
            <a:normAutofit fontScale="90000"/>
          </a:bodyPr>
          <a:lstStyle/>
          <a:p>
            <a:r>
              <a:rPr lang="en-US" dirty="0"/>
              <a:t>Session 1 on ‘Understanding, Analyzing and Generating Text’</a:t>
            </a:r>
          </a:p>
        </p:txBody>
      </p:sp>
      <p:sp>
        <p:nvSpPr>
          <p:cNvPr id="3" name="Subtitle 2">
            <a:extLst>
              <a:ext uri="{FF2B5EF4-FFF2-40B4-BE49-F238E27FC236}">
                <a16:creationId xmlns:a16="http://schemas.microsoft.com/office/drawing/2014/main" id="{7B25B47C-8E72-4E7F-B412-A4970DB21CDC}"/>
              </a:ext>
            </a:extLst>
          </p:cNvPr>
          <p:cNvSpPr>
            <a:spLocks noGrp="1"/>
          </p:cNvSpPr>
          <p:nvPr>
            <p:ph type="subTitle" idx="1"/>
          </p:nvPr>
        </p:nvSpPr>
        <p:spPr/>
        <p:txBody>
          <a:bodyPr/>
          <a:lstStyle/>
          <a:p>
            <a:endParaRPr lang="en-US" dirty="0"/>
          </a:p>
          <a:p>
            <a:r>
              <a:rPr lang="en-US" dirty="0"/>
              <a:t>Ashish Jain / 9888 570 759 / </a:t>
            </a:r>
            <a:r>
              <a:rPr lang="en-US" dirty="0">
                <a:hlinkClick r:id="rId2"/>
              </a:rPr>
              <a:t>ashishjain1547@gmail.com</a:t>
            </a:r>
            <a:endParaRPr lang="en-US" dirty="0"/>
          </a:p>
          <a:p>
            <a:r>
              <a:rPr lang="en-US" dirty="0"/>
              <a:t>Dated: July 2021</a:t>
            </a:r>
          </a:p>
        </p:txBody>
      </p:sp>
    </p:spTree>
    <p:extLst>
      <p:ext uri="{BB962C8B-B14F-4D97-AF65-F5344CB8AC3E}">
        <p14:creationId xmlns:p14="http://schemas.microsoft.com/office/powerpoint/2010/main" val="3910670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5027A7-B2BA-4AFD-B4D8-A222723A8916}"/>
              </a:ext>
            </a:extLst>
          </p:cNvPr>
          <p:cNvSpPr txBox="1"/>
          <p:nvPr/>
        </p:nvSpPr>
        <p:spPr>
          <a:xfrm>
            <a:off x="204185" y="88777"/>
            <a:ext cx="8868793" cy="523220"/>
          </a:xfrm>
          <a:prstGeom prst="rect">
            <a:avLst/>
          </a:prstGeom>
          <a:noFill/>
        </p:spPr>
        <p:txBody>
          <a:bodyPr wrap="square" rtlCol="0">
            <a:spAutoFit/>
          </a:bodyPr>
          <a:lstStyle/>
          <a:p>
            <a:r>
              <a:rPr lang="en-US" sz="2800" b="1" dirty="0"/>
              <a:t>The Way Rasa Identifies a Greeting or Good-bye:</a:t>
            </a:r>
          </a:p>
        </p:txBody>
      </p:sp>
      <p:pic>
        <p:nvPicPr>
          <p:cNvPr id="4" name="Picture 3">
            <a:extLst>
              <a:ext uri="{FF2B5EF4-FFF2-40B4-BE49-F238E27FC236}">
                <a16:creationId xmlns:a16="http://schemas.microsoft.com/office/drawing/2014/main" id="{5A696327-7776-4EDF-8852-3CEBAD43F6AF}"/>
              </a:ext>
            </a:extLst>
          </p:cNvPr>
          <p:cNvPicPr>
            <a:picLocks noChangeAspect="1"/>
          </p:cNvPicPr>
          <p:nvPr/>
        </p:nvPicPr>
        <p:blipFill>
          <a:blip r:embed="rId2"/>
          <a:stretch>
            <a:fillRect/>
          </a:stretch>
        </p:blipFill>
        <p:spPr>
          <a:xfrm>
            <a:off x="342900" y="769305"/>
            <a:ext cx="5753100" cy="4857750"/>
          </a:xfrm>
          <a:prstGeom prst="rect">
            <a:avLst/>
          </a:prstGeom>
        </p:spPr>
      </p:pic>
      <p:pic>
        <p:nvPicPr>
          <p:cNvPr id="6" name="Picture 5">
            <a:extLst>
              <a:ext uri="{FF2B5EF4-FFF2-40B4-BE49-F238E27FC236}">
                <a16:creationId xmlns:a16="http://schemas.microsoft.com/office/drawing/2014/main" id="{9D9F93F0-9C00-41FB-BA95-271BF0D677CC}"/>
              </a:ext>
            </a:extLst>
          </p:cNvPr>
          <p:cNvPicPr>
            <a:picLocks noChangeAspect="1"/>
          </p:cNvPicPr>
          <p:nvPr/>
        </p:nvPicPr>
        <p:blipFill>
          <a:blip r:embed="rId3"/>
          <a:stretch>
            <a:fillRect/>
          </a:stretch>
        </p:blipFill>
        <p:spPr>
          <a:xfrm>
            <a:off x="6509737" y="769305"/>
            <a:ext cx="3238500" cy="2990850"/>
          </a:xfrm>
          <a:prstGeom prst="rect">
            <a:avLst/>
          </a:prstGeom>
        </p:spPr>
      </p:pic>
    </p:spTree>
    <p:extLst>
      <p:ext uri="{BB962C8B-B14F-4D97-AF65-F5344CB8AC3E}">
        <p14:creationId xmlns:p14="http://schemas.microsoft.com/office/powerpoint/2010/main" val="125819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87B5F-9AD5-4F7C-B1CF-7A99A3F07297}"/>
              </a:ext>
            </a:extLst>
          </p:cNvPr>
          <p:cNvSpPr txBox="1"/>
          <p:nvPr/>
        </p:nvSpPr>
        <p:spPr>
          <a:xfrm>
            <a:off x="133165" y="62144"/>
            <a:ext cx="9696635" cy="1692771"/>
          </a:xfrm>
          <a:prstGeom prst="rect">
            <a:avLst/>
          </a:prstGeom>
          <a:noFill/>
        </p:spPr>
        <p:txBody>
          <a:bodyPr wrap="square" rtlCol="0">
            <a:spAutoFit/>
          </a:bodyPr>
          <a:lstStyle/>
          <a:p>
            <a:r>
              <a:rPr lang="en-US" sz="2800" b="1" dirty="0"/>
              <a:t>How does Rasa understand your greetings?</a:t>
            </a:r>
          </a:p>
          <a:p>
            <a:r>
              <a:rPr lang="en-US" sz="2000" dirty="0"/>
              <a:t>An image taken from “rasa interactive” command output of our conversation.</a:t>
            </a:r>
          </a:p>
          <a:p>
            <a:endParaRPr lang="en-US" sz="2400" dirty="0"/>
          </a:p>
          <a:p>
            <a:endParaRPr lang="en-US" sz="2800" b="1" dirty="0"/>
          </a:p>
        </p:txBody>
      </p:sp>
      <p:pic>
        <p:nvPicPr>
          <p:cNvPr id="4" name="Picture 3">
            <a:extLst>
              <a:ext uri="{FF2B5EF4-FFF2-40B4-BE49-F238E27FC236}">
                <a16:creationId xmlns:a16="http://schemas.microsoft.com/office/drawing/2014/main" id="{17AA151C-492E-434F-A035-F8F5158BCAEB}"/>
              </a:ext>
            </a:extLst>
          </p:cNvPr>
          <p:cNvPicPr>
            <a:picLocks noChangeAspect="1"/>
          </p:cNvPicPr>
          <p:nvPr/>
        </p:nvPicPr>
        <p:blipFill>
          <a:blip r:embed="rId2"/>
          <a:stretch>
            <a:fillRect/>
          </a:stretch>
        </p:blipFill>
        <p:spPr>
          <a:xfrm>
            <a:off x="328243" y="989582"/>
            <a:ext cx="5287113" cy="2829320"/>
          </a:xfrm>
          <a:prstGeom prst="rect">
            <a:avLst/>
          </a:prstGeom>
        </p:spPr>
      </p:pic>
      <p:pic>
        <p:nvPicPr>
          <p:cNvPr id="6" name="Picture 5">
            <a:extLst>
              <a:ext uri="{FF2B5EF4-FFF2-40B4-BE49-F238E27FC236}">
                <a16:creationId xmlns:a16="http://schemas.microsoft.com/office/drawing/2014/main" id="{268EF3AF-1953-4A11-9CC5-0BB33B40FC8A}"/>
              </a:ext>
            </a:extLst>
          </p:cNvPr>
          <p:cNvPicPr>
            <a:picLocks noChangeAspect="1"/>
          </p:cNvPicPr>
          <p:nvPr/>
        </p:nvPicPr>
        <p:blipFill>
          <a:blip r:embed="rId3"/>
          <a:stretch>
            <a:fillRect/>
          </a:stretch>
        </p:blipFill>
        <p:spPr>
          <a:xfrm>
            <a:off x="5705659" y="989582"/>
            <a:ext cx="5781675" cy="4057650"/>
          </a:xfrm>
          <a:prstGeom prst="rect">
            <a:avLst/>
          </a:prstGeom>
        </p:spPr>
      </p:pic>
    </p:spTree>
    <p:extLst>
      <p:ext uri="{BB962C8B-B14F-4D97-AF65-F5344CB8AC3E}">
        <p14:creationId xmlns:p14="http://schemas.microsoft.com/office/powerpoint/2010/main" val="3541893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FB7038-5D24-4B81-BA14-422BA5B977A9}"/>
              </a:ext>
            </a:extLst>
          </p:cNvPr>
          <p:cNvPicPr>
            <a:picLocks noChangeAspect="1"/>
          </p:cNvPicPr>
          <p:nvPr/>
        </p:nvPicPr>
        <p:blipFill>
          <a:blip r:embed="rId2"/>
          <a:stretch>
            <a:fillRect/>
          </a:stretch>
        </p:blipFill>
        <p:spPr>
          <a:xfrm>
            <a:off x="544663" y="389153"/>
            <a:ext cx="4906060" cy="4410691"/>
          </a:xfrm>
          <a:prstGeom prst="rect">
            <a:avLst/>
          </a:prstGeom>
        </p:spPr>
      </p:pic>
      <p:sp>
        <p:nvSpPr>
          <p:cNvPr id="4" name="TextBox 3">
            <a:extLst>
              <a:ext uri="{FF2B5EF4-FFF2-40B4-BE49-F238E27FC236}">
                <a16:creationId xmlns:a16="http://schemas.microsoft.com/office/drawing/2014/main" id="{71658D35-23A2-45F0-A341-F59E90EF68CE}"/>
              </a:ext>
            </a:extLst>
          </p:cNvPr>
          <p:cNvSpPr txBox="1"/>
          <p:nvPr/>
        </p:nvSpPr>
        <p:spPr>
          <a:xfrm>
            <a:off x="5629275" y="190500"/>
            <a:ext cx="6410325" cy="646331"/>
          </a:xfrm>
          <a:prstGeom prst="rect">
            <a:avLst/>
          </a:prstGeom>
          <a:noFill/>
        </p:spPr>
        <p:txBody>
          <a:bodyPr wrap="square" rtlCol="0">
            <a:spAutoFit/>
          </a:bodyPr>
          <a:lstStyle/>
          <a:p>
            <a:r>
              <a:rPr lang="en-US" dirty="0"/>
              <a:t>We see that bots working at depth in this image are:</a:t>
            </a:r>
          </a:p>
          <a:p>
            <a:r>
              <a:rPr lang="en-US" dirty="0"/>
              <a:t>Domain Specific Bots.</a:t>
            </a:r>
          </a:p>
        </p:txBody>
      </p:sp>
    </p:spTree>
    <p:extLst>
      <p:ext uri="{BB962C8B-B14F-4D97-AF65-F5344CB8AC3E}">
        <p14:creationId xmlns:p14="http://schemas.microsoft.com/office/powerpoint/2010/main" val="112979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1A1734-4451-43B8-818B-1A4EA3A5D07B}"/>
              </a:ext>
            </a:extLst>
          </p:cNvPr>
          <p:cNvSpPr txBox="1"/>
          <p:nvPr/>
        </p:nvSpPr>
        <p:spPr>
          <a:xfrm>
            <a:off x="115410" y="106532"/>
            <a:ext cx="11967099" cy="954107"/>
          </a:xfrm>
          <a:prstGeom prst="rect">
            <a:avLst/>
          </a:prstGeom>
          <a:noFill/>
        </p:spPr>
        <p:txBody>
          <a:bodyPr wrap="square" rtlCol="0">
            <a:spAutoFit/>
          </a:bodyPr>
          <a:lstStyle/>
          <a:p>
            <a:pPr algn="l"/>
            <a:r>
              <a:rPr lang="en-US" sz="2800" b="1" i="0" u="none" strike="noStrike" baseline="0" dirty="0">
                <a:solidFill>
                  <a:srgbClr val="262626"/>
                </a:solidFill>
                <a:latin typeface="NewBaskerville-Roman"/>
              </a:rPr>
              <a:t>For the fundamental building blocks of NLP, there are equivalents in a computer language compiler:</a:t>
            </a:r>
            <a:endParaRPr lang="en-US" sz="2800" b="1" dirty="0"/>
          </a:p>
        </p:txBody>
      </p:sp>
      <p:pic>
        <p:nvPicPr>
          <p:cNvPr id="4" name="Picture 3">
            <a:extLst>
              <a:ext uri="{FF2B5EF4-FFF2-40B4-BE49-F238E27FC236}">
                <a16:creationId xmlns:a16="http://schemas.microsoft.com/office/drawing/2014/main" id="{6A7578F2-790C-438C-82A5-D1059A1B3319}"/>
              </a:ext>
            </a:extLst>
          </p:cNvPr>
          <p:cNvPicPr>
            <a:picLocks noChangeAspect="1"/>
          </p:cNvPicPr>
          <p:nvPr/>
        </p:nvPicPr>
        <p:blipFill>
          <a:blip r:embed="rId2"/>
          <a:stretch>
            <a:fillRect/>
          </a:stretch>
        </p:blipFill>
        <p:spPr>
          <a:xfrm>
            <a:off x="242250" y="1151832"/>
            <a:ext cx="10893232" cy="2191443"/>
          </a:xfrm>
          <a:prstGeom prst="rect">
            <a:avLst/>
          </a:prstGeom>
        </p:spPr>
      </p:pic>
    </p:spTree>
    <p:extLst>
      <p:ext uri="{BB962C8B-B14F-4D97-AF65-F5344CB8AC3E}">
        <p14:creationId xmlns:p14="http://schemas.microsoft.com/office/powerpoint/2010/main" val="85289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06DF19-FA14-4F4B-8648-DAAF3E93F1F6}"/>
              </a:ext>
            </a:extLst>
          </p:cNvPr>
          <p:cNvPicPr>
            <a:picLocks noChangeAspect="1"/>
          </p:cNvPicPr>
          <p:nvPr/>
        </p:nvPicPr>
        <p:blipFill>
          <a:blip r:embed="rId2"/>
          <a:stretch>
            <a:fillRect/>
          </a:stretch>
        </p:blipFill>
        <p:spPr>
          <a:xfrm>
            <a:off x="0" y="508665"/>
            <a:ext cx="8515350" cy="6344771"/>
          </a:xfrm>
          <a:prstGeom prst="rect">
            <a:avLst/>
          </a:prstGeom>
        </p:spPr>
      </p:pic>
      <p:sp>
        <p:nvSpPr>
          <p:cNvPr id="4" name="TextBox 3">
            <a:extLst>
              <a:ext uri="{FF2B5EF4-FFF2-40B4-BE49-F238E27FC236}">
                <a16:creationId xmlns:a16="http://schemas.microsoft.com/office/drawing/2014/main" id="{F0143ABA-CEF4-4BEC-9E81-C731F8D56446}"/>
              </a:ext>
            </a:extLst>
          </p:cNvPr>
          <p:cNvSpPr txBox="1"/>
          <p:nvPr/>
        </p:nvSpPr>
        <p:spPr>
          <a:xfrm>
            <a:off x="66675" y="0"/>
            <a:ext cx="12125325" cy="523220"/>
          </a:xfrm>
          <a:prstGeom prst="rect">
            <a:avLst/>
          </a:prstGeom>
          <a:noFill/>
        </p:spPr>
        <p:txBody>
          <a:bodyPr wrap="square" rtlCol="0">
            <a:spAutoFit/>
          </a:bodyPr>
          <a:lstStyle/>
          <a:p>
            <a:r>
              <a:rPr lang="en-US" sz="2800" b="1" dirty="0"/>
              <a:t>An quick-and-dirty example of ‘Tokenizer’ using the </a:t>
            </a:r>
            <a:r>
              <a:rPr lang="en-US" sz="2800" b="1" dirty="0" err="1"/>
              <a:t>str.split</a:t>
            </a:r>
            <a:r>
              <a:rPr lang="en-US" sz="2800" b="1" dirty="0"/>
              <a:t>():</a:t>
            </a:r>
          </a:p>
        </p:txBody>
      </p:sp>
      <p:sp>
        <p:nvSpPr>
          <p:cNvPr id="2" name="TextBox 1">
            <a:extLst>
              <a:ext uri="{FF2B5EF4-FFF2-40B4-BE49-F238E27FC236}">
                <a16:creationId xmlns:a16="http://schemas.microsoft.com/office/drawing/2014/main" id="{35C05F7F-E11A-4012-8436-FDABDA89965A}"/>
              </a:ext>
            </a:extLst>
          </p:cNvPr>
          <p:cNvSpPr txBox="1"/>
          <p:nvPr/>
        </p:nvSpPr>
        <p:spPr>
          <a:xfrm>
            <a:off x="8780016" y="6349335"/>
            <a:ext cx="3320248" cy="369332"/>
          </a:xfrm>
          <a:prstGeom prst="rect">
            <a:avLst/>
          </a:prstGeom>
          <a:noFill/>
        </p:spPr>
        <p:txBody>
          <a:bodyPr wrap="square" rtlCol="0">
            <a:spAutoFit/>
          </a:bodyPr>
          <a:lstStyle/>
          <a:p>
            <a:r>
              <a:rPr lang="en-US" dirty="0"/>
              <a:t>PTO for a clearer representation.</a:t>
            </a:r>
          </a:p>
        </p:txBody>
      </p:sp>
    </p:spTree>
    <p:extLst>
      <p:ext uri="{BB962C8B-B14F-4D97-AF65-F5344CB8AC3E}">
        <p14:creationId xmlns:p14="http://schemas.microsoft.com/office/powerpoint/2010/main" val="1673216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4AED3C-4395-44CD-8D31-501A6BBBACCA}"/>
              </a:ext>
            </a:extLst>
          </p:cNvPr>
          <p:cNvPicPr>
            <a:picLocks noChangeAspect="1"/>
          </p:cNvPicPr>
          <p:nvPr/>
        </p:nvPicPr>
        <p:blipFill>
          <a:blip r:embed="rId2"/>
          <a:stretch>
            <a:fillRect/>
          </a:stretch>
        </p:blipFill>
        <p:spPr>
          <a:xfrm>
            <a:off x="0" y="0"/>
            <a:ext cx="8964276" cy="3934374"/>
          </a:xfrm>
          <a:prstGeom prst="rect">
            <a:avLst/>
          </a:prstGeom>
        </p:spPr>
      </p:pic>
    </p:spTree>
    <p:extLst>
      <p:ext uri="{BB962C8B-B14F-4D97-AF65-F5344CB8AC3E}">
        <p14:creationId xmlns:p14="http://schemas.microsoft.com/office/powerpoint/2010/main" val="60059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A806B1-7892-4234-9220-4BD4E542E7C2}"/>
              </a:ext>
            </a:extLst>
          </p:cNvPr>
          <p:cNvSpPr txBox="1"/>
          <p:nvPr/>
        </p:nvSpPr>
        <p:spPr>
          <a:xfrm>
            <a:off x="88777" y="0"/>
            <a:ext cx="11825056" cy="2739211"/>
          </a:xfrm>
          <a:prstGeom prst="rect">
            <a:avLst/>
          </a:prstGeom>
          <a:noFill/>
        </p:spPr>
        <p:txBody>
          <a:bodyPr wrap="square">
            <a:spAutoFit/>
          </a:bodyPr>
          <a:lstStyle/>
          <a:p>
            <a:pPr algn="l"/>
            <a:r>
              <a:rPr lang="en-US" sz="2800" b="1" i="0" u="none" strike="noStrike" baseline="0" dirty="0">
                <a:solidFill>
                  <a:srgbClr val="262626"/>
                </a:solidFill>
                <a:latin typeface="NewBaskerville-Roman"/>
              </a:rPr>
              <a:t>One-Hot Vectors and Memory Requirement</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Let’s run through the math to give you an appreciation for just how big and unwieldy these “player piano paper rolls” are. In most cases, the vocabulary of tokens you’ll use in an NLP pipeline will be much more than 10,000 or 20,000 tokens. Sometimes it can be hundreds of thousands or even millions of tokens. Let’s assume you have a million tokens in your NLP pipeline vocabulary. And let’s say you have a meager 3,000 books with 3,500 sentences each and 15 words per sentence—reasonable averages for short books. That’s a whole lot of big tables (matrices):</a:t>
            </a:r>
          </a:p>
          <a:p>
            <a:pPr algn="l"/>
            <a:endParaRPr lang="en-US" dirty="0">
              <a:solidFill>
                <a:srgbClr val="262626"/>
              </a:solidFill>
              <a:latin typeface="NewBaskerville-Roman"/>
            </a:endParaRPr>
          </a:p>
          <a:p>
            <a:pPr algn="l"/>
            <a:r>
              <a:rPr lang="en-US" i="1" dirty="0">
                <a:solidFill>
                  <a:srgbClr val="262626"/>
                </a:solidFill>
                <a:latin typeface="NewBaskerville-Roman"/>
              </a:rPr>
              <a:t>The example below is assuming that we have a million tokens (words in our vocabulary):</a:t>
            </a:r>
            <a:endParaRPr lang="en-US" sz="1800" b="0" i="1" u="none" strike="noStrike" baseline="0" dirty="0">
              <a:solidFill>
                <a:srgbClr val="262626"/>
              </a:solidFill>
              <a:latin typeface="NewBaskerville-Roman"/>
            </a:endParaRPr>
          </a:p>
        </p:txBody>
      </p:sp>
      <p:pic>
        <p:nvPicPr>
          <p:cNvPr id="5" name="Picture 4">
            <a:extLst>
              <a:ext uri="{FF2B5EF4-FFF2-40B4-BE49-F238E27FC236}">
                <a16:creationId xmlns:a16="http://schemas.microsoft.com/office/drawing/2014/main" id="{96DD3909-7451-4F18-94B3-00BC6C4FB24B}"/>
              </a:ext>
            </a:extLst>
          </p:cNvPr>
          <p:cNvPicPr>
            <a:picLocks noChangeAspect="1"/>
          </p:cNvPicPr>
          <p:nvPr/>
        </p:nvPicPr>
        <p:blipFill>
          <a:blip r:embed="rId2"/>
          <a:stretch>
            <a:fillRect/>
          </a:stretch>
        </p:blipFill>
        <p:spPr>
          <a:xfrm>
            <a:off x="205111" y="2843652"/>
            <a:ext cx="8621328" cy="2981741"/>
          </a:xfrm>
          <a:prstGeom prst="rect">
            <a:avLst/>
          </a:prstGeom>
        </p:spPr>
      </p:pic>
    </p:spTree>
    <p:extLst>
      <p:ext uri="{BB962C8B-B14F-4D97-AF65-F5344CB8AC3E}">
        <p14:creationId xmlns:p14="http://schemas.microsoft.com/office/powerpoint/2010/main" val="1663498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CC38D-E596-4C54-B20B-1F658DF73661}"/>
              </a:ext>
            </a:extLst>
          </p:cNvPr>
          <p:cNvSpPr txBox="1"/>
          <p:nvPr/>
        </p:nvSpPr>
        <p:spPr>
          <a:xfrm>
            <a:off x="114300" y="114300"/>
            <a:ext cx="11963400" cy="1354217"/>
          </a:xfrm>
          <a:prstGeom prst="rect">
            <a:avLst/>
          </a:prstGeom>
          <a:noFill/>
        </p:spPr>
        <p:txBody>
          <a:bodyPr wrap="square" rtlCol="0">
            <a:spAutoFit/>
          </a:bodyPr>
          <a:lstStyle/>
          <a:p>
            <a:r>
              <a:rPr lang="en-US" sz="2800" b="1" dirty="0"/>
              <a:t>Document-Term Matrix</a:t>
            </a:r>
          </a:p>
          <a:p>
            <a:endParaRPr lang="en-US" dirty="0"/>
          </a:p>
          <a:p>
            <a:r>
              <a:rPr lang="en-US" dirty="0"/>
              <a:t>The One-Hot Vector Based Representation of Sentences in the </a:t>
            </a:r>
            <a:r>
              <a:rPr lang="en-US"/>
              <a:t>previous slide is </a:t>
            </a:r>
            <a:r>
              <a:rPr lang="en-US" dirty="0"/>
              <a:t>a concept very similar to “Document-Term” matrix.</a:t>
            </a:r>
          </a:p>
        </p:txBody>
      </p:sp>
      <p:pic>
        <p:nvPicPr>
          <p:cNvPr id="4" name="Picture 3">
            <a:extLst>
              <a:ext uri="{FF2B5EF4-FFF2-40B4-BE49-F238E27FC236}">
                <a16:creationId xmlns:a16="http://schemas.microsoft.com/office/drawing/2014/main" id="{CC5FBF1A-6334-4D7F-81EA-27CBE4F7FBE0}"/>
              </a:ext>
            </a:extLst>
          </p:cNvPr>
          <p:cNvPicPr>
            <a:picLocks noChangeAspect="1"/>
          </p:cNvPicPr>
          <p:nvPr/>
        </p:nvPicPr>
        <p:blipFill>
          <a:blip r:embed="rId2"/>
          <a:stretch>
            <a:fillRect/>
          </a:stretch>
        </p:blipFill>
        <p:spPr>
          <a:xfrm>
            <a:off x="114300" y="1457050"/>
            <a:ext cx="3286584" cy="1971950"/>
          </a:xfrm>
          <a:prstGeom prst="rect">
            <a:avLst/>
          </a:prstGeom>
        </p:spPr>
      </p:pic>
      <p:sp>
        <p:nvSpPr>
          <p:cNvPr id="5" name="TextBox 4">
            <a:extLst>
              <a:ext uri="{FF2B5EF4-FFF2-40B4-BE49-F238E27FC236}">
                <a16:creationId xmlns:a16="http://schemas.microsoft.com/office/drawing/2014/main" id="{59A88B02-D0C6-4362-8E97-A3ADE797D12D}"/>
              </a:ext>
            </a:extLst>
          </p:cNvPr>
          <p:cNvSpPr txBox="1"/>
          <p:nvPr/>
        </p:nvSpPr>
        <p:spPr>
          <a:xfrm>
            <a:off x="54187" y="6280919"/>
            <a:ext cx="11706225" cy="577081"/>
          </a:xfrm>
          <a:prstGeom prst="rect">
            <a:avLst/>
          </a:prstGeom>
          <a:noFill/>
        </p:spPr>
        <p:txBody>
          <a:bodyPr wrap="square" rtlCol="0">
            <a:spAutoFit/>
          </a:bodyPr>
          <a:lstStyle/>
          <a:p>
            <a:r>
              <a:rPr lang="en-US" sz="1050" dirty="0"/>
              <a:t>References: </a:t>
            </a:r>
          </a:p>
          <a:p>
            <a:pPr marL="228600" indent="-228600">
              <a:buAutoNum type="arabicPeriod"/>
            </a:pPr>
            <a:r>
              <a:rPr lang="en-US" sz="1050" dirty="0">
                <a:hlinkClick r:id="rId3"/>
              </a:rPr>
              <a:t>https://en.wikipedia.org/wiki/Document-term_matrix</a:t>
            </a:r>
            <a:endParaRPr lang="en-US" sz="1050" dirty="0"/>
          </a:p>
          <a:p>
            <a:pPr marL="228600" indent="-228600">
              <a:buAutoNum type="arabicPeriod"/>
            </a:pPr>
            <a:endParaRPr lang="en-US" sz="1050" dirty="0"/>
          </a:p>
        </p:txBody>
      </p:sp>
    </p:spTree>
    <p:extLst>
      <p:ext uri="{BB962C8B-B14F-4D97-AF65-F5344CB8AC3E}">
        <p14:creationId xmlns:p14="http://schemas.microsoft.com/office/powerpoint/2010/main" val="373417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52E88B-5F67-4E04-B3B3-E2C49943A6B4}"/>
              </a:ext>
            </a:extLst>
          </p:cNvPr>
          <p:cNvSpPr txBox="1"/>
          <p:nvPr/>
        </p:nvSpPr>
        <p:spPr>
          <a:xfrm>
            <a:off x="79899" y="0"/>
            <a:ext cx="11860567" cy="1077218"/>
          </a:xfrm>
          <a:prstGeom prst="rect">
            <a:avLst/>
          </a:prstGeom>
          <a:noFill/>
        </p:spPr>
        <p:txBody>
          <a:bodyPr wrap="square" rtlCol="0">
            <a:spAutoFit/>
          </a:bodyPr>
          <a:lstStyle/>
          <a:p>
            <a:r>
              <a:rPr lang="en-US" sz="2800" b="1" dirty="0"/>
              <a:t>For Tokenization: Use NLTK (Natural Language Toolkit)</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You can use the NLTK function </a:t>
            </a:r>
            <a:r>
              <a:rPr lang="en-US" sz="1800" b="0" i="0" u="none" strike="noStrike" baseline="0" dirty="0" err="1">
                <a:solidFill>
                  <a:srgbClr val="262626"/>
                </a:solidFill>
                <a:latin typeface="Courier"/>
              </a:rPr>
              <a:t>RegexpTokenizer</a:t>
            </a:r>
            <a:r>
              <a:rPr lang="en-US" sz="1800" b="0" i="0" u="none" strike="noStrike" baseline="0" dirty="0">
                <a:solidFill>
                  <a:srgbClr val="262626"/>
                </a:solidFill>
                <a:latin typeface="Courier"/>
              </a:rPr>
              <a:t> </a:t>
            </a:r>
            <a:r>
              <a:rPr lang="en-US" sz="1800" b="0" i="0" u="none" strike="noStrike" baseline="0" dirty="0">
                <a:solidFill>
                  <a:srgbClr val="262626"/>
                </a:solidFill>
                <a:latin typeface="NewBaskerville-Roman"/>
              </a:rPr>
              <a:t>to replicate your simple tokenizer example like this:</a:t>
            </a:r>
          </a:p>
        </p:txBody>
      </p:sp>
      <p:pic>
        <p:nvPicPr>
          <p:cNvPr id="4" name="Picture 3">
            <a:extLst>
              <a:ext uri="{FF2B5EF4-FFF2-40B4-BE49-F238E27FC236}">
                <a16:creationId xmlns:a16="http://schemas.microsoft.com/office/drawing/2014/main" id="{C891CA63-560B-49B7-852A-0F6E130F5B51}"/>
              </a:ext>
            </a:extLst>
          </p:cNvPr>
          <p:cNvPicPr>
            <a:picLocks noChangeAspect="1"/>
          </p:cNvPicPr>
          <p:nvPr/>
        </p:nvPicPr>
        <p:blipFill>
          <a:blip r:embed="rId2"/>
          <a:stretch>
            <a:fillRect/>
          </a:stretch>
        </p:blipFill>
        <p:spPr>
          <a:xfrm>
            <a:off x="146968" y="1077218"/>
            <a:ext cx="6287377" cy="2038635"/>
          </a:xfrm>
          <a:prstGeom prst="rect">
            <a:avLst/>
          </a:prstGeom>
        </p:spPr>
      </p:pic>
      <p:sp>
        <p:nvSpPr>
          <p:cNvPr id="5" name="TextBox 4">
            <a:extLst>
              <a:ext uri="{FF2B5EF4-FFF2-40B4-BE49-F238E27FC236}">
                <a16:creationId xmlns:a16="http://schemas.microsoft.com/office/drawing/2014/main" id="{5F20DB36-AA47-481A-9B60-5557EAC47A44}"/>
              </a:ext>
            </a:extLst>
          </p:cNvPr>
          <p:cNvSpPr txBox="1"/>
          <p:nvPr/>
        </p:nvSpPr>
        <p:spPr>
          <a:xfrm>
            <a:off x="79899" y="3238500"/>
            <a:ext cx="11969226" cy="2031325"/>
          </a:xfrm>
          <a:prstGeom prst="rect">
            <a:avLst/>
          </a:prstGeom>
          <a:noFill/>
        </p:spPr>
        <p:txBody>
          <a:bodyPr wrap="square" rtlCol="0">
            <a:spAutoFit/>
          </a:bodyPr>
          <a:lstStyle/>
          <a:p>
            <a:pPr algn="l"/>
            <a:r>
              <a:rPr lang="en-US" sz="1800" b="0" i="0" u="none" strike="noStrike" baseline="0" dirty="0">
                <a:solidFill>
                  <a:srgbClr val="262626"/>
                </a:solidFill>
                <a:latin typeface="NewBaskerville-Roman"/>
              </a:rPr>
              <a:t>An even better tokenizer is the Treebank Word Tokenizer from the NLTK package. It incorporates a variety of common rules for English word tokenization. For example, it separates phrase-terminating punctuation (?!.;,) from adjacent tokens and retains decimal numbers containing a period as a single token. In addition it contains rules for English contractions. For example “don’t” is tokenized as </a:t>
            </a:r>
            <a:r>
              <a:rPr lang="en-US" sz="1800" b="0" i="0" u="none" strike="noStrike" baseline="0" dirty="0">
                <a:solidFill>
                  <a:srgbClr val="262626"/>
                </a:solidFill>
                <a:latin typeface="Courier"/>
              </a:rPr>
              <a:t>["do", "</a:t>
            </a:r>
            <a:r>
              <a:rPr lang="en-US" sz="1800" b="0" i="0" u="none" strike="noStrike" baseline="0" dirty="0" err="1">
                <a:solidFill>
                  <a:srgbClr val="262626"/>
                </a:solidFill>
                <a:latin typeface="Courier"/>
              </a:rPr>
              <a:t>n’t</a:t>
            </a:r>
            <a:r>
              <a:rPr lang="en-US" sz="1800" b="0" i="0" u="none" strike="noStrike" baseline="0" dirty="0">
                <a:solidFill>
                  <a:srgbClr val="262626"/>
                </a:solidFill>
                <a:latin typeface="Courier"/>
              </a:rPr>
              <a:t>"]</a:t>
            </a:r>
            <a:r>
              <a:rPr lang="en-US" sz="1800" b="0" i="0" u="none" strike="noStrike" baseline="0" dirty="0">
                <a:solidFill>
                  <a:srgbClr val="262626"/>
                </a:solidFill>
                <a:latin typeface="NewBaskerville-Roman"/>
              </a:rPr>
              <a:t>. This tokenization will help with subsequent steps in the NLP pipeline, such as stemming.</a:t>
            </a:r>
          </a:p>
          <a:p>
            <a:pPr algn="l"/>
            <a:endParaRPr lang="en-US" dirty="0">
              <a:solidFill>
                <a:srgbClr val="262626"/>
              </a:solidFill>
              <a:latin typeface="NewBaskerville-Roman"/>
            </a:endParaRPr>
          </a:p>
          <a:p>
            <a:pPr algn="l"/>
            <a:r>
              <a:rPr lang="en-US" dirty="0">
                <a:solidFill>
                  <a:srgbClr val="262626"/>
                </a:solidFill>
                <a:latin typeface="NewBaskerville-Roman"/>
              </a:rPr>
              <a:t>PTO: for ‘Stemming and Lemmatization’.</a:t>
            </a:r>
            <a:endParaRPr lang="en-US" dirty="0"/>
          </a:p>
        </p:txBody>
      </p:sp>
    </p:spTree>
    <p:extLst>
      <p:ext uri="{BB962C8B-B14F-4D97-AF65-F5344CB8AC3E}">
        <p14:creationId xmlns:p14="http://schemas.microsoft.com/office/powerpoint/2010/main" val="7979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EC48F3-71B9-4538-B347-8B2463CCE404}"/>
              </a:ext>
            </a:extLst>
          </p:cNvPr>
          <p:cNvPicPr>
            <a:picLocks noChangeAspect="1"/>
          </p:cNvPicPr>
          <p:nvPr/>
        </p:nvPicPr>
        <p:blipFill>
          <a:blip r:embed="rId2"/>
          <a:stretch>
            <a:fillRect/>
          </a:stretch>
        </p:blipFill>
        <p:spPr>
          <a:xfrm>
            <a:off x="1766283" y="699706"/>
            <a:ext cx="8659433" cy="5458587"/>
          </a:xfrm>
          <a:prstGeom prst="rect">
            <a:avLst/>
          </a:prstGeom>
        </p:spPr>
      </p:pic>
    </p:spTree>
    <p:extLst>
      <p:ext uri="{BB962C8B-B14F-4D97-AF65-F5344CB8AC3E}">
        <p14:creationId xmlns:p14="http://schemas.microsoft.com/office/powerpoint/2010/main" val="368968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216FFD-297E-40A4-808F-5CE951F92815}"/>
              </a:ext>
            </a:extLst>
          </p:cNvPr>
          <p:cNvSpPr txBox="1"/>
          <p:nvPr/>
        </p:nvSpPr>
        <p:spPr>
          <a:xfrm>
            <a:off x="223421" y="146001"/>
            <a:ext cx="11859088" cy="3508653"/>
          </a:xfrm>
          <a:prstGeom prst="rect">
            <a:avLst/>
          </a:prstGeom>
          <a:noFill/>
        </p:spPr>
        <p:txBody>
          <a:bodyPr wrap="square">
            <a:spAutoFit/>
          </a:bodyPr>
          <a:lstStyle/>
          <a:p>
            <a:r>
              <a:rPr lang="en-US" sz="1800" b="0" i="0" u="none" strike="noStrike" baseline="0" dirty="0">
                <a:solidFill>
                  <a:srgbClr val="262626"/>
                </a:solidFill>
                <a:latin typeface="NewBaskerville-Roman"/>
              </a:rPr>
              <a:t>To make your job a little easier, we focus on only one natural language, English and only one programming language, Python.</a:t>
            </a:r>
          </a:p>
          <a:p>
            <a:endParaRPr lang="en-US" dirty="0">
              <a:solidFill>
                <a:srgbClr val="262626"/>
              </a:solidFill>
              <a:latin typeface="NewBaskerville-Roman"/>
            </a:endParaRPr>
          </a:p>
          <a:p>
            <a:r>
              <a:rPr lang="en-US" sz="2400" b="1" dirty="0">
                <a:solidFill>
                  <a:srgbClr val="262626"/>
                </a:solidFill>
                <a:latin typeface="NewBaskerville-Roman"/>
              </a:rPr>
              <a:t>The Way We Understand Language and How Machines See it is Quite Different:</a:t>
            </a:r>
          </a:p>
          <a:p>
            <a:endParaRPr lang="en-US" dirty="0">
              <a:solidFill>
                <a:srgbClr val="262626"/>
              </a:solidFill>
              <a:latin typeface="NewBaskerville-Roman"/>
            </a:endParaRPr>
          </a:p>
          <a:p>
            <a:pPr algn="l"/>
            <a:r>
              <a:rPr lang="en-US" sz="1800" b="0" i="0" u="none" strike="noStrike" baseline="0" dirty="0">
                <a:solidFill>
                  <a:srgbClr val="262626"/>
                </a:solidFill>
                <a:latin typeface="NewBaskerville-Roman"/>
              </a:rPr>
              <a:t>Natural languages have an additional “decoding” challenge </a:t>
            </a:r>
            <a:r>
              <a:rPr lang="en-US" dirty="0">
                <a:solidFill>
                  <a:srgbClr val="262626"/>
                </a:solidFill>
                <a:latin typeface="NewBaskerville-Roman"/>
              </a:rPr>
              <a:t>(apart from the ‘Information Extraction’ from it) </a:t>
            </a:r>
            <a:r>
              <a:rPr lang="en-US" sz="1800" b="0" i="0" u="none" strike="noStrike" baseline="0" dirty="0">
                <a:solidFill>
                  <a:srgbClr val="262626"/>
                </a:solidFill>
                <a:latin typeface="NewBaskerville-Roman"/>
              </a:rPr>
              <a:t>that is even harder to solve. Speakers and writers of natural languages assume that a human is the one doing the processing (listening or reading), not a machine. So when I say “good morning”, I assume that you have some knowledge about what makes up a morning, including not only that mornings come before </a:t>
            </a:r>
            <a:r>
              <a:rPr lang="en-US" sz="1800" b="0" i="0" u="none" strike="noStrike" baseline="0" dirty="0" err="1">
                <a:solidFill>
                  <a:srgbClr val="262626"/>
                </a:solidFill>
                <a:latin typeface="NewBaskerville-Roman"/>
              </a:rPr>
              <a:t>noons</a:t>
            </a:r>
            <a:r>
              <a:rPr lang="en-US" sz="1800" b="0" i="0" u="none" strike="noStrike" baseline="0" dirty="0">
                <a:solidFill>
                  <a:srgbClr val="262626"/>
                </a:solidFill>
                <a:latin typeface="NewBaskerville-Roman"/>
              </a:rPr>
              <a:t> and afternoons and evenings but also after midnights. And you need to know they can represent times of day as well as general experiences of a period of time. The interpreter is assumed to know that “good morning” is a common greeting that doesn’t contain much information at all about the morning. Rather it reflects the state of mind of the speaker and her readiness to speak with others.</a:t>
            </a:r>
          </a:p>
          <a:p>
            <a:pPr algn="l"/>
            <a:endParaRPr lang="en-US" dirty="0"/>
          </a:p>
        </p:txBody>
      </p:sp>
    </p:spTree>
    <p:extLst>
      <p:ext uri="{BB962C8B-B14F-4D97-AF65-F5344CB8AC3E}">
        <p14:creationId xmlns:p14="http://schemas.microsoft.com/office/powerpoint/2010/main" val="2205576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E0D9F6-3EB7-4A90-B773-1719D5FD4341}"/>
              </a:ext>
            </a:extLst>
          </p:cNvPr>
          <p:cNvSpPr txBox="1"/>
          <p:nvPr/>
        </p:nvSpPr>
        <p:spPr>
          <a:xfrm>
            <a:off x="97654" y="0"/>
            <a:ext cx="11745158" cy="2185214"/>
          </a:xfrm>
          <a:prstGeom prst="rect">
            <a:avLst/>
          </a:prstGeom>
          <a:noFill/>
        </p:spPr>
        <p:txBody>
          <a:bodyPr wrap="square" rtlCol="0">
            <a:spAutoFit/>
          </a:bodyPr>
          <a:lstStyle/>
          <a:p>
            <a:r>
              <a:rPr lang="en-US" sz="2800" b="1" dirty="0"/>
              <a:t>Stemming and lemmatization</a:t>
            </a:r>
          </a:p>
          <a:p>
            <a:r>
              <a:rPr lang="en-US" dirty="0"/>
              <a:t>For grammatical reasons, documents are going to use different forms of a word, such as </a:t>
            </a:r>
            <a:r>
              <a:rPr lang="en-US" i="1" dirty="0"/>
              <a:t>organize</a:t>
            </a:r>
            <a:r>
              <a:rPr lang="en-US" dirty="0"/>
              <a:t>, </a:t>
            </a:r>
            <a:r>
              <a:rPr lang="en-US" i="1" dirty="0"/>
              <a:t>organizes</a:t>
            </a:r>
            <a:r>
              <a:rPr lang="en-US" dirty="0"/>
              <a:t>, and </a:t>
            </a:r>
            <a:r>
              <a:rPr lang="en-US" i="1" dirty="0"/>
              <a:t>organizing</a:t>
            </a:r>
            <a:r>
              <a:rPr lang="en-US" dirty="0"/>
              <a:t>. Additionally, there are families of derivationally related words with similar meanings, such as </a:t>
            </a:r>
            <a:r>
              <a:rPr lang="en-US" i="1" dirty="0"/>
              <a:t>democracy</a:t>
            </a:r>
            <a:r>
              <a:rPr lang="en-US" dirty="0"/>
              <a:t>, </a:t>
            </a:r>
            <a:r>
              <a:rPr lang="en-US" i="1" dirty="0"/>
              <a:t>democratic</a:t>
            </a:r>
            <a:r>
              <a:rPr lang="en-US" dirty="0"/>
              <a:t>, and </a:t>
            </a:r>
            <a:r>
              <a:rPr lang="en-US" i="1" dirty="0"/>
              <a:t>democratization</a:t>
            </a:r>
            <a:r>
              <a:rPr lang="en-US" dirty="0"/>
              <a:t>. In many situations, it seems as if it would be useful for a search for one of these words to return documents that contain another word in the set. </a:t>
            </a:r>
          </a:p>
          <a:p>
            <a:r>
              <a:rPr lang="en-US" dirty="0"/>
              <a:t>The goal of both stemming and lemmatization is to reduce inflectional forms and sometimes derivationally related forms of a word to a common base form. For instance: </a:t>
            </a:r>
          </a:p>
        </p:txBody>
      </p:sp>
      <p:pic>
        <p:nvPicPr>
          <p:cNvPr id="5" name="Picture 4">
            <a:extLst>
              <a:ext uri="{FF2B5EF4-FFF2-40B4-BE49-F238E27FC236}">
                <a16:creationId xmlns:a16="http://schemas.microsoft.com/office/drawing/2014/main" id="{1146966C-1472-4324-A3CF-96A2BEB7D9CA}"/>
              </a:ext>
            </a:extLst>
          </p:cNvPr>
          <p:cNvPicPr>
            <a:picLocks noChangeAspect="1"/>
          </p:cNvPicPr>
          <p:nvPr/>
        </p:nvPicPr>
        <p:blipFill>
          <a:blip r:embed="rId2"/>
          <a:stretch>
            <a:fillRect/>
          </a:stretch>
        </p:blipFill>
        <p:spPr>
          <a:xfrm>
            <a:off x="97654" y="2261414"/>
            <a:ext cx="2200582" cy="514422"/>
          </a:xfrm>
          <a:prstGeom prst="rect">
            <a:avLst/>
          </a:prstGeom>
        </p:spPr>
      </p:pic>
      <p:sp>
        <p:nvSpPr>
          <p:cNvPr id="6" name="TextBox 5">
            <a:extLst>
              <a:ext uri="{FF2B5EF4-FFF2-40B4-BE49-F238E27FC236}">
                <a16:creationId xmlns:a16="http://schemas.microsoft.com/office/drawing/2014/main" id="{5BB9C99C-510E-47DA-B302-083CBAC00651}"/>
              </a:ext>
            </a:extLst>
          </p:cNvPr>
          <p:cNvSpPr txBox="1"/>
          <p:nvPr/>
        </p:nvSpPr>
        <p:spPr>
          <a:xfrm>
            <a:off x="97654" y="2847975"/>
            <a:ext cx="11745158" cy="369332"/>
          </a:xfrm>
          <a:prstGeom prst="rect">
            <a:avLst/>
          </a:prstGeom>
          <a:noFill/>
        </p:spPr>
        <p:txBody>
          <a:bodyPr wrap="square" rtlCol="0">
            <a:spAutoFit/>
          </a:bodyPr>
          <a:lstStyle/>
          <a:p>
            <a:r>
              <a:rPr lang="en-US" dirty="0"/>
              <a:t>The result of this mapping of text will be something like:</a:t>
            </a:r>
          </a:p>
        </p:txBody>
      </p:sp>
      <p:pic>
        <p:nvPicPr>
          <p:cNvPr id="8" name="Picture 7">
            <a:extLst>
              <a:ext uri="{FF2B5EF4-FFF2-40B4-BE49-F238E27FC236}">
                <a16:creationId xmlns:a16="http://schemas.microsoft.com/office/drawing/2014/main" id="{551EE6C4-9637-44F6-84B6-5548F13DF763}"/>
              </a:ext>
            </a:extLst>
          </p:cNvPr>
          <p:cNvPicPr>
            <a:picLocks noChangeAspect="1"/>
          </p:cNvPicPr>
          <p:nvPr/>
        </p:nvPicPr>
        <p:blipFill>
          <a:blip r:embed="rId3"/>
          <a:stretch>
            <a:fillRect/>
          </a:stretch>
        </p:blipFill>
        <p:spPr>
          <a:xfrm>
            <a:off x="97654" y="3346594"/>
            <a:ext cx="3000794" cy="533474"/>
          </a:xfrm>
          <a:prstGeom prst="rect">
            <a:avLst/>
          </a:prstGeom>
        </p:spPr>
      </p:pic>
      <p:sp>
        <p:nvSpPr>
          <p:cNvPr id="9" name="TextBox 8">
            <a:extLst>
              <a:ext uri="{FF2B5EF4-FFF2-40B4-BE49-F238E27FC236}">
                <a16:creationId xmlns:a16="http://schemas.microsoft.com/office/drawing/2014/main" id="{760FB815-C39A-4BD1-B1B9-70AB62A84B33}"/>
              </a:ext>
            </a:extLst>
          </p:cNvPr>
          <p:cNvSpPr txBox="1"/>
          <p:nvPr/>
        </p:nvSpPr>
        <p:spPr>
          <a:xfrm>
            <a:off x="97654" y="3959441"/>
            <a:ext cx="11825057" cy="2908489"/>
          </a:xfrm>
          <a:prstGeom prst="rect">
            <a:avLst/>
          </a:prstGeom>
          <a:noFill/>
        </p:spPr>
        <p:txBody>
          <a:bodyPr wrap="square" rtlCol="0">
            <a:spAutoFit/>
          </a:bodyPr>
          <a:lstStyle/>
          <a:p>
            <a:r>
              <a:rPr lang="en-US" dirty="0"/>
              <a:t>However, the two words differ in their flavor. </a:t>
            </a:r>
            <a:r>
              <a:rPr lang="en-US" b="1" i="1" dirty="0"/>
              <a:t>Stemming</a:t>
            </a:r>
            <a:r>
              <a:rPr lang="en-US" dirty="0"/>
              <a:t> usually refers to a crude heuristic process that chops off the ends of words in the hope of achieving this goal correctly most of the time, and often includes the removal of derivational affixes. </a:t>
            </a:r>
          </a:p>
          <a:p>
            <a:r>
              <a:rPr lang="en-US" b="1" i="1" dirty="0"/>
              <a:t>Lemmatization</a:t>
            </a:r>
            <a:r>
              <a:rPr lang="en-US" dirty="0"/>
              <a:t> usually refers to doing things properly with the use of a vocabulary and morphological analysis of words, normally aiming to remove inflectional endings only and to return the base or dictionary form of a word, which is known as the </a:t>
            </a:r>
            <a:r>
              <a:rPr lang="en-US" i="1" dirty="0"/>
              <a:t>lemma</a:t>
            </a:r>
            <a:r>
              <a:rPr lang="en-US" dirty="0"/>
              <a:t> . If confronted with the token </a:t>
            </a:r>
            <a:r>
              <a:rPr lang="en-US" i="1" dirty="0"/>
              <a:t>saw</a:t>
            </a:r>
            <a:r>
              <a:rPr lang="en-US" dirty="0"/>
              <a:t>, stemming might return just </a:t>
            </a:r>
            <a:r>
              <a:rPr lang="en-US" i="1" dirty="0"/>
              <a:t>s</a:t>
            </a:r>
            <a:r>
              <a:rPr lang="en-US" dirty="0"/>
              <a:t>, whereas lemmatization would attempt to return either </a:t>
            </a:r>
            <a:r>
              <a:rPr lang="en-US" i="1" dirty="0"/>
              <a:t>see</a:t>
            </a:r>
            <a:r>
              <a:rPr lang="en-US" dirty="0"/>
              <a:t> or </a:t>
            </a:r>
            <a:r>
              <a:rPr lang="en-US" i="1" dirty="0"/>
              <a:t>saw</a:t>
            </a:r>
            <a:r>
              <a:rPr lang="en-US" dirty="0"/>
              <a:t> depending on whether the use of the token was as a verb or a noun. The two may also differ in that stemming most commonly collapses derivationally related words, whereas lemmatization commonly only collapses the different inflectional forms of a lemma. Linguistic processing for stemming or lemmatization is often done by an additional plug-in component to the indexing process, and a number of such components exist, both commercial and open-source.</a:t>
            </a:r>
          </a:p>
          <a:p>
            <a:endParaRPr lang="en-US" sz="1050" dirty="0"/>
          </a:p>
          <a:p>
            <a:r>
              <a:rPr lang="en-US" sz="1050" dirty="0"/>
              <a:t>Ref: https://nlp.stanford.edu/IR-book/html/htmledition/stemming-and-lemmatization-1.html</a:t>
            </a:r>
          </a:p>
        </p:txBody>
      </p:sp>
    </p:spTree>
    <p:extLst>
      <p:ext uri="{BB962C8B-B14F-4D97-AF65-F5344CB8AC3E}">
        <p14:creationId xmlns:p14="http://schemas.microsoft.com/office/powerpoint/2010/main" val="4141724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69E731-09D9-41AF-802A-1EB655FE581F}"/>
              </a:ext>
            </a:extLst>
          </p:cNvPr>
          <p:cNvSpPr txBox="1"/>
          <p:nvPr/>
        </p:nvSpPr>
        <p:spPr>
          <a:xfrm>
            <a:off x="79899" y="79899"/>
            <a:ext cx="11904955" cy="6771084"/>
          </a:xfrm>
          <a:prstGeom prst="rect">
            <a:avLst/>
          </a:prstGeom>
          <a:noFill/>
        </p:spPr>
        <p:txBody>
          <a:bodyPr wrap="square" rtlCol="0">
            <a:spAutoFit/>
          </a:bodyPr>
          <a:lstStyle/>
          <a:p>
            <a:r>
              <a:rPr lang="en-US" sz="2800" b="1" dirty="0"/>
              <a:t>CONTRACTIONS</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You might wonder why you would split the contraction </a:t>
            </a:r>
            <a:r>
              <a:rPr lang="en-US" sz="1800" b="0" i="0" u="none" strike="noStrike" baseline="0" dirty="0">
                <a:solidFill>
                  <a:srgbClr val="262626"/>
                </a:solidFill>
                <a:latin typeface="Courier"/>
              </a:rPr>
              <a:t>wasn’t </a:t>
            </a:r>
            <a:r>
              <a:rPr lang="en-US" sz="1800" b="0" i="0" u="none" strike="noStrike" baseline="0" dirty="0">
                <a:solidFill>
                  <a:srgbClr val="262626"/>
                </a:solidFill>
                <a:latin typeface="NewBaskerville-Roman"/>
              </a:rPr>
              <a:t>into </a:t>
            </a:r>
            <a:r>
              <a:rPr lang="en-US" sz="1800" b="0" i="0" u="none" strike="noStrike" baseline="0" dirty="0">
                <a:solidFill>
                  <a:srgbClr val="262626"/>
                </a:solidFill>
                <a:latin typeface="Courier"/>
              </a:rPr>
              <a:t>was </a:t>
            </a:r>
            <a:r>
              <a:rPr lang="en-US" sz="1800" b="0" i="0" u="none" strike="noStrike" baseline="0" dirty="0">
                <a:solidFill>
                  <a:srgbClr val="262626"/>
                </a:solidFill>
                <a:latin typeface="NewBaskerville-Roman"/>
              </a:rPr>
              <a:t>and </a:t>
            </a:r>
            <a:r>
              <a:rPr lang="en-US" sz="1800" b="0" i="0" u="none" strike="noStrike" baseline="0" dirty="0" err="1">
                <a:solidFill>
                  <a:srgbClr val="262626"/>
                </a:solidFill>
                <a:latin typeface="Courier"/>
              </a:rPr>
              <a:t>n’t</a:t>
            </a:r>
            <a:r>
              <a:rPr lang="en-US" sz="1800" b="0" i="0" u="none" strike="noStrike" baseline="0" dirty="0">
                <a:solidFill>
                  <a:srgbClr val="262626"/>
                </a:solidFill>
                <a:latin typeface="NewBaskerville-Roman"/>
              </a:rPr>
              <a:t>. For some applications, like grammar-based NLP models that use syntax trees, it’s important to separate the words </a:t>
            </a:r>
            <a:r>
              <a:rPr lang="en-US" sz="1800" b="0" i="0" u="none" strike="noStrike" baseline="0" dirty="0">
                <a:solidFill>
                  <a:srgbClr val="262626"/>
                </a:solidFill>
                <a:latin typeface="Courier"/>
              </a:rPr>
              <a:t>was </a:t>
            </a:r>
            <a:r>
              <a:rPr lang="en-US" sz="1800" b="0" i="0" u="none" strike="noStrike" baseline="0" dirty="0">
                <a:solidFill>
                  <a:srgbClr val="262626"/>
                </a:solidFill>
                <a:latin typeface="NewBaskerville-Roman"/>
              </a:rPr>
              <a:t>and </a:t>
            </a:r>
            <a:r>
              <a:rPr lang="en-US" sz="1800" b="0" i="0" u="none" strike="noStrike" baseline="0" dirty="0">
                <a:solidFill>
                  <a:srgbClr val="262626"/>
                </a:solidFill>
                <a:latin typeface="Courier"/>
              </a:rPr>
              <a:t>not </a:t>
            </a:r>
            <a:r>
              <a:rPr lang="en-US" sz="1800" b="0" i="0" u="none" strike="noStrike" baseline="0" dirty="0">
                <a:solidFill>
                  <a:srgbClr val="262626"/>
                </a:solidFill>
                <a:latin typeface="NewBaskerville-Roman"/>
              </a:rPr>
              <a:t>to allow the syntax tree parser to have a consistent, predictable set of tokens with known grammar rules as its input. There are a variety of standard and nonstandard ways to contract words. By reducing contractions to their constituent words, a dependency tree parser or syntax parser only need be programmed to anticipate the various spellings of individual words rather than all possible contractions.</a:t>
            </a:r>
          </a:p>
          <a:p>
            <a:pPr algn="l"/>
            <a:endParaRPr lang="en-US" dirty="0">
              <a:solidFill>
                <a:srgbClr val="262626"/>
              </a:solidFill>
              <a:latin typeface="NewBaskerville-Roman"/>
            </a:endParaRPr>
          </a:p>
          <a:p>
            <a:pPr algn="l"/>
            <a:r>
              <a:rPr lang="en-US" sz="2800" b="1" dirty="0"/>
              <a:t>Tokenize informal text from social networks such as Twitter and Facebook</a:t>
            </a:r>
          </a:p>
          <a:p>
            <a:pPr algn="l"/>
            <a:r>
              <a:rPr lang="en-US" sz="1800" b="0" i="0" u="none" strike="noStrike" baseline="0" dirty="0">
                <a:solidFill>
                  <a:srgbClr val="262626"/>
                </a:solidFill>
                <a:latin typeface="FranklinGothic-Book"/>
              </a:rPr>
              <a:t>The NLTK library includes a tokenizer—</a:t>
            </a:r>
            <a:r>
              <a:rPr lang="en-US" sz="1800" b="0" i="0" u="none" strike="noStrike" baseline="0" dirty="0" err="1">
                <a:solidFill>
                  <a:srgbClr val="262626"/>
                </a:solidFill>
                <a:latin typeface="Courier"/>
              </a:rPr>
              <a:t>casual_tokenize</a:t>
            </a:r>
            <a:r>
              <a:rPr lang="en-US" sz="1800" b="0" i="0" u="none" strike="noStrike" baseline="0" dirty="0">
                <a:solidFill>
                  <a:srgbClr val="262626"/>
                </a:solidFill>
                <a:latin typeface="FranklinGothic-Book"/>
              </a:rPr>
              <a:t>—that was built to deal with short, informal, emoticon-laced texts from social networks where grammar and spelling conventions vary widely.</a:t>
            </a:r>
          </a:p>
          <a:p>
            <a:pPr algn="l"/>
            <a:r>
              <a:rPr lang="en-US" sz="1800" b="0" i="0" u="none" strike="noStrike" baseline="0" dirty="0">
                <a:solidFill>
                  <a:srgbClr val="262626"/>
                </a:solidFill>
                <a:latin typeface="FranklinGothic-Book"/>
              </a:rPr>
              <a:t>The </a:t>
            </a:r>
            <a:r>
              <a:rPr lang="en-US" sz="1800" b="0" i="0" u="none" strike="noStrike" baseline="0" dirty="0" err="1">
                <a:solidFill>
                  <a:srgbClr val="262626"/>
                </a:solidFill>
                <a:latin typeface="Courier"/>
              </a:rPr>
              <a:t>casual_tokenize</a:t>
            </a:r>
            <a:r>
              <a:rPr lang="en-US" sz="1800" b="0" i="0" u="none" strike="noStrike" baseline="0" dirty="0">
                <a:solidFill>
                  <a:srgbClr val="262626"/>
                </a:solidFill>
                <a:latin typeface="Courier"/>
              </a:rPr>
              <a:t> </a:t>
            </a:r>
            <a:r>
              <a:rPr lang="en-US" sz="1800" b="0" i="0" u="none" strike="noStrike" baseline="0" dirty="0">
                <a:solidFill>
                  <a:srgbClr val="262626"/>
                </a:solidFill>
                <a:latin typeface="FranklinGothic-Book"/>
              </a:rPr>
              <a:t>function allows you to strip usernames and reduce the number of repeated characters within a token:</a:t>
            </a:r>
          </a:p>
          <a:p>
            <a:pPr algn="l"/>
            <a:r>
              <a:rPr lang="en-US" sz="1800" b="0" i="0" u="none" strike="noStrike" baseline="0" dirty="0">
                <a:solidFill>
                  <a:srgbClr val="262626"/>
                </a:solidFill>
                <a:latin typeface="Courier"/>
              </a:rPr>
              <a:t>&gt;&gt;&gt; from </a:t>
            </a:r>
            <a:r>
              <a:rPr lang="en-US" sz="1800" b="0" i="0" u="none" strike="noStrike" baseline="0" dirty="0" err="1">
                <a:solidFill>
                  <a:srgbClr val="262626"/>
                </a:solidFill>
                <a:latin typeface="Courier"/>
              </a:rPr>
              <a:t>nltk.tokenize.casual</a:t>
            </a:r>
            <a:r>
              <a:rPr lang="en-US" sz="1800" b="0" i="0" u="none" strike="noStrike" baseline="0" dirty="0">
                <a:solidFill>
                  <a:srgbClr val="262626"/>
                </a:solidFill>
                <a:latin typeface="Courier"/>
              </a:rPr>
              <a:t> import </a:t>
            </a:r>
            <a:r>
              <a:rPr lang="en-US" sz="1800" b="0" i="0" u="none" strike="noStrike" baseline="0" dirty="0" err="1">
                <a:solidFill>
                  <a:srgbClr val="262626"/>
                </a:solidFill>
                <a:latin typeface="Courier"/>
              </a:rPr>
              <a:t>casual_tokenize</a:t>
            </a:r>
            <a:endParaRPr lang="en-US" sz="1800" b="0" i="0" u="none" strike="noStrike" baseline="0" dirty="0">
              <a:solidFill>
                <a:srgbClr val="262626"/>
              </a:solidFill>
              <a:latin typeface="Courier"/>
            </a:endParaRPr>
          </a:p>
          <a:p>
            <a:pPr algn="l"/>
            <a:r>
              <a:rPr lang="en-US" sz="1800" b="0" i="0" u="none" strike="noStrike" baseline="0" dirty="0">
                <a:solidFill>
                  <a:srgbClr val="262626"/>
                </a:solidFill>
                <a:latin typeface="Courier"/>
              </a:rPr>
              <a:t>&gt;&gt;&gt; message = """RT @TJMonticello Best day </a:t>
            </a:r>
            <a:r>
              <a:rPr lang="en-US" sz="1800" b="0" i="0" u="none" strike="noStrike" baseline="0" dirty="0" err="1">
                <a:solidFill>
                  <a:srgbClr val="262626"/>
                </a:solidFill>
                <a:latin typeface="Courier"/>
              </a:rPr>
              <a:t>everrrrrrr</a:t>
            </a:r>
            <a:r>
              <a:rPr lang="en-US" sz="1800" b="0" i="0" u="none" strike="noStrike" baseline="0" dirty="0">
                <a:solidFill>
                  <a:srgbClr val="262626"/>
                </a:solidFill>
                <a:latin typeface="Courier"/>
              </a:rPr>
              <a:t> at Monticello.\</a:t>
            </a:r>
          </a:p>
          <a:p>
            <a:pPr algn="l"/>
            <a:r>
              <a:rPr lang="en-US" sz="1800" b="0" i="0" u="none" strike="noStrike" baseline="0" dirty="0">
                <a:solidFill>
                  <a:srgbClr val="262626"/>
                </a:solidFill>
                <a:latin typeface="Courier"/>
              </a:rPr>
              <a:t>... </a:t>
            </a:r>
            <a:r>
              <a:rPr lang="en-US" sz="1800" b="0" i="0" u="none" strike="noStrike" baseline="0" dirty="0" err="1">
                <a:solidFill>
                  <a:srgbClr val="262626"/>
                </a:solidFill>
                <a:latin typeface="Courier"/>
              </a:rPr>
              <a:t>Awesommmmmmeeeeeeee</a:t>
            </a:r>
            <a:r>
              <a:rPr lang="en-US" sz="1800" b="0" i="0" u="none" strike="noStrike" baseline="0" dirty="0">
                <a:solidFill>
                  <a:srgbClr val="262626"/>
                </a:solidFill>
                <a:latin typeface="Courier"/>
              </a:rPr>
              <a:t> day :*)"""</a:t>
            </a:r>
          </a:p>
          <a:p>
            <a:pPr algn="l"/>
            <a:endParaRPr lang="en-US" sz="1800" b="0" i="0" u="none" strike="noStrike" baseline="0" dirty="0">
              <a:solidFill>
                <a:srgbClr val="262626"/>
              </a:solidFill>
              <a:latin typeface="Courier"/>
            </a:endParaRPr>
          </a:p>
          <a:p>
            <a:pPr algn="l"/>
            <a:r>
              <a:rPr lang="en-US" sz="1800" b="0" i="0" u="none" strike="noStrike" baseline="0" dirty="0">
                <a:solidFill>
                  <a:srgbClr val="262626"/>
                </a:solidFill>
                <a:latin typeface="Courier"/>
              </a:rPr>
              <a:t>&gt;&gt;&gt; </a:t>
            </a:r>
            <a:r>
              <a:rPr lang="en-US" sz="1800" b="0" i="0" u="none" strike="noStrike" baseline="0" dirty="0" err="1">
                <a:solidFill>
                  <a:srgbClr val="262626"/>
                </a:solidFill>
                <a:latin typeface="Courier"/>
              </a:rPr>
              <a:t>casual_tokenize</a:t>
            </a:r>
            <a:r>
              <a:rPr lang="en-US" sz="1800" b="0" i="0" u="none" strike="noStrike" baseline="0" dirty="0">
                <a:solidFill>
                  <a:srgbClr val="262626"/>
                </a:solidFill>
                <a:latin typeface="Courier"/>
              </a:rPr>
              <a:t>(message)</a:t>
            </a:r>
          </a:p>
          <a:p>
            <a:pPr algn="l"/>
            <a:r>
              <a:rPr lang="en-US" sz="1800" b="0" i="0" u="none" strike="noStrike" baseline="0" dirty="0">
                <a:solidFill>
                  <a:srgbClr val="262626"/>
                </a:solidFill>
                <a:latin typeface="Courier"/>
              </a:rPr>
              <a:t>['RT', '@</a:t>
            </a:r>
            <a:r>
              <a:rPr lang="en-US" sz="1800" b="0" i="0" u="none" strike="noStrike" baseline="0" dirty="0" err="1">
                <a:solidFill>
                  <a:srgbClr val="262626"/>
                </a:solidFill>
                <a:latin typeface="Courier"/>
              </a:rPr>
              <a:t>TJMonticello</a:t>
            </a:r>
            <a:r>
              <a:rPr lang="en-US" sz="1800" b="0" i="0" u="none" strike="noStrike" baseline="0" dirty="0">
                <a:solidFill>
                  <a:srgbClr val="262626"/>
                </a:solidFill>
                <a:latin typeface="Courier"/>
              </a:rPr>
              <a:t>’, 'Best', 'day','</a:t>
            </a:r>
            <a:r>
              <a:rPr lang="en-US" sz="1800" b="0" i="0" u="none" strike="noStrike" baseline="0" dirty="0" err="1">
                <a:solidFill>
                  <a:srgbClr val="262626"/>
                </a:solidFill>
                <a:latin typeface="Courier"/>
              </a:rPr>
              <a:t>everrrrrrr</a:t>
            </a:r>
            <a:r>
              <a:rPr lang="en-US" sz="1800" b="0" i="0" u="none" strike="noStrike" baseline="0" dirty="0">
                <a:solidFill>
                  <a:srgbClr val="262626"/>
                </a:solidFill>
                <a:latin typeface="Courier"/>
              </a:rPr>
              <a:t>', 'at', 'Monticello', '.’, '</a:t>
            </a:r>
            <a:r>
              <a:rPr lang="en-US" sz="1800" b="0" i="0" u="none" strike="noStrike" baseline="0" dirty="0" err="1">
                <a:solidFill>
                  <a:srgbClr val="262626"/>
                </a:solidFill>
                <a:latin typeface="Courier"/>
              </a:rPr>
              <a:t>Awesommmmmmeeeeeeee</a:t>
            </a:r>
            <a:r>
              <a:rPr lang="en-US" sz="1800" b="0" i="0" u="none" strike="noStrike" baseline="0" dirty="0">
                <a:solidFill>
                  <a:srgbClr val="262626"/>
                </a:solidFill>
                <a:latin typeface="Courier"/>
              </a:rPr>
              <a:t>', 'day', ':*)’]</a:t>
            </a:r>
          </a:p>
          <a:p>
            <a:pPr algn="l"/>
            <a:endParaRPr lang="en-US" sz="1800" b="0" i="0" u="none" strike="noStrike" baseline="0" dirty="0">
              <a:solidFill>
                <a:srgbClr val="262626"/>
              </a:solidFill>
              <a:latin typeface="Courier"/>
            </a:endParaRPr>
          </a:p>
          <a:p>
            <a:pPr algn="l"/>
            <a:r>
              <a:rPr lang="en-US" sz="1800" b="0" i="0" u="none" strike="noStrike" baseline="0" dirty="0">
                <a:solidFill>
                  <a:srgbClr val="262626"/>
                </a:solidFill>
                <a:latin typeface="Courier"/>
              </a:rPr>
              <a:t>&gt;&gt;&gt; </a:t>
            </a:r>
            <a:r>
              <a:rPr lang="en-US" sz="1800" b="0" i="0" u="none" strike="noStrike" baseline="0" dirty="0" err="1">
                <a:solidFill>
                  <a:srgbClr val="262626"/>
                </a:solidFill>
                <a:latin typeface="Courier"/>
              </a:rPr>
              <a:t>casual_tokenize</a:t>
            </a:r>
            <a:r>
              <a:rPr lang="en-US" sz="1800" b="0" i="0" u="none" strike="noStrike" baseline="0" dirty="0">
                <a:solidFill>
                  <a:srgbClr val="262626"/>
                </a:solidFill>
                <a:latin typeface="Courier"/>
              </a:rPr>
              <a:t>(message, </a:t>
            </a:r>
            <a:r>
              <a:rPr lang="en-US" sz="1800" b="0" i="0" u="none" strike="noStrike" baseline="0" dirty="0" err="1">
                <a:solidFill>
                  <a:srgbClr val="262626"/>
                </a:solidFill>
                <a:latin typeface="Courier"/>
              </a:rPr>
              <a:t>reduce_len</a:t>
            </a:r>
            <a:r>
              <a:rPr lang="en-US" sz="1800" b="0" i="0" u="none" strike="noStrike" baseline="0" dirty="0">
                <a:solidFill>
                  <a:srgbClr val="262626"/>
                </a:solidFill>
                <a:latin typeface="Courier"/>
              </a:rPr>
              <a:t>=True, </a:t>
            </a:r>
            <a:r>
              <a:rPr lang="en-US" sz="1800" b="0" i="0" u="none" strike="noStrike" baseline="0" dirty="0" err="1">
                <a:solidFill>
                  <a:srgbClr val="262626"/>
                </a:solidFill>
                <a:latin typeface="Courier"/>
              </a:rPr>
              <a:t>strip_handles</a:t>
            </a:r>
            <a:r>
              <a:rPr lang="en-US" sz="1800" b="0" i="0" u="none" strike="noStrike" baseline="0" dirty="0">
                <a:solidFill>
                  <a:srgbClr val="262626"/>
                </a:solidFill>
                <a:latin typeface="Courier"/>
              </a:rPr>
              <a:t>=True)</a:t>
            </a:r>
          </a:p>
          <a:p>
            <a:pPr algn="l"/>
            <a:r>
              <a:rPr lang="en-US" sz="1800" b="0" i="0" u="none" strike="noStrike" baseline="0" dirty="0">
                <a:solidFill>
                  <a:srgbClr val="262626"/>
                </a:solidFill>
                <a:latin typeface="Courier"/>
              </a:rPr>
              <a:t>['RT’, 'Best', 'day', '</a:t>
            </a:r>
            <a:r>
              <a:rPr lang="en-US" sz="1800" b="0" i="0" u="none" strike="noStrike" baseline="0" dirty="0" err="1">
                <a:solidFill>
                  <a:srgbClr val="262626"/>
                </a:solidFill>
                <a:latin typeface="Courier"/>
              </a:rPr>
              <a:t>everrr</a:t>
            </a:r>
            <a:r>
              <a:rPr lang="en-US" sz="1800" b="0" i="0" u="none" strike="noStrike" baseline="0" dirty="0">
                <a:solidFill>
                  <a:srgbClr val="262626"/>
                </a:solidFill>
                <a:latin typeface="Courier"/>
              </a:rPr>
              <a:t>', 'at', 'Monticello', '.’, '</a:t>
            </a:r>
            <a:r>
              <a:rPr lang="en-US" sz="1800" b="0" i="0" u="none" strike="noStrike" baseline="0" dirty="0" err="1">
                <a:solidFill>
                  <a:srgbClr val="262626"/>
                </a:solidFill>
                <a:latin typeface="Courier"/>
              </a:rPr>
              <a:t>Awesommmeee</a:t>
            </a:r>
            <a:r>
              <a:rPr lang="en-US" sz="1800" b="0" i="0" u="none" strike="noStrike" baseline="0" dirty="0">
                <a:solidFill>
                  <a:srgbClr val="262626"/>
                </a:solidFill>
                <a:latin typeface="Courier"/>
              </a:rPr>
              <a:t>', 'day', ':*)']</a:t>
            </a:r>
            <a:endParaRPr lang="en-US" sz="2800" b="1" dirty="0"/>
          </a:p>
        </p:txBody>
      </p:sp>
    </p:spTree>
    <p:extLst>
      <p:ext uri="{BB962C8B-B14F-4D97-AF65-F5344CB8AC3E}">
        <p14:creationId xmlns:p14="http://schemas.microsoft.com/office/powerpoint/2010/main" val="3944792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088F30-2ED4-4DF1-A24F-F4995BF36FA7}"/>
              </a:ext>
            </a:extLst>
          </p:cNvPr>
          <p:cNvSpPr txBox="1"/>
          <p:nvPr/>
        </p:nvSpPr>
        <p:spPr>
          <a:xfrm>
            <a:off x="62144" y="0"/>
            <a:ext cx="12029242" cy="523220"/>
          </a:xfrm>
          <a:prstGeom prst="rect">
            <a:avLst/>
          </a:prstGeom>
          <a:noFill/>
        </p:spPr>
        <p:txBody>
          <a:bodyPr wrap="square" rtlCol="0">
            <a:spAutoFit/>
          </a:bodyPr>
          <a:lstStyle/>
          <a:p>
            <a:r>
              <a:rPr lang="en-US" sz="2800" b="1" i="1" u="none" strike="noStrike" baseline="0" dirty="0">
                <a:solidFill>
                  <a:srgbClr val="262626"/>
                </a:solidFill>
                <a:latin typeface="NewBaskerville-Italic"/>
              </a:rPr>
              <a:t>n</a:t>
            </a:r>
            <a:r>
              <a:rPr lang="en-US" sz="2800" b="1" i="0" u="none" strike="noStrike" baseline="0" dirty="0">
                <a:solidFill>
                  <a:srgbClr val="262626"/>
                </a:solidFill>
                <a:latin typeface="NewBaskerville-Roman"/>
              </a:rPr>
              <a:t>-gram tokenizer from </a:t>
            </a:r>
            <a:r>
              <a:rPr lang="en-US" sz="2800" b="1" i="0" u="none" strike="noStrike" baseline="0" dirty="0" err="1">
                <a:solidFill>
                  <a:srgbClr val="262626"/>
                </a:solidFill>
                <a:latin typeface="Courier"/>
              </a:rPr>
              <a:t>nltk</a:t>
            </a:r>
            <a:r>
              <a:rPr lang="en-US" sz="2800" b="1" i="0" u="none" strike="noStrike" baseline="0" dirty="0">
                <a:solidFill>
                  <a:srgbClr val="262626"/>
                </a:solidFill>
                <a:latin typeface="Courier"/>
              </a:rPr>
              <a:t> </a:t>
            </a:r>
            <a:r>
              <a:rPr lang="en-US" sz="2800" b="1" i="0" u="none" strike="noStrike" baseline="0" dirty="0">
                <a:solidFill>
                  <a:srgbClr val="262626"/>
                </a:solidFill>
                <a:latin typeface="NewBaskerville-Roman"/>
              </a:rPr>
              <a:t>in action</a:t>
            </a:r>
            <a:endParaRPr lang="en-US" sz="2800" b="1" dirty="0"/>
          </a:p>
        </p:txBody>
      </p:sp>
      <p:pic>
        <p:nvPicPr>
          <p:cNvPr id="4" name="Picture 3">
            <a:extLst>
              <a:ext uri="{FF2B5EF4-FFF2-40B4-BE49-F238E27FC236}">
                <a16:creationId xmlns:a16="http://schemas.microsoft.com/office/drawing/2014/main" id="{97B6D0A4-C7E8-4737-A7AF-B596A96C6030}"/>
              </a:ext>
            </a:extLst>
          </p:cNvPr>
          <p:cNvPicPr>
            <a:picLocks noChangeAspect="1"/>
          </p:cNvPicPr>
          <p:nvPr/>
        </p:nvPicPr>
        <p:blipFill>
          <a:blip r:embed="rId2"/>
          <a:stretch>
            <a:fillRect/>
          </a:stretch>
        </p:blipFill>
        <p:spPr>
          <a:xfrm>
            <a:off x="191484" y="653557"/>
            <a:ext cx="4458322" cy="4858428"/>
          </a:xfrm>
          <a:prstGeom prst="rect">
            <a:avLst/>
          </a:prstGeom>
        </p:spPr>
      </p:pic>
      <p:sp>
        <p:nvSpPr>
          <p:cNvPr id="5" name="TextBox 4">
            <a:extLst>
              <a:ext uri="{FF2B5EF4-FFF2-40B4-BE49-F238E27FC236}">
                <a16:creationId xmlns:a16="http://schemas.microsoft.com/office/drawing/2014/main" id="{88907FB8-C829-4450-9924-A6FE333216A0}"/>
              </a:ext>
            </a:extLst>
          </p:cNvPr>
          <p:cNvSpPr txBox="1"/>
          <p:nvPr/>
        </p:nvSpPr>
        <p:spPr>
          <a:xfrm>
            <a:off x="5114925" y="752475"/>
            <a:ext cx="6885591" cy="2862322"/>
          </a:xfrm>
          <a:prstGeom prst="rect">
            <a:avLst/>
          </a:prstGeom>
          <a:noFill/>
        </p:spPr>
        <p:txBody>
          <a:bodyPr wrap="square" rtlCol="0">
            <a:spAutoFit/>
          </a:bodyPr>
          <a:lstStyle/>
          <a:p>
            <a:pPr algn="l"/>
            <a:r>
              <a:rPr lang="en-US" sz="1800" b="0" i="0" u="none" strike="noStrike" baseline="0" dirty="0">
                <a:solidFill>
                  <a:srgbClr val="262626"/>
                </a:solidFill>
                <a:latin typeface="NewBaskerville-Roman"/>
              </a:rPr>
              <a:t>You might be able to sense a problem here. Looking at your earlier example, you can imagine that the token “Thomas Jefferson” will occur across quite a few documents.</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However the 2-grams “of 26” or even “Jefferson began” will likely be extremely rare. If tokens or </a:t>
            </a:r>
            <a:r>
              <a:rPr lang="en-US" sz="1800" b="0" i="1" u="none" strike="noStrike" baseline="0" dirty="0">
                <a:solidFill>
                  <a:srgbClr val="262626"/>
                </a:solidFill>
                <a:latin typeface="NewBaskerville-Italic"/>
              </a:rPr>
              <a:t>n</a:t>
            </a:r>
            <a:r>
              <a:rPr lang="en-US" sz="1800" b="0" i="0" u="none" strike="noStrike" baseline="0" dirty="0">
                <a:solidFill>
                  <a:srgbClr val="262626"/>
                </a:solidFill>
                <a:latin typeface="NewBaskerville-Roman"/>
              </a:rPr>
              <a:t>-grams are extremely rare, they don’t carry any correlation with other words that you can use to help identify topics or themes that connect documents or classes of documents. So rare </a:t>
            </a:r>
            <a:r>
              <a:rPr lang="en-US" sz="1800" b="0" i="1" u="none" strike="noStrike" baseline="0" dirty="0">
                <a:solidFill>
                  <a:srgbClr val="262626"/>
                </a:solidFill>
                <a:latin typeface="NewBaskerville-Italic"/>
              </a:rPr>
              <a:t>n</a:t>
            </a:r>
            <a:r>
              <a:rPr lang="en-US" sz="1800" b="0" i="0" u="none" strike="noStrike" baseline="0" dirty="0">
                <a:solidFill>
                  <a:srgbClr val="262626"/>
                </a:solidFill>
                <a:latin typeface="NewBaskerville-Roman"/>
              </a:rPr>
              <a:t>-grams won’t be helpful for classification problems. You can imagine that most 2-grams are pretty rare—even more so for 3- and 4-grams.</a:t>
            </a:r>
            <a:endParaRPr lang="en-US" dirty="0"/>
          </a:p>
        </p:txBody>
      </p:sp>
    </p:spTree>
    <p:extLst>
      <p:ext uri="{BB962C8B-B14F-4D97-AF65-F5344CB8AC3E}">
        <p14:creationId xmlns:p14="http://schemas.microsoft.com/office/powerpoint/2010/main" val="3683462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B6DE9-4833-480C-91A3-9E29AECB9B86}"/>
              </a:ext>
            </a:extLst>
          </p:cNvPr>
          <p:cNvSpPr txBox="1"/>
          <p:nvPr/>
        </p:nvSpPr>
        <p:spPr>
          <a:xfrm>
            <a:off x="17753" y="0"/>
            <a:ext cx="7945515" cy="6801862"/>
          </a:xfrm>
          <a:prstGeom prst="rect">
            <a:avLst/>
          </a:prstGeom>
          <a:noFill/>
        </p:spPr>
        <p:txBody>
          <a:bodyPr wrap="square" rtlCol="0">
            <a:spAutoFit/>
          </a:bodyPr>
          <a:lstStyle/>
          <a:p>
            <a:pPr algn="l"/>
            <a:r>
              <a:rPr lang="en-US" sz="2000" b="1" i="0" u="none" strike="noStrike" baseline="0" dirty="0">
                <a:solidFill>
                  <a:srgbClr val="262626"/>
                </a:solidFill>
                <a:latin typeface="NewBaskerville-Roman"/>
              </a:rPr>
              <a:t>Problem of rare n-grams</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Because word combinations are rarer than individual words, your vocabulary size is exponentially approaching the number of </a:t>
            </a:r>
            <a:r>
              <a:rPr lang="en-US" sz="1800" b="0" i="1" u="none" strike="noStrike" baseline="0" dirty="0">
                <a:solidFill>
                  <a:srgbClr val="262626"/>
                </a:solidFill>
                <a:latin typeface="NewBaskerville-Italic"/>
              </a:rPr>
              <a:t>n</a:t>
            </a:r>
            <a:r>
              <a:rPr lang="en-US" sz="1800" b="0" i="0" u="none" strike="noStrike" baseline="0" dirty="0">
                <a:solidFill>
                  <a:srgbClr val="262626"/>
                </a:solidFill>
                <a:latin typeface="NewBaskerville-Roman"/>
              </a:rPr>
              <a:t>-grams in all the documents in your corpus. If your feature vector dimensionality exceeds the length of all your documents, your feature extraction step is counterproductive. It’ll be virtually impossible to avoid overfitting a machine learning model to your vectors; your vectors have more dimensions than there are documents in your corpus. In chapter 3, you’ll use document frequency statistics to identify </a:t>
            </a:r>
            <a:r>
              <a:rPr lang="en-US" sz="1800" b="0" i="1" u="none" strike="noStrike" baseline="0" dirty="0">
                <a:solidFill>
                  <a:srgbClr val="262626"/>
                </a:solidFill>
                <a:latin typeface="NewBaskerville-Italic"/>
              </a:rPr>
              <a:t>n</a:t>
            </a:r>
            <a:r>
              <a:rPr lang="en-US" sz="1800" b="0" i="0" u="none" strike="noStrike" baseline="0" dirty="0">
                <a:solidFill>
                  <a:srgbClr val="262626"/>
                </a:solidFill>
                <a:latin typeface="NewBaskerville-Roman"/>
              </a:rPr>
              <a:t>-grams so rare that they are not useful for machine learning. Typically, </a:t>
            </a:r>
            <a:r>
              <a:rPr lang="en-US" sz="1800" b="0" i="1" u="none" strike="noStrike" baseline="0" dirty="0">
                <a:solidFill>
                  <a:srgbClr val="262626"/>
                </a:solidFill>
                <a:latin typeface="NewBaskerville-Italic"/>
              </a:rPr>
              <a:t>n</a:t>
            </a:r>
            <a:r>
              <a:rPr lang="en-US" sz="1800" b="0" i="0" u="none" strike="noStrike" baseline="0" dirty="0">
                <a:solidFill>
                  <a:srgbClr val="262626"/>
                </a:solidFill>
                <a:latin typeface="NewBaskerville-Roman"/>
              </a:rPr>
              <a:t>-grams are filtered out that occur too infrequently (for example, in three or fewer different documents). This scenario is represented by the “rare token” filter in the coin-sorting machine of chapter 1.</a:t>
            </a:r>
          </a:p>
          <a:p>
            <a:pPr algn="l"/>
            <a:endParaRPr lang="en-US" sz="1800" b="0" i="0" u="none" strike="noStrike" baseline="0" dirty="0">
              <a:solidFill>
                <a:srgbClr val="262626"/>
              </a:solidFill>
              <a:latin typeface="NewBaskerville-Roman"/>
            </a:endParaRPr>
          </a:p>
          <a:p>
            <a:r>
              <a:rPr lang="en-US" sz="2000" b="1" i="0" u="none" strike="noStrike" baseline="0" dirty="0">
                <a:solidFill>
                  <a:srgbClr val="262626"/>
                </a:solidFill>
                <a:latin typeface="NewBaskerville-Roman"/>
              </a:rPr>
              <a:t>Problem of common n-grams</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Now consider the opposite problem. Consider the 2-gram “at the” in the previous phrase. That’s probably not a rare combination of words. In fact it might be so common, spread among most of your documents, that it loses its utility for discriminating between the meanings of your documents. It has little predictive power. Just like words and other tokens, </a:t>
            </a:r>
            <a:r>
              <a:rPr lang="en-US" sz="1800" b="0" i="1" u="none" strike="noStrike" baseline="0" dirty="0">
                <a:solidFill>
                  <a:srgbClr val="262626"/>
                </a:solidFill>
                <a:latin typeface="NewBaskerville-Italic"/>
              </a:rPr>
              <a:t>n</a:t>
            </a:r>
            <a:r>
              <a:rPr lang="en-US" sz="1800" b="0" i="0" u="none" strike="noStrike" baseline="0" dirty="0">
                <a:solidFill>
                  <a:srgbClr val="262626"/>
                </a:solidFill>
                <a:latin typeface="NewBaskerville-Roman"/>
              </a:rPr>
              <a:t>-grams are usually filtered out if they occur too often. For example, if a token or </a:t>
            </a:r>
            <a:r>
              <a:rPr lang="en-US" sz="1800" b="0" i="1" u="none" strike="noStrike" baseline="0" dirty="0">
                <a:solidFill>
                  <a:srgbClr val="262626"/>
                </a:solidFill>
                <a:latin typeface="NewBaskerville-Italic"/>
              </a:rPr>
              <a:t>n</a:t>
            </a:r>
            <a:r>
              <a:rPr lang="en-US" sz="1800" b="0" i="0" u="none" strike="noStrike" baseline="0" dirty="0">
                <a:solidFill>
                  <a:srgbClr val="262626"/>
                </a:solidFill>
                <a:latin typeface="NewBaskerville-Roman"/>
              </a:rPr>
              <a:t>-gram occurs in more than 25% of all the documents in your corpus, you usually ignore it. This is equivalent to the “stop words” filter in the coin-sorting machine of chapter 1. These filters are as useful for </a:t>
            </a:r>
            <a:r>
              <a:rPr lang="en-US" sz="1800" b="0" i="1" u="none" strike="noStrike" baseline="0" dirty="0">
                <a:solidFill>
                  <a:srgbClr val="262626"/>
                </a:solidFill>
                <a:latin typeface="NewBaskerville-Italic"/>
              </a:rPr>
              <a:t>n</a:t>
            </a:r>
            <a:r>
              <a:rPr lang="en-US" sz="1800" b="0" i="0" u="none" strike="noStrike" baseline="0" dirty="0">
                <a:solidFill>
                  <a:srgbClr val="262626"/>
                </a:solidFill>
                <a:latin typeface="NewBaskerville-Roman"/>
              </a:rPr>
              <a:t>-grams as they are for individual tokens. In fact, they’re even more useful.</a:t>
            </a:r>
            <a:endParaRPr lang="en-US" dirty="0"/>
          </a:p>
        </p:txBody>
      </p:sp>
      <p:pic>
        <p:nvPicPr>
          <p:cNvPr id="4" name="Picture 3">
            <a:extLst>
              <a:ext uri="{FF2B5EF4-FFF2-40B4-BE49-F238E27FC236}">
                <a16:creationId xmlns:a16="http://schemas.microsoft.com/office/drawing/2014/main" id="{516D5847-E728-4B62-A7C5-876C954E2581}"/>
              </a:ext>
            </a:extLst>
          </p:cNvPr>
          <p:cNvPicPr>
            <a:picLocks noChangeAspect="1"/>
          </p:cNvPicPr>
          <p:nvPr/>
        </p:nvPicPr>
        <p:blipFill>
          <a:blip r:embed="rId2"/>
          <a:stretch>
            <a:fillRect/>
          </a:stretch>
        </p:blipFill>
        <p:spPr>
          <a:xfrm>
            <a:off x="8263344" y="0"/>
            <a:ext cx="3495422" cy="6858000"/>
          </a:xfrm>
          <a:prstGeom prst="rect">
            <a:avLst/>
          </a:prstGeom>
        </p:spPr>
      </p:pic>
    </p:spTree>
    <p:extLst>
      <p:ext uri="{BB962C8B-B14F-4D97-AF65-F5344CB8AC3E}">
        <p14:creationId xmlns:p14="http://schemas.microsoft.com/office/powerpoint/2010/main" val="1725599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C09C12-B015-43D0-ACD6-FC5453AC5719}"/>
              </a:ext>
            </a:extLst>
          </p:cNvPr>
          <p:cNvSpPr txBox="1"/>
          <p:nvPr/>
        </p:nvSpPr>
        <p:spPr>
          <a:xfrm>
            <a:off x="0" y="79899"/>
            <a:ext cx="12055876" cy="6340197"/>
          </a:xfrm>
          <a:prstGeom prst="rect">
            <a:avLst/>
          </a:prstGeom>
          <a:noFill/>
        </p:spPr>
        <p:txBody>
          <a:bodyPr wrap="square" rtlCol="0">
            <a:spAutoFit/>
          </a:bodyPr>
          <a:lstStyle/>
          <a:p>
            <a:pPr algn="l"/>
            <a:r>
              <a:rPr lang="en-US" sz="2800" b="1" i="0" u="none" strike="noStrike" baseline="0" dirty="0">
                <a:solidFill>
                  <a:srgbClr val="476B86"/>
                </a:solidFill>
                <a:latin typeface="FranklinGothic-Demi"/>
              </a:rPr>
              <a:t>STOP WORDS</a:t>
            </a:r>
          </a:p>
          <a:p>
            <a:pPr algn="l"/>
            <a:r>
              <a:rPr lang="en-US" sz="1800" b="0" i="0" u="none" strike="noStrike" baseline="0" dirty="0">
                <a:solidFill>
                  <a:srgbClr val="262626"/>
                </a:solidFill>
                <a:latin typeface="NewBaskerville-Roman"/>
              </a:rPr>
              <a:t>Stop words are common words in any language that occur with a high frequency but carry much less substantive information about the meaning of a phrase. Examples of some common stop words include:</a:t>
            </a:r>
          </a:p>
          <a:p>
            <a:pPr algn="l"/>
            <a:r>
              <a:rPr lang="en-US" sz="1800" b="0" i="0" u="none" strike="noStrike" baseline="0" dirty="0">
                <a:solidFill>
                  <a:srgbClr val="CDA759"/>
                </a:solidFill>
                <a:latin typeface="Wingdings2"/>
              </a:rPr>
              <a:t> </a:t>
            </a:r>
            <a:r>
              <a:rPr lang="en-US" sz="1800" b="0" i="0" u="none" strike="noStrike" baseline="0" dirty="0">
                <a:solidFill>
                  <a:srgbClr val="262626"/>
                </a:solidFill>
                <a:latin typeface="NewBaskerville-Roman"/>
              </a:rPr>
              <a:t>a, an</a:t>
            </a:r>
          </a:p>
          <a:p>
            <a:pPr algn="l"/>
            <a:r>
              <a:rPr lang="en-US" sz="1800" b="0" i="0" u="none" strike="noStrike" baseline="0" dirty="0">
                <a:solidFill>
                  <a:srgbClr val="CDA759"/>
                </a:solidFill>
                <a:latin typeface="Wingdings2"/>
              </a:rPr>
              <a:t> </a:t>
            </a:r>
            <a:r>
              <a:rPr lang="en-US" sz="1800" b="0" i="0" u="none" strike="noStrike" baseline="0" dirty="0">
                <a:solidFill>
                  <a:srgbClr val="262626"/>
                </a:solidFill>
                <a:latin typeface="NewBaskerville-Roman"/>
              </a:rPr>
              <a:t>the, this</a:t>
            </a:r>
            <a:endParaRPr lang="en-US" sz="1800" b="1" i="0" u="none" strike="noStrike" baseline="0" dirty="0">
              <a:solidFill>
                <a:srgbClr val="262626"/>
              </a:solidFill>
              <a:latin typeface="NewBaskerville-Bold"/>
            </a:endParaRPr>
          </a:p>
          <a:p>
            <a:pPr algn="l"/>
            <a:r>
              <a:rPr lang="en-US" sz="1800" b="0" i="0" u="none" strike="noStrike" baseline="0" dirty="0">
                <a:solidFill>
                  <a:srgbClr val="CDA759"/>
                </a:solidFill>
                <a:latin typeface="Wingdings2"/>
              </a:rPr>
              <a:t> </a:t>
            </a:r>
            <a:r>
              <a:rPr lang="en-US" sz="1800" b="0" i="0" u="none" strike="noStrike" baseline="0" dirty="0">
                <a:solidFill>
                  <a:srgbClr val="262626"/>
                </a:solidFill>
                <a:latin typeface="NewBaskerville-Roman"/>
              </a:rPr>
              <a:t>and, or</a:t>
            </a:r>
          </a:p>
          <a:p>
            <a:pPr algn="l"/>
            <a:r>
              <a:rPr lang="en-US" sz="1800" b="0" i="0" u="none" strike="noStrike" baseline="0" dirty="0">
                <a:solidFill>
                  <a:srgbClr val="CDA759"/>
                </a:solidFill>
                <a:latin typeface="Wingdings2"/>
              </a:rPr>
              <a:t> </a:t>
            </a:r>
            <a:r>
              <a:rPr lang="en-US" sz="1800" b="0" i="0" u="none" strike="noStrike" baseline="0" dirty="0">
                <a:solidFill>
                  <a:srgbClr val="262626"/>
                </a:solidFill>
                <a:latin typeface="NewBaskerville-Roman"/>
              </a:rPr>
              <a:t>of, on</a:t>
            </a:r>
          </a:p>
          <a:p>
            <a:pPr algn="l"/>
            <a:endParaRPr lang="en-US" dirty="0">
              <a:solidFill>
                <a:srgbClr val="262626"/>
              </a:solidFill>
              <a:latin typeface="NewBaskerville-Roman"/>
            </a:endParaRPr>
          </a:p>
          <a:p>
            <a:pPr algn="l"/>
            <a:r>
              <a:rPr lang="en-US" sz="1800" b="0" i="0" u="none" strike="noStrike" baseline="0" dirty="0">
                <a:solidFill>
                  <a:srgbClr val="262626"/>
                </a:solidFill>
                <a:latin typeface="NewBaskerville-Roman"/>
              </a:rPr>
              <a:t>A more comprehensive list of stop words for various languages can be found in NLTK’s corpora (</a:t>
            </a:r>
            <a:r>
              <a:rPr lang="en-US" sz="1800" b="0" i="0" u="none" strike="noStrike" baseline="0" dirty="0">
                <a:solidFill>
                  <a:srgbClr val="001CA7"/>
                </a:solidFill>
                <a:latin typeface="NewBaskerville-Roman"/>
              </a:rPr>
              <a:t>https://</a:t>
            </a:r>
          </a:p>
          <a:p>
            <a:pPr algn="l"/>
            <a:r>
              <a:rPr lang="en-US" sz="1800" b="0" i="0" u="none" strike="noStrike" baseline="0" dirty="0">
                <a:solidFill>
                  <a:srgbClr val="001CA7"/>
                </a:solidFill>
                <a:latin typeface="NewBaskerville-Roman"/>
              </a:rPr>
              <a:t>raw.githubusercontent.com/</a:t>
            </a:r>
            <a:r>
              <a:rPr lang="en-US" sz="1800" b="0" i="0" u="none" strike="noStrike" baseline="0" dirty="0" err="1">
                <a:solidFill>
                  <a:srgbClr val="001CA7"/>
                </a:solidFill>
                <a:latin typeface="NewBaskerville-Roman"/>
              </a:rPr>
              <a:t>nltk</a:t>
            </a:r>
            <a:r>
              <a:rPr lang="en-US" sz="1800" b="0" i="0" u="none" strike="noStrike" baseline="0" dirty="0">
                <a:solidFill>
                  <a:srgbClr val="001CA7"/>
                </a:solidFill>
                <a:latin typeface="NewBaskerville-Roman"/>
              </a:rPr>
              <a:t>/</a:t>
            </a:r>
            <a:r>
              <a:rPr lang="en-US" sz="1800" b="0" i="0" u="none" strike="noStrike" baseline="0" dirty="0" err="1">
                <a:solidFill>
                  <a:srgbClr val="001CA7"/>
                </a:solidFill>
                <a:latin typeface="NewBaskerville-Roman"/>
              </a:rPr>
              <a:t>nltk_data</a:t>
            </a:r>
            <a:r>
              <a:rPr lang="en-US" sz="1800" b="0" i="0" u="none" strike="noStrike" baseline="0" dirty="0">
                <a:solidFill>
                  <a:srgbClr val="001CA7"/>
                </a:solidFill>
                <a:latin typeface="NewBaskerville-Roman"/>
              </a:rPr>
              <a:t>/</a:t>
            </a:r>
            <a:r>
              <a:rPr lang="en-US" sz="1800" b="0" i="0" u="none" strike="noStrike" baseline="0" dirty="0" err="1">
                <a:solidFill>
                  <a:srgbClr val="001CA7"/>
                </a:solidFill>
                <a:latin typeface="NewBaskerville-Roman"/>
              </a:rPr>
              <a:t>gh</a:t>
            </a:r>
            <a:r>
              <a:rPr lang="en-US" sz="1800" b="0" i="0" u="none" strike="noStrike" baseline="0" dirty="0">
                <a:solidFill>
                  <a:srgbClr val="001CA7"/>
                </a:solidFill>
                <a:latin typeface="NewBaskerville-Roman"/>
              </a:rPr>
              <a:t>-pages/packages/corpora/stopwords.zip</a:t>
            </a:r>
            <a:r>
              <a:rPr lang="en-US" sz="1800" b="0" i="0" u="none" strike="noStrike" baseline="0" dirty="0">
                <a:solidFill>
                  <a:srgbClr val="262626"/>
                </a:solidFill>
                <a:latin typeface="NewBaskerville-Roman"/>
              </a:rPr>
              <a:t>).</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Historically, stop words have been excluded from NLP pipelines in order to reduce the computational effort to extract information from a text. Even though the words themselves carry little information, the stop words can provide important relational information as part of an </a:t>
            </a:r>
            <a:r>
              <a:rPr lang="en-US" sz="1800" b="0" i="1" u="none" strike="noStrike" baseline="0" dirty="0">
                <a:solidFill>
                  <a:srgbClr val="262626"/>
                </a:solidFill>
                <a:latin typeface="NewBaskerville-Italic"/>
              </a:rPr>
              <a:t>n</a:t>
            </a:r>
            <a:r>
              <a:rPr lang="en-US" sz="1800" b="0" i="0" u="none" strike="noStrike" baseline="0" dirty="0">
                <a:solidFill>
                  <a:srgbClr val="262626"/>
                </a:solidFill>
                <a:latin typeface="NewBaskerville-Roman"/>
              </a:rPr>
              <a:t>-gram. Consider these two examples:</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CDA759"/>
                </a:solidFill>
                <a:latin typeface="Wingdings2"/>
              </a:rPr>
              <a:t> </a:t>
            </a:r>
            <a:r>
              <a:rPr lang="en-US" sz="1800" b="0" i="0" u="none" strike="noStrike" baseline="0" dirty="0">
                <a:solidFill>
                  <a:srgbClr val="262626"/>
                </a:solidFill>
                <a:latin typeface="Courier"/>
              </a:rPr>
              <a:t>Mark reported to the CEO</a:t>
            </a:r>
          </a:p>
          <a:p>
            <a:pPr algn="l"/>
            <a:r>
              <a:rPr lang="en-US" sz="1800" b="0" i="0" u="none" strike="noStrike" baseline="0" dirty="0">
                <a:solidFill>
                  <a:srgbClr val="CDA759"/>
                </a:solidFill>
                <a:latin typeface="Wingdings2"/>
              </a:rPr>
              <a:t> </a:t>
            </a:r>
            <a:r>
              <a:rPr lang="en-US" sz="1800" b="0" i="0" u="none" strike="noStrike" baseline="0" dirty="0">
                <a:solidFill>
                  <a:srgbClr val="262626"/>
                </a:solidFill>
                <a:latin typeface="Courier"/>
              </a:rPr>
              <a:t>Suzanne reported as the CEO to the board</a:t>
            </a:r>
          </a:p>
          <a:p>
            <a:pPr algn="l"/>
            <a:endParaRPr lang="en-US" dirty="0">
              <a:solidFill>
                <a:srgbClr val="262626"/>
              </a:solidFill>
              <a:latin typeface="Courier"/>
            </a:endParaRPr>
          </a:p>
          <a:p>
            <a:pPr algn="l"/>
            <a:r>
              <a:rPr lang="en-US" sz="1800" b="0" i="0" u="none" strike="noStrike" baseline="0" dirty="0">
                <a:solidFill>
                  <a:srgbClr val="262626"/>
                </a:solidFill>
                <a:latin typeface="NewBaskerville-Roman"/>
              </a:rPr>
              <a:t>Also, some stop words lists also contain the word ‘not’, which means “feeling cold” and “not feeling cold” would both be reduced to “feeling cold” by a stop words filter.</a:t>
            </a:r>
          </a:p>
          <a:p>
            <a:pPr algn="l"/>
            <a:endParaRPr lang="en-US" dirty="0">
              <a:solidFill>
                <a:srgbClr val="262626"/>
              </a:solidFill>
              <a:latin typeface="NewBaskerville-Roman"/>
            </a:endParaRPr>
          </a:p>
          <a:p>
            <a:pPr algn="l"/>
            <a:r>
              <a:rPr lang="en-US" sz="1050" b="0" i="0" u="none" strike="noStrike" baseline="0" dirty="0">
                <a:solidFill>
                  <a:srgbClr val="262626"/>
                </a:solidFill>
                <a:latin typeface="NewBaskerville-Roman"/>
              </a:rPr>
              <a:t>Ref: https://survival8.blogspot.com/2020/12/stop-words-removal-nltk-spacy-gensim.html</a:t>
            </a:r>
            <a:endParaRPr lang="en-US" sz="1050" b="0" i="0" u="none" strike="noStrike" baseline="0" dirty="0">
              <a:solidFill>
                <a:srgbClr val="262626"/>
              </a:solidFill>
              <a:latin typeface="Courier"/>
            </a:endParaRPr>
          </a:p>
        </p:txBody>
      </p:sp>
    </p:spTree>
    <p:extLst>
      <p:ext uri="{BB962C8B-B14F-4D97-AF65-F5344CB8AC3E}">
        <p14:creationId xmlns:p14="http://schemas.microsoft.com/office/powerpoint/2010/main" val="2866195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5103A-6280-462C-879A-0475CAF24976}"/>
              </a:ext>
            </a:extLst>
          </p:cNvPr>
          <p:cNvSpPr txBox="1"/>
          <p:nvPr/>
        </p:nvSpPr>
        <p:spPr>
          <a:xfrm>
            <a:off x="97654" y="88777"/>
            <a:ext cx="11975977" cy="5909310"/>
          </a:xfrm>
          <a:prstGeom prst="rect">
            <a:avLst/>
          </a:prstGeom>
          <a:noFill/>
        </p:spPr>
        <p:txBody>
          <a:bodyPr wrap="square" rtlCol="0">
            <a:spAutoFit/>
          </a:bodyPr>
          <a:lstStyle/>
          <a:p>
            <a:pPr algn="l"/>
            <a:r>
              <a:rPr lang="en-US" sz="1800" b="1" i="0" u="none" strike="noStrike" baseline="0" dirty="0">
                <a:solidFill>
                  <a:srgbClr val="262626"/>
                </a:solidFill>
                <a:latin typeface="NewBaskerville-Roman"/>
              </a:rPr>
              <a:t>Designing a filter for stop words depends on your application.</a:t>
            </a:r>
            <a:r>
              <a:rPr lang="en-US" sz="1800" b="0" i="0" u="none" strike="noStrike" baseline="0" dirty="0">
                <a:solidFill>
                  <a:srgbClr val="262626"/>
                </a:solidFill>
                <a:latin typeface="NewBaskerville-Roman"/>
              </a:rPr>
              <a:t> Vocabulary size will drive the computational complexity and memory requirements of all subsequent steps in the NLP pipeline. But stop words are only a small portion of your total vocabulary size. A typical stop word list has only 100 or so frequent and unimportant words listed in it. But a vocabulary size of 20,000 words would be required to keep track of 95% of the words seen in a large corpus of tweets, blog posts, and news articles.9 And that’s just for 1-grams or single-word tokens. A 2-gram vocabulary designed to catch 95% of the 2-grams in a large English corpus will generally have more than 1 million unique 2-gram tokens in it.</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You may be worried that vocabulary size drives the required size of any training set you must acquire to avoid overfitting to any particular word or combination of words. And you know that the size of your training set drives the amount of processing required to process it all. However, getting rid of 100 stop words out of 20,000 isn’t going to significantly speed up your work. And for a 2-gram vocabulary, the savings you’d achieve by removing stop words is minuscule. In addition, for 2-grams you lose a lot more information when you get rid of stop words arbitrarily, without checking for the frequency of the 2-grams that use those stop words in your text. For example, you might miss mentions of “The Shining” as a unique title and instead treat texts about that violent, disturbing movie the same as you treat documents that mention “Shining Light” or “shoe shining.”</a:t>
            </a:r>
          </a:p>
          <a:p>
            <a:pPr algn="l"/>
            <a:endParaRPr lang="en-US" sz="1800" b="0" i="0" u="none" strike="noStrike" baseline="0" dirty="0">
              <a:solidFill>
                <a:srgbClr val="262626"/>
              </a:solidFill>
              <a:latin typeface="NewBaskerville-Roman"/>
            </a:endParaRPr>
          </a:p>
          <a:p>
            <a:pPr algn="l"/>
            <a:r>
              <a:rPr lang="en-US" sz="1800" b="1" i="0" u="none" strike="noStrike" baseline="0" dirty="0">
                <a:solidFill>
                  <a:srgbClr val="262626"/>
                </a:solidFill>
                <a:latin typeface="NewBaskerville-Roman"/>
              </a:rPr>
              <a:t>So if you have sufficient memory and processing bandwidth to run all the NLP steps in your pipeline on the larger vocabulary, you probably don’t want to worry about ignoring a few unimportant words here and there. </a:t>
            </a:r>
            <a:r>
              <a:rPr lang="en-US" sz="1800" b="0" i="0" u="none" strike="noStrike" baseline="0" dirty="0">
                <a:solidFill>
                  <a:srgbClr val="262626"/>
                </a:solidFill>
                <a:latin typeface="NewBaskerville-Roman"/>
              </a:rPr>
              <a:t>And if you’re worried about overfitting a small training set with a large vocabulary, there are better ways to select your vocabulary or reduce your dimensionality than ignoring stop words. Including stop words in your vocabulary allows the document frequency filters (discussed in chapter 3) to more accurately identify and ignore the words and </a:t>
            </a:r>
            <a:r>
              <a:rPr lang="en-US" sz="1800" b="0" i="1" u="none" strike="noStrike" baseline="0" dirty="0">
                <a:solidFill>
                  <a:srgbClr val="262626"/>
                </a:solidFill>
                <a:latin typeface="NewBaskerville-Italic"/>
              </a:rPr>
              <a:t>n</a:t>
            </a:r>
            <a:r>
              <a:rPr lang="en-US" sz="1800" b="0" i="0" u="none" strike="noStrike" baseline="0" dirty="0">
                <a:solidFill>
                  <a:srgbClr val="262626"/>
                </a:solidFill>
                <a:latin typeface="NewBaskerville-Roman"/>
              </a:rPr>
              <a:t>-grams with the least information content within your particular domain.</a:t>
            </a:r>
            <a:endParaRPr lang="en-US" dirty="0"/>
          </a:p>
        </p:txBody>
      </p:sp>
    </p:spTree>
    <p:extLst>
      <p:ext uri="{BB962C8B-B14F-4D97-AF65-F5344CB8AC3E}">
        <p14:creationId xmlns:p14="http://schemas.microsoft.com/office/powerpoint/2010/main" val="4237688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EF48ED-EFDC-4AB0-BD48-02FB0BBE7A3B}"/>
              </a:ext>
            </a:extLst>
          </p:cNvPr>
          <p:cNvSpPr txBox="1"/>
          <p:nvPr/>
        </p:nvSpPr>
        <p:spPr>
          <a:xfrm>
            <a:off x="142042" y="62143"/>
            <a:ext cx="11745158" cy="2616101"/>
          </a:xfrm>
          <a:prstGeom prst="rect">
            <a:avLst/>
          </a:prstGeom>
          <a:noFill/>
        </p:spPr>
        <p:txBody>
          <a:bodyPr wrap="square" rtlCol="0">
            <a:spAutoFit/>
          </a:bodyPr>
          <a:lstStyle/>
          <a:p>
            <a:r>
              <a:rPr lang="en-US" sz="2800" b="1" dirty="0"/>
              <a:t>Stop Words in Code</a:t>
            </a:r>
          </a:p>
          <a:p>
            <a:pPr algn="l"/>
            <a:r>
              <a:rPr lang="en-US" sz="1800" b="0" i="0" u="none" strike="noStrike" baseline="0" dirty="0">
                <a:solidFill>
                  <a:srgbClr val="262626"/>
                </a:solidFill>
                <a:latin typeface="Courier"/>
              </a:rPr>
              <a:t>&gt;&gt;&gt; </a:t>
            </a:r>
            <a:r>
              <a:rPr lang="en-US" sz="1800" b="0" i="0" u="none" strike="noStrike" baseline="0" dirty="0" err="1">
                <a:solidFill>
                  <a:srgbClr val="262626"/>
                </a:solidFill>
                <a:latin typeface="Courier"/>
              </a:rPr>
              <a:t>stop_words</a:t>
            </a:r>
            <a:r>
              <a:rPr lang="en-US" sz="1800" b="0" i="0" u="none" strike="noStrike" baseline="0" dirty="0">
                <a:solidFill>
                  <a:srgbClr val="262626"/>
                </a:solidFill>
                <a:latin typeface="Courier"/>
              </a:rPr>
              <a:t> = ['a', 'an', 'the', 'on', 'of', 'off', 'this', 'is']</a:t>
            </a:r>
          </a:p>
          <a:p>
            <a:pPr algn="l"/>
            <a:r>
              <a:rPr lang="en-US" sz="1800" b="0" i="0" u="none" strike="noStrike" baseline="0" dirty="0">
                <a:solidFill>
                  <a:srgbClr val="262626"/>
                </a:solidFill>
                <a:latin typeface="Courier"/>
              </a:rPr>
              <a:t>&gt;&gt;&gt; tokens = ['the', 'house', 'is', 'on', 'fire']</a:t>
            </a:r>
          </a:p>
          <a:p>
            <a:pPr algn="l"/>
            <a:r>
              <a:rPr lang="en-US" sz="1800" b="0" i="0" u="none" strike="noStrike" baseline="0" dirty="0">
                <a:solidFill>
                  <a:srgbClr val="262626"/>
                </a:solidFill>
                <a:latin typeface="Courier"/>
              </a:rPr>
              <a:t>&gt;&gt;&gt; </a:t>
            </a:r>
            <a:r>
              <a:rPr lang="en-US" sz="1800" b="0" i="0" u="none" strike="noStrike" baseline="0" dirty="0" err="1">
                <a:solidFill>
                  <a:srgbClr val="262626"/>
                </a:solidFill>
                <a:latin typeface="Courier"/>
              </a:rPr>
              <a:t>tokens_without_stopwords</a:t>
            </a:r>
            <a:r>
              <a:rPr lang="en-US" sz="1800" b="0" i="0" u="none" strike="noStrike" baseline="0" dirty="0">
                <a:solidFill>
                  <a:srgbClr val="262626"/>
                </a:solidFill>
                <a:latin typeface="Courier"/>
              </a:rPr>
              <a:t> = [x for x in tokens if x not in </a:t>
            </a:r>
            <a:r>
              <a:rPr lang="en-US" sz="1800" b="0" i="0" u="none" strike="noStrike" baseline="0" dirty="0" err="1">
                <a:solidFill>
                  <a:srgbClr val="262626"/>
                </a:solidFill>
                <a:latin typeface="Courier"/>
              </a:rPr>
              <a:t>stop_words</a:t>
            </a:r>
            <a:r>
              <a:rPr lang="en-US" sz="1800" b="0" i="0" u="none" strike="noStrike" baseline="0" dirty="0">
                <a:solidFill>
                  <a:srgbClr val="262626"/>
                </a:solidFill>
                <a:latin typeface="Courier"/>
              </a:rPr>
              <a:t>]</a:t>
            </a:r>
          </a:p>
          <a:p>
            <a:pPr algn="l"/>
            <a:r>
              <a:rPr lang="en-US" sz="1800" b="0" i="0" u="none" strike="noStrike" baseline="0" dirty="0">
                <a:solidFill>
                  <a:srgbClr val="262626"/>
                </a:solidFill>
                <a:latin typeface="Courier"/>
              </a:rPr>
              <a:t>&gt;&gt;&gt; print(</a:t>
            </a:r>
            <a:r>
              <a:rPr lang="en-US" sz="1800" b="0" i="0" u="none" strike="noStrike" baseline="0" dirty="0" err="1">
                <a:solidFill>
                  <a:srgbClr val="262626"/>
                </a:solidFill>
                <a:latin typeface="Courier"/>
              </a:rPr>
              <a:t>tokens_without_stopwords</a:t>
            </a:r>
            <a:r>
              <a:rPr lang="en-US" sz="1800" b="0" i="0" u="none" strike="noStrike" baseline="0" dirty="0">
                <a:solidFill>
                  <a:srgbClr val="262626"/>
                </a:solidFill>
                <a:latin typeface="Courier"/>
              </a:rPr>
              <a:t>)</a:t>
            </a:r>
          </a:p>
          <a:p>
            <a:pPr algn="l"/>
            <a:r>
              <a:rPr lang="en-US" sz="1800" b="0" i="0" u="none" strike="noStrike" baseline="0" dirty="0">
                <a:solidFill>
                  <a:srgbClr val="262626"/>
                </a:solidFill>
                <a:latin typeface="Courier"/>
              </a:rPr>
              <a:t>['house', 'fire’]</a:t>
            </a:r>
          </a:p>
          <a:p>
            <a:pPr algn="l"/>
            <a:endParaRPr lang="en-US" sz="1800" b="0" i="0" u="none" strike="noStrike" baseline="0" dirty="0">
              <a:solidFill>
                <a:srgbClr val="262626"/>
              </a:solidFill>
              <a:latin typeface="Courier"/>
            </a:endParaRPr>
          </a:p>
          <a:p>
            <a:pPr algn="l"/>
            <a:r>
              <a:rPr lang="en-US" sz="2800" b="1" dirty="0"/>
              <a:t>Stop Words From NLTK and Scikit-Learn</a:t>
            </a:r>
            <a:endParaRPr lang="en-US" sz="2800" dirty="0">
              <a:solidFill>
                <a:srgbClr val="262626"/>
              </a:solidFill>
              <a:latin typeface="Courier"/>
            </a:endParaRPr>
          </a:p>
        </p:txBody>
      </p:sp>
      <p:pic>
        <p:nvPicPr>
          <p:cNvPr id="4" name="Picture 3">
            <a:extLst>
              <a:ext uri="{FF2B5EF4-FFF2-40B4-BE49-F238E27FC236}">
                <a16:creationId xmlns:a16="http://schemas.microsoft.com/office/drawing/2014/main" id="{F675A4BC-5179-4722-BF62-205480137735}"/>
              </a:ext>
            </a:extLst>
          </p:cNvPr>
          <p:cNvPicPr>
            <a:picLocks noChangeAspect="1"/>
          </p:cNvPicPr>
          <p:nvPr/>
        </p:nvPicPr>
        <p:blipFill>
          <a:blip r:embed="rId2"/>
          <a:stretch>
            <a:fillRect/>
          </a:stretch>
        </p:blipFill>
        <p:spPr>
          <a:xfrm>
            <a:off x="142042" y="2654849"/>
            <a:ext cx="8592749" cy="3181794"/>
          </a:xfrm>
          <a:prstGeom prst="rect">
            <a:avLst/>
          </a:prstGeom>
        </p:spPr>
      </p:pic>
      <p:sp>
        <p:nvSpPr>
          <p:cNvPr id="5" name="TextBox 4">
            <a:extLst>
              <a:ext uri="{FF2B5EF4-FFF2-40B4-BE49-F238E27FC236}">
                <a16:creationId xmlns:a16="http://schemas.microsoft.com/office/drawing/2014/main" id="{8E951061-E457-4918-9CFB-B3C778A1FA61}"/>
              </a:ext>
            </a:extLst>
          </p:cNvPr>
          <p:cNvSpPr txBox="1"/>
          <p:nvPr/>
        </p:nvSpPr>
        <p:spPr>
          <a:xfrm>
            <a:off x="142042" y="6048375"/>
            <a:ext cx="6801683" cy="369332"/>
          </a:xfrm>
          <a:prstGeom prst="rect">
            <a:avLst/>
          </a:prstGeom>
          <a:noFill/>
        </p:spPr>
        <p:txBody>
          <a:bodyPr wrap="square" rtlCol="0">
            <a:spAutoFit/>
          </a:bodyPr>
          <a:lstStyle/>
          <a:p>
            <a:r>
              <a:rPr lang="en-US" dirty="0"/>
              <a:t>PTO: for this code.</a:t>
            </a:r>
          </a:p>
        </p:txBody>
      </p:sp>
    </p:spTree>
    <p:extLst>
      <p:ext uri="{BB962C8B-B14F-4D97-AF65-F5344CB8AC3E}">
        <p14:creationId xmlns:p14="http://schemas.microsoft.com/office/powerpoint/2010/main" val="2631327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03A178-EEF6-493D-BFDC-CFDEE83F9A51}"/>
              </a:ext>
            </a:extLst>
          </p:cNvPr>
          <p:cNvSpPr txBox="1"/>
          <p:nvPr/>
        </p:nvSpPr>
        <p:spPr>
          <a:xfrm>
            <a:off x="0" y="0"/>
            <a:ext cx="12192000" cy="4308872"/>
          </a:xfrm>
          <a:prstGeom prst="rect">
            <a:avLst/>
          </a:prstGeom>
          <a:noFill/>
        </p:spPr>
        <p:txBody>
          <a:bodyPr wrap="square">
            <a:spAutoFit/>
          </a:bodyPr>
          <a:lstStyle/>
          <a:p>
            <a:pPr algn="l"/>
            <a:r>
              <a:rPr lang="en-US" sz="2800" b="1" dirty="0"/>
              <a:t>Code for “Stop Words From NLTK and Scikit-Learn”</a:t>
            </a:r>
            <a:endParaRPr lang="en-US" sz="2800" b="0" i="0" u="none" strike="noStrike" baseline="0" dirty="0">
              <a:solidFill>
                <a:srgbClr val="262626"/>
              </a:solidFill>
              <a:latin typeface="Courier"/>
            </a:endParaRPr>
          </a:p>
          <a:p>
            <a:pPr algn="l"/>
            <a:r>
              <a:rPr lang="en-US" sz="1800" b="0" i="0" u="none" strike="noStrike" baseline="0" dirty="0">
                <a:solidFill>
                  <a:srgbClr val="262626"/>
                </a:solidFill>
                <a:latin typeface="Courier"/>
              </a:rPr>
              <a:t>&gt;&gt;&gt; import </a:t>
            </a:r>
            <a:r>
              <a:rPr lang="en-US" sz="1800" b="0" i="0" u="none" strike="noStrike" baseline="0" dirty="0" err="1">
                <a:solidFill>
                  <a:srgbClr val="262626"/>
                </a:solidFill>
                <a:latin typeface="Courier"/>
              </a:rPr>
              <a:t>nltk</a:t>
            </a:r>
            <a:endParaRPr lang="en-US" sz="1800" b="0" i="0" u="none" strike="noStrike" baseline="0" dirty="0">
              <a:solidFill>
                <a:srgbClr val="262626"/>
              </a:solidFill>
              <a:latin typeface="Courier"/>
            </a:endParaRPr>
          </a:p>
          <a:p>
            <a:pPr algn="l"/>
            <a:r>
              <a:rPr lang="en-US" sz="1800" b="0" i="0" u="none" strike="noStrike" baseline="0" dirty="0">
                <a:solidFill>
                  <a:srgbClr val="262626"/>
                </a:solidFill>
                <a:latin typeface="Courier"/>
              </a:rPr>
              <a:t>&gt;&gt;&gt; </a:t>
            </a:r>
            <a:r>
              <a:rPr lang="en-US" sz="1800" b="0" i="0" u="none" strike="noStrike" baseline="0" dirty="0" err="1">
                <a:solidFill>
                  <a:srgbClr val="262626"/>
                </a:solidFill>
                <a:latin typeface="Courier"/>
              </a:rPr>
              <a:t>nltk.download</a:t>
            </a:r>
            <a:r>
              <a:rPr lang="en-US" sz="1800" b="0" i="0" u="none" strike="noStrike" baseline="0" dirty="0">
                <a:solidFill>
                  <a:srgbClr val="262626"/>
                </a:solidFill>
                <a:latin typeface="Courier"/>
              </a:rPr>
              <a:t>('</a:t>
            </a:r>
            <a:r>
              <a:rPr lang="en-US" sz="1800" b="0" i="0" u="none" strike="noStrike" baseline="0" dirty="0" err="1">
                <a:solidFill>
                  <a:srgbClr val="262626"/>
                </a:solidFill>
                <a:latin typeface="Courier"/>
              </a:rPr>
              <a:t>stopwords</a:t>
            </a:r>
            <a:r>
              <a:rPr lang="en-US" sz="1800" b="0" i="0" u="none" strike="noStrike" baseline="0" dirty="0">
                <a:solidFill>
                  <a:srgbClr val="262626"/>
                </a:solidFill>
                <a:latin typeface="Courier"/>
              </a:rPr>
              <a:t>')</a:t>
            </a:r>
          </a:p>
          <a:p>
            <a:pPr algn="l"/>
            <a:r>
              <a:rPr lang="en-US" sz="1800" b="0" i="0" u="none" strike="noStrike" baseline="0" dirty="0">
                <a:solidFill>
                  <a:srgbClr val="262626"/>
                </a:solidFill>
                <a:latin typeface="Courier"/>
              </a:rPr>
              <a:t>&gt;&gt;&gt; </a:t>
            </a:r>
            <a:r>
              <a:rPr lang="en-US" sz="1800" b="0" i="0" u="none" strike="noStrike" baseline="0" dirty="0" err="1">
                <a:solidFill>
                  <a:srgbClr val="262626"/>
                </a:solidFill>
                <a:latin typeface="Courier"/>
              </a:rPr>
              <a:t>stop_words</a:t>
            </a:r>
            <a:r>
              <a:rPr lang="en-US" sz="1800" b="0" i="0" u="none" strike="noStrike" baseline="0" dirty="0">
                <a:solidFill>
                  <a:srgbClr val="262626"/>
                </a:solidFill>
                <a:latin typeface="Courier"/>
              </a:rPr>
              <a:t> = </a:t>
            </a:r>
            <a:r>
              <a:rPr lang="en-US" sz="1800" b="0" i="0" u="none" strike="noStrike" baseline="0" dirty="0" err="1">
                <a:solidFill>
                  <a:srgbClr val="262626"/>
                </a:solidFill>
                <a:latin typeface="Courier"/>
              </a:rPr>
              <a:t>nltk.corpus.stopwords.words</a:t>
            </a:r>
            <a:r>
              <a:rPr lang="en-US" sz="1800" b="0" i="0" u="none" strike="noStrike" baseline="0" dirty="0">
                <a:solidFill>
                  <a:srgbClr val="262626"/>
                </a:solidFill>
                <a:latin typeface="Courier"/>
              </a:rPr>
              <a:t>('</a:t>
            </a:r>
            <a:r>
              <a:rPr lang="en-US" sz="1800" b="0" i="0" u="none" strike="noStrike" baseline="0" dirty="0" err="1">
                <a:solidFill>
                  <a:srgbClr val="262626"/>
                </a:solidFill>
                <a:latin typeface="Courier"/>
              </a:rPr>
              <a:t>english</a:t>
            </a:r>
            <a:r>
              <a:rPr lang="en-US" sz="1800" b="0" i="0" u="none" strike="noStrike" baseline="0" dirty="0">
                <a:solidFill>
                  <a:srgbClr val="262626"/>
                </a:solidFill>
                <a:latin typeface="Courier"/>
              </a:rPr>
              <a:t>’)</a:t>
            </a:r>
          </a:p>
          <a:p>
            <a:pPr algn="l"/>
            <a:r>
              <a:rPr lang="en-US" sz="1600" b="0" i="0" u="none" strike="noStrike" baseline="0" dirty="0">
                <a:solidFill>
                  <a:srgbClr val="262626"/>
                </a:solidFill>
                <a:latin typeface="Courier"/>
              </a:rPr>
              <a:t>&gt;&gt;&gt; </a:t>
            </a:r>
            <a:r>
              <a:rPr lang="en-US" sz="1600" b="0" i="0" u="none" strike="noStrike" baseline="0" dirty="0" err="1">
                <a:solidFill>
                  <a:srgbClr val="262626"/>
                </a:solidFill>
                <a:latin typeface="Courier"/>
              </a:rPr>
              <a:t>len</a:t>
            </a:r>
            <a:r>
              <a:rPr lang="en-US" sz="1600" b="0" i="0" u="none" strike="noStrike" baseline="0" dirty="0">
                <a:solidFill>
                  <a:srgbClr val="262626"/>
                </a:solidFill>
                <a:latin typeface="Courier"/>
              </a:rPr>
              <a:t>(</a:t>
            </a:r>
            <a:r>
              <a:rPr lang="en-US" sz="1600" b="0" i="0" u="none" strike="noStrike" baseline="0" dirty="0" err="1">
                <a:solidFill>
                  <a:srgbClr val="262626"/>
                </a:solidFill>
                <a:latin typeface="Courier"/>
              </a:rPr>
              <a:t>stop_words</a:t>
            </a:r>
            <a:r>
              <a:rPr lang="en-US" sz="1600" b="0" i="0" u="none" strike="noStrike" baseline="0" dirty="0">
                <a:solidFill>
                  <a:srgbClr val="262626"/>
                </a:solidFill>
                <a:latin typeface="Courier"/>
              </a:rPr>
              <a:t>)</a:t>
            </a:r>
          </a:p>
          <a:p>
            <a:pPr algn="l"/>
            <a:r>
              <a:rPr lang="en-US" sz="1600" b="0" i="0" u="none" strike="noStrike" baseline="0">
                <a:solidFill>
                  <a:srgbClr val="262626"/>
                </a:solidFill>
                <a:latin typeface="Courier"/>
              </a:rPr>
              <a:t>179</a:t>
            </a:r>
          </a:p>
          <a:p>
            <a:pPr algn="l"/>
            <a:endParaRPr lang="en-US" sz="1600" b="0" i="0" u="none" strike="noStrike" baseline="0" dirty="0">
              <a:solidFill>
                <a:srgbClr val="262626"/>
              </a:solidFill>
              <a:latin typeface="Courier"/>
            </a:endParaRPr>
          </a:p>
          <a:p>
            <a:pPr algn="l"/>
            <a:r>
              <a:rPr lang="en-US" sz="1600" b="0" i="0" u="none" strike="noStrike" baseline="0" dirty="0">
                <a:solidFill>
                  <a:srgbClr val="262626"/>
                </a:solidFill>
                <a:latin typeface="Courier"/>
              </a:rPr>
              <a:t>&gt;&gt;&gt; from </a:t>
            </a:r>
            <a:r>
              <a:rPr lang="en-US" sz="1600" b="0" i="0" u="none" strike="noStrike" baseline="0" dirty="0" err="1">
                <a:solidFill>
                  <a:srgbClr val="262626"/>
                </a:solidFill>
                <a:latin typeface="Courier"/>
              </a:rPr>
              <a:t>sklearn.feature_extraction.text</a:t>
            </a:r>
            <a:r>
              <a:rPr lang="en-US" sz="1600" b="0" i="0" u="none" strike="noStrike" baseline="0" dirty="0">
                <a:solidFill>
                  <a:srgbClr val="262626"/>
                </a:solidFill>
                <a:latin typeface="Courier"/>
              </a:rPr>
              <a:t> import</a:t>
            </a:r>
            <a:r>
              <a:rPr lang="en-US" sz="1600" dirty="0">
                <a:solidFill>
                  <a:srgbClr val="262626"/>
                </a:solidFill>
                <a:latin typeface="Courier"/>
              </a:rPr>
              <a:t> </a:t>
            </a:r>
            <a:r>
              <a:rPr lang="en-US" sz="1600" b="0" i="0" u="none" strike="noStrike" baseline="0" dirty="0">
                <a:solidFill>
                  <a:srgbClr val="262626"/>
                </a:solidFill>
                <a:latin typeface="Courier"/>
              </a:rPr>
              <a:t>ENGLISH_STOP_WORDS as </a:t>
            </a:r>
            <a:r>
              <a:rPr lang="en-US" sz="1600" b="0" i="0" u="none" strike="noStrike" baseline="0" dirty="0" err="1">
                <a:solidFill>
                  <a:srgbClr val="262626"/>
                </a:solidFill>
                <a:latin typeface="Courier"/>
              </a:rPr>
              <a:t>sklearn_stop_words</a:t>
            </a:r>
            <a:endParaRPr lang="en-US" sz="1600" b="0" i="0" u="none" strike="noStrike" baseline="0" dirty="0">
              <a:solidFill>
                <a:srgbClr val="262626"/>
              </a:solidFill>
              <a:latin typeface="Courier"/>
            </a:endParaRPr>
          </a:p>
          <a:p>
            <a:pPr algn="l"/>
            <a:r>
              <a:rPr lang="en-US" sz="1600" b="0" i="0" u="none" strike="noStrike" baseline="0" dirty="0">
                <a:solidFill>
                  <a:srgbClr val="262626"/>
                </a:solidFill>
                <a:latin typeface="Courier"/>
              </a:rPr>
              <a:t>&gt;&gt;&gt; </a:t>
            </a:r>
            <a:r>
              <a:rPr lang="en-US" sz="1600" b="0" i="0" u="none" strike="noStrike" baseline="0" dirty="0" err="1">
                <a:solidFill>
                  <a:srgbClr val="262626"/>
                </a:solidFill>
                <a:latin typeface="Courier"/>
              </a:rPr>
              <a:t>len</a:t>
            </a:r>
            <a:r>
              <a:rPr lang="en-US" sz="1600" b="0" i="0" u="none" strike="noStrike" baseline="0" dirty="0">
                <a:solidFill>
                  <a:srgbClr val="262626"/>
                </a:solidFill>
                <a:latin typeface="Courier"/>
              </a:rPr>
              <a:t>(</a:t>
            </a:r>
            <a:r>
              <a:rPr lang="en-US" sz="1600" b="0" i="0" u="none" strike="noStrike" baseline="0" dirty="0" err="1">
                <a:solidFill>
                  <a:srgbClr val="262626"/>
                </a:solidFill>
                <a:latin typeface="Courier"/>
              </a:rPr>
              <a:t>sklearn_stop_words</a:t>
            </a:r>
            <a:r>
              <a:rPr lang="en-US" sz="1600" b="0" i="0" u="none" strike="noStrike" baseline="0" dirty="0">
                <a:solidFill>
                  <a:srgbClr val="262626"/>
                </a:solidFill>
                <a:latin typeface="Courier"/>
              </a:rPr>
              <a:t>)</a:t>
            </a:r>
          </a:p>
          <a:p>
            <a:pPr algn="l"/>
            <a:r>
              <a:rPr lang="en-US" sz="1600" b="0" i="0" u="none" strike="noStrike" baseline="0" dirty="0">
                <a:solidFill>
                  <a:srgbClr val="262626"/>
                </a:solidFill>
                <a:latin typeface="Courier"/>
              </a:rPr>
              <a:t>318</a:t>
            </a:r>
          </a:p>
          <a:p>
            <a:pPr algn="l"/>
            <a:endParaRPr lang="en-US" sz="1600" b="0" i="0" u="none" strike="noStrike" baseline="0" dirty="0">
              <a:solidFill>
                <a:srgbClr val="262626"/>
              </a:solidFill>
              <a:latin typeface="Courier"/>
            </a:endParaRPr>
          </a:p>
          <a:p>
            <a:pPr algn="l"/>
            <a:r>
              <a:rPr lang="en-US" sz="1600" b="0" i="0" u="none" strike="noStrike" baseline="0" dirty="0">
                <a:solidFill>
                  <a:srgbClr val="262626"/>
                </a:solidFill>
                <a:latin typeface="Courier"/>
              </a:rPr>
              <a:t>&gt;&gt;&gt; </a:t>
            </a:r>
            <a:r>
              <a:rPr lang="en-US" sz="1600" b="0" i="0" u="none" strike="noStrike" baseline="0" dirty="0" err="1">
                <a:solidFill>
                  <a:srgbClr val="262626"/>
                </a:solidFill>
                <a:latin typeface="Courier"/>
              </a:rPr>
              <a:t>len</a:t>
            </a:r>
            <a:r>
              <a:rPr lang="en-US" sz="1600" b="0" i="0" u="none" strike="noStrike" baseline="0" dirty="0">
                <a:solidFill>
                  <a:srgbClr val="262626"/>
                </a:solidFill>
                <a:latin typeface="Courier"/>
              </a:rPr>
              <a:t>(</a:t>
            </a:r>
            <a:r>
              <a:rPr lang="en-US" sz="1600" b="0" i="0" u="none" strike="noStrike" baseline="0" dirty="0" err="1">
                <a:solidFill>
                  <a:srgbClr val="262626"/>
                </a:solidFill>
                <a:latin typeface="Courier"/>
              </a:rPr>
              <a:t>stop_words.union</a:t>
            </a:r>
            <a:r>
              <a:rPr lang="en-US" sz="1600" b="0" i="0" u="none" strike="noStrike" baseline="0" dirty="0">
                <a:solidFill>
                  <a:srgbClr val="262626"/>
                </a:solidFill>
                <a:latin typeface="Courier"/>
              </a:rPr>
              <a:t>(</a:t>
            </a:r>
            <a:r>
              <a:rPr lang="en-US" sz="1600" b="0" i="0" u="none" strike="noStrike" baseline="0" dirty="0" err="1">
                <a:solidFill>
                  <a:srgbClr val="262626"/>
                </a:solidFill>
                <a:latin typeface="Courier"/>
              </a:rPr>
              <a:t>sklearn_stop_words</a:t>
            </a:r>
            <a:r>
              <a:rPr lang="en-US" sz="1600" b="0" i="0" u="none" strike="noStrike" baseline="0" dirty="0">
                <a:solidFill>
                  <a:srgbClr val="262626"/>
                </a:solidFill>
                <a:latin typeface="Courier"/>
              </a:rPr>
              <a:t>))</a:t>
            </a:r>
          </a:p>
          <a:p>
            <a:pPr algn="l"/>
            <a:r>
              <a:rPr lang="en-US" sz="1600" b="0" i="0" u="none" strike="noStrike" baseline="0" dirty="0">
                <a:solidFill>
                  <a:srgbClr val="262626"/>
                </a:solidFill>
                <a:latin typeface="Courier"/>
              </a:rPr>
              <a:t>378</a:t>
            </a:r>
          </a:p>
          <a:p>
            <a:pPr algn="l"/>
            <a:endParaRPr lang="en-US" sz="1600" b="0" i="0" u="none" strike="noStrike" baseline="0" dirty="0">
              <a:solidFill>
                <a:srgbClr val="262626"/>
              </a:solidFill>
              <a:latin typeface="Courier"/>
            </a:endParaRPr>
          </a:p>
          <a:p>
            <a:pPr algn="l"/>
            <a:r>
              <a:rPr lang="en-US" sz="1600" b="0" i="0" u="none" strike="noStrike" baseline="0" dirty="0">
                <a:solidFill>
                  <a:srgbClr val="262626"/>
                </a:solidFill>
                <a:latin typeface="Courier"/>
              </a:rPr>
              <a:t>&gt;&gt;&gt; </a:t>
            </a:r>
            <a:r>
              <a:rPr lang="en-US" sz="1600" b="0" i="0" u="none" strike="noStrike" baseline="0" dirty="0" err="1">
                <a:solidFill>
                  <a:srgbClr val="262626"/>
                </a:solidFill>
                <a:latin typeface="Courier"/>
              </a:rPr>
              <a:t>len</a:t>
            </a:r>
            <a:r>
              <a:rPr lang="en-US" sz="1600" b="0" i="0" u="none" strike="noStrike" baseline="0" dirty="0">
                <a:solidFill>
                  <a:srgbClr val="262626"/>
                </a:solidFill>
                <a:latin typeface="Courier"/>
              </a:rPr>
              <a:t>(</a:t>
            </a:r>
            <a:r>
              <a:rPr lang="en-US" sz="1600" b="0" i="0" u="none" strike="noStrike" baseline="0" dirty="0" err="1">
                <a:solidFill>
                  <a:srgbClr val="262626"/>
                </a:solidFill>
                <a:latin typeface="Courier"/>
              </a:rPr>
              <a:t>stop_words.intersection</a:t>
            </a:r>
            <a:r>
              <a:rPr lang="en-US" sz="1600" b="0" i="0" u="none" strike="noStrike" baseline="0" dirty="0">
                <a:solidFill>
                  <a:srgbClr val="262626"/>
                </a:solidFill>
                <a:latin typeface="Courier"/>
              </a:rPr>
              <a:t>(</a:t>
            </a:r>
            <a:r>
              <a:rPr lang="en-US" sz="1600" b="0" i="0" u="none" strike="noStrike" baseline="0" dirty="0" err="1">
                <a:solidFill>
                  <a:srgbClr val="262626"/>
                </a:solidFill>
                <a:latin typeface="Courier"/>
              </a:rPr>
              <a:t>sklearn_stop_words</a:t>
            </a:r>
            <a:r>
              <a:rPr lang="en-US" sz="1600" b="0" i="0" u="none" strike="noStrike" baseline="0" dirty="0">
                <a:solidFill>
                  <a:srgbClr val="262626"/>
                </a:solidFill>
                <a:latin typeface="Courier"/>
              </a:rPr>
              <a:t>))</a:t>
            </a:r>
          </a:p>
          <a:p>
            <a:pPr algn="l"/>
            <a:r>
              <a:rPr lang="en-US" sz="1600" b="0" i="0" u="none" strike="noStrike" baseline="0" dirty="0">
                <a:solidFill>
                  <a:srgbClr val="262626"/>
                </a:solidFill>
                <a:latin typeface="Courier"/>
              </a:rPr>
              <a:t>119</a:t>
            </a:r>
            <a:endParaRPr lang="en-US" sz="1600" dirty="0"/>
          </a:p>
        </p:txBody>
      </p:sp>
    </p:spTree>
    <p:extLst>
      <p:ext uri="{BB962C8B-B14F-4D97-AF65-F5344CB8AC3E}">
        <p14:creationId xmlns:p14="http://schemas.microsoft.com/office/powerpoint/2010/main" val="3852355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2664BBC1-CDD9-4CEB-A412-8B90EF274D08}"/>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a:solidFill>
                  <a:schemeClr val="bg1">
                    <a:lumMod val="95000"/>
                    <a:lumOff val="5000"/>
                  </a:schemeClr>
                </a:solidFill>
                <a:latin typeface="+mj-lt"/>
                <a:ea typeface="+mj-ea"/>
                <a:cs typeface="+mj-cs"/>
              </a:rPr>
              <a:t>Thank you.</a:t>
            </a:r>
          </a:p>
        </p:txBody>
      </p:sp>
    </p:spTree>
    <p:extLst>
      <p:ext uri="{BB962C8B-B14F-4D97-AF65-F5344CB8AC3E}">
        <p14:creationId xmlns:p14="http://schemas.microsoft.com/office/powerpoint/2010/main" val="4503561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8035DD-1D52-41FD-B8FD-F7B76EC8EEA9}"/>
              </a:ext>
            </a:extLst>
          </p:cNvPr>
          <p:cNvPicPr>
            <a:picLocks noChangeAspect="1"/>
          </p:cNvPicPr>
          <p:nvPr/>
        </p:nvPicPr>
        <p:blipFill>
          <a:blip r:embed="rId2"/>
          <a:stretch>
            <a:fillRect/>
          </a:stretch>
        </p:blipFill>
        <p:spPr>
          <a:xfrm>
            <a:off x="542264" y="223684"/>
            <a:ext cx="9469171" cy="2200582"/>
          </a:xfrm>
          <a:prstGeom prst="rect">
            <a:avLst/>
          </a:prstGeom>
        </p:spPr>
      </p:pic>
      <p:pic>
        <p:nvPicPr>
          <p:cNvPr id="7" name="Picture 6">
            <a:extLst>
              <a:ext uri="{FF2B5EF4-FFF2-40B4-BE49-F238E27FC236}">
                <a16:creationId xmlns:a16="http://schemas.microsoft.com/office/drawing/2014/main" id="{20A9242B-1B45-46C4-BA6D-2982ABFCF9F9}"/>
              </a:ext>
            </a:extLst>
          </p:cNvPr>
          <p:cNvPicPr>
            <a:picLocks noChangeAspect="1"/>
          </p:cNvPicPr>
          <p:nvPr/>
        </p:nvPicPr>
        <p:blipFill>
          <a:blip r:embed="rId3"/>
          <a:stretch>
            <a:fillRect/>
          </a:stretch>
        </p:blipFill>
        <p:spPr>
          <a:xfrm>
            <a:off x="561314" y="2328435"/>
            <a:ext cx="9564435" cy="4163006"/>
          </a:xfrm>
          <a:prstGeom prst="rect">
            <a:avLst/>
          </a:prstGeom>
        </p:spPr>
      </p:pic>
    </p:spTree>
    <p:extLst>
      <p:ext uri="{BB962C8B-B14F-4D97-AF65-F5344CB8AC3E}">
        <p14:creationId xmlns:p14="http://schemas.microsoft.com/office/powerpoint/2010/main" val="383591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D88D18-0BD0-4315-A1CF-E65C2924715B}"/>
              </a:ext>
            </a:extLst>
          </p:cNvPr>
          <p:cNvSpPr txBox="1"/>
          <p:nvPr/>
        </p:nvSpPr>
        <p:spPr>
          <a:xfrm>
            <a:off x="0" y="0"/>
            <a:ext cx="12020365" cy="2031325"/>
          </a:xfrm>
          <a:prstGeom prst="rect">
            <a:avLst/>
          </a:prstGeom>
          <a:noFill/>
        </p:spPr>
        <p:txBody>
          <a:bodyPr wrap="square">
            <a:spAutoFit/>
          </a:bodyPr>
          <a:lstStyle/>
          <a:p>
            <a:pPr algn="l"/>
            <a:r>
              <a:rPr lang="en-US" sz="1400" b="0" i="0" u="none" strike="noStrike" baseline="0" dirty="0">
                <a:solidFill>
                  <a:srgbClr val="476B86"/>
                </a:solidFill>
                <a:latin typeface="FranklinGothic-Demi"/>
              </a:rPr>
              <a:t>TIP </a:t>
            </a:r>
            <a:r>
              <a:rPr lang="en-US" sz="1800" b="0" i="0" u="none" strike="noStrike" baseline="0" dirty="0">
                <a:solidFill>
                  <a:srgbClr val="262626"/>
                </a:solidFill>
                <a:latin typeface="NewBaskerville-Roman"/>
              </a:rPr>
              <a:t>The “r” before the quote specifies a raw string, not a regular expression.</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With a Python raw string, you can send backslashes directly to the regular expression compiler without having to double-backslash </a:t>
            </a:r>
            <a:r>
              <a:rPr lang="en-US" sz="1600" b="0" i="0" u="none" strike="noStrike" baseline="0" dirty="0">
                <a:solidFill>
                  <a:srgbClr val="262626"/>
                </a:solidFill>
                <a:latin typeface="Courier"/>
              </a:rPr>
              <a:t>(</a:t>
            </a:r>
            <a:r>
              <a:rPr lang="en-US" sz="1800" b="0" i="0" u="none" strike="noStrike" baseline="0" dirty="0">
                <a:solidFill>
                  <a:srgbClr val="262626"/>
                </a:solidFill>
                <a:latin typeface="NewBaskerville-Roman"/>
              </a:rPr>
              <a:t>"</a:t>
            </a:r>
            <a:r>
              <a:rPr lang="en-US" sz="1600" b="0" i="0" u="none" strike="noStrike" baseline="0" dirty="0">
                <a:solidFill>
                  <a:srgbClr val="262626"/>
                </a:solidFill>
                <a:latin typeface="Courier"/>
              </a:rPr>
              <a:t>\\</a:t>
            </a:r>
            <a:r>
              <a:rPr lang="en-US" sz="1800" b="0" i="0" u="none" strike="noStrike" baseline="0" dirty="0">
                <a:solidFill>
                  <a:srgbClr val="262626"/>
                </a:solidFill>
                <a:latin typeface="NewBaskerville-Roman"/>
              </a:rPr>
              <a:t>"</a:t>
            </a:r>
            <a:r>
              <a:rPr lang="en-US" sz="1600" b="0" i="0" u="none" strike="noStrike" baseline="0" dirty="0">
                <a:solidFill>
                  <a:srgbClr val="262626"/>
                </a:solidFill>
                <a:latin typeface="Courier"/>
              </a:rPr>
              <a:t>) </a:t>
            </a:r>
            <a:r>
              <a:rPr lang="en-US" sz="1800" b="0" i="0" u="none" strike="noStrike" baseline="0" dirty="0">
                <a:solidFill>
                  <a:srgbClr val="262626"/>
                </a:solidFill>
                <a:latin typeface="NewBaskerville-Roman"/>
              </a:rPr>
              <a:t>all the special regular expression characters such as spaces </a:t>
            </a:r>
            <a:r>
              <a:rPr lang="en-US" sz="1600" b="0" i="0" u="none" strike="noStrike" baseline="0" dirty="0">
                <a:solidFill>
                  <a:srgbClr val="262626"/>
                </a:solidFill>
                <a:latin typeface="Courier"/>
              </a:rPr>
              <a:t>(</a:t>
            </a:r>
            <a:r>
              <a:rPr lang="en-US" sz="1800" b="0" i="0" u="none" strike="noStrike" baseline="0" dirty="0">
                <a:solidFill>
                  <a:srgbClr val="262626"/>
                </a:solidFill>
                <a:latin typeface="NewBaskerville-Roman"/>
              </a:rPr>
              <a:t>"</a:t>
            </a:r>
            <a:r>
              <a:rPr lang="en-US" sz="1600" b="0" i="0" u="none" strike="noStrike" baseline="0" dirty="0">
                <a:solidFill>
                  <a:srgbClr val="262626"/>
                </a:solidFill>
                <a:latin typeface="Courier"/>
              </a:rPr>
              <a:t>\\ </a:t>
            </a:r>
            <a:r>
              <a:rPr lang="en-US" sz="1800" b="0" i="0" u="none" strike="noStrike" baseline="0" dirty="0">
                <a:solidFill>
                  <a:srgbClr val="262626"/>
                </a:solidFill>
                <a:latin typeface="NewBaskerville-Roman"/>
              </a:rPr>
              <a:t>"</a:t>
            </a:r>
            <a:r>
              <a:rPr lang="en-US" sz="1600" b="0" i="0" u="none" strike="noStrike" baseline="0" dirty="0">
                <a:solidFill>
                  <a:srgbClr val="262626"/>
                </a:solidFill>
                <a:latin typeface="Courier"/>
              </a:rPr>
              <a:t>) </a:t>
            </a:r>
            <a:r>
              <a:rPr lang="en-US" sz="1800" b="0" i="0" u="none" strike="noStrike" baseline="0" dirty="0">
                <a:solidFill>
                  <a:srgbClr val="262626"/>
                </a:solidFill>
                <a:latin typeface="NewBaskerville-Roman"/>
              </a:rPr>
              <a:t>and curly braces or handlebars</a:t>
            </a:r>
            <a:r>
              <a:rPr lang="en-US" sz="1600" b="0" i="0" u="none" strike="noStrike" baseline="0" dirty="0">
                <a:solidFill>
                  <a:srgbClr val="262626"/>
                </a:solidFill>
                <a:latin typeface="Courier"/>
              </a:rPr>
              <a:t>(</a:t>
            </a:r>
            <a:r>
              <a:rPr lang="en-US" sz="1800" b="0" i="0" u="none" strike="noStrike" baseline="0" dirty="0">
                <a:solidFill>
                  <a:srgbClr val="262626"/>
                </a:solidFill>
                <a:latin typeface="NewBaskerville-Roman"/>
              </a:rPr>
              <a:t>"</a:t>
            </a:r>
            <a:r>
              <a:rPr lang="en-US" sz="1600" b="0" i="0" u="none" strike="noStrike" baseline="0" dirty="0">
                <a:solidFill>
                  <a:srgbClr val="262626"/>
                </a:solidFill>
                <a:latin typeface="Courier"/>
              </a:rPr>
              <a:t>\\{ \\}</a:t>
            </a:r>
            <a:r>
              <a:rPr lang="en-US" sz="1800" b="0" i="0" u="none" strike="noStrike" baseline="0" dirty="0">
                <a:solidFill>
                  <a:srgbClr val="262626"/>
                </a:solidFill>
                <a:latin typeface="NewBaskerville-Roman"/>
              </a:rPr>
              <a:t>"</a:t>
            </a:r>
            <a:r>
              <a:rPr lang="en-US" sz="1600" b="0" i="0" u="none" strike="noStrike" baseline="0" dirty="0">
                <a:solidFill>
                  <a:srgbClr val="262626"/>
                </a:solidFill>
                <a:latin typeface="Courier"/>
              </a:rPr>
              <a:t>)</a:t>
            </a:r>
            <a:r>
              <a:rPr lang="en-US" sz="1800" b="0" i="0" u="none" strike="noStrike" baseline="0" dirty="0">
                <a:solidFill>
                  <a:srgbClr val="262626"/>
                </a:solidFill>
                <a:latin typeface="NewBaskerville-Roman"/>
              </a:rPr>
              <a:t>.</a:t>
            </a:r>
          </a:p>
          <a:p>
            <a:pPr algn="l"/>
            <a:endParaRPr lang="en-US" dirty="0">
              <a:solidFill>
                <a:srgbClr val="262626"/>
              </a:solidFill>
              <a:latin typeface="NewBaskerville-Roman"/>
            </a:endParaRPr>
          </a:p>
          <a:p>
            <a:pPr algn="l"/>
            <a:endParaRPr lang="en-US" dirty="0"/>
          </a:p>
        </p:txBody>
      </p:sp>
    </p:spTree>
    <p:extLst>
      <p:ext uri="{BB962C8B-B14F-4D97-AF65-F5344CB8AC3E}">
        <p14:creationId xmlns:p14="http://schemas.microsoft.com/office/powerpoint/2010/main" val="2515114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F25FD3-04C8-4965-BE71-4B2A2A636E93}"/>
              </a:ext>
            </a:extLst>
          </p:cNvPr>
          <p:cNvPicPr>
            <a:picLocks noChangeAspect="1"/>
          </p:cNvPicPr>
          <p:nvPr/>
        </p:nvPicPr>
        <p:blipFill>
          <a:blip r:embed="rId2"/>
          <a:stretch>
            <a:fillRect/>
          </a:stretch>
        </p:blipFill>
        <p:spPr>
          <a:xfrm>
            <a:off x="954192" y="505067"/>
            <a:ext cx="7783011" cy="4877481"/>
          </a:xfrm>
          <a:prstGeom prst="rect">
            <a:avLst/>
          </a:prstGeom>
        </p:spPr>
      </p:pic>
    </p:spTree>
    <p:extLst>
      <p:ext uri="{BB962C8B-B14F-4D97-AF65-F5344CB8AC3E}">
        <p14:creationId xmlns:p14="http://schemas.microsoft.com/office/powerpoint/2010/main" val="222837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A1D42A-7619-472D-8976-8665F16B277C}"/>
              </a:ext>
            </a:extLst>
          </p:cNvPr>
          <p:cNvSpPr txBox="1"/>
          <p:nvPr/>
        </p:nvSpPr>
        <p:spPr>
          <a:xfrm>
            <a:off x="97654" y="0"/>
            <a:ext cx="11443317" cy="4062651"/>
          </a:xfrm>
          <a:prstGeom prst="rect">
            <a:avLst/>
          </a:prstGeom>
          <a:noFill/>
        </p:spPr>
        <p:txBody>
          <a:bodyPr wrap="square">
            <a:spAutoFit/>
          </a:bodyPr>
          <a:lstStyle/>
          <a:p>
            <a:pPr algn="l"/>
            <a:r>
              <a:rPr lang="en-US" sz="2400" b="1" i="0" u="none" strike="noStrike" baseline="0" dirty="0">
                <a:solidFill>
                  <a:srgbClr val="262626"/>
                </a:solidFill>
                <a:latin typeface="NewBaskerville-Roman"/>
              </a:rPr>
              <a:t>Architecture of a Chatbot</a:t>
            </a:r>
          </a:p>
          <a:p>
            <a:pPr algn="l"/>
            <a:r>
              <a:rPr lang="en-US" sz="1800" b="0" i="0" u="none" strike="noStrike" baseline="0" dirty="0">
                <a:solidFill>
                  <a:srgbClr val="262626"/>
                </a:solidFill>
                <a:latin typeface="NewBaskerville-Roman"/>
              </a:rPr>
              <a:t>A chatbot requires four kinds of processing as well as a database to maintain a memory of past statements and responses. Each of the four processing stages can contain one or more processing algorithms working in parallel or in series (see figure 1.3):</a:t>
            </a:r>
          </a:p>
          <a:p>
            <a:pPr algn="l"/>
            <a:endParaRPr lang="en-US" sz="1800" b="0" i="0" u="none" strike="noStrike" baseline="0" dirty="0">
              <a:solidFill>
                <a:srgbClr val="262626"/>
              </a:solidFill>
              <a:latin typeface="NewBaskerville-Roman"/>
            </a:endParaRPr>
          </a:p>
          <a:p>
            <a:pPr algn="l"/>
            <a:r>
              <a:rPr lang="en-US" sz="1800" b="0" i="1" u="none" strike="noStrike" baseline="0" dirty="0">
                <a:solidFill>
                  <a:srgbClr val="262626"/>
                </a:solidFill>
                <a:latin typeface="NewBaskerville-Italic"/>
              </a:rPr>
              <a:t>1. Parse</a:t>
            </a:r>
            <a:r>
              <a:rPr lang="en-US" sz="1800" b="0" i="0" u="none" strike="noStrike" baseline="0" dirty="0">
                <a:solidFill>
                  <a:srgbClr val="262626"/>
                </a:solidFill>
                <a:latin typeface="NewBaskerville-Roman"/>
              </a:rPr>
              <a:t>—Extract features, structured numerical data, from natural language text.</a:t>
            </a:r>
          </a:p>
          <a:p>
            <a:pPr algn="l"/>
            <a:endParaRPr lang="en-US" sz="1800" b="0" i="0" u="none" strike="noStrike" baseline="0" dirty="0">
              <a:solidFill>
                <a:srgbClr val="262626"/>
              </a:solidFill>
              <a:latin typeface="NewBaskerville-Roman"/>
            </a:endParaRPr>
          </a:p>
          <a:p>
            <a:pPr algn="l"/>
            <a:r>
              <a:rPr lang="en-US" dirty="0">
                <a:solidFill>
                  <a:srgbClr val="262626"/>
                </a:solidFill>
                <a:latin typeface="NewBaskerville-Roman"/>
              </a:rPr>
              <a:t>2. </a:t>
            </a:r>
            <a:r>
              <a:rPr lang="en-US" sz="1800" b="0" i="1" u="none" strike="noStrike" baseline="0" dirty="0">
                <a:solidFill>
                  <a:srgbClr val="262626"/>
                </a:solidFill>
                <a:latin typeface="NewBaskerville-Italic"/>
              </a:rPr>
              <a:t>Analyze</a:t>
            </a:r>
            <a:r>
              <a:rPr lang="en-US" sz="1800" b="0" i="0" u="none" strike="noStrike" baseline="0" dirty="0">
                <a:solidFill>
                  <a:srgbClr val="262626"/>
                </a:solidFill>
                <a:latin typeface="NewBaskerville-Roman"/>
              </a:rPr>
              <a:t>—Generate and combine features by scoring text for sentiment, grammaticality, and semantics.</a:t>
            </a:r>
          </a:p>
          <a:p>
            <a:pPr algn="l"/>
            <a:endParaRPr lang="en-US" sz="1800" b="0" i="0" u="none" strike="noStrike" baseline="0" dirty="0">
              <a:solidFill>
                <a:srgbClr val="262626"/>
              </a:solidFill>
              <a:latin typeface="NewBaskerville-Roman"/>
            </a:endParaRPr>
          </a:p>
          <a:p>
            <a:pPr algn="l"/>
            <a:r>
              <a:rPr lang="en-US" i="1" dirty="0">
                <a:solidFill>
                  <a:srgbClr val="262626"/>
                </a:solidFill>
                <a:latin typeface="NewBaskerville-Roman"/>
              </a:rPr>
              <a:t>3.</a:t>
            </a:r>
            <a:r>
              <a:rPr lang="en-US" dirty="0">
                <a:solidFill>
                  <a:srgbClr val="262626"/>
                </a:solidFill>
                <a:latin typeface="NewBaskerville-Roman"/>
              </a:rPr>
              <a:t> </a:t>
            </a:r>
            <a:r>
              <a:rPr lang="en-US" sz="1800" b="0" i="1" u="none" strike="noStrike" baseline="0" dirty="0">
                <a:solidFill>
                  <a:srgbClr val="262626"/>
                </a:solidFill>
                <a:latin typeface="NewBaskerville-Italic"/>
              </a:rPr>
              <a:t>Generate</a:t>
            </a:r>
            <a:r>
              <a:rPr lang="en-US" sz="1800" b="0" i="0" u="none" strike="noStrike" baseline="0" dirty="0">
                <a:solidFill>
                  <a:srgbClr val="262626"/>
                </a:solidFill>
                <a:latin typeface="NewBaskerville-Roman"/>
              </a:rPr>
              <a:t>—Compose possible responses using templates, search, or language models.</a:t>
            </a:r>
          </a:p>
          <a:p>
            <a:pPr algn="l"/>
            <a:endParaRPr lang="en-US" sz="1800" b="0" i="0" u="none" strike="noStrike" baseline="0" dirty="0">
              <a:solidFill>
                <a:srgbClr val="262626"/>
              </a:solidFill>
              <a:latin typeface="NewBaskerville-Roman"/>
            </a:endParaRPr>
          </a:p>
          <a:p>
            <a:pPr algn="l"/>
            <a:r>
              <a:rPr lang="en-US" dirty="0">
                <a:solidFill>
                  <a:srgbClr val="262626"/>
                </a:solidFill>
                <a:latin typeface="NewBaskerville-Roman"/>
              </a:rPr>
              <a:t>4. </a:t>
            </a:r>
            <a:r>
              <a:rPr lang="en-US" sz="1800" b="0" i="1" u="none" strike="noStrike" baseline="0" dirty="0">
                <a:solidFill>
                  <a:srgbClr val="262626"/>
                </a:solidFill>
                <a:latin typeface="NewBaskerville-Italic"/>
              </a:rPr>
              <a:t>Execute</a:t>
            </a:r>
            <a:r>
              <a:rPr lang="en-US" sz="1800" b="0" i="0" u="none" strike="noStrike" baseline="0" dirty="0">
                <a:solidFill>
                  <a:srgbClr val="262626"/>
                </a:solidFill>
                <a:latin typeface="NewBaskerville-Roman"/>
              </a:rPr>
              <a:t>—Plan statements based on conversation history and objectives, and select the next response.</a:t>
            </a:r>
          </a:p>
          <a:p>
            <a:pPr algn="l"/>
            <a:endParaRPr lang="en-US" dirty="0">
              <a:solidFill>
                <a:srgbClr val="262626"/>
              </a:solidFill>
              <a:latin typeface="NewBaskerville-Roman"/>
            </a:endParaRPr>
          </a:p>
          <a:p>
            <a:pPr algn="l"/>
            <a:endParaRPr lang="en-US" dirty="0"/>
          </a:p>
        </p:txBody>
      </p:sp>
    </p:spTree>
    <p:extLst>
      <p:ext uri="{BB962C8B-B14F-4D97-AF65-F5344CB8AC3E}">
        <p14:creationId xmlns:p14="http://schemas.microsoft.com/office/powerpoint/2010/main" val="248753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2787F5-F0D3-4AD2-AED0-E9F49CCF45BD}"/>
              </a:ext>
            </a:extLst>
          </p:cNvPr>
          <p:cNvPicPr>
            <a:picLocks noChangeAspect="1"/>
          </p:cNvPicPr>
          <p:nvPr/>
        </p:nvPicPr>
        <p:blipFill>
          <a:blip r:embed="rId2"/>
          <a:stretch>
            <a:fillRect/>
          </a:stretch>
        </p:blipFill>
        <p:spPr>
          <a:xfrm>
            <a:off x="2470665" y="0"/>
            <a:ext cx="7250669" cy="6858000"/>
          </a:xfrm>
          <a:prstGeom prst="rect">
            <a:avLst/>
          </a:prstGeom>
        </p:spPr>
      </p:pic>
    </p:spTree>
    <p:extLst>
      <p:ext uri="{BB962C8B-B14F-4D97-AF65-F5344CB8AC3E}">
        <p14:creationId xmlns:p14="http://schemas.microsoft.com/office/powerpoint/2010/main" val="784514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32D8C1-C8F2-4DA8-954C-A13782B4A90A}"/>
              </a:ext>
            </a:extLst>
          </p:cNvPr>
          <p:cNvPicPr>
            <a:picLocks noChangeAspect="1"/>
          </p:cNvPicPr>
          <p:nvPr/>
        </p:nvPicPr>
        <p:blipFill>
          <a:blip r:embed="rId2"/>
          <a:stretch>
            <a:fillRect/>
          </a:stretch>
        </p:blipFill>
        <p:spPr>
          <a:xfrm>
            <a:off x="1775809" y="185285"/>
            <a:ext cx="8640381" cy="6487430"/>
          </a:xfrm>
          <a:prstGeom prst="rect">
            <a:avLst/>
          </a:prstGeom>
        </p:spPr>
      </p:pic>
    </p:spTree>
    <p:extLst>
      <p:ext uri="{BB962C8B-B14F-4D97-AF65-F5344CB8AC3E}">
        <p14:creationId xmlns:p14="http://schemas.microsoft.com/office/powerpoint/2010/main" val="262736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347445-82A3-483B-B70E-10E23C601EFC}"/>
              </a:ext>
            </a:extLst>
          </p:cNvPr>
          <p:cNvSpPr txBox="1"/>
          <p:nvPr/>
        </p:nvSpPr>
        <p:spPr>
          <a:xfrm>
            <a:off x="104775" y="85725"/>
            <a:ext cx="5829300" cy="954107"/>
          </a:xfrm>
          <a:prstGeom prst="rect">
            <a:avLst/>
          </a:prstGeom>
          <a:noFill/>
        </p:spPr>
        <p:txBody>
          <a:bodyPr wrap="square" rtlCol="0">
            <a:spAutoFit/>
          </a:bodyPr>
          <a:lstStyle/>
          <a:p>
            <a:r>
              <a:rPr lang="en-US" sz="2800" b="1" dirty="0"/>
              <a:t>Syntax Tree for “Good morning Rosa”:</a:t>
            </a:r>
          </a:p>
          <a:p>
            <a:endParaRPr lang="en-US" sz="2800" b="1" dirty="0"/>
          </a:p>
        </p:txBody>
      </p:sp>
      <p:pic>
        <p:nvPicPr>
          <p:cNvPr id="4" name="Picture 3">
            <a:extLst>
              <a:ext uri="{FF2B5EF4-FFF2-40B4-BE49-F238E27FC236}">
                <a16:creationId xmlns:a16="http://schemas.microsoft.com/office/drawing/2014/main" id="{1BAF4D2F-4548-43E5-9BB1-DD6645A036FD}"/>
              </a:ext>
            </a:extLst>
          </p:cNvPr>
          <p:cNvPicPr>
            <a:picLocks noChangeAspect="1"/>
          </p:cNvPicPr>
          <p:nvPr/>
        </p:nvPicPr>
        <p:blipFill>
          <a:blip r:embed="rId2"/>
          <a:stretch>
            <a:fillRect/>
          </a:stretch>
        </p:blipFill>
        <p:spPr>
          <a:xfrm>
            <a:off x="104775" y="819097"/>
            <a:ext cx="2629547" cy="930813"/>
          </a:xfrm>
          <a:prstGeom prst="rect">
            <a:avLst/>
          </a:prstGeom>
        </p:spPr>
      </p:pic>
      <p:sp>
        <p:nvSpPr>
          <p:cNvPr id="5" name="Rectangle: Rounded Corners 4">
            <a:extLst>
              <a:ext uri="{FF2B5EF4-FFF2-40B4-BE49-F238E27FC236}">
                <a16:creationId xmlns:a16="http://schemas.microsoft.com/office/drawing/2014/main" id="{E3497702-A46C-4024-89E1-615819E823F7}"/>
              </a:ext>
            </a:extLst>
          </p:cNvPr>
          <p:cNvSpPr/>
          <p:nvPr/>
        </p:nvSpPr>
        <p:spPr>
          <a:xfrm>
            <a:off x="1418384" y="1725226"/>
            <a:ext cx="3486150" cy="1228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Morning</a:t>
            </a:r>
          </a:p>
        </p:txBody>
      </p:sp>
      <p:sp>
        <p:nvSpPr>
          <p:cNvPr id="6" name="Rectangle: Rounded Corners 5">
            <a:extLst>
              <a:ext uri="{FF2B5EF4-FFF2-40B4-BE49-F238E27FC236}">
                <a16:creationId xmlns:a16="http://schemas.microsoft.com/office/drawing/2014/main" id="{C65ACE5F-B42E-42F6-BB0B-2AED5D8D4CCF}"/>
              </a:ext>
            </a:extLst>
          </p:cNvPr>
          <p:cNvSpPr/>
          <p:nvPr/>
        </p:nvSpPr>
        <p:spPr>
          <a:xfrm>
            <a:off x="216523" y="3593154"/>
            <a:ext cx="2161435" cy="1228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a:t>
            </a:r>
          </a:p>
        </p:txBody>
      </p:sp>
      <p:sp>
        <p:nvSpPr>
          <p:cNvPr id="7" name="Rectangle: Rounded Corners 6">
            <a:extLst>
              <a:ext uri="{FF2B5EF4-FFF2-40B4-BE49-F238E27FC236}">
                <a16:creationId xmlns:a16="http://schemas.microsoft.com/office/drawing/2014/main" id="{B0DE6E11-6B70-4545-93D3-D1A36CAC9A13}"/>
              </a:ext>
            </a:extLst>
          </p:cNvPr>
          <p:cNvSpPr/>
          <p:nvPr/>
        </p:nvSpPr>
        <p:spPr>
          <a:xfrm>
            <a:off x="3823816" y="3593153"/>
            <a:ext cx="2161435" cy="1228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Rosa</a:t>
            </a:r>
          </a:p>
        </p:txBody>
      </p:sp>
      <p:cxnSp>
        <p:nvCxnSpPr>
          <p:cNvPr id="9" name="Straight Arrow Connector 8">
            <a:extLst>
              <a:ext uri="{FF2B5EF4-FFF2-40B4-BE49-F238E27FC236}">
                <a16:creationId xmlns:a16="http://schemas.microsoft.com/office/drawing/2014/main" id="{56D230B3-49EF-41D0-845D-77471B883C63}"/>
              </a:ext>
            </a:extLst>
          </p:cNvPr>
          <p:cNvCxnSpPr>
            <a:cxnSpLocks/>
            <a:stCxn id="5" idx="2"/>
            <a:endCxn id="6" idx="0"/>
          </p:cNvCxnSpPr>
          <p:nvPr/>
        </p:nvCxnSpPr>
        <p:spPr>
          <a:xfrm flipH="1">
            <a:off x="1297241" y="2953951"/>
            <a:ext cx="1864218" cy="639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84DBCE6-EFBE-4481-BB0D-07A347DE7514}"/>
              </a:ext>
            </a:extLst>
          </p:cNvPr>
          <p:cNvCxnSpPr>
            <a:cxnSpLocks/>
            <a:stCxn id="5" idx="2"/>
            <a:endCxn id="7" idx="0"/>
          </p:cNvCxnSpPr>
          <p:nvPr/>
        </p:nvCxnSpPr>
        <p:spPr>
          <a:xfrm>
            <a:off x="3161459" y="2953951"/>
            <a:ext cx="1743075" cy="63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048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2622</Words>
  <Application>Microsoft Office PowerPoint</Application>
  <PresentationFormat>Widescreen</PresentationFormat>
  <Paragraphs>134</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Calibri Light</vt:lpstr>
      <vt:lpstr>Courier</vt:lpstr>
      <vt:lpstr>FranklinGothic-Book</vt:lpstr>
      <vt:lpstr>FranklinGothic-Demi</vt:lpstr>
      <vt:lpstr>NewBaskerville-Bold</vt:lpstr>
      <vt:lpstr>NewBaskerville-Italic</vt:lpstr>
      <vt:lpstr>NewBaskerville-Roman</vt:lpstr>
      <vt:lpstr>Wingdings2</vt:lpstr>
      <vt:lpstr>Office Theme</vt:lpstr>
      <vt:lpstr>Session 1 on ‘Understanding, Analyzing and Generating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on ‘Understanding, Analyzing and Generating Text’</dc:title>
  <dc:creator>Ashish Jayne</dc:creator>
  <cp:lastModifiedBy>Ashish Jayne</cp:lastModifiedBy>
  <cp:revision>49</cp:revision>
  <dcterms:created xsi:type="dcterms:W3CDTF">2021-07-19T10:23:14Z</dcterms:created>
  <dcterms:modified xsi:type="dcterms:W3CDTF">2021-07-20T11:46:38Z</dcterms:modified>
</cp:coreProperties>
</file>