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71" r:id="rId15"/>
    <p:sldId id="272" r:id="rId16"/>
    <p:sldId id="273" r:id="rId17"/>
    <p:sldId id="269" r:id="rId18"/>
    <p:sldId id="274" r:id="rId19"/>
    <p:sldId id="275" r:id="rId20"/>
    <p:sldId id="276" r:id="rId21"/>
    <p:sldId id="277"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00B9-E5FB-46CA-A5EF-DD0791A9B2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D6E81A-EF7D-4059-955F-5A4FA5282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2A4E87-6FF7-41BB-A2A1-DD8B0E9C10EE}"/>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1A749D14-3B78-49E7-A7FE-2F34F4B21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DD090-BB8E-4CF8-B8B2-32703D4CC39E}"/>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281986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277BC-E222-480C-92A7-C169FCB64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3FD73-CA4A-4E72-91F3-EB909AC51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743F9-35E6-458B-AFAD-1ED4F75E1961}"/>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CB18A128-A53F-4F4E-8B62-51B1A163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2CB77-EB6F-4F4D-8F35-DFA4A3708E26}"/>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350468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C8924-9C1C-48F5-BFC5-5E8103476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08A360-5A92-4B11-BE3B-32504A5F1F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7CD8AC-35F0-437C-82B0-946670203C78}"/>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7BECA449-561C-43A6-B5C8-6FB4AC14A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3F9AD-3069-4E5F-9F8A-066008304CD8}"/>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402413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379B-11D5-4033-A758-83D8B9329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F6B81C-6CFC-46A9-A45E-927322F54E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3E1A4-A43D-4D4E-9B75-9C544092D207}"/>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C6774D23-0655-42D6-8261-B3BEFF99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E19EB-7D74-4496-AAD3-55F82E50CE54}"/>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3462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2F11-44A2-40B3-BB7A-9D7E1AD30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DF8B3-1F7C-4F00-9524-CD2323924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4FCC2-FDB9-4EA0-B947-483DB64D97CB}"/>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40D4295C-108C-4868-AF89-D663180F3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7936C-9428-4192-BFB4-8816416D74DC}"/>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9099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D8ECB-0E40-4D44-8786-6447031AD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93578-B719-4A01-AF58-B12B723B76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AA689-E52D-40D8-BFCB-41751358DB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2AA7C-7635-4624-ADDC-59F6F65A263E}"/>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6" name="Footer Placeholder 5">
            <a:extLst>
              <a:ext uri="{FF2B5EF4-FFF2-40B4-BE49-F238E27FC236}">
                <a16:creationId xmlns:a16="http://schemas.microsoft.com/office/drawing/2014/main" id="{235B29A8-977B-45FE-BFFC-56096EBC0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7037F-87EA-4B6E-9BD2-B8DF69F7E469}"/>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206866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D979-A3B5-4512-A766-106673B4C3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C33C73-095F-4C12-86A7-F7CBDDCD9E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BDA6A-343F-478E-BC1F-03251C2F9F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49F83-C585-4E27-AC64-68C65891B4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E0C79-2AAD-4FEB-B130-1883107E8F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0C614E-8AA9-4F36-95AD-4447F1B4FA6B}"/>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8" name="Footer Placeholder 7">
            <a:extLst>
              <a:ext uri="{FF2B5EF4-FFF2-40B4-BE49-F238E27FC236}">
                <a16:creationId xmlns:a16="http://schemas.microsoft.com/office/drawing/2014/main" id="{D2498E22-3939-460C-B09F-9AE23C6A2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15E76F-2FDF-4242-BFEE-D4CD532B4854}"/>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2410416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159A-9B0B-40D1-847B-1863C249C4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BB5C48-BF24-41CF-ABD2-BE356E53AEAA}"/>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4" name="Footer Placeholder 3">
            <a:extLst>
              <a:ext uri="{FF2B5EF4-FFF2-40B4-BE49-F238E27FC236}">
                <a16:creationId xmlns:a16="http://schemas.microsoft.com/office/drawing/2014/main" id="{124D8EEE-8012-4199-AB68-E550D924E0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2B89E0-CED4-41BB-AE11-DB4233A81960}"/>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883516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F135A-AC54-42F6-AAA0-C55458401152}"/>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3" name="Footer Placeholder 2">
            <a:extLst>
              <a:ext uri="{FF2B5EF4-FFF2-40B4-BE49-F238E27FC236}">
                <a16:creationId xmlns:a16="http://schemas.microsoft.com/office/drawing/2014/main" id="{49BA6D0E-59F8-4219-986B-1C3AF3EB62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3BA46-97E8-440B-86EA-6226CF863AF8}"/>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1790108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BD60-40F3-44C7-A768-ACB331BD0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E0C1C-B8E7-4FDB-8E6D-F788370F6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084B6-6566-47C6-A226-B64F7A4E3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44A0E-19F1-46D0-B697-1C2BA55656FE}"/>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6" name="Footer Placeholder 5">
            <a:extLst>
              <a:ext uri="{FF2B5EF4-FFF2-40B4-BE49-F238E27FC236}">
                <a16:creationId xmlns:a16="http://schemas.microsoft.com/office/drawing/2014/main" id="{98CBC587-8E91-4FCC-8D78-4D682828FB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3F1D47-E5B4-4A1C-A6F4-DF36DBBEDF9D}"/>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279978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D99F-5386-4861-9810-B302B0047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C1A6AB-8163-47A6-854A-AA3AA25C80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5687F-5F44-4DD6-8E72-464F7BCFF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6DA62-6247-49D1-A43F-F158031719CF}"/>
              </a:ext>
            </a:extLst>
          </p:cNvPr>
          <p:cNvSpPr>
            <a:spLocks noGrp="1"/>
          </p:cNvSpPr>
          <p:nvPr>
            <p:ph type="dt" sz="half" idx="10"/>
          </p:nvPr>
        </p:nvSpPr>
        <p:spPr/>
        <p:txBody>
          <a:bodyPr/>
          <a:lstStyle/>
          <a:p>
            <a:fld id="{C7596225-86ED-4728-9E13-9EA37DED0C7B}" type="datetimeFigureOut">
              <a:rPr lang="en-US" smtClean="0"/>
              <a:t>1/8/2022</a:t>
            </a:fld>
            <a:endParaRPr lang="en-US"/>
          </a:p>
        </p:txBody>
      </p:sp>
      <p:sp>
        <p:nvSpPr>
          <p:cNvPr id="6" name="Footer Placeholder 5">
            <a:extLst>
              <a:ext uri="{FF2B5EF4-FFF2-40B4-BE49-F238E27FC236}">
                <a16:creationId xmlns:a16="http://schemas.microsoft.com/office/drawing/2014/main" id="{F3F2CE33-5BE4-4D7E-8AB9-BBA16B01A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FB299-6FCE-4E3A-BBDD-6359B222CD5A}"/>
              </a:ext>
            </a:extLst>
          </p:cNvPr>
          <p:cNvSpPr>
            <a:spLocks noGrp="1"/>
          </p:cNvSpPr>
          <p:nvPr>
            <p:ph type="sldNum" sz="quarter" idx="12"/>
          </p:nvPr>
        </p:nvSpPr>
        <p:spPr/>
        <p:txBody>
          <a:bodyPr/>
          <a:lstStyle/>
          <a:p>
            <a:fld id="{EE2CFA68-F480-41BD-91C4-5C34DD156A55}" type="slidenum">
              <a:rPr lang="en-US" smtClean="0"/>
              <a:t>‹#›</a:t>
            </a:fld>
            <a:endParaRPr lang="en-US"/>
          </a:p>
        </p:txBody>
      </p:sp>
    </p:spTree>
    <p:extLst>
      <p:ext uri="{BB962C8B-B14F-4D97-AF65-F5344CB8AC3E}">
        <p14:creationId xmlns:p14="http://schemas.microsoft.com/office/powerpoint/2010/main" val="327287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A61DC8-1DFC-4EA0-B858-E9DE99A53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17AFD5-EC78-4DF0-A5E4-1CF0B54DA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F1A35-D860-4AF2-81D5-6132B40C8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96225-86ED-4728-9E13-9EA37DED0C7B}" type="datetimeFigureOut">
              <a:rPr lang="en-US" smtClean="0"/>
              <a:t>1/8/2022</a:t>
            </a:fld>
            <a:endParaRPr lang="en-US"/>
          </a:p>
        </p:txBody>
      </p:sp>
      <p:sp>
        <p:nvSpPr>
          <p:cNvPr id="5" name="Footer Placeholder 4">
            <a:extLst>
              <a:ext uri="{FF2B5EF4-FFF2-40B4-BE49-F238E27FC236}">
                <a16:creationId xmlns:a16="http://schemas.microsoft.com/office/drawing/2014/main" id="{22D380F6-8903-4810-A96B-D04DB32AA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AE9836-BBAA-4053-BF04-CB4AB1F8F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2CFA68-F480-41BD-91C4-5C34DD156A55}" type="slidenum">
              <a:rPr lang="en-US" smtClean="0"/>
              <a:t>‹#›</a:t>
            </a:fld>
            <a:endParaRPr lang="en-US"/>
          </a:p>
        </p:txBody>
      </p:sp>
    </p:spTree>
    <p:extLst>
      <p:ext uri="{BB962C8B-B14F-4D97-AF65-F5344CB8AC3E}">
        <p14:creationId xmlns:p14="http://schemas.microsoft.com/office/powerpoint/2010/main" val="2500306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shishjain154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5705C-6D46-4360-8185-EDAE2B12B5CD}"/>
              </a:ext>
            </a:extLst>
          </p:cNvPr>
          <p:cNvSpPr>
            <a:spLocks noGrp="1"/>
          </p:cNvSpPr>
          <p:nvPr>
            <p:ph type="ctrTitle"/>
          </p:nvPr>
        </p:nvSpPr>
        <p:spPr/>
        <p:txBody>
          <a:bodyPr>
            <a:normAutofit/>
          </a:bodyPr>
          <a:lstStyle/>
          <a:p>
            <a:r>
              <a:rPr lang="en-US" sz="4000" b="1" dirty="0"/>
              <a:t>Math With Words </a:t>
            </a:r>
            <a:br>
              <a:rPr lang="en-US" sz="4000" b="1" dirty="0"/>
            </a:br>
            <a:r>
              <a:rPr lang="en-US" sz="4000" b="1" dirty="0"/>
              <a:t>(A lesson in Natural Language Processing)</a:t>
            </a:r>
          </a:p>
        </p:txBody>
      </p:sp>
      <p:sp>
        <p:nvSpPr>
          <p:cNvPr id="3" name="Subtitle 2">
            <a:extLst>
              <a:ext uri="{FF2B5EF4-FFF2-40B4-BE49-F238E27FC236}">
                <a16:creationId xmlns:a16="http://schemas.microsoft.com/office/drawing/2014/main" id="{604C93E7-F730-4031-91C4-878AE4B0C718}"/>
              </a:ext>
            </a:extLst>
          </p:cNvPr>
          <p:cNvSpPr>
            <a:spLocks noGrp="1"/>
          </p:cNvSpPr>
          <p:nvPr>
            <p:ph type="subTitle" idx="1"/>
          </p:nvPr>
        </p:nvSpPr>
        <p:spPr/>
        <p:txBody>
          <a:bodyPr>
            <a:normAutofit lnSpcReduction="10000"/>
          </a:bodyPr>
          <a:lstStyle/>
          <a:p>
            <a:r>
              <a:rPr lang="en-US" dirty="0"/>
              <a:t>Ashish Jain</a:t>
            </a:r>
          </a:p>
          <a:p>
            <a:r>
              <a:rPr lang="en-US" dirty="0"/>
              <a:t>9888 570 759</a:t>
            </a:r>
          </a:p>
          <a:p>
            <a:r>
              <a:rPr lang="en-US" dirty="0">
                <a:hlinkClick r:id="rId2"/>
              </a:rPr>
              <a:t>ashishjain1547@gmail.com</a:t>
            </a:r>
            <a:endParaRPr lang="en-US" dirty="0"/>
          </a:p>
          <a:p>
            <a:r>
              <a:rPr lang="en-US" dirty="0"/>
              <a:t>Dated: 2022-Jan-08</a:t>
            </a:r>
          </a:p>
        </p:txBody>
      </p:sp>
    </p:spTree>
    <p:extLst>
      <p:ext uri="{BB962C8B-B14F-4D97-AF65-F5344CB8AC3E}">
        <p14:creationId xmlns:p14="http://schemas.microsoft.com/office/powerpoint/2010/main" val="130976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63408-BD58-48D6-B972-D68105E678CA}"/>
              </a:ext>
            </a:extLst>
          </p:cNvPr>
          <p:cNvSpPr txBox="1"/>
          <p:nvPr/>
        </p:nvSpPr>
        <p:spPr>
          <a:xfrm>
            <a:off x="275208" y="417251"/>
            <a:ext cx="11336783" cy="3600986"/>
          </a:xfrm>
          <a:prstGeom prst="rect">
            <a:avLst/>
          </a:prstGeom>
          <a:noFill/>
        </p:spPr>
        <p:txBody>
          <a:bodyPr wrap="square" rtlCol="0">
            <a:spAutoFit/>
          </a:bodyPr>
          <a:lstStyle/>
          <a:p>
            <a:r>
              <a:rPr lang="en-US" sz="4800" b="1" dirty="0" err="1"/>
              <a:t>Zipf’s</a:t>
            </a:r>
            <a:r>
              <a:rPr lang="en-US" sz="4800" b="1" dirty="0"/>
              <a:t> Law</a:t>
            </a:r>
          </a:p>
          <a:p>
            <a:endParaRPr lang="en-US" b="1" dirty="0"/>
          </a:p>
          <a:p>
            <a:pPr algn="l"/>
            <a:r>
              <a:rPr lang="en-US" b="0" i="1" u="none" strike="noStrike" baseline="0" dirty="0" err="1">
                <a:solidFill>
                  <a:srgbClr val="262626"/>
                </a:solidFill>
                <a:latin typeface="NewBaskerville-Italic"/>
              </a:rPr>
              <a:t>Zipf’s</a:t>
            </a:r>
            <a:r>
              <a:rPr lang="en-US" b="0" i="1" u="none" strike="noStrike" baseline="0" dirty="0">
                <a:solidFill>
                  <a:srgbClr val="262626"/>
                </a:solidFill>
                <a:latin typeface="NewBaskerville-Italic"/>
              </a:rPr>
              <a:t> law states that given some corpus of natural language utterances, the frequency of any word is inversely proportional to its rank in the frequency table.</a:t>
            </a:r>
          </a:p>
          <a:p>
            <a:pPr marL="285750" indent="-285750" algn="l">
              <a:buFontTx/>
              <a:buChar char="-"/>
            </a:pPr>
            <a:r>
              <a:rPr lang="en-US" b="0" i="0" u="none" strike="noStrike" baseline="0" dirty="0">
                <a:solidFill>
                  <a:srgbClr val="262626"/>
                </a:solidFill>
                <a:latin typeface="NewBaskerville-Roman"/>
              </a:rPr>
              <a:t>Wikipedia</a:t>
            </a:r>
          </a:p>
          <a:p>
            <a:pPr marL="285750" indent="-285750" algn="l">
              <a:buFontTx/>
              <a:buChar char="-"/>
            </a:pPr>
            <a:endParaRPr lang="en-US" dirty="0">
              <a:solidFill>
                <a:srgbClr val="262626"/>
              </a:solidFill>
              <a:latin typeface="NewBaskerville-Roman"/>
            </a:endParaRPr>
          </a:p>
          <a:p>
            <a:pPr marL="285750" indent="-285750" algn="l">
              <a:buFontTx/>
              <a:buChar char="-"/>
            </a:pPr>
            <a:endParaRPr lang="en-US" dirty="0">
              <a:solidFill>
                <a:srgbClr val="262626"/>
              </a:solidFill>
              <a:latin typeface="NewBaskerville-Roman"/>
            </a:endParaRPr>
          </a:p>
          <a:p>
            <a:pPr marL="285750" indent="-285750" algn="l">
              <a:buFontTx/>
              <a:buChar char="-"/>
            </a:pPr>
            <a:endParaRPr lang="en-US" dirty="0">
              <a:solidFill>
                <a:srgbClr val="262626"/>
              </a:solidFill>
              <a:latin typeface="NewBaskerville-Roman"/>
            </a:endParaRPr>
          </a:p>
          <a:p>
            <a:pPr algn="l"/>
            <a:r>
              <a:rPr lang="en-US" dirty="0">
                <a:solidFill>
                  <a:srgbClr val="262626"/>
                </a:solidFill>
                <a:latin typeface="NewBaskerville-Roman"/>
              </a:rPr>
              <a:t>f(word) = k / r</a:t>
            </a:r>
          </a:p>
          <a:p>
            <a:pPr algn="l"/>
            <a:r>
              <a:rPr lang="en-US" dirty="0">
                <a:solidFill>
                  <a:srgbClr val="262626"/>
                </a:solidFill>
                <a:latin typeface="NewBaskerville-Roman"/>
              </a:rPr>
              <a:t>Where k is a constant and r is the rank of the word.</a:t>
            </a:r>
            <a:endParaRPr lang="en-US" dirty="0"/>
          </a:p>
          <a:p>
            <a:endParaRPr lang="en-US" b="1" dirty="0"/>
          </a:p>
        </p:txBody>
      </p:sp>
    </p:spTree>
    <p:extLst>
      <p:ext uri="{BB962C8B-B14F-4D97-AF65-F5344CB8AC3E}">
        <p14:creationId xmlns:p14="http://schemas.microsoft.com/office/powerpoint/2010/main" val="2457127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678D3B-FE6E-4C14-9D7A-678B5F9695D5}"/>
              </a:ext>
            </a:extLst>
          </p:cNvPr>
          <p:cNvSpPr txBox="1"/>
          <p:nvPr/>
        </p:nvSpPr>
        <p:spPr>
          <a:xfrm>
            <a:off x="648070" y="577049"/>
            <a:ext cx="10733103" cy="1200329"/>
          </a:xfrm>
          <a:prstGeom prst="rect">
            <a:avLst/>
          </a:prstGeom>
          <a:noFill/>
        </p:spPr>
        <p:txBody>
          <a:bodyPr wrap="square" rtlCol="0">
            <a:spAutoFit/>
          </a:bodyPr>
          <a:lstStyle/>
          <a:p>
            <a:r>
              <a:rPr lang="en-US" sz="3600" b="1" dirty="0"/>
              <a:t>IDF (Inverse Document Frequency) and TF-IDF</a:t>
            </a:r>
          </a:p>
          <a:p>
            <a:endParaRPr lang="en-US" sz="1800" b="0" i="0" u="none" strike="noStrike" baseline="0" dirty="0">
              <a:solidFill>
                <a:srgbClr val="262626"/>
              </a:solidFill>
              <a:latin typeface="NewBaskerville-Roman"/>
            </a:endParaRPr>
          </a:p>
          <a:p>
            <a:r>
              <a:rPr lang="en-US" sz="1800" b="0" i="0" u="none" strike="noStrike" baseline="0" dirty="0">
                <a:solidFill>
                  <a:srgbClr val="262626"/>
                </a:solidFill>
                <a:latin typeface="NewBaskerville-Roman"/>
              </a:rPr>
              <a:t>For a given term, </a:t>
            </a:r>
            <a:r>
              <a:rPr lang="en-US" sz="1800" b="0" i="1" u="none" strike="noStrike" baseline="0" dirty="0">
                <a:solidFill>
                  <a:srgbClr val="262626"/>
                </a:solidFill>
                <a:latin typeface="NewBaskerville-Italic"/>
              </a:rPr>
              <a:t>t</a:t>
            </a:r>
            <a:r>
              <a:rPr lang="en-US" sz="1800" b="0" i="0" u="none" strike="noStrike" baseline="0" dirty="0">
                <a:solidFill>
                  <a:srgbClr val="262626"/>
                </a:solidFill>
                <a:latin typeface="NewBaskerville-Roman"/>
              </a:rPr>
              <a:t>, in a given document, </a:t>
            </a:r>
            <a:r>
              <a:rPr lang="en-US" sz="1800" b="0" i="1" u="none" strike="noStrike" baseline="0" dirty="0">
                <a:solidFill>
                  <a:srgbClr val="262626"/>
                </a:solidFill>
                <a:latin typeface="NewBaskerville-Italic"/>
              </a:rPr>
              <a:t>d</a:t>
            </a:r>
            <a:r>
              <a:rPr lang="en-US" sz="1800" b="0" i="0" u="none" strike="noStrike" baseline="0" dirty="0">
                <a:solidFill>
                  <a:srgbClr val="262626"/>
                </a:solidFill>
                <a:latin typeface="NewBaskerville-Roman"/>
              </a:rPr>
              <a:t>, in a corpus, </a:t>
            </a:r>
            <a:r>
              <a:rPr lang="en-US" sz="1800" b="0" i="1" u="none" strike="noStrike" baseline="0" dirty="0">
                <a:solidFill>
                  <a:srgbClr val="262626"/>
                </a:solidFill>
                <a:latin typeface="NewBaskerville-Italic"/>
              </a:rPr>
              <a:t>D</a:t>
            </a:r>
            <a:r>
              <a:rPr lang="en-US" sz="1800" b="0" i="0" u="none" strike="noStrike" baseline="0" dirty="0">
                <a:solidFill>
                  <a:srgbClr val="262626"/>
                </a:solidFill>
                <a:latin typeface="NewBaskerville-Roman"/>
              </a:rPr>
              <a:t>, you get:</a:t>
            </a:r>
            <a:endParaRPr lang="en-US" dirty="0"/>
          </a:p>
        </p:txBody>
      </p:sp>
      <p:pic>
        <p:nvPicPr>
          <p:cNvPr id="4" name="Picture 3">
            <a:extLst>
              <a:ext uri="{FF2B5EF4-FFF2-40B4-BE49-F238E27FC236}">
                <a16:creationId xmlns:a16="http://schemas.microsoft.com/office/drawing/2014/main" id="{7C385032-D417-4C41-A76D-14B2AE9C0813}"/>
              </a:ext>
            </a:extLst>
          </p:cNvPr>
          <p:cNvPicPr>
            <a:picLocks noChangeAspect="1"/>
          </p:cNvPicPr>
          <p:nvPr/>
        </p:nvPicPr>
        <p:blipFill>
          <a:blip r:embed="rId2"/>
          <a:stretch>
            <a:fillRect/>
          </a:stretch>
        </p:blipFill>
        <p:spPr>
          <a:xfrm>
            <a:off x="648070" y="1927470"/>
            <a:ext cx="5106113" cy="1991003"/>
          </a:xfrm>
          <a:prstGeom prst="rect">
            <a:avLst/>
          </a:prstGeom>
        </p:spPr>
      </p:pic>
    </p:spTree>
    <p:extLst>
      <p:ext uri="{BB962C8B-B14F-4D97-AF65-F5344CB8AC3E}">
        <p14:creationId xmlns:p14="http://schemas.microsoft.com/office/powerpoint/2010/main" val="231156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EB3044-44B8-4D72-81AF-941DD84DC1B8}"/>
              </a:ext>
            </a:extLst>
          </p:cNvPr>
          <p:cNvSpPr txBox="1"/>
          <p:nvPr/>
        </p:nvSpPr>
        <p:spPr>
          <a:xfrm>
            <a:off x="292963" y="275208"/>
            <a:ext cx="11558726" cy="5632311"/>
          </a:xfrm>
          <a:prstGeom prst="rect">
            <a:avLst/>
          </a:prstGeom>
          <a:noFill/>
        </p:spPr>
        <p:txBody>
          <a:bodyPr wrap="square" rtlCol="0">
            <a:spAutoFit/>
          </a:bodyPr>
          <a:lstStyle/>
          <a:p>
            <a:pPr algn="l"/>
            <a:r>
              <a:rPr lang="en-US" sz="1800" b="1" i="1" u="none" strike="noStrike" baseline="0" dirty="0">
                <a:solidFill>
                  <a:srgbClr val="476B86"/>
                </a:solidFill>
                <a:latin typeface="FranklinGothic-DemiItal"/>
              </a:rPr>
              <a:t>Summary</a:t>
            </a:r>
          </a:p>
          <a:p>
            <a:pPr algn="l"/>
            <a:endParaRPr lang="en-US" sz="1800" b="1" i="1" u="none" strike="noStrike" baseline="0" dirty="0">
              <a:solidFill>
                <a:srgbClr val="476B86"/>
              </a:solidFill>
              <a:latin typeface="FranklinGothic-DemiItal"/>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Any web-scale search engine with millisecond response times has the power of a TF-IDF term document matrix hidden under the hood.</a:t>
            </a:r>
          </a:p>
          <a:p>
            <a:pPr algn="l"/>
            <a:endParaRPr lang="en-US" sz="1800" b="0" i="0" u="none" strike="noStrike" baseline="0" dirty="0">
              <a:solidFill>
                <a:srgbClr val="262626"/>
              </a:solidFill>
              <a:latin typeface="NewBaskerville-Roman"/>
            </a:endParaRPr>
          </a:p>
          <a:p>
            <a:pPr algn="l"/>
            <a:r>
              <a:rPr lang="en-US" dirty="0">
                <a:solidFill>
                  <a:srgbClr val="CDA759"/>
                </a:solidFill>
                <a:latin typeface="Wingdings2"/>
              </a:rPr>
              <a:t>#</a:t>
            </a:r>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Term frequencies must be weighted by their inverse document frequency to ensure the most important, most meaningful words are given the heft they deserve.</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0" u="none" strike="noStrike" baseline="0" dirty="0" err="1">
                <a:solidFill>
                  <a:srgbClr val="262626"/>
                </a:solidFill>
                <a:latin typeface="NewBaskerville-Roman"/>
              </a:rPr>
              <a:t>Zipf’s</a:t>
            </a:r>
            <a:r>
              <a:rPr lang="en-US" sz="1800" b="0" i="0" u="none" strike="noStrike" baseline="0" dirty="0">
                <a:solidFill>
                  <a:srgbClr val="262626"/>
                </a:solidFill>
                <a:latin typeface="NewBaskerville-Roman"/>
              </a:rPr>
              <a:t> law can help you predict the frequencies of all sorts of things, including words, characters, and people.</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The rows of a TF-IDF term document matrix can be used as a vector representation of the meanings of those individual words to create a vector space model of word semantics.</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Euclidean distance and similarity between pairs of high dimensional vectors doesn’t adequately represent their similarity for most NLP applications.</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Cosine distance, the amount of “overlap” between vectors, can be calculated efficiently by just multiplying the elements of normalized vectors together and summing up those products.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CDA759"/>
                </a:solidFill>
                <a:latin typeface="Wingdings2"/>
              </a:rPr>
              <a:t># </a:t>
            </a:r>
            <a:r>
              <a:rPr lang="en-US" sz="1800" b="0" i="0" u="none" strike="noStrike" baseline="0" dirty="0">
                <a:solidFill>
                  <a:srgbClr val="262626"/>
                </a:solidFill>
                <a:latin typeface="NewBaskerville-Roman"/>
              </a:rPr>
              <a:t>Cosine distance is the go-to similarity score for most natural language vector representations.</a:t>
            </a:r>
            <a:endParaRPr lang="en-US" dirty="0"/>
          </a:p>
        </p:txBody>
      </p:sp>
    </p:spTree>
    <p:extLst>
      <p:ext uri="{BB962C8B-B14F-4D97-AF65-F5344CB8AC3E}">
        <p14:creationId xmlns:p14="http://schemas.microsoft.com/office/powerpoint/2010/main" val="3668931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D3BB9B-7A8D-47BB-AF34-F9A2A88A2E39}"/>
              </a:ext>
            </a:extLst>
          </p:cNvPr>
          <p:cNvSpPr txBox="1"/>
          <p:nvPr/>
        </p:nvSpPr>
        <p:spPr>
          <a:xfrm>
            <a:off x="3302493" y="2059619"/>
            <a:ext cx="5850385" cy="1446550"/>
          </a:xfrm>
          <a:prstGeom prst="rect">
            <a:avLst/>
          </a:prstGeom>
          <a:noFill/>
        </p:spPr>
        <p:txBody>
          <a:bodyPr wrap="square" rtlCol="0">
            <a:spAutoFit/>
          </a:bodyPr>
          <a:lstStyle/>
          <a:p>
            <a:r>
              <a:rPr lang="en-US" sz="8800" b="1" dirty="0"/>
              <a:t>Practical (1)</a:t>
            </a:r>
          </a:p>
        </p:txBody>
      </p:sp>
    </p:spTree>
    <p:extLst>
      <p:ext uri="{BB962C8B-B14F-4D97-AF65-F5344CB8AC3E}">
        <p14:creationId xmlns:p14="http://schemas.microsoft.com/office/powerpoint/2010/main" val="212898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D634D-FF07-41CA-B9CB-323183A3004B}"/>
              </a:ext>
            </a:extLst>
          </p:cNvPr>
          <p:cNvSpPr txBox="1"/>
          <p:nvPr/>
        </p:nvSpPr>
        <p:spPr>
          <a:xfrm>
            <a:off x="71021" y="117693"/>
            <a:ext cx="10377995" cy="6494085"/>
          </a:xfrm>
          <a:prstGeom prst="rect">
            <a:avLst/>
          </a:prstGeom>
          <a:noFill/>
        </p:spPr>
        <p:txBody>
          <a:bodyPr wrap="square" rtlCol="0">
            <a:spAutoFit/>
          </a:bodyPr>
          <a:lstStyle/>
          <a:p>
            <a:r>
              <a:rPr lang="en-US" sz="1600" dirty="0"/>
              <a:t>txt1 = ""“</a:t>
            </a:r>
          </a:p>
          <a:p>
            <a:r>
              <a:rPr lang="en-US" sz="1600" dirty="0"/>
              <a:t>A kite is traditionally a tethered heavier-than-air craft with wing surfaces that react</a:t>
            </a:r>
          </a:p>
          <a:p>
            <a:r>
              <a:rPr lang="en-US" sz="1600" dirty="0"/>
              <a:t>against the air to create lift and drag. A kite consists of wings, tethers, and anchors.</a:t>
            </a:r>
          </a:p>
          <a:p>
            <a:r>
              <a:rPr lang="en-US" sz="1600" dirty="0"/>
              <a:t>Kites often have a bridle to guide the face of the kite at the correct angle so the wind</a:t>
            </a:r>
          </a:p>
          <a:p>
            <a:r>
              <a:rPr lang="en-US" sz="1600" dirty="0"/>
              <a:t>can lift it. A kite’s wing also may be so designed so a bridle is not needed; when</a:t>
            </a:r>
          </a:p>
          <a:p>
            <a:r>
              <a:rPr lang="en-US" sz="1600" dirty="0"/>
              <a:t>kiting a sailplane for launch, the tether meets the wing at a single point. A kite may</a:t>
            </a:r>
          </a:p>
          <a:p>
            <a:r>
              <a:rPr lang="en-US" sz="1600" dirty="0"/>
              <a:t>have fixed or moving anchors. Untraditionally in technical kiting, a kite consists of</a:t>
            </a:r>
          </a:p>
          <a:p>
            <a:r>
              <a:rPr lang="en-US" sz="1600" dirty="0"/>
              <a:t>tether-set-coupled wing sets; even in technical kiting, though, a wing in the system is</a:t>
            </a:r>
          </a:p>
          <a:p>
            <a:r>
              <a:rPr lang="en-US" sz="1600" dirty="0"/>
              <a:t>still often called the kite.</a:t>
            </a:r>
          </a:p>
          <a:p>
            <a:r>
              <a:rPr lang="en-US" sz="1600" dirty="0"/>
              <a:t>The lift that sustains the kite in flight is generated when air flows around the kite’s</a:t>
            </a:r>
          </a:p>
          <a:p>
            <a:r>
              <a:rPr lang="en-US" sz="1600" dirty="0"/>
              <a:t>surface, producing low pressure above and high pressure below the wings. The</a:t>
            </a:r>
          </a:p>
          <a:p>
            <a:r>
              <a:rPr lang="en-US" sz="1600" dirty="0"/>
              <a:t>interaction with the wind also generates horizontal drag along the direction of the</a:t>
            </a:r>
          </a:p>
          <a:p>
            <a:r>
              <a:rPr lang="en-US" sz="1600" dirty="0"/>
              <a:t>wind. The resultant force vector from the lift and drag force components is opposed</a:t>
            </a:r>
          </a:p>
          <a:p>
            <a:r>
              <a:rPr lang="en-US" sz="1600" dirty="0"/>
              <a:t>by the tension of one or more of the lines or tethers to which the kite is attached. The</a:t>
            </a:r>
          </a:p>
          <a:p>
            <a:r>
              <a:rPr lang="en-US" sz="1600" dirty="0"/>
              <a:t>anchor point of the kite line may be static or moving (such as the towing of a kite by</a:t>
            </a:r>
          </a:p>
          <a:p>
            <a:r>
              <a:rPr lang="en-US" sz="1600" dirty="0"/>
              <a:t>a running person, boat, free-falling anchors as in paragliders and fugitive parakites or vehicle).</a:t>
            </a:r>
          </a:p>
          <a:p>
            <a:r>
              <a:rPr lang="en-US" sz="1600" dirty="0"/>
              <a:t>The same principles of fluid flow apply in liquids and kites are also used under water.</a:t>
            </a:r>
          </a:p>
          <a:p>
            <a:r>
              <a:rPr lang="en-US" sz="1600" dirty="0"/>
              <a:t>A hybrid tethered craft comprising both a lighter-than-air balloon as well as a kite</a:t>
            </a:r>
          </a:p>
          <a:p>
            <a:r>
              <a:rPr lang="en-US" sz="1600" dirty="0"/>
              <a:t>lifting surface is called a kytoon.</a:t>
            </a:r>
          </a:p>
          <a:p>
            <a:r>
              <a:rPr lang="en-US" sz="1600" dirty="0"/>
              <a:t>Kites have a long and varied history, and many different types are flown</a:t>
            </a:r>
          </a:p>
          <a:p>
            <a:r>
              <a:rPr lang="en-US" sz="1600" dirty="0"/>
              <a:t>individually and at festivals worldwide. Kites may be flown for recreation, art or</a:t>
            </a:r>
          </a:p>
          <a:p>
            <a:r>
              <a:rPr lang="en-US" sz="1600" dirty="0"/>
              <a:t>other practical uses. Sport kites can be flown in aerial ballet, sometimes as part of a</a:t>
            </a:r>
          </a:p>
          <a:p>
            <a:r>
              <a:rPr lang="en-US" sz="1600" dirty="0"/>
              <a:t>competition. Power kites are multi-line steerable kites designed to generate large forces</a:t>
            </a:r>
          </a:p>
          <a:p>
            <a:r>
              <a:rPr lang="en-US" sz="1600" dirty="0"/>
              <a:t>which can be used to power activities such as kite surfing, kite </a:t>
            </a:r>
            <a:r>
              <a:rPr lang="en-US" sz="1600" dirty="0" err="1"/>
              <a:t>landboarding</a:t>
            </a:r>
            <a:r>
              <a:rPr lang="en-US" sz="1600" dirty="0"/>
              <a:t>, kite</a:t>
            </a:r>
          </a:p>
          <a:p>
            <a:r>
              <a:rPr lang="en-US" sz="1600" dirty="0"/>
              <a:t>fishing, kite </a:t>
            </a:r>
            <a:r>
              <a:rPr lang="en-US" sz="1600" dirty="0" err="1"/>
              <a:t>buggying</a:t>
            </a:r>
            <a:r>
              <a:rPr lang="en-US" sz="1600" dirty="0"/>
              <a:t> and a new trend snow kiting. Even Man-lifting kites have been made.</a:t>
            </a:r>
          </a:p>
          <a:p>
            <a:r>
              <a:rPr lang="en-US" sz="1600" dirty="0"/>
              <a:t>"""</a:t>
            </a:r>
          </a:p>
        </p:txBody>
      </p:sp>
    </p:spTree>
    <p:extLst>
      <p:ext uri="{BB962C8B-B14F-4D97-AF65-F5344CB8AC3E}">
        <p14:creationId xmlns:p14="http://schemas.microsoft.com/office/powerpoint/2010/main" val="2219514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2F42F5-6F09-4968-8305-1355ECA95088}"/>
              </a:ext>
            </a:extLst>
          </p:cNvPr>
          <p:cNvSpPr txBox="1"/>
          <p:nvPr/>
        </p:nvSpPr>
        <p:spPr>
          <a:xfrm>
            <a:off x="79899" y="146143"/>
            <a:ext cx="10271464" cy="6740307"/>
          </a:xfrm>
          <a:prstGeom prst="rect">
            <a:avLst/>
          </a:prstGeom>
          <a:noFill/>
        </p:spPr>
        <p:txBody>
          <a:bodyPr wrap="square">
            <a:spAutoFit/>
          </a:bodyPr>
          <a:lstStyle/>
          <a:p>
            <a:r>
              <a:rPr lang="en-US" dirty="0"/>
              <a:t>txt2 = """</a:t>
            </a:r>
          </a:p>
          <a:p>
            <a:r>
              <a:rPr lang="en-US" dirty="0"/>
              <a:t>Kites were invented in China, where materials ideal for kite building were readily</a:t>
            </a:r>
          </a:p>
          <a:p>
            <a:r>
              <a:rPr lang="en-US" dirty="0"/>
              <a:t>available: silk fabric for sail material; fine, high-tensile-strength silk for flying line;</a:t>
            </a:r>
          </a:p>
          <a:p>
            <a:r>
              <a:rPr lang="en-US" dirty="0"/>
              <a:t>and resilient bamboo for a strong, lightweight framework.</a:t>
            </a:r>
          </a:p>
          <a:p>
            <a:r>
              <a:rPr lang="en-US" dirty="0"/>
              <a:t>The kite has been claimed as the invention of the 5th-century BC Chinese</a:t>
            </a:r>
          </a:p>
          <a:p>
            <a:r>
              <a:rPr lang="en-US" dirty="0"/>
              <a:t>philosophers Mozi (also Mo Di) and Lu Ban (also </a:t>
            </a:r>
            <a:r>
              <a:rPr lang="en-US" dirty="0" err="1"/>
              <a:t>Gongshu</a:t>
            </a:r>
            <a:r>
              <a:rPr lang="en-US" dirty="0"/>
              <a:t> Ban). By 549 AD</a:t>
            </a:r>
          </a:p>
          <a:p>
            <a:r>
              <a:rPr lang="en-US" dirty="0"/>
              <a:t>paper kites were certainly being flown, as it was recorded that in that year a paper</a:t>
            </a:r>
          </a:p>
          <a:p>
            <a:r>
              <a:rPr lang="en-US" dirty="0"/>
              <a:t>kite was used as a message for a rescue mission. Ancient and medieval Chinese</a:t>
            </a:r>
          </a:p>
          <a:p>
            <a:r>
              <a:rPr lang="en-US" dirty="0"/>
              <a:t>sources describe kites being used for measuring distances, testing the wind, lifting</a:t>
            </a:r>
          </a:p>
          <a:p>
            <a:r>
              <a:rPr lang="en-US" dirty="0"/>
              <a:t>men, signaling, and communication for military operations. The earliest known</a:t>
            </a:r>
          </a:p>
          <a:p>
            <a:r>
              <a:rPr lang="en-US" dirty="0"/>
              <a:t>Chinese kites were flat (not bowed) and often rectangular. Later, tailless kites</a:t>
            </a:r>
          </a:p>
          <a:p>
            <a:r>
              <a:rPr lang="en-US" dirty="0"/>
              <a:t>incorporated a stabilizing bowline. Kites were decorated with mythological motifs</a:t>
            </a:r>
          </a:p>
          <a:p>
            <a:r>
              <a:rPr lang="en-US" dirty="0"/>
              <a:t>and legendary figures; some were fitted with strings and whistles to make musical</a:t>
            </a:r>
          </a:p>
          <a:p>
            <a:r>
              <a:rPr lang="en-US" dirty="0"/>
              <a:t>sounds while flying. From China, kites were introduced to Cambodia, Thailand,</a:t>
            </a:r>
          </a:p>
          <a:p>
            <a:r>
              <a:rPr lang="en-US" dirty="0"/>
              <a:t>India, Japan, Korea and the western world.</a:t>
            </a:r>
          </a:p>
          <a:p>
            <a:r>
              <a:rPr lang="en-US" dirty="0"/>
              <a:t>After its introduction into India, the kite further evolved into the fighter kite, known</a:t>
            </a:r>
          </a:p>
          <a:p>
            <a:r>
              <a:rPr lang="en-US" dirty="0"/>
              <a:t>as the </a:t>
            </a:r>
            <a:r>
              <a:rPr lang="en-US" dirty="0" err="1"/>
              <a:t>patang</a:t>
            </a:r>
            <a:r>
              <a:rPr lang="en-US" dirty="0"/>
              <a:t> in India, where thousands are flown every year on festivals such as Makar Sankranti.</a:t>
            </a:r>
          </a:p>
          <a:p>
            <a:r>
              <a:rPr lang="en-US" dirty="0"/>
              <a:t>Kites were known throughout Polynesia, as far as New Zealand, with the</a:t>
            </a:r>
          </a:p>
          <a:p>
            <a:r>
              <a:rPr lang="en-US" dirty="0"/>
              <a:t>assumption being that the knowledge diffused from China along with the people.</a:t>
            </a:r>
          </a:p>
          <a:p>
            <a:r>
              <a:rPr lang="en-US" dirty="0"/>
              <a:t>Anthropomorphic kites made from cloth and wood were used in religious ceremonies</a:t>
            </a:r>
          </a:p>
          <a:p>
            <a:r>
              <a:rPr lang="en-US" dirty="0"/>
              <a:t>to send prayers to the gods. Polynesian kite traditions are used by anthropologists get</a:t>
            </a:r>
          </a:p>
          <a:p>
            <a:r>
              <a:rPr lang="en-US" dirty="0"/>
              <a:t>an idea of early “primitive” Asian traditions that are believed to have at one time</a:t>
            </a:r>
          </a:p>
          <a:p>
            <a:r>
              <a:rPr lang="en-US" dirty="0"/>
              <a:t>existed in Asia.</a:t>
            </a:r>
          </a:p>
          <a:p>
            <a:r>
              <a:rPr lang="en-US" dirty="0"/>
              <a:t>"""</a:t>
            </a:r>
          </a:p>
        </p:txBody>
      </p:sp>
    </p:spTree>
    <p:extLst>
      <p:ext uri="{BB962C8B-B14F-4D97-AF65-F5344CB8AC3E}">
        <p14:creationId xmlns:p14="http://schemas.microsoft.com/office/powerpoint/2010/main" val="3034634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082E0B-180E-4DFF-AE57-DF4013780BA0}"/>
              </a:ext>
            </a:extLst>
          </p:cNvPr>
          <p:cNvSpPr txBox="1"/>
          <p:nvPr/>
        </p:nvSpPr>
        <p:spPr>
          <a:xfrm>
            <a:off x="195309" y="133165"/>
            <a:ext cx="8946471" cy="6463308"/>
          </a:xfrm>
          <a:prstGeom prst="rect">
            <a:avLst/>
          </a:prstGeom>
          <a:noFill/>
        </p:spPr>
        <p:txBody>
          <a:bodyPr wrap="square">
            <a:spAutoFit/>
          </a:bodyPr>
          <a:lstStyle/>
          <a:p>
            <a:r>
              <a:rPr lang="en-US" dirty="0"/>
              <a:t>from </a:t>
            </a:r>
            <a:r>
              <a:rPr lang="en-US" dirty="0" err="1"/>
              <a:t>sklearn.feature_extraction.text</a:t>
            </a:r>
            <a:r>
              <a:rPr lang="en-US" dirty="0"/>
              <a:t> import </a:t>
            </a:r>
            <a:r>
              <a:rPr lang="en-US" dirty="0" err="1"/>
              <a:t>TfidfVectorizer</a:t>
            </a:r>
            <a:endParaRPr lang="en-US" dirty="0"/>
          </a:p>
          <a:p>
            <a:endParaRPr lang="en-US" dirty="0"/>
          </a:p>
          <a:p>
            <a:r>
              <a:rPr lang="en-US" dirty="0"/>
              <a:t>corpus = [txt1, txt2]</a:t>
            </a:r>
          </a:p>
          <a:p>
            <a:r>
              <a:rPr lang="en-US" dirty="0"/>
              <a:t>vectorizer = </a:t>
            </a:r>
            <a:r>
              <a:rPr lang="en-US" dirty="0" err="1"/>
              <a:t>TfidfVectorizer</a:t>
            </a:r>
            <a:r>
              <a:rPr lang="en-US" dirty="0"/>
              <a:t>()</a:t>
            </a:r>
          </a:p>
          <a:p>
            <a:r>
              <a:rPr lang="en-US" dirty="0"/>
              <a:t>X = </a:t>
            </a:r>
            <a:r>
              <a:rPr lang="en-US" dirty="0" err="1"/>
              <a:t>vectorizer.fit_transform</a:t>
            </a:r>
            <a:r>
              <a:rPr lang="en-US" dirty="0"/>
              <a:t>(corpus)</a:t>
            </a:r>
          </a:p>
          <a:p>
            <a:endParaRPr lang="en-US" dirty="0"/>
          </a:p>
          <a:p>
            <a:r>
              <a:rPr lang="en-US" dirty="0"/>
              <a:t>print(X)</a:t>
            </a:r>
          </a:p>
          <a:p>
            <a:r>
              <a:rPr lang="en-US" i="1" dirty="0"/>
              <a:t>OUTPUT:</a:t>
            </a:r>
          </a:p>
          <a:p>
            <a:r>
              <a:rPr lang="en-US" i="1" dirty="0"/>
              <a:t>&lt;2x300 sparse matrix of type '&lt;class 'numpy.float64'&gt;'</a:t>
            </a:r>
          </a:p>
          <a:p>
            <a:r>
              <a:rPr lang="en-US" i="1" dirty="0"/>
              <a:t>	with 333 stored elements in Compressed Sparse Row format&gt;</a:t>
            </a:r>
          </a:p>
          <a:p>
            <a:endParaRPr lang="en-US" i="1" dirty="0"/>
          </a:p>
          <a:p>
            <a:r>
              <a:rPr lang="en-US" dirty="0"/>
              <a:t>print(</a:t>
            </a:r>
            <a:r>
              <a:rPr lang="en-US" dirty="0" err="1"/>
              <a:t>len</a:t>
            </a:r>
            <a:r>
              <a:rPr lang="en-US" dirty="0"/>
              <a:t>(</a:t>
            </a:r>
            <a:r>
              <a:rPr lang="en-US" dirty="0" err="1"/>
              <a:t>vectorizer.get_feature_names</a:t>
            </a:r>
            <a:r>
              <a:rPr lang="en-US" dirty="0"/>
              <a:t>()))</a:t>
            </a:r>
          </a:p>
          <a:p>
            <a:r>
              <a:rPr lang="en-US" dirty="0"/>
              <a:t>print(</a:t>
            </a:r>
            <a:r>
              <a:rPr lang="en-US" dirty="0" err="1"/>
              <a:t>vectorizer.get_feature_names</a:t>
            </a:r>
            <a:r>
              <a:rPr lang="en-US" dirty="0"/>
              <a:t>()[0:10])</a:t>
            </a:r>
          </a:p>
          <a:p>
            <a:r>
              <a:rPr lang="en-US" i="1" dirty="0"/>
              <a:t>OUTPUT:</a:t>
            </a:r>
          </a:p>
          <a:p>
            <a:r>
              <a:rPr lang="en-US" i="1" dirty="0"/>
              <a:t>300</a:t>
            </a:r>
          </a:p>
          <a:p>
            <a:r>
              <a:rPr lang="en-US" i="1" dirty="0"/>
              <a:t>['549', '5th', 'above', 'activities', 'ad', 'aerial', 'after', 'against', 'air', 'along’]</a:t>
            </a:r>
          </a:p>
          <a:p>
            <a:endParaRPr lang="en-US" i="1" dirty="0"/>
          </a:p>
          <a:p>
            <a:r>
              <a:rPr lang="en-US" dirty="0"/>
              <a:t>from </a:t>
            </a:r>
            <a:r>
              <a:rPr lang="en-US" dirty="0" err="1"/>
              <a:t>sklearn.metrics.pairwise</a:t>
            </a:r>
            <a:r>
              <a:rPr lang="en-US" dirty="0"/>
              <a:t> import </a:t>
            </a:r>
            <a:r>
              <a:rPr lang="en-US" dirty="0" err="1"/>
              <a:t>cosine_similarity</a:t>
            </a:r>
            <a:endParaRPr lang="en-US" dirty="0"/>
          </a:p>
          <a:p>
            <a:endParaRPr lang="en-US" dirty="0"/>
          </a:p>
          <a:p>
            <a:r>
              <a:rPr lang="en-US" dirty="0"/>
              <a:t>t1 = </a:t>
            </a:r>
            <a:r>
              <a:rPr lang="en-US" dirty="0" err="1"/>
              <a:t>vectorizer.transform</a:t>
            </a:r>
            <a:r>
              <a:rPr lang="en-US" dirty="0"/>
              <a:t>([txt1])</a:t>
            </a:r>
          </a:p>
          <a:p>
            <a:r>
              <a:rPr lang="en-US" dirty="0"/>
              <a:t>t2 = </a:t>
            </a:r>
            <a:r>
              <a:rPr lang="en-US" dirty="0" err="1"/>
              <a:t>vectorizer.transform</a:t>
            </a:r>
            <a:r>
              <a:rPr lang="en-US" dirty="0"/>
              <a:t>([txt2])</a:t>
            </a:r>
          </a:p>
          <a:p>
            <a:endParaRPr lang="en-US" dirty="0"/>
          </a:p>
          <a:p>
            <a:r>
              <a:rPr lang="en-US" dirty="0" err="1"/>
              <a:t>cosine_similarity</a:t>
            </a:r>
            <a:r>
              <a:rPr lang="en-US" dirty="0"/>
              <a:t>(t1, t2) # array([[0.50239949]])</a:t>
            </a:r>
          </a:p>
        </p:txBody>
      </p:sp>
    </p:spTree>
    <p:extLst>
      <p:ext uri="{BB962C8B-B14F-4D97-AF65-F5344CB8AC3E}">
        <p14:creationId xmlns:p14="http://schemas.microsoft.com/office/powerpoint/2010/main" val="799402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F55E15-204A-46D8-83F1-E9B89BF7328E}"/>
              </a:ext>
            </a:extLst>
          </p:cNvPr>
          <p:cNvSpPr txBox="1"/>
          <p:nvPr/>
        </p:nvSpPr>
        <p:spPr>
          <a:xfrm>
            <a:off x="532661" y="1944210"/>
            <a:ext cx="8993080" cy="1569660"/>
          </a:xfrm>
          <a:prstGeom prst="rect">
            <a:avLst/>
          </a:prstGeom>
          <a:noFill/>
        </p:spPr>
        <p:txBody>
          <a:bodyPr wrap="square" rtlCol="0">
            <a:spAutoFit/>
          </a:bodyPr>
          <a:lstStyle/>
          <a:p>
            <a:r>
              <a:rPr lang="en-US" sz="4800" b="1" dirty="0"/>
              <a:t>Finding meaning in word counts: </a:t>
            </a:r>
          </a:p>
          <a:p>
            <a:r>
              <a:rPr lang="en-US" sz="4800" b="1" dirty="0"/>
              <a:t>Semantic analysis</a:t>
            </a:r>
          </a:p>
        </p:txBody>
      </p:sp>
    </p:spTree>
    <p:extLst>
      <p:ext uri="{BB962C8B-B14F-4D97-AF65-F5344CB8AC3E}">
        <p14:creationId xmlns:p14="http://schemas.microsoft.com/office/powerpoint/2010/main" val="333476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4F31A-86E4-4F51-A40D-252947E235C2}"/>
              </a:ext>
            </a:extLst>
          </p:cNvPr>
          <p:cNvSpPr txBox="1"/>
          <p:nvPr/>
        </p:nvSpPr>
        <p:spPr>
          <a:xfrm>
            <a:off x="183471" y="2136338"/>
            <a:ext cx="11825057" cy="2585323"/>
          </a:xfrm>
          <a:prstGeom prst="rect">
            <a:avLst/>
          </a:prstGeom>
          <a:noFill/>
        </p:spPr>
        <p:txBody>
          <a:bodyPr wrap="square" rtlCol="0">
            <a:spAutoFit/>
          </a:bodyPr>
          <a:lstStyle/>
          <a:p>
            <a:pPr algn="l"/>
            <a:r>
              <a:rPr lang="en-US" sz="2400" b="1" i="0" u="none" strike="noStrike" baseline="0" dirty="0">
                <a:solidFill>
                  <a:srgbClr val="262626"/>
                </a:solidFill>
                <a:latin typeface="NewBaskerville-Roman"/>
              </a:rPr>
              <a:t>The problem with TF-IDF and “Words that mean the same”: TF-IDF vectors and lemmatization</a:t>
            </a:r>
          </a:p>
          <a:p>
            <a:pPr algn="l"/>
            <a:endParaRPr lang="en-US" sz="2400" b="1"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TF-IDF vectors count the exact spellings of terms in a document. So, texts that restate the same meaning will have completely different TF-IDF vector representations if they spell things differently or use different words. This messes up search engines and document similarity comparisons that rely on counts of tokens.</a:t>
            </a:r>
          </a:p>
          <a:p>
            <a:pPr algn="l"/>
            <a:endParaRPr lang="en-US" dirty="0">
              <a:solidFill>
                <a:srgbClr val="262626"/>
              </a:solidFill>
              <a:latin typeface="NewBaskerville-Roman"/>
            </a:endParaRPr>
          </a:p>
          <a:p>
            <a:pPr algn="l"/>
            <a:endParaRPr lang="en-US" dirty="0"/>
          </a:p>
        </p:txBody>
      </p:sp>
    </p:spTree>
    <p:extLst>
      <p:ext uri="{BB962C8B-B14F-4D97-AF65-F5344CB8AC3E}">
        <p14:creationId xmlns:p14="http://schemas.microsoft.com/office/powerpoint/2010/main" val="1500813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B1BF0-136F-44FD-AB11-FCCBC3CCD6D1}"/>
              </a:ext>
            </a:extLst>
          </p:cNvPr>
          <p:cNvSpPr txBox="1"/>
          <p:nvPr/>
        </p:nvSpPr>
        <p:spPr>
          <a:xfrm>
            <a:off x="248575" y="1242875"/>
            <a:ext cx="11363417" cy="4247317"/>
          </a:xfrm>
          <a:prstGeom prst="rect">
            <a:avLst/>
          </a:prstGeom>
          <a:noFill/>
        </p:spPr>
        <p:txBody>
          <a:bodyPr wrap="square" rtlCol="0">
            <a:spAutoFit/>
          </a:bodyPr>
          <a:lstStyle/>
          <a:p>
            <a:pPr algn="l"/>
            <a:r>
              <a:rPr lang="en-US" sz="3600" b="1" i="0" u="none" strike="noStrike" baseline="0" dirty="0">
                <a:solidFill>
                  <a:srgbClr val="262626"/>
                </a:solidFill>
                <a:latin typeface="NewBaskerville-Roman"/>
              </a:rPr>
              <a:t>POLYSEMY</a:t>
            </a:r>
          </a:p>
          <a:p>
            <a:pPr algn="l"/>
            <a:endParaRPr lang="en-US" sz="1800" b="0" i="0" u="none" strike="noStrike" baseline="0" dirty="0">
              <a:solidFill>
                <a:srgbClr val="262626"/>
              </a:solidFill>
              <a:latin typeface="NewBaskerville-Roman"/>
            </a:endParaRPr>
          </a:p>
          <a:p>
            <a:pPr algn="l"/>
            <a:r>
              <a:rPr lang="en-US" dirty="0">
                <a:solidFill>
                  <a:srgbClr val="262626"/>
                </a:solidFill>
                <a:latin typeface="NewBaskerville-Roman"/>
              </a:rPr>
              <a:t>This is the opposite of problem (many words and one meaning) discussed in previous slide, here we have “one word and many meanings”.</a:t>
            </a:r>
            <a:endParaRPr lang="en-US" sz="1800" b="0" i="0" u="none" strike="noStrike" baseline="0" dirty="0">
              <a:solidFill>
                <a:srgbClr val="262626"/>
              </a:solidFill>
              <a:latin typeface="NewBaskerville-Roman"/>
            </a:endParaRP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Coming up with a numerical representation of the semantics (meaning) of words and sentences can be tricky. This is especially true for “fuzzy” languages like English, which has multiple dialects and many different interpretations of the same words.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262626"/>
                </a:solidFill>
                <a:latin typeface="NewBaskerville-Roman"/>
              </a:rPr>
              <a:t>Even formal English text written by an English professor can’t avoid the fact that most English words have multiple meanings, a challenge for any new learner, including machine learners. This concept of words with multiple meanings is called </a:t>
            </a:r>
            <a:r>
              <a:rPr lang="en-US" sz="1800" b="0" i="1" u="none" strike="noStrike" baseline="0" dirty="0">
                <a:solidFill>
                  <a:srgbClr val="262626"/>
                </a:solidFill>
                <a:latin typeface="NewBaskerville-Italic"/>
              </a:rPr>
              <a:t>polysemy</a:t>
            </a:r>
            <a:r>
              <a:rPr lang="en-US" sz="1800" b="0" i="0" u="none" strike="noStrike" baseline="0" dirty="0">
                <a:solidFill>
                  <a:srgbClr val="262626"/>
                </a:solidFill>
                <a:latin typeface="NewBaskerville-Roman"/>
              </a:rPr>
              <a:t>:</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CDA759"/>
                </a:solidFill>
                <a:latin typeface="Wingdings2"/>
              </a:rPr>
              <a:t># </a:t>
            </a:r>
            <a:r>
              <a:rPr lang="en-US" sz="1800" b="0" i="1" u="none" strike="noStrike" baseline="0" dirty="0">
                <a:solidFill>
                  <a:srgbClr val="262626"/>
                </a:solidFill>
                <a:latin typeface="NewBaskerville-Italic"/>
              </a:rPr>
              <a:t>Polysemy</a:t>
            </a:r>
            <a:r>
              <a:rPr lang="en-US" sz="1800" b="0" i="0" u="none" strike="noStrike" baseline="0" dirty="0">
                <a:solidFill>
                  <a:srgbClr val="262626"/>
                </a:solidFill>
                <a:latin typeface="NewBaskerville-Roman"/>
              </a:rPr>
              <a:t>—The existence of words and phrases with more than one meaning</a:t>
            </a:r>
            <a:endParaRPr lang="en-US" dirty="0"/>
          </a:p>
        </p:txBody>
      </p:sp>
    </p:spTree>
    <p:extLst>
      <p:ext uri="{BB962C8B-B14F-4D97-AF65-F5344CB8AC3E}">
        <p14:creationId xmlns:p14="http://schemas.microsoft.com/office/powerpoint/2010/main" val="3596795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BFAB6-EE46-4891-9DAF-E54D6E939F39}"/>
              </a:ext>
            </a:extLst>
          </p:cNvPr>
          <p:cNvPicPr>
            <a:picLocks noChangeAspect="1"/>
          </p:cNvPicPr>
          <p:nvPr/>
        </p:nvPicPr>
        <p:blipFill>
          <a:blip r:embed="rId2"/>
          <a:stretch>
            <a:fillRect/>
          </a:stretch>
        </p:blipFill>
        <p:spPr>
          <a:xfrm>
            <a:off x="1238813" y="369332"/>
            <a:ext cx="7230484" cy="6401693"/>
          </a:xfrm>
          <a:prstGeom prst="rect">
            <a:avLst/>
          </a:prstGeom>
        </p:spPr>
      </p:pic>
      <p:sp>
        <p:nvSpPr>
          <p:cNvPr id="4" name="TextBox 3">
            <a:extLst>
              <a:ext uri="{FF2B5EF4-FFF2-40B4-BE49-F238E27FC236}">
                <a16:creationId xmlns:a16="http://schemas.microsoft.com/office/drawing/2014/main" id="{6C7B4968-3D32-49AA-8279-F04043B927CF}"/>
              </a:ext>
            </a:extLst>
          </p:cNvPr>
          <p:cNvSpPr txBox="1"/>
          <p:nvPr/>
        </p:nvSpPr>
        <p:spPr>
          <a:xfrm>
            <a:off x="2320605" y="0"/>
            <a:ext cx="6148692" cy="369332"/>
          </a:xfrm>
          <a:prstGeom prst="rect">
            <a:avLst/>
          </a:prstGeom>
          <a:noFill/>
        </p:spPr>
        <p:txBody>
          <a:bodyPr wrap="square" rtlCol="0">
            <a:spAutoFit/>
          </a:bodyPr>
          <a:lstStyle/>
          <a:p>
            <a:r>
              <a:rPr lang="en-US" sz="1800" b="1" i="0" u="none" strike="noStrike" baseline="0" dirty="0">
                <a:latin typeface="FranklinGothic-Demi"/>
              </a:rPr>
              <a:t>Chatbot Recirculating (Recurrent) Pipeline</a:t>
            </a:r>
            <a:endParaRPr lang="en-US" b="1" dirty="0"/>
          </a:p>
        </p:txBody>
      </p:sp>
    </p:spTree>
    <p:extLst>
      <p:ext uri="{BB962C8B-B14F-4D97-AF65-F5344CB8AC3E}">
        <p14:creationId xmlns:p14="http://schemas.microsoft.com/office/powerpoint/2010/main" val="2556355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EF017C-2EC1-4C25-8176-AD53A078E30A}"/>
              </a:ext>
            </a:extLst>
          </p:cNvPr>
          <p:cNvSpPr txBox="1"/>
          <p:nvPr/>
        </p:nvSpPr>
        <p:spPr>
          <a:xfrm>
            <a:off x="106532" y="115410"/>
            <a:ext cx="12020365" cy="5016758"/>
          </a:xfrm>
          <a:prstGeom prst="rect">
            <a:avLst/>
          </a:prstGeom>
          <a:noFill/>
        </p:spPr>
        <p:txBody>
          <a:bodyPr wrap="square" rtlCol="0">
            <a:spAutoFit/>
          </a:bodyPr>
          <a:lstStyle/>
          <a:p>
            <a:r>
              <a:rPr lang="en-US" sz="3600" b="1" dirty="0"/>
              <a:t>More like Polysemy:</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1" u="none" strike="noStrike" baseline="0" dirty="0">
                <a:solidFill>
                  <a:srgbClr val="262626"/>
                </a:solidFill>
                <a:latin typeface="NewBaskerville-Italic"/>
              </a:rPr>
              <a:t>Homonyms</a:t>
            </a:r>
            <a:r>
              <a:rPr lang="en-US" sz="1800" b="0" i="0" u="none" strike="noStrike" baseline="0" dirty="0">
                <a:solidFill>
                  <a:srgbClr val="262626"/>
                </a:solidFill>
                <a:latin typeface="NewBaskerville-Roman"/>
              </a:rPr>
              <a:t>—Words with the same spelling and pronunciation, but different meanings</a:t>
            </a:r>
          </a:p>
          <a:p>
            <a:pPr algn="l"/>
            <a:endParaRPr lang="en-US"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1" u="none" strike="noStrike" baseline="0" dirty="0">
                <a:solidFill>
                  <a:srgbClr val="262626"/>
                </a:solidFill>
                <a:latin typeface="NewBaskerville-Italic"/>
              </a:rPr>
              <a:t>Zeugma</a:t>
            </a:r>
            <a:r>
              <a:rPr lang="en-US" sz="1800" b="0" i="0" u="none" strike="noStrike" baseline="0" dirty="0">
                <a:solidFill>
                  <a:srgbClr val="262626"/>
                </a:solidFill>
                <a:latin typeface="NewBaskerville-Roman"/>
              </a:rPr>
              <a:t>—Use of two meanings of a word simultaneously in the same sentence</a:t>
            </a:r>
          </a:p>
          <a:p>
            <a:pPr algn="l"/>
            <a:endParaRPr lang="en-US" sz="1800" b="0" i="0" u="none" strike="noStrike" baseline="0" dirty="0">
              <a:solidFill>
                <a:srgbClr val="CDA759"/>
              </a:solidFill>
              <a:latin typeface="Wingdings2"/>
            </a:endParaRPr>
          </a:p>
          <a:p>
            <a:pPr algn="l"/>
            <a:r>
              <a:rPr lang="en-US" sz="1800" b="0" i="0" u="none" strike="noStrike" baseline="0" dirty="0">
                <a:solidFill>
                  <a:srgbClr val="CDA759"/>
                </a:solidFill>
                <a:latin typeface="Wingdings2"/>
              </a:rPr>
              <a:t># </a:t>
            </a:r>
            <a:r>
              <a:rPr lang="en-US" sz="1800" b="0" i="1" u="none" strike="noStrike" baseline="0" dirty="0">
                <a:solidFill>
                  <a:srgbClr val="262626"/>
                </a:solidFill>
                <a:latin typeface="NewBaskerville-Italic"/>
              </a:rPr>
              <a:t>Homographs</a:t>
            </a:r>
            <a:r>
              <a:rPr lang="en-US" sz="1800" b="0" i="0" u="none" strike="noStrike" baseline="0" dirty="0">
                <a:solidFill>
                  <a:srgbClr val="262626"/>
                </a:solidFill>
                <a:latin typeface="NewBaskerville-Roman"/>
              </a:rPr>
              <a:t>—Words spelled the same, but with different pronunciations and meanings</a:t>
            </a:r>
          </a:p>
          <a:p>
            <a:pPr algn="l"/>
            <a:endParaRPr lang="en-US" sz="1800" b="0" i="0" u="none" strike="noStrike" baseline="0" dirty="0">
              <a:solidFill>
                <a:srgbClr val="262626"/>
              </a:solidFill>
              <a:latin typeface="NewBaskerville-Roman"/>
            </a:endParaRPr>
          </a:p>
          <a:p>
            <a:pPr algn="l"/>
            <a:r>
              <a:rPr lang="en-US" sz="1800" b="0" i="0" u="none" strike="noStrike" baseline="0" dirty="0">
                <a:solidFill>
                  <a:srgbClr val="CDA759"/>
                </a:solidFill>
                <a:latin typeface="Wingdings2"/>
              </a:rPr>
              <a:t># </a:t>
            </a:r>
            <a:r>
              <a:rPr lang="en-US" sz="1800" b="0" i="1" u="none" strike="noStrike" baseline="0" dirty="0">
                <a:solidFill>
                  <a:srgbClr val="262626"/>
                </a:solidFill>
                <a:latin typeface="NewBaskerville-Italic"/>
              </a:rPr>
              <a:t>Homophones</a:t>
            </a:r>
            <a:r>
              <a:rPr lang="en-US" sz="1800" b="0" i="0" u="none" strike="noStrike" baseline="0" dirty="0">
                <a:solidFill>
                  <a:srgbClr val="262626"/>
                </a:solidFill>
                <a:latin typeface="NewBaskerville-Roman"/>
              </a:rPr>
              <a:t>—Words with the same pronunciation, but different spellings and meanings (an NLP challenge with voice interfaces)</a:t>
            </a:r>
          </a:p>
          <a:p>
            <a:pPr algn="l"/>
            <a:endParaRPr lang="en-US" dirty="0">
              <a:solidFill>
                <a:srgbClr val="262626"/>
              </a:solidFill>
              <a:latin typeface="NewBaskerville-Roman"/>
            </a:endParaRPr>
          </a:p>
          <a:p>
            <a:pPr algn="l"/>
            <a:r>
              <a:rPr lang="en-US" sz="1800" b="0" i="0" u="none" strike="noStrike" baseline="0" dirty="0">
                <a:solidFill>
                  <a:srgbClr val="262626"/>
                </a:solidFill>
                <a:latin typeface="NewBaskerville-Roman"/>
              </a:rPr>
              <a:t>Imagine if you had to deal with a statement like the following:</a:t>
            </a:r>
          </a:p>
          <a:p>
            <a:pPr algn="l"/>
            <a:endParaRPr lang="en-US" dirty="0">
              <a:solidFill>
                <a:srgbClr val="262626"/>
              </a:solidFill>
              <a:latin typeface="NewBaskerville-Roman"/>
            </a:endParaRPr>
          </a:p>
          <a:p>
            <a:pPr algn="l"/>
            <a:r>
              <a:rPr lang="en-US" sz="1800" b="0" i="1" u="none" strike="noStrike" baseline="0" dirty="0">
                <a:solidFill>
                  <a:srgbClr val="262626"/>
                </a:solidFill>
                <a:latin typeface="NewBaskerville-Italic"/>
              </a:rPr>
              <a:t>She felt … less. She felt tamped down. Dim. More faint. Feint. Feigned. Fain. </a:t>
            </a:r>
            <a:r>
              <a:rPr lang="en-US" sz="1800" b="0" i="0" u="none" strike="noStrike" baseline="0" dirty="0">
                <a:solidFill>
                  <a:srgbClr val="262626"/>
                </a:solidFill>
                <a:latin typeface="NewBaskerville-Roman"/>
              </a:rPr>
              <a:t>(Patrick </a:t>
            </a:r>
            <a:r>
              <a:rPr lang="en-US" sz="1800" b="0" i="0" u="none" strike="noStrike" baseline="0" dirty="0" err="1">
                <a:solidFill>
                  <a:srgbClr val="262626"/>
                </a:solidFill>
                <a:latin typeface="NewBaskerville-Roman"/>
              </a:rPr>
              <a:t>Rothfuss</a:t>
            </a:r>
            <a:r>
              <a:rPr lang="en-US" sz="1800" b="0" i="0" u="none" strike="noStrike" baseline="0" dirty="0">
                <a:solidFill>
                  <a:srgbClr val="262626"/>
                </a:solidFill>
                <a:latin typeface="NewBaskerville-Roman"/>
              </a:rPr>
              <a:t>)</a:t>
            </a:r>
          </a:p>
          <a:p>
            <a:pPr algn="l"/>
            <a:endParaRPr lang="en-US" dirty="0">
              <a:solidFill>
                <a:srgbClr val="262626"/>
              </a:solidFill>
              <a:latin typeface="NewBaskerville-Roman"/>
            </a:endParaRPr>
          </a:p>
          <a:p>
            <a:pPr algn="l"/>
            <a:endParaRPr lang="en-US" sz="3200" b="1" dirty="0"/>
          </a:p>
        </p:txBody>
      </p:sp>
    </p:spTree>
    <p:extLst>
      <p:ext uri="{BB962C8B-B14F-4D97-AF65-F5344CB8AC3E}">
        <p14:creationId xmlns:p14="http://schemas.microsoft.com/office/powerpoint/2010/main" val="312729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724284-8065-47CC-8CD3-86398C5E094A}"/>
              </a:ext>
            </a:extLst>
          </p:cNvPr>
          <p:cNvSpPr txBox="1"/>
          <p:nvPr/>
        </p:nvSpPr>
        <p:spPr>
          <a:xfrm>
            <a:off x="2121764" y="2572560"/>
            <a:ext cx="8278600" cy="2123658"/>
          </a:xfrm>
          <a:prstGeom prst="rect">
            <a:avLst/>
          </a:prstGeom>
          <a:noFill/>
        </p:spPr>
        <p:txBody>
          <a:bodyPr wrap="square" rtlCol="0">
            <a:spAutoFit/>
          </a:bodyPr>
          <a:lstStyle/>
          <a:p>
            <a:r>
              <a:rPr lang="en-US" sz="4400" b="1" dirty="0"/>
              <a:t>Beginning to solve the problem…</a:t>
            </a:r>
          </a:p>
          <a:p>
            <a:endParaRPr lang="en-US" sz="4400" b="1" dirty="0"/>
          </a:p>
          <a:p>
            <a:r>
              <a:rPr lang="en-US" sz="4400" b="1" dirty="0"/>
              <a:t>Linear discriminant analysis (LDA)</a:t>
            </a:r>
          </a:p>
        </p:txBody>
      </p:sp>
    </p:spTree>
    <p:extLst>
      <p:ext uri="{BB962C8B-B14F-4D97-AF65-F5344CB8AC3E}">
        <p14:creationId xmlns:p14="http://schemas.microsoft.com/office/powerpoint/2010/main" val="414409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18A820-3823-4EE4-A83E-F3B606D6641F}"/>
              </a:ext>
            </a:extLst>
          </p:cNvPr>
          <p:cNvSpPr txBox="1"/>
          <p:nvPr/>
        </p:nvSpPr>
        <p:spPr>
          <a:xfrm>
            <a:off x="0" y="0"/>
            <a:ext cx="12126897" cy="6740307"/>
          </a:xfrm>
          <a:prstGeom prst="rect">
            <a:avLst/>
          </a:prstGeom>
          <a:noFill/>
        </p:spPr>
        <p:txBody>
          <a:bodyPr wrap="square" rtlCol="0">
            <a:spAutoFit/>
          </a:bodyPr>
          <a:lstStyle/>
          <a:p>
            <a:r>
              <a:rPr lang="en-US" dirty="0"/>
              <a:t>LDA breaks down a document into only one topic. </a:t>
            </a:r>
          </a:p>
          <a:p>
            <a:endParaRPr lang="en-US" dirty="0"/>
          </a:p>
          <a:p>
            <a:r>
              <a:rPr lang="en-US" dirty="0"/>
              <a:t>To get more topics, use </a:t>
            </a:r>
            <a:r>
              <a:rPr lang="en-US" dirty="0" err="1"/>
              <a:t>LDiA</a:t>
            </a:r>
            <a:r>
              <a:rPr lang="en-US" dirty="0"/>
              <a:t> instead. </a:t>
            </a:r>
            <a:r>
              <a:rPr lang="en-US" dirty="0" err="1"/>
              <a:t>LDiA</a:t>
            </a:r>
            <a:r>
              <a:rPr lang="en-US" dirty="0"/>
              <a:t> (Latent Dirichlet allocation) can break down documents into many topics as you’d like.</a:t>
            </a:r>
          </a:p>
          <a:p>
            <a:endParaRPr lang="en-US" dirty="0"/>
          </a:p>
          <a:p>
            <a:r>
              <a:rPr lang="en-US" dirty="0"/>
              <a:t>1.1) It’s one dimensional. You can just compute the centroid (average or mean) of all your TF-IDF vectors for each side of a binary class, like </a:t>
            </a:r>
            <a:r>
              <a:rPr lang="en-US" i="1" dirty="0"/>
              <a:t>spam</a:t>
            </a:r>
            <a:r>
              <a:rPr lang="en-US" dirty="0"/>
              <a:t> and </a:t>
            </a:r>
            <a:r>
              <a:rPr lang="en-US" i="1" dirty="0"/>
              <a:t>non-spam</a:t>
            </a:r>
            <a:r>
              <a:rPr lang="en-US" dirty="0"/>
              <a:t>.</a:t>
            </a:r>
          </a:p>
          <a:p>
            <a:endParaRPr lang="en-US" dirty="0"/>
          </a:p>
          <a:p>
            <a:r>
              <a:rPr lang="en-US" dirty="0"/>
              <a:t>1.2) Your dimension then becomes the line between those two centroids.</a:t>
            </a:r>
          </a:p>
          <a:p>
            <a:r>
              <a:rPr lang="en-US" dirty="0"/>
              <a:t>1.3) The further a TF-IDF vector is along that line (the dot product of the TF-IDF vector with that line) tells you how close you are to one class or another.</a:t>
            </a:r>
          </a:p>
          <a:p>
            <a:endParaRPr lang="en-US" dirty="0"/>
          </a:p>
          <a:p>
            <a:r>
              <a:rPr lang="en-US" dirty="0"/>
              <a:t>LDA classifier is a supervised algorithm, so you do need labels for your document classes. But LDA requires far fewer samples than fancier algorithms. For this example, we show you a simplified implementation of LDA that you can’t find in scikit-learn. The model “training” has only </a:t>
            </a:r>
            <a:r>
              <a:rPr lang="en-US"/>
              <a:t>three steps:</a:t>
            </a:r>
            <a:endParaRPr lang="en-US" dirty="0"/>
          </a:p>
          <a:p>
            <a:endParaRPr lang="en-US" dirty="0"/>
          </a:p>
          <a:p>
            <a:r>
              <a:rPr lang="en-US" dirty="0"/>
              <a:t>2.1) Compute the average position (centroid) of all the TF-IDF vectors within the class (such as spam SMS messages).</a:t>
            </a:r>
          </a:p>
          <a:p>
            <a:endParaRPr lang="en-US" dirty="0"/>
          </a:p>
          <a:p>
            <a:r>
              <a:rPr lang="en-US" dirty="0"/>
              <a:t>2.2) Compute the average position (centroid) of all the TF-IDF vectors not in the class (such as non-spam SMS messages).</a:t>
            </a:r>
          </a:p>
          <a:p>
            <a:endParaRPr lang="en-US" dirty="0"/>
          </a:p>
          <a:p>
            <a:r>
              <a:rPr lang="en-US" dirty="0"/>
              <a:t>2.3) Compute the vector difference between the centroids (the line that connects them).</a:t>
            </a:r>
          </a:p>
          <a:p>
            <a:endParaRPr lang="en-US" dirty="0"/>
          </a:p>
          <a:p>
            <a:r>
              <a:rPr lang="en-US" dirty="0"/>
              <a:t>All you need to “train” an LDA model is to find the vector (line) between the two centroids for your binary class. LDA is a supervised algorithm, so you need labels for your messages. To do inference or prediction with that model, you just need to find out if a new TF-IDF vector is closer to the in-class (spam) centroid than it is to the out-of-class (non-spam) centroid.</a:t>
            </a:r>
          </a:p>
        </p:txBody>
      </p:sp>
    </p:spTree>
    <p:extLst>
      <p:ext uri="{BB962C8B-B14F-4D97-AF65-F5344CB8AC3E}">
        <p14:creationId xmlns:p14="http://schemas.microsoft.com/office/powerpoint/2010/main" val="83396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FC233-00AB-4AA0-A14D-793D88A343EB}"/>
              </a:ext>
            </a:extLst>
          </p:cNvPr>
          <p:cNvSpPr txBox="1"/>
          <p:nvPr/>
        </p:nvSpPr>
        <p:spPr>
          <a:xfrm>
            <a:off x="3915052" y="2707689"/>
            <a:ext cx="4678532" cy="1107996"/>
          </a:xfrm>
          <a:prstGeom prst="rect">
            <a:avLst/>
          </a:prstGeom>
          <a:noFill/>
        </p:spPr>
        <p:txBody>
          <a:bodyPr wrap="square" rtlCol="0">
            <a:spAutoFit/>
          </a:bodyPr>
          <a:lstStyle/>
          <a:p>
            <a:r>
              <a:rPr lang="en-US" sz="6600" b="1" dirty="0"/>
              <a:t>Thank you!</a:t>
            </a:r>
          </a:p>
        </p:txBody>
      </p:sp>
    </p:spTree>
    <p:extLst>
      <p:ext uri="{BB962C8B-B14F-4D97-AF65-F5344CB8AC3E}">
        <p14:creationId xmlns:p14="http://schemas.microsoft.com/office/powerpoint/2010/main" val="127666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B63F5-FC64-4052-8EF7-9831DAD98F93}"/>
              </a:ext>
            </a:extLst>
          </p:cNvPr>
          <p:cNvSpPr txBox="1"/>
          <p:nvPr/>
        </p:nvSpPr>
        <p:spPr>
          <a:xfrm>
            <a:off x="3169328" y="2689934"/>
            <a:ext cx="5149531" cy="1938992"/>
          </a:xfrm>
          <a:prstGeom prst="rect">
            <a:avLst/>
          </a:prstGeom>
          <a:noFill/>
        </p:spPr>
        <p:txBody>
          <a:bodyPr wrap="square" rtlCol="0">
            <a:spAutoFit/>
          </a:bodyPr>
          <a:lstStyle/>
          <a:p>
            <a:r>
              <a:rPr lang="en-US" sz="6000" b="1" dirty="0"/>
              <a:t>Bag of Words </a:t>
            </a:r>
          </a:p>
          <a:p>
            <a:r>
              <a:rPr lang="en-US" sz="6000" b="1" dirty="0"/>
              <a:t>Abv.: BOW</a:t>
            </a:r>
          </a:p>
        </p:txBody>
      </p:sp>
    </p:spTree>
    <p:extLst>
      <p:ext uri="{BB962C8B-B14F-4D97-AF65-F5344CB8AC3E}">
        <p14:creationId xmlns:p14="http://schemas.microsoft.com/office/powerpoint/2010/main" val="211391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36E49-918C-4170-A629-C9CD1FF5CCE0}"/>
              </a:ext>
            </a:extLst>
          </p:cNvPr>
          <p:cNvSpPr txBox="1"/>
          <p:nvPr/>
        </p:nvSpPr>
        <p:spPr>
          <a:xfrm>
            <a:off x="275208" y="213064"/>
            <a:ext cx="11336784" cy="6247864"/>
          </a:xfrm>
          <a:prstGeom prst="rect">
            <a:avLst/>
          </a:prstGeom>
          <a:noFill/>
        </p:spPr>
        <p:txBody>
          <a:bodyPr wrap="square" rtlCol="0">
            <a:spAutoFit/>
          </a:bodyPr>
          <a:lstStyle/>
          <a:p>
            <a:pPr algn="l"/>
            <a:r>
              <a:rPr lang="en-US" sz="1600" b="0" i="0" u="none" strike="noStrike" baseline="0" dirty="0">
                <a:solidFill>
                  <a:srgbClr val="262626"/>
                </a:solidFill>
                <a:latin typeface="Courier"/>
              </a:rPr>
              <a:t>from </a:t>
            </a:r>
            <a:r>
              <a:rPr lang="en-US" sz="1600" b="0" i="0" u="none" strike="noStrike" baseline="0" dirty="0" err="1">
                <a:solidFill>
                  <a:srgbClr val="262626"/>
                </a:solidFill>
                <a:latin typeface="Courier"/>
              </a:rPr>
              <a:t>nltk.tokenize</a:t>
            </a:r>
            <a:r>
              <a:rPr lang="en-US" sz="1600" b="0" i="0" u="none" strike="noStrike" baseline="0" dirty="0">
                <a:solidFill>
                  <a:srgbClr val="262626"/>
                </a:solidFill>
                <a:latin typeface="Courier"/>
              </a:rPr>
              <a:t> import </a:t>
            </a:r>
            <a:r>
              <a:rPr lang="en-US" sz="1600" b="0" i="0" u="none" strike="noStrike" baseline="0" dirty="0" err="1">
                <a:solidFill>
                  <a:srgbClr val="262626"/>
                </a:solidFill>
                <a:latin typeface="Courier"/>
              </a:rPr>
              <a:t>TreebankWordTokenizer</a:t>
            </a:r>
            <a:endParaRPr lang="en-US" sz="1600" b="0" i="0" u="none" strike="noStrike" baseline="0" dirty="0">
              <a:solidFill>
                <a:srgbClr val="262626"/>
              </a:solidFill>
              <a:latin typeface="Courier"/>
            </a:endParaRPr>
          </a:p>
          <a:p>
            <a:pPr algn="l"/>
            <a:r>
              <a:rPr lang="en-US" sz="1600" b="0" i="0" u="none" strike="noStrike" baseline="0" dirty="0">
                <a:solidFill>
                  <a:srgbClr val="262626"/>
                </a:solidFill>
                <a:latin typeface="Courier"/>
              </a:rPr>
              <a:t>sentence = """The faster Harry got to the store, the faster Harry, the faster, would get home."""</a:t>
            </a:r>
          </a:p>
          <a:p>
            <a:pPr algn="l"/>
            <a:r>
              <a:rPr lang="en-US" sz="1600" b="0" i="0" u="none" strike="noStrike" baseline="0" dirty="0">
                <a:solidFill>
                  <a:srgbClr val="262626"/>
                </a:solidFill>
                <a:latin typeface="Courier"/>
              </a:rPr>
              <a:t>tokenizer = </a:t>
            </a:r>
            <a:r>
              <a:rPr lang="en-US" sz="1600" b="0" i="0" u="none" strike="noStrike" baseline="0" dirty="0" err="1">
                <a:solidFill>
                  <a:srgbClr val="262626"/>
                </a:solidFill>
                <a:latin typeface="Courier"/>
              </a:rPr>
              <a:t>TreebankWordTokenizer</a:t>
            </a:r>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tokens = </a:t>
            </a:r>
            <a:r>
              <a:rPr lang="en-US" sz="1600" b="0" i="0" u="none" strike="noStrike" baseline="0" dirty="0" err="1">
                <a:solidFill>
                  <a:srgbClr val="262626"/>
                </a:solidFill>
                <a:latin typeface="Courier"/>
              </a:rPr>
              <a:t>tokenizer.tokenize</a:t>
            </a:r>
            <a:r>
              <a:rPr lang="en-US" sz="1600" b="0" i="0" u="none" strike="noStrike" baseline="0" dirty="0">
                <a:solidFill>
                  <a:srgbClr val="262626"/>
                </a:solidFill>
                <a:latin typeface="Courier"/>
              </a:rPr>
              <a:t>(</a:t>
            </a:r>
            <a:r>
              <a:rPr lang="en-US" sz="1600" b="0" i="0" u="none" strike="noStrike" baseline="0" dirty="0" err="1">
                <a:solidFill>
                  <a:srgbClr val="262626"/>
                </a:solidFill>
                <a:latin typeface="Courier"/>
              </a:rPr>
              <a:t>sentence.lower</a:t>
            </a:r>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print(tokens)</a:t>
            </a:r>
          </a:p>
          <a:p>
            <a:pPr algn="l"/>
            <a:r>
              <a:rPr lang="en-US" sz="1600" b="0" i="0" u="none" strike="noStrike" baseline="0" dirty="0">
                <a:solidFill>
                  <a:srgbClr val="262626"/>
                </a:solidFill>
                <a:latin typeface="Courier"/>
              </a:rPr>
              <a:t>['the',</a:t>
            </a:r>
          </a:p>
          <a:p>
            <a:pPr algn="l"/>
            <a:r>
              <a:rPr lang="en-US" sz="1600" b="0" i="0" u="none" strike="noStrike" baseline="0" dirty="0">
                <a:solidFill>
                  <a:srgbClr val="262626"/>
                </a:solidFill>
                <a:latin typeface="Courier"/>
              </a:rPr>
              <a:t>'faster',</a:t>
            </a:r>
          </a:p>
          <a:p>
            <a:pPr algn="l"/>
            <a:r>
              <a:rPr lang="en-US" sz="1600" b="0" i="0" u="none" strike="noStrike" baseline="0" dirty="0">
                <a:solidFill>
                  <a:srgbClr val="262626"/>
                </a:solidFill>
                <a:latin typeface="Courier"/>
              </a:rPr>
              <a:t>'harry',</a:t>
            </a:r>
          </a:p>
          <a:p>
            <a:pPr algn="l"/>
            <a:r>
              <a:rPr lang="en-US" sz="1600" b="0" i="0" u="none" strike="noStrike" baseline="0" dirty="0">
                <a:solidFill>
                  <a:srgbClr val="262626"/>
                </a:solidFill>
                <a:latin typeface="Courier"/>
              </a:rPr>
              <a:t>'got',</a:t>
            </a:r>
          </a:p>
          <a:p>
            <a:pPr algn="l"/>
            <a:r>
              <a:rPr lang="en-US" sz="1600" b="0" i="0" u="none" strike="noStrike" baseline="0" dirty="0">
                <a:solidFill>
                  <a:srgbClr val="262626"/>
                </a:solidFill>
                <a:latin typeface="Courier"/>
              </a:rPr>
              <a:t>'to',</a:t>
            </a:r>
          </a:p>
          <a:p>
            <a:pPr algn="l"/>
            <a:r>
              <a:rPr lang="en-US" sz="1600" b="0" i="0" u="none" strike="noStrike" baseline="0" dirty="0">
                <a:solidFill>
                  <a:srgbClr val="262626"/>
                </a:solidFill>
                <a:latin typeface="Courier"/>
              </a:rPr>
              <a:t>'the',</a:t>
            </a:r>
          </a:p>
          <a:p>
            <a:pPr algn="l"/>
            <a:r>
              <a:rPr lang="en-US" sz="1600" b="0" i="0" u="none" strike="noStrike" baseline="0" dirty="0">
                <a:solidFill>
                  <a:srgbClr val="262626"/>
                </a:solidFill>
                <a:latin typeface="Courier"/>
              </a:rPr>
              <a:t>'store',</a:t>
            </a:r>
          </a:p>
          <a:p>
            <a:pPr algn="l"/>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'the',</a:t>
            </a:r>
          </a:p>
          <a:p>
            <a:pPr algn="l"/>
            <a:r>
              <a:rPr lang="en-US" sz="1600" b="0" i="0" u="none" strike="noStrike" baseline="0" dirty="0">
                <a:solidFill>
                  <a:srgbClr val="262626"/>
                </a:solidFill>
                <a:latin typeface="Courier"/>
              </a:rPr>
              <a:t>'faster',</a:t>
            </a:r>
          </a:p>
          <a:p>
            <a:pPr algn="l"/>
            <a:r>
              <a:rPr lang="en-US" sz="1600" b="0" i="0" u="none" strike="noStrike" baseline="0" dirty="0">
                <a:solidFill>
                  <a:srgbClr val="262626"/>
                </a:solidFill>
                <a:latin typeface="Courier"/>
              </a:rPr>
              <a:t>'harry',</a:t>
            </a:r>
          </a:p>
          <a:p>
            <a:pPr algn="l"/>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'the',</a:t>
            </a:r>
          </a:p>
          <a:p>
            <a:pPr algn="l"/>
            <a:r>
              <a:rPr lang="en-US" sz="1600" b="0" i="0" u="none" strike="noStrike" baseline="0" dirty="0">
                <a:solidFill>
                  <a:srgbClr val="262626"/>
                </a:solidFill>
                <a:latin typeface="Courier"/>
              </a:rPr>
              <a:t>'faster',</a:t>
            </a:r>
          </a:p>
          <a:p>
            <a:pPr algn="l"/>
            <a:r>
              <a:rPr lang="en-US" sz="1600" b="0" i="0" u="none" strike="noStrike" baseline="0" dirty="0">
                <a:solidFill>
                  <a:srgbClr val="262626"/>
                </a:solidFill>
                <a:latin typeface="Courier"/>
              </a:rPr>
              <a:t>',',</a:t>
            </a:r>
          </a:p>
          <a:p>
            <a:pPr algn="l"/>
            <a:r>
              <a:rPr lang="en-US" sz="1600" b="0" i="0" u="none" strike="noStrike" baseline="0" dirty="0">
                <a:solidFill>
                  <a:srgbClr val="262626"/>
                </a:solidFill>
                <a:latin typeface="Courier"/>
              </a:rPr>
              <a:t>'would',</a:t>
            </a:r>
          </a:p>
          <a:p>
            <a:pPr algn="l"/>
            <a:r>
              <a:rPr lang="en-US" sz="1600" b="0" i="0" u="none" strike="noStrike" baseline="0" dirty="0">
                <a:solidFill>
                  <a:srgbClr val="262626"/>
                </a:solidFill>
                <a:latin typeface="Courier"/>
              </a:rPr>
              <a:t>'get',</a:t>
            </a:r>
          </a:p>
          <a:p>
            <a:pPr algn="l"/>
            <a:r>
              <a:rPr lang="en-US" sz="1600" b="0" i="0" u="none" strike="noStrike" baseline="0" dirty="0">
                <a:solidFill>
                  <a:srgbClr val="262626"/>
                </a:solidFill>
                <a:latin typeface="Courier"/>
              </a:rPr>
              <a:t>'home',</a:t>
            </a:r>
          </a:p>
          <a:p>
            <a:pPr algn="l"/>
            <a:r>
              <a:rPr lang="en-US" sz="1600" b="0" i="0" u="none" strike="noStrike" baseline="0" dirty="0">
                <a:solidFill>
                  <a:srgbClr val="262626"/>
                </a:solidFill>
                <a:latin typeface="Courier"/>
              </a:rPr>
              <a:t>'.']</a:t>
            </a:r>
            <a:endParaRPr lang="en-US" sz="1600" dirty="0"/>
          </a:p>
        </p:txBody>
      </p:sp>
    </p:spTree>
    <p:extLst>
      <p:ext uri="{BB962C8B-B14F-4D97-AF65-F5344CB8AC3E}">
        <p14:creationId xmlns:p14="http://schemas.microsoft.com/office/powerpoint/2010/main" val="208107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3C5A31-3AE6-4199-9ECE-25DEA72BA2A7}"/>
              </a:ext>
            </a:extLst>
          </p:cNvPr>
          <p:cNvSpPr txBox="1"/>
          <p:nvPr/>
        </p:nvSpPr>
        <p:spPr>
          <a:xfrm>
            <a:off x="355107" y="266330"/>
            <a:ext cx="11469949" cy="4247317"/>
          </a:xfrm>
          <a:prstGeom prst="rect">
            <a:avLst/>
          </a:prstGeom>
          <a:noFill/>
        </p:spPr>
        <p:txBody>
          <a:bodyPr wrap="square" rtlCol="0">
            <a:spAutoFit/>
          </a:bodyPr>
          <a:lstStyle/>
          <a:p>
            <a:pPr algn="l"/>
            <a:r>
              <a:rPr lang="en-US" sz="1800" b="0" i="0" u="none" strike="noStrike" baseline="0" dirty="0">
                <a:solidFill>
                  <a:srgbClr val="262626"/>
                </a:solidFill>
                <a:latin typeface="Courier"/>
              </a:rPr>
              <a:t>from collections import Counter</a:t>
            </a:r>
          </a:p>
          <a:p>
            <a:pPr algn="l"/>
            <a:r>
              <a:rPr lang="en-US" sz="1800" b="0" i="0" u="none" strike="noStrike" baseline="0" dirty="0" err="1">
                <a:solidFill>
                  <a:srgbClr val="262626"/>
                </a:solidFill>
                <a:latin typeface="Courier"/>
              </a:rPr>
              <a:t>bag_of_words</a:t>
            </a:r>
            <a:r>
              <a:rPr lang="en-US" sz="1800" b="0" i="0" u="none" strike="noStrike" baseline="0" dirty="0">
                <a:solidFill>
                  <a:srgbClr val="262626"/>
                </a:solidFill>
                <a:latin typeface="Courier"/>
              </a:rPr>
              <a:t> = Counter(tokens)</a:t>
            </a:r>
          </a:p>
          <a:p>
            <a:pPr algn="l"/>
            <a:r>
              <a:rPr lang="en-US" sz="1800" b="0" i="0" u="none" strike="noStrike" baseline="0" dirty="0" err="1">
                <a:solidFill>
                  <a:srgbClr val="262626"/>
                </a:solidFill>
                <a:latin typeface="Courier"/>
              </a:rPr>
              <a:t>bag_of_words</a:t>
            </a:r>
            <a:endParaRPr lang="en-US" sz="1800" b="0" i="0" u="none" strike="noStrike" baseline="0" dirty="0">
              <a:solidFill>
                <a:srgbClr val="262626"/>
              </a:solidFill>
              <a:latin typeface="Courier"/>
            </a:endParaRPr>
          </a:p>
          <a:p>
            <a:pPr algn="l"/>
            <a:endParaRPr lang="en-US" sz="1800" b="0" i="0" u="none" strike="noStrike" baseline="0" dirty="0">
              <a:solidFill>
                <a:srgbClr val="262626"/>
              </a:solidFill>
              <a:latin typeface="Courier"/>
            </a:endParaRPr>
          </a:p>
          <a:p>
            <a:pPr algn="l"/>
            <a:r>
              <a:rPr lang="en-US" sz="1800" b="1" i="0" u="none" strike="noStrike" baseline="0" dirty="0">
                <a:solidFill>
                  <a:srgbClr val="262626"/>
                </a:solidFill>
                <a:latin typeface="Courier"/>
              </a:rPr>
              <a:t>Counter({'the': 4,</a:t>
            </a:r>
          </a:p>
          <a:p>
            <a:pPr algn="l"/>
            <a:r>
              <a:rPr lang="en-US" sz="1800" b="1" i="0" u="none" strike="noStrike" baseline="0" dirty="0">
                <a:solidFill>
                  <a:srgbClr val="262626"/>
                </a:solidFill>
                <a:latin typeface="Courier"/>
              </a:rPr>
              <a:t>'faster': 3,</a:t>
            </a:r>
          </a:p>
          <a:p>
            <a:pPr algn="l"/>
            <a:r>
              <a:rPr lang="en-US" sz="1800" b="1" i="0" u="none" strike="noStrike" baseline="0" dirty="0">
                <a:solidFill>
                  <a:srgbClr val="262626"/>
                </a:solidFill>
                <a:latin typeface="Courier"/>
              </a:rPr>
              <a:t>'harry': 2,</a:t>
            </a:r>
          </a:p>
          <a:p>
            <a:pPr algn="l"/>
            <a:r>
              <a:rPr lang="en-US" sz="1800" b="1" i="0" u="none" strike="noStrike" baseline="0" dirty="0">
                <a:solidFill>
                  <a:srgbClr val="262626"/>
                </a:solidFill>
                <a:latin typeface="Courier"/>
              </a:rPr>
              <a:t>'got': 1,</a:t>
            </a:r>
          </a:p>
          <a:p>
            <a:pPr algn="l"/>
            <a:r>
              <a:rPr lang="en-US" sz="1800" b="1" i="0" u="none" strike="noStrike" baseline="0" dirty="0">
                <a:solidFill>
                  <a:srgbClr val="262626"/>
                </a:solidFill>
                <a:latin typeface="Courier"/>
              </a:rPr>
              <a:t>'to': 1,</a:t>
            </a:r>
          </a:p>
          <a:p>
            <a:pPr algn="l"/>
            <a:r>
              <a:rPr lang="en-US" sz="1800" b="1" i="0" u="none" strike="noStrike" baseline="0" dirty="0">
                <a:solidFill>
                  <a:srgbClr val="262626"/>
                </a:solidFill>
                <a:latin typeface="Courier"/>
              </a:rPr>
              <a:t>'store': 1,</a:t>
            </a:r>
          </a:p>
          <a:p>
            <a:pPr algn="l"/>
            <a:r>
              <a:rPr lang="en-US" sz="1800" b="1" i="0" u="none" strike="noStrike" baseline="0" dirty="0">
                <a:solidFill>
                  <a:srgbClr val="262626"/>
                </a:solidFill>
                <a:latin typeface="Courier"/>
              </a:rPr>
              <a:t>',': 3,</a:t>
            </a:r>
          </a:p>
          <a:p>
            <a:pPr algn="l"/>
            <a:r>
              <a:rPr lang="en-US" sz="1800" b="1" i="0" u="none" strike="noStrike" baseline="0" dirty="0">
                <a:solidFill>
                  <a:srgbClr val="262626"/>
                </a:solidFill>
                <a:latin typeface="Courier"/>
              </a:rPr>
              <a:t>'would': 1,</a:t>
            </a:r>
          </a:p>
          <a:p>
            <a:pPr algn="l"/>
            <a:r>
              <a:rPr lang="en-US" sz="1800" b="1" i="0" u="none" strike="noStrike" baseline="0" dirty="0">
                <a:solidFill>
                  <a:srgbClr val="262626"/>
                </a:solidFill>
                <a:latin typeface="Courier"/>
              </a:rPr>
              <a:t>'get': 1,</a:t>
            </a:r>
          </a:p>
          <a:p>
            <a:pPr algn="l"/>
            <a:r>
              <a:rPr lang="en-US" sz="1800" b="1" i="0" u="none" strike="noStrike" baseline="0" dirty="0">
                <a:solidFill>
                  <a:srgbClr val="262626"/>
                </a:solidFill>
                <a:latin typeface="Courier"/>
              </a:rPr>
              <a:t>'home': 1,</a:t>
            </a:r>
          </a:p>
          <a:p>
            <a:pPr algn="l"/>
            <a:r>
              <a:rPr lang="en-US" sz="1800" b="1" i="0" u="none" strike="noStrike" baseline="0" dirty="0">
                <a:solidFill>
                  <a:srgbClr val="262626"/>
                </a:solidFill>
                <a:latin typeface="Courier"/>
              </a:rPr>
              <a:t>'.': 1})</a:t>
            </a:r>
            <a:endParaRPr lang="en-US" b="1" dirty="0"/>
          </a:p>
        </p:txBody>
      </p:sp>
    </p:spTree>
    <p:extLst>
      <p:ext uri="{BB962C8B-B14F-4D97-AF65-F5344CB8AC3E}">
        <p14:creationId xmlns:p14="http://schemas.microsoft.com/office/powerpoint/2010/main" val="375902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F61EAE-02EB-4219-9995-978743B451CF}"/>
              </a:ext>
            </a:extLst>
          </p:cNvPr>
          <p:cNvSpPr txBox="1"/>
          <p:nvPr/>
        </p:nvSpPr>
        <p:spPr>
          <a:xfrm>
            <a:off x="594804" y="2317072"/>
            <a:ext cx="11443316" cy="1538883"/>
          </a:xfrm>
          <a:prstGeom prst="rect">
            <a:avLst/>
          </a:prstGeom>
          <a:noFill/>
        </p:spPr>
        <p:txBody>
          <a:bodyPr wrap="square" rtlCol="0">
            <a:spAutoFit/>
          </a:bodyPr>
          <a:lstStyle/>
          <a:p>
            <a:r>
              <a:rPr lang="en-US" sz="6600" b="1" dirty="0"/>
              <a:t>Term Frequency</a:t>
            </a:r>
          </a:p>
          <a:p>
            <a:r>
              <a:rPr lang="en-US" sz="2000" b="1" dirty="0"/>
              <a:t>= </a:t>
            </a:r>
            <a:r>
              <a:rPr lang="en-US" sz="2800" b="1" dirty="0"/>
              <a:t># times the word appears in the text / # words in the text</a:t>
            </a:r>
            <a:endParaRPr lang="en-US" sz="6000" b="1" dirty="0"/>
          </a:p>
        </p:txBody>
      </p:sp>
    </p:spTree>
    <p:extLst>
      <p:ext uri="{BB962C8B-B14F-4D97-AF65-F5344CB8AC3E}">
        <p14:creationId xmlns:p14="http://schemas.microsoft.com/office/powerpoint/2010/main" val="410387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98D545-7CF2-427D-8AEC-9467266066FF}"/>
              </a:ext>
            </a:extLst>
          </p:cNvPr>
          <p:cNvSpPr txBox="1"/>
          <p:nvPr/>
        </p:nvSpPr>
        <p:spPr>
          <a:xfrm>
            <a:off x="124287" y="62144"/>
            <a:ext cx="11887200" cy="6186309"/>
          </a:xfrm>
          <a:prstGeom prst="rect">
            <a:avLst/>
          </a:prstGeom>
          <a:noFill/>
        </p:spPr>
        <p:txBody>
          <a:bodyPr wrap="square" rtlCol="0">
            <a:spAutoFit/>
          </a:bodyPr>
          <a:lstStyle/>
          <a:p>
            <a:r>
              <a:rPr lang="en-US" dirty="0"/>
              <a:t>v = list(</a:t>
            </a:r>
            <a:r>
              <a:rPr lang="en-US" dirty="0" err="1"/>
              <a:t>bag_of_words.values</a:t>
            </a:r>
            <a:r>
              <a:rPr lang="en-US" dirty="0"/>
              <a:t>())</a:t>
            </a:r>
          </a:p>
          <a:p>
            <a:r>
              <a:rPr lang="en-US" dirty="0"/>
              <a:t>k = list(</a:t>
            </a:r>
            <a:r>
              <a:rPr lang="en-US" dirty="0" err="1"/>
              <a:t>bag_of_words.keys</a:t>
            </a:r>
            <a:r>
              <a:rPr lang="en-US" dirty="0"/>
              <a:t>())</a:t>
            </a:r>
          </a:p>
          <a:p>
            <a:r>
              <a:rPr lang="en-US" dirty="0"/>
              <a:t>l = </a:t>
            </a:r>
            <a:r>
              <a:rPr lang="en-US" dirty="0" err="1"/>
              <a:t>len</a:t>
            </a:r>
            <a:r>
              <a:rPr lang="en-US" dirty="0"/>
              <a:t>(k)</a:t>
            </a:r>
          </a:p>
          <a:p>
            <a:endParaRPr lang="en-US" dirty="0"/>
          </a:p>
          <a:p>
            <a:r>
              <a:rPr lang="en-US" dirty="0" err="1"/>
              <a:t>tf_dict</a:t>
            </a:r>
            <a:r>
              <a:rPr lang="en-US" dirty="0"/>
              <a:t> = {}</a:t>
            </a:r>
          </a:p>
          <a:p>
            <a:r>
              <a:rPr lang="en-US" dirty="0"/>
              <a:t>for </a:t>
            </a:r>
            <a:r>
              <a:rPr lang="en-US" dirty="0" err="1"/>
              <a:t>i</a:t>
            </a:r>
            <a:r>
              <a:rPr lang="en-US" dirty="0"/>
              <a:t>, </a:t>
            </a:r>
            <a:r>
              <a:rPr lang="en-US" dirty="0" err="1"/>
              <a:t>elem</a:t>
            </a:r>
            <a:r>
              <a:rPr lang="en-US" dirty="0"/>
              <a:t> in enumerate(</a:t>
            </a:r>
            <a:r>
              <a:rPr lang="en-US" dirty="0" err="1"/>
              <a:t>bag_of_words.keys</a:t>
            </a:r>
            <a:r>
              <a:rPr lang="en-US" dirty="0"/>
              <a:t>()):</a:t>
            </a:r>
          </a:p>
          <a:p>
            <a:r>
              <a:rPr lang="en-US" dirty="0"/>
              <a:t>    </a:t>
            </a:r>
            <a:r>
              <a:rPr lang="en-US" dirty="0" err="1"/>
              <a:t>tf_dict</a:t>
            </a:r>
            <a:r>
              <a:rPr lang="en-US" dirty="0"/>
              <a:t>[k[</a:t>
            </a:r>
            <a:r>
              <a:rPr lang="en-US" dirty="0" err="1"/>
              <a:t>i</a:t>
            </a:r>
            <a:r>
              <a:rPr lang="en-US" dirty="0"/>
              <a:t>]] = round(v[</a:t>
            </a:r>
            <a:r>
              <a:rPr lang="en-US" dirty="0" err="1"/>
              <a:t>i</a:t>
            </a:r>
            <a:r>
              <a:rPr lang="en-US" dirty="0"/>
              <a:t>]/l, 3)</a:t>
            </a:r>
          </a:p>
          <a:p>
            <a:endParaRPr lang="en-US" dirty="0"/>
          </a:p>
          <a:p>
            <a:r>
              <a:rPr lang="en-US" dirty="0" err="1"/>
              <a:t>tf_dict</a:t>
            </a:r>
            <a:endParaRPr lang="en-US" dirty="0"/>
          </a:p>
          <a:p>
            <a:endParaRPr lang="en-US" dirty="0"/>
          </a:p>
          <a:p>
            <a:r>
              <a:rPr lang="en-US" b="1" dirty="0"/>
              <a:t>OUT:</a:t>
            </a:r>
          </a:p>
          <a:p>
            <a:r>
              <a:rPr lang="en-US" dirty="0"/>
              <a:t>{'the': 0.364,</a:t>
            </a:r>
          </a:p>
          <a:p>
            <a:r>
              <a:rPr lang="en-US" dirty="0"/>
              <a:t> 'faster': 0.273,</a:t>
            </a:r>
          </a:p>
          <a:p>
            <a:r>
              <a:rPr lang="en-US" dirty="0"/>
              <a:t> 'harry': 0.182,</a:t>
            </a:r>
          </a:p>
          <a:p>
            <a:r>
              <a:rPr lang="en-US" dirty="0"/>
              <a:t> 'got': 0.091,</a:t>
            </a:r>
          </a:p>
          <a:p>
            <a:r>
              <a:rPr lang="en-US" dirty="0"/>
              <a:t> 'to': 0.091,</a:t>
            </a:r>
          </a:p>
          <a:p>
            <a:r>
              <a:rPr lang="en-US" dirty="0"/>
              <a:t> 'store': 0.091,</a:t>
            </a:r>
          </a:p>
          <a:p>
            <a:r>
              <a:rPr lang="en-US" dirty="0"/>
              <a:t> ',': 0.273,</a:t>
            </a:r>
          </a:p>
          <a:p>
            <a:r>
              <a:rPr lang="en-US" dirty="0"/>
              <a:t> 'would': 0.091,</a:t>
            </a:r>
          </a:p>
          <a:p>
            <a:r>
              <a:rPr lang="en-US" dirty="0"/>
              <a:t> 'get': 0.091,</a:t>
            </a:r>
          </a:p>
          <a:p>
            <a:r>
              <a:rPr lang="en-US" dirty="0"/>
              <a:t> 'home': 0.091,</a:t>
            </a:r>
          </a:p>
          <a:p>
            <a:r>
              <a:rPr lang="en-US" dirty="0"/>
              <a:t> '.': 0.091}</a:t>
            </a:r>
          </a:p>
        </p:txBody>
      </p:sp>
    </p:spTree>
    <p:extLst>
      <p:ext uri="{BB962C8B-B14F-4D97-AF65-F5344CB8AC3E}">
        <p14:creationId xmlns:p14="http://schemas.microsoft.com/office/powerpoint/2010/main" val="174789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01B47B-7A4A-4134-A825-DB21AB30C358}"/>
              </a:ext>
            </a:extLst>
          </p:cNvPr>
          <p:cNvSpPr txBox="1"/>
          <p:nvPr/>
        </p:nvSpPr>
        <p:spPr>
          <a:xfrm>
            <a:off x="3746376" y="2778710"/>
            <a:ext cx="7324078" cy="830997"/>
          </a:xfrm>
          <a:prstGeom prst="rect">
            <a:avLst/>
          </a:prstGeom>
          <a:noFill/>
        </p:spPr>
        <p:txBody>
          <a:bodyPr wrap="square" rtlCol="0">
            <a:spAutoFit/>
          </a:bodyPr>
          <a:lstStyle/>
          <a:p>
            <a:r>
              <a:rPr lang="en-US" sz="4800" b="1" dirty="0"/>
              <a:t>Cosine Similarity</a:t>
            </a:r>
          </a:p>
        </p:txBody>
      </p:sp>
    </p:spTree>
    <p:extLst>
      <p:ext uri="{BB962C8B-B14F-4D97-AF65-F5344CB8AC3E}">
        <p14:creationId xmlns:p14="http://schemas.microsoft.com/office/powerpoint/2010/main" val="388285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BB20AB-6483-45C3-8F34-DC761C5169F2}"/>
              </a:ext>
            </a:extLst>
          </p:cNvPr>
          <p:cNvSpPr txBox="1"/>
          <p:nvPr/>
        </p:nvSpPr>
        <p:spPr>
          <a:xfrm>
            <a:off x="174594" y="78808"/>
            <a:ext cx="11842812" cy="6740307"/>
          </a:xfrm>
          <a:prstGeom prst="rect">
            <a:avLst/>
          </a:prstGeom>
          <a:noFill/>
        </p:spPr>
        <p:txBody>
          <a:bodyPr wrap="square">
            <a:spAutoFit/>
          </a:bodyPr>
          <a:lstStyle/>
          <a:p>
            <a:pPr algn="l"/>
            <a:r>
              <a:rPr lang="en-US" sz="2400" b="0" i="0" u="none" strike="noStrike" baseline="0" dirty="0">
                <a:solidFill>
                  <a:srgbClr val="262626"/>
                </a:solidFill>
                <a:latin typeface="NewBaskerville-Roman"/>
              </a:rPr>
              <a:t>In Python this would be</a:t>
            </a:r>
          </a:p>
          <a:p>
            <a:pPr algn="l"/>
            <a:r>
              <a:rPr lang="en-US" sz="1800" b="1" i="0" u="none" strike="noStrike" baseline="0" dirty="0">
                <a:solidFill>
                  <a:srgbClr val="262626"/>
                </a:solidFill>
                <a:latin typeface="Courier"/>
              </a:rPr>
              <a:t>a.dot(b) == </a:t>
            </a:r>
            <a:r>
              <a:rPr lang="en-US" sz="1800" b="1" i="0" u="none" strike="noStrike" baseline="0" dirty="0" err="1">
                <a:solidFill>
                  <a:srgbClr val="262626"/>
                </a:solidFill>
                <a:latin typeface="Courier"/>
              </a:rPr>
              <a:t>np.linalg.norm</a:t>
            </a:r>
            <a:r>
              <a:rPr lang="en-US" sz="1800" b="1" i="0" u="none" strike="noStrike" baseline="0" dirty="0">
                <a:solidFill>
                  <a:srgbClr val="262626"/>
                </a:solidFill>
                <a:latin typeface="Courier"/>
              </a:rPr>
              <a:t>(a) * </a:t>
            </a:r>
            <a:r>
              <a:rPr lang="en-US" sz="1800" b="1" i="0" u="none" strike="noStrike" baseline="0" dirty="0" err="1">
                <a:solidFill>
                  <a:srgbClr val="262626"/>
                </a:solidFill>
                <a:latin typeface="Courier"/>
              </a:rPr>
              <a:t>np.linalg.norm</a:t>
            </a:r>
            <a:r>
              <a:rPr lang="en-US" sz="1800" b="1" i="0" u="none" strike="noStrike" baseline="0" dirty="0">
                <a:solidFill>
                  <a:srgbClr val="262626"/>
                </a:solidFill>
                <a:latin typeface="Courier"/>
              </a:rPr>
              <a:t>(b) * </a:t>
            </a:r>
            <a:r>
              <a:rPr lang="en-US" sz="1800" b="1" i="0" u="none" strike="noStrike" baseline="0" dirty="0" err="1">
                <a:solidFill>
                  <a:srgbClr val="262626"/>
                </a:solidFill>
                <a:latin typeface="Courier"/>
              </a:rPr>
              <a:t>np.cos</a:t>
            </a:r>
            <a:r>
              <a:rPr lang="en-US" sz="1800" b="1" i="0" u="none" strike="noStrike" baseline="0" dirty="0">
                <a:solidFill>
                  <a:srgbClr val="262626"/>
                </a:solidFill>
                <a:latin typeface="Courier"/>
              </a:rPr>
              <a:t>(theta)</a:t>
            </a:r>
          </a:p>
          <a:p>
            <a:pPr algn="l"/>
            <a:r>
              <a:rPr lang="en-US" sz="2400" b="0" i="0" u="none" strike="noStrike" baseline="0" dirty="0">
                <a:solidFill>
                  <a:srgbClr val="262626"/>
                </a:solidFill>
                <a:latin typeface="NewBaskerville-Roman"/>
              </a:rPr>
              <a:t>Solving this relationship for </a:t>
            </a:r>
            <a:r>
              <a:rPr lang="en-US" sz="2000" b="0" i="0" u="none" strike="noStrike" baseline="0" dirty="0">
                <a:solidFill>
                  <a:srgbClr val="262626"/>
                </a:solidFill>
                <a:latin typeface="Courier"/>
              </a:rPr>
              <a:t>cos(theta)</a:t>
            </a:r>
            <a:r>
              <a:rPr lang="en-US" sz="2400" b="0" i="0" u="none" strike="noStrike" baseline="0" dirty="0">
                <a:solidFill>
                  <a:srgbClr val="262626"/>
                </a:solidFill>
                <a:latin typeface="NewBaskerville-Roman"/>
              </a:rPr>
              <a:t>, you can derive the cosine similarity using</a:t>
            </a:r>
          </a:p>
          <a:p>
            <a:pPr algn="l"/>
            <a:endParaRPr lang="en-US" sz="2400" dirty="0">
              <a:solidFill>
                <a:srgbClr val="262626"/>
              </a:solidFill>
              <a:latin typeface="NewBaskerville-Roman"/>
            </a:endParaRPr>
          </a:p>
          <a:p>
            <a:pPr algn="l"/>
            <a:endParaRPr lang="en-US" sz="2400" dirty="0">
              <a:solidFill>
                <a:srgbClr val="262626"/>
              </a:solidFill>
              <a:latin typeface="NewBaskerville-Roman"/>
            </a:endParaRPr>
          </a:p>
          <a:p>
            <a:pPr algn="l"/>
            <a:endParaRPr lang="en-US" sz="2400" b="0" i="0" u="none" strike="noStrike" baseline="0" dirty="0">
              <a:solidFill>
                <a:srgbClr val="262626"/>
              </a:solidFill>
              <a:latin typeface="NewBaskerville-Roman"/>
            </a:endParaRPr>
          </a:p>
          <a:p>
            <a:pPr algn="l"/>
            <a:r>
              <a:rPr lang="en-US" sz="2400" b="0" i="0" u="none" strike="noStrike" baseline="0" dirty="0">
                <a:solidFill>
                  <a:srgbClr val="262626"/>
                </a:solidFill>
                <a:latin typeface="NewBaskerville-Roman"/>
              </a:rPr>
              <a:t>Or you can do it in pure Python without </a:t>
            </a:r>
            <a:r>
              <a:rPr lang="en-US" sz="2000" b="0" i="0" u="none" strike="noStrike" baseline="0" dirty="0" err="1">
                <a:solidFill>
                  <a:srgbClr val="262626"/>
                </a:solidFill>
                <a:latin typeface="Courier"/>
              </a:rPr>
              <a:t>numpy</a:t>
            </a:r>
            <a:r>
              <a:rPr lang="en-US" sz="2400" b="0" i="0" u="none" strike="noStrike" baseline="0" dirty="0">
                <a:solidFill>
                  <a:srgbClr val="262626"/>
                </a:solidFill>
                <a:latin typeface="NewBaskerville-Roman"/>
              </a:rPr>
              <a:t>, as in the following listing.</a:t>
            </a:r>
          </a:p>
          <a:p>
            <a:pPr algn="l"/>
            <a:endParaRPr lang="en-US" sz="1800" b="0" i="0" u="none" strike="noStrike" baseline="0" dirty="0">
              <a:solidFill>
                <a:srgbClr val="262626"/>
              </a:solidFill>
              <a:latin typeface="Courier"/>
            </a:endParaRPr>
          </a:p>
          <a:p>
            <a:pPr algn="l"/>
            <a:r>
              <a:rPr lang="en-US" sz="1800" b="0" i="0" u="none" strike="noStrike" baseline="0" dirty="0">
                <a:solidFill>
                  <a:srgbClr val="262626"/>
                </a:solidFill>
                <a:latin typeface="Courier"/>
              </a:rPr>
              <a:t>&gt;&gt;&gt; import math</a:t>
            </a:r>
          </a:p>
          <a:p>
            <a:pPr algn="l"/>
            <a:r>
              <a:rPr lang="it-IT" sz="1800" b="0" i="0" u="none" strike="noStrike" baseline="0" dirty="0">
                <a:solidFill>
                  <a:srgbClr val="262626"/>
                </a:solidFill>
                <a:latin typeface="Courier"/>
              </a:rPr>
              <a:t>&gt;&gt;&gt; def cosine_sim(vec1, vec2):</a:t>
            </a:r>
          </a:p>
          <a:p>
            <a:pPr algn="l"/>
            <a:r>
              <a:rPr lang="en-US" sz="1800" b="0" i="0" u="none" strike="noStrike" baseline="0" dirty="0">
                <a:solidFill>
                  <a:srgbClr val="262626"/>
                </a:solidFill>
                <a:latin typeface="Courier"/>
              </a:rPr>
              <a:t>... """ Let's convert our dictionaries to lists for easier matching."""</a:t>
            </a:r>
          </a:p>
          <a:p>
            <a:pPr algn="l"/>
            <a:r>
              <a:rPr lang="nn-NO" sz="1800" b="0" i="0" u="none" strike="noStrike" baseline="0" dirty="0">
                <a:solidFill>
                  <a:srgbClr val="262626"/>
                </a:solidFill>
                <a:latin typeface="Courier"/>
              </a:rPr>
              <a:t>... vec1 = [val for val in vec1.values()]</a:t>
            </a:r>
          </a:p>
          <a:p>
            <a:pPr algn="l"/>
            <a:r>
              <a:rPr lang="nn-NO" sz="1800" b="0" i="0" u="none" strike="noStrike" baseline="0" dirty="0">
                <a:solidFill>
                  <a:srgbClr val="262626"/>
                </a:solidFill>
                <a:latin typeface="Courier"/>
              </a:rPr>
              <a:t>... vec2 = [val for val in vec2.values()]</a:t>
            </a:r>
          </a:p>
          <a:p>
            <a:pPr algn="l"/>
            <a:r>
              <a:rPr lang="en-US" sz="1800" b="0" i="0" u="none" strike="noStrike" baseline="0" dirty="0">
                <a:solidFill>
                  <a:srgbClr val="262626"/>
                </a:solidFill>
                <a:latin typeface="Courier"/>
              </a:rPr>
              <a:t>...</a:t>
            </a:r>
          </a:p>
          <a:p>
            <a:pPr algn="l"/>
            <a:r>
              <a:rPr lang="en-US" sz="1800" b="0" i="0" u="none" strike="noStrike" baseline="0" dirty="0">
                <a:solidFill>
                  <a:srgbClr val="262626"/>
                </a:solidFill>
                <a:latin typeface="Courier"/>
              </a:rPr>
              <a:t>... </a:t>
            </a:r>
            <a:r>
              <a:rPr lang="en-US" sz="1800" b="0" i="0" u="none" strike="noStrike" baseline="0" dirty="0" err="1">
                <a:solidFill>
                  <a:srgbClr val="262626"/>
                </a:solidFill>
                <a:latin typeface="Courier"/>
              </a:rPr>
              <a:t>dot_prod</a:t>
            </a:r>
            <a:r>
              <a:rPr lang="en-US" sz="1800" b="0" i="0" u="none" strike="noStrike" baseline="0" dirty="0">
                <a:solidFill>
                  <a:srgbClr val="262626"/>
                </a:solidFill>
                <a:latin typeface="Courier"/>
              </a:rPr>
              <a:t> = 0</a:t>
            </a:r>
          </a:p>
          <a:p>
            <a:pPr algn="l"/>
            <a:r>
              <a:rPr lang="en-US" sz="1800" b="0" i="0" u="none" strike="noStrike" baseline="0" dirty="0">
                <a:solidFill>
                  <a:srgbClr val="262626"/>
                </a:solidFill>
                <a:latin typeface="Courier"/>
              </a:rPr>
              <a:t>... for </a:t>
            </a:r>
            <a:r>
              <a:rPr lang="en-US" sz="1800" b="0" i="0" u="none" strike="noStrike" baseline="0" dirty="0" err="1">
                <a:solidFill>
                  <a:srgbClr val="262626"/>
                </a:solidFill>
                <a:latin typeface="Courier"/>
              </a:rPr>
              <a:t>i</a:t>
            </a:r>
            <a:r>
              <a:rPr lang="en-US" sz="1800" b="0" i="0" u="none" strike="noStrike" baseline="0" dirty="0">
                <a:solidFill>
                  <a:srgbClr val="262626"/>
                </a:solidFill>
                <a:latin typeface="Courier"/>
              </a:rPr>
              <a:t>, v in enumerate(vec1):</a:t>
            </a:r>
          </a:p>
          <a:p>
            <a:pPr algn="l"/>
            <a:r>
              <a:rPr lang="sv-SE" sz="1800" b="0" i="0" u="none" strike="noStrike" baseline="0" dirty="0">
                <a:solidFill>
                  <a:srgbClr val="262626"/>
                </a:solidFill>
                <a:latin typeface="Courier"/>
              </a:rPr>
              <a:t>... dot_prod += v * vec2[i]</a:t>
            </a:r>
          </a:p>
          <a:p>
            <a:pPr algn="l"/>
            <a:r>
              <a:rPr lang="en-US" sz="1800" b="0" i="0" u="none" strike="noStrike" baseline="0" dirty="0">
                <a:solidFill>
                  <a:srgbClr val="262626"/>
                </a:solidFill>
                <a:latin typeface="Courier"/>
              </a:rPr>
              <a:t>...</a:t>
            </a:r>
          </a:p>
          <a:p>
            <a:pPr algn="l"/>
            <a:r>
              <a:rPr lang="en-US" sz="1800" b="0" i="0" u="none" strike="noStrike" baseline="0" dirty="0">
                <a:solidFill>
                  <a:srgbClr val="262626"/>
                </a:solidFill>
                <a:latin typeface="Courier"/>
              </a:rPr>
              <a:t>... mag_1 = </a:t>
            </a:r>
            <a:r>
              <a:rPr lang="en-US" sz="1800" b="0" i="0" u="none" strike="noStrike" baseline="0" dirty="0" err="1">
                <a:solidFill>
                  <a:srgbClr val="262626"/>
                </a:solidFill>
                <a:latin typeface="Courier"/>
              </a:rPr>
              <a:t>math.sqrt</a:t>
            </a:r>
            <a:r>
              <a:rPr lang="en-US" sz="1800" b="0" i="0" u="none" strike="noStrike" baseline="0" dirty="0">
                <a:solidFill>
                  <a:srgbClr val="262626"/>
                </a:solidFill>
                <a:latin typeface="Courier"/>
              </a:rPr>
              <a:t>(sum([x**2 for x in vec1]))</a:t>
            </a:r>
          </a:p>
          <a:p>
            <a:pPr algn="l"/>
            <a:r>
              <a:rPr lang="en-US" sz="1800" b="0" i="0" u="none" strike="noStrike" baseline="0" dirty="0">
                <a:solidFill>
                  <a:srgbClr val="262626"/>
                </a:solidFill>
                <a:latin typeface="Courier"/>
              </a:rPr>
              <a:t>... mag_2 = </a:t>
            </a:r>
            <a:r>
              <a:rPr lang="en-US" sz="1800" b="0" i="0" u="none" strike="noStrike" baseline="0" dirty="0" err="1">
                <a:solidFill>
                  <a:srgbClr val="262626"/>
                </a:solidFill>
                <a:latin typeface="Courier"/>
              </a:rPr>
              <a:t>math.sqrt</a:t>
            </a:r>
            <a:r>
              <a:rPr lang="en-US" sz="1800" b="0" i="0" u="none" strike="noStrike" baseline="0" dirty="0">
                <a:solidFill>
                  <a:srgbClr val="262626"/>
                </a:solidFill>
                <a:latin typeface="Courier"/>
              </a:rPr>
              <a:t>(sum([x**2 for x in vec2]))</a:t>
            </a:r>
          </a:p>
          <a:p>
            <a:pPr algn="l"/>
            <a:r>
              <a:rPr lang="en-US" sz="1800" b="0" i="0" u="none" strike="noStrike" baseline="0" dirty="0">
                <a:solidFill>
                  <a:srgbClr val="262626"/>
                </a:solidFill>
                <a:latin typeface="Courier"/>
              </a:rPr>
              <a:t>...</a:t>
            </a:r>
          </a:p>
          <a:p>
            <a:pPr algn="l"/>
            <a:r>
              <a:rPr lang="nl-NL" sz="1800" b="0" i="0" u="none" strike="noStrike" baseline="0" dirty="0">
                <a:solidFill>
                  <a:srgbClr val="262626"/>
                </a:solidFill>
                <a:latin typeface="Courier"/>
              </a:rPr>
              <a:t>... return dot_prod / (mag_1 * mag_2)</a:t>
            </a:r>
            <a:endParaRPr lang="en-US" dirty="0"/>
          </a:p>
        </p:txBody>
      </p:sp>
      <p:pic>
        <p:nvPicPr>
          <p:cNvPr id="6" name="Picture 5">
            <a:extLst>
              <a:ext uri="{FF2B5EF4-FFF2-40B4-BE49-F238E27FC236}">
                <a16:creationId xmlns:a16="http://schemas.microsoft.com/office/drawing/2014/main" id="{F77AA212-F992-49A7-AAF6-93756E3211AF}"/>
              </a:ext>
            </a:extLst>
          </p:cNvPr>
          <p:cNvPicPr>
            <a:picLocks noChangeAspect="1"/>
          </p:cNvPicPr>
          <p:nvPr/>
        </p:nvPicPr>
        <p:blipFill>
          <a:blip r:embed="rId2"/>
          <a:stretch>
            <a:fillRect/>
          </a:stretch>
        </p:blipFill>
        <p:spPr>
          <a:xfrm>
            <a:off x="634788" y="1300342"/>
            <a:ext cx="1476581" cy="724001"/>
          </a:xfrm>
          <a:prstGeom prst="rect">
            <a:avLst/>
          </a:prstGeom>
        </p:spPr>
      </p:pic>
    </p:spTree>
    <p:extLst>
      <p:ext uri="{BB962C8B-B14F-4D97-AF65-F5344CB8AC3E}">
        <p14:creationId xmlns:p14="http://schemas.microsoft.com/office/powerpoint/2010/main" val="456546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2279</Words>
  <Application>Microsoft Office PowerPoint</Application>
  <PresentationFormat>Widescreen</PresentationFormat>
  <Paragraphs>244</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Courier</vt:lpstr>
      <vt:lpstr>FranklinGothic-Demi</vt:lpstr>
      <vt:lpstr>FranklinGothic-DemiItal</vt:lpstr>
      <vt:lpstr>NewBaskerville-Italic</vt:lpstr>
      <vt:lpstr>NewBaskerville-Roman</vt:lpstr>
      <vt:lpstr>Wingdings2</vt:lpstr>
      <vt:lpstr>Office Theme</vt:lpstr>
      <vt:lpstr>Math With Words  (A lesson in 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With Words  (A lesson in Natural Language Processing)</dc:title>
  <dc:creator>Ashish Jayne</dc:creator>
  <cp:lastModifiedBy>Ashish Jayne</cp:lastModifiedBy>
  <cp:revision>32</cp:revision>
  <dcterms:created xsi:type="dcterms:W3CDTF">2022-01-05T13:06:38Z</dcterms:created>
  <dcterms:modified xsi:type="dcterms:W3CDTF">2022-01-08T08:10:33Z</dcterms:modified>
</cp:coreProperties>
</file>