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2" r:id="rId5"/>
    <p:sldId id="258" r:id="rId6"/>
    <p:sldId id="259" r:id="rId7"/>
    <p:sldId id="278" r:id="rId8"/>
    <p:sldId id="261" r:id="rId9"/>
    <p:sldId id="263" r:id="rId10"/>
    <p:sldId id="264" r:id="rId11"/>
    <p:sldId id="276" r:id="rId12"/>
    <p:sldId id="265" r:id="rId13"/>
    <p:sldId id="274" r:id="rId14"/>
    <p:sldId id="275" r:id="rId15"/>
    <p:sldId id="266" r:id="rId16"/>
    <p:sldId id="277" r:id="rId17"/>
    <p:sldId id="267" r:id="rId18"/>
    <p:sldId id="268" r:id="rId19"/>
    <p:sldId id="269" r:id="rId20"/>
    <p:sldId id="272" r:id="rId21"/>
    <p:sldId id="270" r:id="rId22"/>
    <p:sldId id="271"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75" d="100"/>
          <a:sy n="75" d="100"/>
        </p:scale>
        <p:origin x="98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4FD7-1ED8-4C6D-8B6E-BE1DAF3F5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73F1F-DA61-40BA-95D3-3399BF1AB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0364B-E040-4CB6-B38D-C813D2C9DAFF}"/>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5" name="Footer Placeholder 4">
            <a:extLst>
              <a:ext uri="{FF2B5EF4-FFF2-40B4-BE49-F238E27FC236}">
                <a16:creationId xmlns:a16="http://schemas.microsoft.com/office/drawing/2014/main" id="{4F96C921-C7C5-4B78-AFAB-4368BD104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35170-D960-4510-875F-5A7A856DE88C}"/>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207539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EFDD-F59B-448D-BFCC-ED006B8BC2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6A039-6DD9-4CA3-A038-B2096FBAA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38489-86F0-4FA9-86FE-18EA231CA2AC}"/>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5" name="Footer Placeholder 4">
            <a:extLst>
              <a:ext uri="{FF2B5EF4-FFF2-40B4-BE49-F238E27FC236}">
                <a16:creationId xmlns:a16="http://schemas.microsoft.com/office/drawing/2014/main" id="{4CEBFF13-5DC4-4D5C-800E-8DDB9AF94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78C58-FC5B-46A5-9C0A-AB15B162584D}"/>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181980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6E548A-95FC-4E89-867C-5612490E9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DBF32E-06AD-4D92-9C75-0AF5711FA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AC775-4429-4DE5-B39B-EBC194D6A1BE}"/>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5" name="Footer Placeholder 4">
            <a:extLst>
              <a:ext uri="{FF2B5EF4-FFF2-40B4-BE49-F238E27FC236}">
                <a16:creationId xmlns:a16="http://schemas.microsoft.com/office/drawing/2014/main" id="{7532BA30-0820-43F6-89D0-65B4362CD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C5D8F-071A-4CA5-8273-6769162B3547}"/>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346349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2E03-98FE-4457-A6B1-83BAEDB1E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EC06F-6E33-4A06-8D55-3F3AAB5D8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E22B6-79CC-42FE-91FD-98F1093FE966}"/>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5" name="Footer Placeholder 4">
            <a:extLst>
              <a:ext uri="{FF2B5EF4-FFF2-40B4-BE49-F238E27FC236}">
                <a16:creationId xmlns:a16="http://schemas.microsoft.com/office/drawing/2014/main" id="{9D488F34-C6A0-4E9E-8357-15E372386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06B78-291F-4716-AD5D-A4F74F66946E}"/>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158647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AE1D-71EE-4D64-879E-A62C30E1B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CB2558-0478-4C02-A09C-3EFF70C9B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E1916-B60A-46BE-BD9B-A1D884F54B4D}"/>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5" name="Footer Placeholder 4">
            <a:extLst>
              <a:ext uri="{FF2B5EF4-FFF2-40B4-BE49-F238E27FC236}">
                <a16:creationId xmlns:a16="http://schemas.microsoft.com/office/drawing/2014/main" id="{7A2807A3-F22C-49F4-81E9-AF5661870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2D606-5A6E-4324-890C-CE55F8EB3C21}"/>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362367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F012-89D2-40B7-B5BA-3A08A3315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BC672-E0B3-43BA-BDD2-92241C659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19626C-872C-4E64-8AD3-F0D39F8077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7E7A6-6883-43E5-89D9-F89D9BCE3B2E}"/>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6" name="Footer Placeholder 5">
            <a:extLst>
              <a:ext uri="{FF2B5EF4-FFF2-40B4-BE49-F238E27FC236}">
                <a16:creationId xmlns:a16="http://schemas.microsoft.com/office/drawing/2014/main" id="{CCFB9479-F9C0-4C9C-A711-2C5C0614A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338373-08E0-435A-A4C9-6BB877C46076}"/>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376384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C491-92AC-4C13-BAD6-74B653061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258CE3-8ECB-454A-B14D-C96AD08AE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DCC68-A03E-448A-BC87-025E1794F5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4E745E-A079-437C-943A-069D9DF2A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D1F15-9329-4442-BB9F-EEE4F69B17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B0F718-6A6E-42C5-89F9-151AF90A03A1}"/>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8" name="Footer Placeholder 7">
            <a:extLst>
              <a:ext uri="{FF2B5EF4-FFF2-40B4-BE49-F238E27FC236}">
                <a16:creationId xmlns:a16="http://schemas.microsoft.com/office/drawing/2014/main" id="{044EE2B3-4620-44D4-82BD-003F7A1148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BF1A0-1E1B-486C-93E3-2D0F54D0A0FD}"/>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286070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CB26-23AD-471C-9869-F5F7A13EEF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9D88A-7FB9-4F30-82CC-EA345783D7D1}"/>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4" name="Footer Placeholder 3">
            <a:extLst>
              <a:ext uri="{FF2B5EF4-FFF2-40B4-BE49-F238E27FC236}">
                <a16:creationId xmlns:a16="http://schemas.microsoft.com/office/drawing/2014/main" id="{E4346506-04EA-4D2F-BE3C-182D95906A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128066-D8DC-49DA-9385-B81248FCAF65}"/>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182900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B48EF-26A2-4506-9405-2BE683798825}"/>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3" name="Footer Placeholder 2">
            <a:extLst>
              <a:ext uri="{FF2B5EF4-FFF2-40B4-BE49-F238E27FC236}">
                <a16:creationId xmlns:a16="http://schemas.microsoft.com/office/drawing/2014/main" id="{10B75516-910D-4E8B-BA59-8AFA4E771B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A8585-76EA-4B90-A429-06372870C92A}"/>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277872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9E0C-4DED-4476-860E-A6F51969E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37A29-D45D-4990-898F-DE305FD19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92F9F-AC55-4A21-B3DB-E8A53EAA6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36F03-BACA-4F34-B2C1-A6ED908A19DC}"/>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6" name="Footer Placeholder 5">
            <a:extLst>
              <a:ext uri="{FF2B5EF4-FFF2-40B4-BE49-F238E27FC236}">
                <a16:creationId xmlns:a16="http://schemas.microsoft.com/office/drawing/2014/main" id="{53332051-2F57-4219-A44D-7CB414C09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25844-928B-4417-94DC-8B65AD840007}"/>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220497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0DE2-6A64-4A7D-84DA-F06C57D93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834AE5-F514-4551-A895-FBA4023B8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F6EAF-6C63-4639-A2EE-F0BA003AB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B97BC-CB59-4102-8BD6-6065CA73E755}"/>
              </a:ext>
            </a:extLst>
          </p:cNvPr>
          <p:cNvSpPr>
            <a:spLocks noGrp="1"/>
          </p:cNvSpPr>
          <p:nvPr>
            <p:ph type="dt" sz="half" idx="10"/>
          </p:nvPr>
        </p:nvSpPr>
        <p:spPr/>
        <p:txBody>
          <a:bodyPr/>
          <a:lstStyle/>
          <a:p>
            <a:fld id="{74172E03-3DE2-43EF-B61A-2746D42F567F}" type="datetimeFigureOut">
              <a:rPr lang="en-US" smtClean="0"/>
              <a:t>8/15/2021</a:t>
            </a:fld>
            <a:endParaRPr lang="en-US"/>
          </a:p>
        </p:txBody>
      </p:sp>
      <p:sp>
        <p:nvSpPr>
          <p:cNvPr id="6" name="Footer Placeholder 5">
            <a:extLst>
              <a:ext uri="{FF2B5EF4-FFF2-40B4-BE49-F238E27FC236}">
                <a16:creationId xmlns:a16="http://schemas.microsoft.com/office/drawing/2014/main" id="{52C275AE-F55F-46B0-BD99-C8804AF1F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10C15-EA12-4589-9D48-B41F402AC980}"/>
              </a:ext>
            </a:extLst>
          </p:cNvPr>
          <p:cNvSpPr>
            <a:spLocks noGrp="1"/>
          </p:cNvSpPr>
          <p:nvPr>
            <p:ph type="sldNum" sz="quarter" idx="12"/>
          </p:nvPr>
        </p:nvSpPr>
        <p:spPr/>
        <p:txBody>
          <a:bodyPr/>
          <a:lstStyle/>
          <a:p>
            <a:fld id="{16A437C9-F8D4-4F4E-A25E-71DEEA9C5AD1}" type="slidenum">
              <a:rPr lang="en-US" smtClean="0"/>
              <a:t>‹#›</a:t>
            </a:fld>
            <a:endParaRPr lang="en-US"/>
          </a:p>
        </p:txBody>
      </p:sp>
    </p:spTree>
    <p:extLst>
      <p:ext uri="{BB962C8B-B14F-4D97-AF65-F5344CB8AC3E}">
        <p14:creationId xmlns:p14="http://schemas.microsoft.com/office/powerpoint/2010/main" val="193891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4433E1-F5A1-4850-A792-49BA5AD88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5C940B-5DDD-464B-8CC3-A5B8C8C1E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6B193-7982-482D-B904-D9CD1838B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72E03-3DE2-43EF-B61A-2746D42F567F}" type="datetimeFigureOut">
              <a:rPr lang="en-US" smtClean="0"/>
              <a:t>8/15/2021</a:t>
            </a:fld>
            <a:endParaRPr lang="en-US"/>
          </a:p>
        </p:txBody>
      </p:sp>
      <p:sp>
        <p:nvSpPr>
          <p:cNvPr id="5" name="Footer Placeholder 4">
            <a:extLst>
              <a:ext uri="{FF2B5EF4-FFF2-40B4-BE49-F238E27FC236}">
                <a16:creationId xmlns:a16="http://schemas.microsoft.com/office/drawing/2014/main" id="{03EEE56A-0D59-4A94-932E-DBD393364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57E0EF-0E9E-4A6F-A7A2-C944E9D75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437C9-F8D4-4F4E-A25E-71DEEA9C5AD1}" type="slidenum">
              <a:rPr lang="en-US" smtClean="0"/>
              <a:t>‹#›</a:t>
            </a:fld>
            <a:endParaRPr lang="en-US"/>
          </a:p>
        </p:txBody>
      </p:sp>
    </p:spTree>
    <p:extLst>
      <p:ext uri="{BB962C8B-B14F-4D97-AF65-F5344CB8AC3E}">
        <p14:creationId xmlns:p14="http://schemas.microsoft.com/office/powerpoint/2010/main" val="14243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ishjain154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C89D-3D2C-4378-94ED-37A04106B29E}"/>
              </a:ext>
            </a:extLst>
          </p:cNvPr>
          <p:cNvSpPr>
            <a:spLocks noGrp="1"/>
          </p:cNvSpPr>
          <p:nvPr>
            <p:ph type="ctrTitle"/>
          </p:nvPr>
        </p:nvSpPr>
        <p:spPr/>
        <p:txBody>
          <a:bodyPr>
            <a:normAutofit fontScale="90000"/>
          </a:bodyPr>
          <a:lstStyle/>
          <a:p>
            <a:r>
              <a:rPr lang="en-US" dirty="0"/>
              <a:t>Document Parsing, Document based Embeddings and Word Embeddings</a:t>
            </a:r>
          </a:p>
        </p:txBody>
      </p:sp>
      <p:sp>
        <p:nvSpPr>
          <p:cNvPr id="3" name="Subtitle 2">
            <a:extLst>
              <a:ext uri="{FF2B5EF4-FFF2-40B4-BE49-F238E27FC236}">
                <a16:creationId xmlns:a16="http://schemas.microsoft.com/office/drawing/2014/main" id="{AB4EFB40-5420-4C2A-8C4E-0D7144D62B84}"/>
              </a:ext>
            </a:extLst>
          </p:cNvPr>
          <p:cNvSpPr>
            <a:spLocks noGrp="1"/>
          </p:cNvSpPr>
          <p:nvPr>
            <p:ph type="subTitle" idx="1"/>
          </p:nvPr>
        </p:nvSpPr>
        <p:spPr/>
        <p:txBody>
          <a:bodyPr/>
          <a:lstStyle/>
          <a:p>
            <a:endParaRPr lang="en-US" dirty="0"/>
          </a:p>
          <a:p>
            <a:r>
              <a:rPr lang="en-US" dirty="0"/>
              <a:t>Ashish Jain / 9888 570 759 / </a:t>
            </a:r>
            <a:r>
              <a:rPr lang="en-US" dirty="0">
                <a:hlinkClick r:id="rId2"/>
              </a:rPr>
              <a:t>ashishjain1547@gmail.com</a:t>
            </a:r>
            <a:endParaRPr lang="en-US" dirty="0"/>
          </a:p>
          <a:p>
            <a:r>
              <a:rPr lang="en-US" dirty="0"/>
              <a:t>Dated: 2021-Aug-15</a:t>
            </a:r>
          </a:p>
        </p:txBody>
      </p:sp>
    </p:spTree>
    <p:extLst>
      <p:ext uri="{BB962C8B-B14F-4D97-AF65-F5344CB8AC3E}">
        <p14:creationId xmlns:p14="http://schemas.microsoft.com/office/powerpoint/2010/main" val="109020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E63FF120-0725-4C24-8A13-FB1E781BC29E}"/>
              </a:ext>
            </a:extLst>
          </p:cNvPr>
          <p:cNvPicPr>
            <a:picLocks noChangeAspect="1"/>
          </p:cNvPicPr>
          <p:nvPr/>
        </p:nvPicPr>
        <p:blipFill>
          <a:blip r:embed="rId2"/>
          <a:stretch>
            <a:fillRect/>
          </a:stretch>
        </p:blipFill>
        <p:spPr>
          <a:xfrm>
            <a:off x="419100" y="78348"/>
            <a:ext cx="11325165" cy="6684402"/>
          </a:xfrm>
          <a:prstGeom prst="rect">
            <a:avLst/>
          </a:prstGeom>
        </p:spPr>
      </p:pic>
    </p:spTree>
    <p:extLst>
      <p:ext uri="{BB962C8B-B14F-4D97-AF65-F5344CB8AC3E}">
        <p14:creationId xmlns:p14="http://schemas.microsoft.com/office/powerpoint/2010/main" val="261178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CF192-19C6-4313-8061-EAF8535E4563}"/>
              </a:ext>
            </a:extLst>
          </p:cNvPr>
          <p:cNvSpPr txBox="1"/>
          <p:nvPr/>
        </p:nvSpPr>
        <p:spPr>
          <a:xfrm>
            <a:off x="0" y="0"/>
            <a:ext cx="11785600" cy="4524315"/>
          </a:xfrm>
          <a:prstGeom prst="rect">
            <a:avLst/>
          </a:prstGeom>
          <a:noFill/>
        </p:spPr>
        <p:txBody>
          <a:bodyPr wrap="square">
            <a:spAutoFit/>
          </a:bodyPr>
          <a:lstStyle/>
          <a:p>
            <a:pPr algn="l"/>
            <a:r>
              <a:rPr lang="en-US" sz="1800" b="0" i="0" u="none" strike="noStrike" baseline="0" dirty="0">
                <a:solidFill>
                  <a:srgbClr val="262626"/>
                </a:solidFill>
                <a:latin typeface="Courier"/>
              </a:rPr>
              <a:t>Explaining </a:t>
            </a:r>
          </a:p>
          <a:p>
            <a:pPr algn="l"/>
            <a:r>
              <a:rPr lang="en-US" sz="1800" b="0" i="0" u="none" strike="noStrike" baseline="0" dirty="0">
                <a:solidFill>
                  <a:srgbClr val="262626"/>
                </a:solidFill>
                <a:latin typeface="Courier"/>
              </a:rPr>
              <a:t>1) Thomas Jefferson began building Monticello at the</a:t>
            </a:r>
            <a:r>
              <a:rPr lang="en-US" dirty="0">
                <a:solidFill>
                  <a:srgbClr val="262626"/>
                </a:solidFill>
                <a:latin typeface="Courier"/>
              </a:rPr>
              <a:t> </a:t>
            </a:r>
            <a:r>
              <a:rPr lang="en-US" sz="1800" b="0" i="0" u="none" strike="noStrike" baseline="0" dirty="0">
                <a:solidFill>
                  <a:srgbClr val="262626"/>
                </a:solidFill>
                <a:latin typeface="Courier"/>
              </a:rPr>
              <a:t>age of 26.</a:t>
            </a:r>
          </a:p>
          <a:p>
            <a:pPr algn="l"/>
            <a:endParaRPr lang="en-US" sz="1800" b="0" i="0" u="none" strike="noStrike" baseline="0" dirty="0">
              <a:solidFill>
                <a:srgbClr val="262626"/>
              </a:solidFill>
              <a:latin typeface="Courier"/>
            </a:endParaRPr>
          </a:p>
          <a:p>
            <a:pPr algn="l"/>
            <a:r>
              <a:rPr lang="en-US" sz="1800" b="0" i="0" u="none" strike="noStrike" baseline="0" dirty="0">
                <a:solidFill>
                  <a:srgbClr val="262626"/>
                </a:solidFill>
                <a:latin typeface="Courier"/>
              </a:rPr>
              <a:t>2) Construction was done mostly by local masons and carpenters.</a:t>
            </a:r>
          </a:p>
          <a:p>
            <a:pPr algn="l"/>
            <a:endParaRPr lang="en-US" dirty="0">
              <a:solidFill>
                <a:srgbClr val="262626"/>
              </a:solidFill>
              <a:latin typeface="Courier"/>
            </a:endParaRPr>
          </a:p>
          <a:p>
            <a:pPr algn="l"/>
            <a:r>
              <a:rPr lang="en-US" dirty="0">
                <a:solidFill>
                  <a:srgbClr val="262626"/>
                </a:solidFill>
                <a:latin typeface="Courier"/>
              </a:rPr>
              <a:t>3) </a:t>
            </a:r>
            <a:r>
              <a:rPr lang="en-US" sz="1800" b="0" i="0" u="none" strike="noStrike" baseline="0" dirty="0">
                <a:solidFill>
                  <a:srgbClr val="262626"/>
                </a:solidFill>
                <a:latin typeface="Courier"/>
              </a:rPr>
              <a:t>He moved into the South Pavilion in 1770.</a:t>
            </a:r>
          </a:p>
          <a:p>
            <a:pPr algn="l"/>
            <a:endParaRPr lang="en-US" dirty="0">
              <a:solidFill>
                <a:srgbClr val="262626"/>
              </a:solidFill>
              <a:latin typeface="Courier"/>
            </a:endParaRPr>
          </a:p>
          <a:p>
            <a:pPr algn="l"/>
            <a:r>
              <a:rPr lang="en-US" dirty="0">
                <a:solidFill>
                  <a:srgbClr val="262626"/>
                </a:solidFill>
                <a:latin typeface="Courier"/>
              </a:rPr>
              <a:t>4) </a:t>
            </a:r>
            <a:r>
              <a:rPr lang="en-US" sz="1800" b="0" i="0" u="none" strike="noStrike" baseline="0" dirty="0">
                <a:solidFill>
                  <a:srgbClr val="262626"/>
                </a:solidFill>
                <a:latin typeface="Courier"/>
              </a:rPr>
              <a:t>Turning Monticello into a neoclassical masterpiece was Jefferson's obsession.</a:t>
            </a:r>
          </a:p>
          <a:p>
            <a:pPr algn="l"/>
            <a:endParaRPr lang="en-US" dirty="0">
              <a:solidFill>
                <a:srgbClr val="262626"/>
              </a:solidFill>
              <a:latin typeface="Courier"/>
            </a:endParaRPr>
          </a:p>
          <a:p>
            <a:pPr algn="l"/>
            <a:r>
              <a:rPr lang="en-US" dirty="0">
                <a:solidFill>
                  <a:srgbClr val="262626"/>
                </a:solidFill>
                <a:latin typeface="Courier"/>
              </a:rPr>
              <a:t>We have 26 and 1770 as Numbers.</a:t>
            </a:r>
          </a:p>
          <a:p>
            <a:pPr algn="l"/>
            <a:endParaRPr lang="en-US" dirty="0">
              <a:solidFill>
                <a:srgbClr val="262626"/>
              </a:solidFill>
              <a:latin typeface="Courier"/>
            </a:endParaRPr>
          </a:p>
          <a:p>
            <a:pPr algn="l"/>
            <a:r>
              <a:rPr lang="en-US" dirty="0">
                <a:solidFill>
                  <a:srgbClr val="262626"/>
                </a:solidFill>
                <a:latin typeface="Courier"/>
              </a:rPr>
              <a:t>First step to building vocabulary is sorting the words:</a:t>
            </a:r>
          </a:p>
          <a:p>
            <a:pPr algn="l"/>
            <a:endParaRPr lang="en-US" dirty="0">
              <a:solidFill>
                <a:srgbClr val="262626"/>
              </a:solidFill>
              <a:latin typeface="Courier"/>
            </a:endParaRPr>
          </a:p>
          <a:p>
            <a:pPr algn="l"/>
            <a:r>
              <a:rPr lang="en-US" dirty="0">
                <a:solidFill>
                  <a:srgbClr val="262626"/>
                </a:solidFill>
                <a:latin typeface="Courier"/>
              </a:rPr>
              <a:t>Sorting the words:</a:t>
            </a:r>
          </a:p>
          <a:p>
            <a:pPr algn="l"/>
            <a:endParaRPr lang="en-US" dirty="0">
              <a:solidFill>
                <a:srgbClr val="262626"/>
              </a:solidFill>
              <a:latin typeface="Courier"/>
            </a:endParaRPr>
          </a:p>
          <a:p>
            <a:pPr algn="l"/>
            <a:r>
              <a:rPr lang="en-US" dirty="0"/>
              <a:t>1770, 26, Construction, He…</a:t>
            </a:r>
          </a:p>
        </p:txBody>
      </p:sp>
    </p:spTree>
    <p:extLst>
      <p:ext uri="{BB962C8B-B14F-4D97-AF65-F5344CB8AC3E}">
        <p14:creationId xmlns:p14="http://schemas.microsoft.com/office/powerpoint/2010/main" val="385841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C164EB-7723-4F9C-B601-72F1263DE16D}"/>
              </a:ext>
            </a:extLst>
          </p:cNvPr>
          <p:cNvSpPr txBox="1"/>
          <p:nvPr/>
        </p:nvSpPr>
        <p:spPr>
          <a:xfrm>
            <a:off x="96729" y="0"/>
            <a:ext cx="8904395" cy="1077218"/>
          </a:xfrm>
          <a:prstGeom prst="rect">
            <a:avLst/>
          </a:prstGeom>
          <a:noFill/>
        </p:spPr>
        <p:txBody>
          <a:bodyPr wrap="square">
            <a:spAutoFit/>
          </a:bodyPr>
          <a:lstStyle/>
          <a:p>
            <a:r>
              <a:rPr lang="en-US" sz="3200" b="1" dirty="0"/>
              <a:t>Dot product / Inner product / Scalar product</a:t>
            </a:r>
          </a:p>
          <a:p>
            <a:endParaRPr lang="en-US" sz="3200" b="1" dirty="0"/>
          </a:p>
        </p:txBody>
      </p:sp>
      <p:pic>
        <p:nvPicPr>
          <p:cNvPr id="7" name="Picture 6" descr="Graphical user interface, text, application&#10;&#10;Description automatically generated">
            <a:extLst>
              <a:ext uri="{FF2B5EF4-FFF2-40B4-BE49-F238E27FC236}">
                <a16:creationId xmlns:a16="http://schemas.microsoft.com/office/drawing/2014/main" id="{4D49D53F-BAA6-4037-AC41-E9BDE1535876}"/>
              </a:ext>
            </a:extLst>
          </p:cNvPr>
          <p:cNvPicPr>
            <a:picLocks noChangeAspect="1"/>
          </p:cNvPicPr>
          <p:nvPr/>
        </p:nvPicPr>
        <p:blipFill>
          <a:blip r:embed="rId2"/>
          <a:stretch>
            <a:fillRect/>
          </a:stretch>
        </p:blipFill>
        <p:spPr>
          <a:xfrm>
            <a:off x="126750" y="636118"/>
            <a:ext cx="11714250" cy="3802531"/>
          </a:xfrm>
          <a:prstGeom prst="rect">
            <a:avLst/>
          </a:prstGeom>
        </p:spPr>
      </p:pic>
    </p:spTree>
    <p:extLst>
      <p:ext uri="{BB962C8B-B14F-4D97-AF65-F5344CB8AC3E}">
        <p14:creationId xmlns:p14="http://schemas.microsoft.com/office/powerpoint/2010/main" val="33671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FE30D14A-F25B-43AC-94C1-79766A481047}"/>
              </a:ext>
            </a:extLst>
          </p:cNvPr>
          <p:cNvPicPr>
            <a:picLocks noChangeAspect="1"/>
          </p:cNvPicPr>
          <p:nvPr/>
        </p:nvPicPr>
        <p:blipFill>
          <a:blip r:embed="rId2"/>
          <a:stretch>
            <a:fillRect/>
          </a:stretch>
        </p:blipFill>
        <p:spPr>
          <a:xfrm>
            <a:off x="245473" y="72036"/>
            <a:ext cx="10856820" cy="6511644"/>
          </a:xfrm>
          <a:prstGeom prst="rect">
            <a:avLst/>
          </a:prstGeom>
        </p:spPr>
      </p:pic>
    </p:spTree>
    <p:extLst>
      <p:ext uri="{BB962C8B-B14F-4D97-AF65-F5344CB8AC3E}">
        <p14:creationId xmlns:p14="http://schemas.microsoft.com/office/powerpoint/2010/main" val="328148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A7E77C-A090-4C7E-A347-0F1EC9B45A12}"/>
              </a:ext>
            </a:extLst>
          </p:cNvPr>
          <p:cNvSpPr txBox="1"/>
          <p:nvPr/>
        </p:nvSpPr>
        <p:spPr>
          <a:xfrm>
            <a:off x="193040" y="136942"/>
            <a:ext cx="11236960" cy="1692771"/>
          </a:xfrm>
          <a:prstGeom prst="rect">
            <a:avLst/>
          </a:prstGeom>
          <a:noFill/>
        </p:spPr>
        <p:txBody>
          <a:bodyPr wrap="square">
            <a:spAutoFit/>
          </a:bodyPr>
          <a:lstStyle/>
          <a:p>
            <a:r>
              <a:rPr lang="en-US" sz="3200" b="1" dirty="0"/>
              <a:t>Geometric Definition</a:t>
            </a:r>
          </a:p>
          <a:p>
            <a:endParaRPr lang="en-US" dirty="0"/>
          </a:p>
          <a:p>
            <a:r>
              <a:rPr lang="en-US" dirty="0"/>
              <a:t>In Euclidean space, a Euclidean vector is a geometric object that possesses both a magnitude and a direction. A vector can be pictured as an arrow. Its magnitude is its length, and its direction is the direction to which the arrow points. The magnitude of a vector “</a:t>
            </a:r>
            <a:r>
              <a:rPr lang="en-US" b="1" dirty="0"/>
              <a:t>a”</a:t>
            </a:r>
            <a:r>
              <a:rPr lang="en-US" dirty="0"/>
              <a:t> is denoted by ||a||. The dot product of two Euclidean vectors a and b is defined by:</a:t>
            </a:r>
          </a:p>
        </p:txBody>
      </p:sp>
      <p:pic>
        <p:nvPicPr>
          <p:cNvPr id="6" name="Picture 5" descr="Graphical user interface, text, application, email&#10;&#10;Description automatically generated">
            <a:extLst>
              <a:ext uri="{FF2B5EF4-FFF2-40B4-BE49-F238E27FC236}">
                <a16:creationId xmlns:a16="http://schemas.microsoft.com/office/drawing/2014/main" id="{7DFD12F2-73E4-44EC-9A07-68E791BE5BA5}"/>
              </a:ext>
            </a:extLst>
          </p:cNvPr>
          <p:cNvPicPr>
            <a:picLocks noChangeAspect="1"/>
          </p:cNvPicPr>
          <p:nvPr/>
        </p:nvPicPr>
        <p:blipFill>
          <a:blip r:embed="rId2"/>
          <a:stretch>
            <a:fillRect/>
          </a:stretch>
        </p:blipFill>
        <p:spPr>
          <a:xfrm>
            <a:off x="193040" y="1829712"/>
            <a:ext cx="10576560" cy="4797143"/>
          </a:xfrm>
          <a:prstGeom prst="rect">
            <a:avLst/>
          </a:prstGeom>
        </p:spPr>
      </p:pic>
    </p:spTree>
    <p:extLst>
      <p:ext uri="{BB962C8B-B14F-4D97-AF65-F5344CB8AC3E}">
        <p14:creationId xmlns:p14="http://schemas.microsoft.com/office/powerpoint/2010/main" val="194229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E83562D-3B76-4B74-B9DE-0982A328F64C}"/>
              </a:ext>
            </a:extLst>
          </p:cNvPr>
          <p:cNvPicPr>
            <a:picLocks noChangeAspect="1"/>
          </p:cNvPicPr>
          <p:nvPr/>
        </p:nvPicPr>
        <p:blipFill>
          <a:blip r:embed="rId2"/>
          <a:stretch>
            <a:fillRect/>
          </a:stretch>
        </p:blipFill>
        <p:spPr>
          <a:xfrm>
            <a:off x="151760" y="175926"/>
            <a:ext cx="11810557" cy="5291424"/>
          </a:xfrm>
          <a:prstGeom prst="rect">
            <a:avLst/>
          </a:prstGeom>
        </p:spPr>
      </p:pic>
    </p:spTree>
    <p:extLst>
      <p:ext uri="{BB962C8B-B14F-4D97-AF65-F5344CB8AC3E}">
        <p14:creationId xmlns:p14="http://schemas.microsoft.com/office/powerpoint/2010/main" val="66666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27457-1E35-42B8-8180-795C83757F87}"/>
              </a:ext>
            </a:extLst>
          </p:cNvPr>
          <p:cNvSpPr txBox="1"/>
          <p:nvPr/>
        </p:nvSpPr>
        <p:spPr>
          <a:xfrm>
            <a:off x="812800" y="772160"/>
            <a:ext cx="9174480" cy="4247317"/>
          </a:xfrm>
          <a:prstGeom prst="rect">
            <a:avLst/>
          </a:prstGeom>
          <a:noFill/>
        </p:spPr>
        <p:txBody>
          <a:bodyPr wrap="square" rtlCol="0">
            <a:spAutoFit/>
          </a:bodyPr>
          <a:lstStyle/>
          <a:p>
            <a:r>
              <a:rPr lang="en-US" dirty="0"/>
              <a:t>Sent0 = I am Ashish.</a:t>
            </a:r>
          </a:p>
          <a:p>
            <a:r>
              <a:rPr lang="en-US" dirty="0"/>
              <a:t>Sent1 = Maybe am not.</a:t>
            </a:r>
          </a:p>
          <a:p>
            <a:endParaRPr lang="en-US" dirty="0"/>
          </a:p>
          <a:p>
            <a:r>
              <a:rPr lang="en-US" dirty="0"/>
              <a:t>Words:  I   am    Ashish   Maybe   not</a:t>
            </a:r>
          </a:p>
          <a:p>
            <a:endParaRPr lang="en-US" dirty="0"/>
          </a:p>
          <a:p>
            <a:r>
              <a:rPr lang="en-US" dirty="0"/>
              <a:t>Sent0    1    1          1            0            0</a:t>
            </a:r>
          </a:p>
          <a:p>
            <a:r>
              <a:rPr lang="en-US" dirty="0"/>
              <a:t>Sent1    0    1          0           1            1</a:t>
            </a:r>
          </a:p>
          <a:p>
            <a:endParaRPr lang="en-US" dirty="0"/>
          </a:p>
          <a:p>
            <a:r>
              <a:rPr lang="en-US" dirty="0"/>
              <a:t>SENT0.SENT1 = (1*0) + (1 * 1) + (1 * 0) + (0 * 1) + (0 *1)</a:t>
            </a:r>
          </a:p>
          <a:p>
            <a:endParaRPr lang="en-US" dirty="0"/>
          </a:p>
          <a:p>
            <a:r>
              <a:rPr lang="en-US" dirty="0"/>
              <a:t>= 1</a:t>
            </a:r>
          </a:p>
          <a:p>
            <a:endParaRPr lang="en-US" dirty="0"/>
          </a:p>
          <a:p>
            <a:r>
              <a:rPr lang="en-US" dirty="0"/>
              <a:t>Number of common words in these two sentences is “1”.</a:t>
            </a:r>
          </a:p>
          <a:p>
            <a:endParaRPr lang="en-US" dirty="0"/>
          </a:p>
          <a:p>
            <a:r>
              <a:rPr lang="en-US" dirty="0">
                <a:sym typeface="Wingdings" panose="05000000000000000000" pitchFamily="2" charset="2"/>
              </a:rPr>
              <a:t> An application of dot product.</a:t>
            </a:r>
            <a:endParaRPr lang="en-US" dirty="0"/>
          </a:p>
        </p:txBody>
      </p:sp>
    </p:spTree>
    <p:extLst>
      <p:ext uri="{BB962C8B-B14F-4D97-AF65-F5344CB8AC3E}">
        <p14:creationId xmlns:p14="http://schemas.microsoft.com/office/powerpoint/2010/main" val="76924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7A56C-6E5E-42B5-85E6-00437BC530FC}"/>
              </a:ext>
            </a:extLst>
          </p:cNvPr>
          <p:cNvSpPr txBox="1"/>
          <p:nvPr/>
        </p:nvSpPr>
        <p:spPr>
          <a:xfrm>
            <a:off x="108751" y="0"/>
            <a:ext cx="11991513" cy="5632311"/>
          </a:xfrm>
          <a:prstGeom prst="rect">
            <a:avLst/>
          </a:prstGeom>
          <a:noFill/>
        </p:spPr>
        <p:txBody>
          <a:bodyPr wrap="square">
            <a:spAutoFit/>
          </a:bodyPr>
          <a:lstStyle/>
          <a:p>
            <a:pPr algn="l"/>
            <a:r>
              <a:rPr lang="en-US" sz="3600" b="0" i="0" u="none" strike="noStrike" baseline="0" dirty="0">
                <a:solidFill>
                  <a:srgbClr val="262626"/>
                </a:solidFill>
                <a:latin typeface="NewBaskerville-Roman"/>
              </a:rPr>
              <a:t>Several Python libraries implement tokenizers, each with its own advantages and disadvantages:</a:t>
            </a:r>
          </a:p>
          <a:p>
            <a:pPr algn="l"/>
            <a:endParaRPr lang="en-US" sz="3600" b="0" i="0" u="none" strike="noStrike" baseline="0" dirty="0">
              <a:solidFill>
                <a:srgbClr val="262626"/>
              </a:solidFill>
              <a:latin typeface="NewBaskerville-Roman"/>
            </a:endParaRPr>
          </a:p>
          <a:p>
            <a:pPr algn="l"/>
            <a:r>
              <a:rPr lang="en-US" sz="2800" b="0" i="0" u="none" strike="noStrike" baseline="0" dirty="0">
                <a:solidFill>
                  <a:srgbClr val="CDA759"/>
                </a:solidFill>
                <a:latin typeface="Wingdings2"/>
              </a:rPr>
              <a:t> </a:t>
            </a:r>
            <a:r>
              <a:rPr lang="en-US" sz="3600" b="0" i="1" u="none" strike="noStrike" baseline="0" dirty="0" err="1">
                <a:solidFill>
                  <a:srgbClr val="262626"/>
                </a:solidFill>
                <a:latin typeface="NewBaskerville-Italic"/>
              </a:rPr>
              <a:t>spaCy</a:t>
            </a:r>
            <a:r>
              <a:rPr lang="en-US" sz="3600" b="0" i="0" u="none" strike="noStrike" baseline="0" dirty="0">
                <a:solidFill>
                  <a:srgbClr val="262626"/>
                </a:solidFill>
                <a:latin typeface="NewBaskerville-Roman"/>
              </a:rPr>
              <a:t>—Accurate , flexible, fast, Python</a:t>
            </a:r>
          </a:p>
          <a:p>
            <a:pPr algn="l"/>
            <a:endParaRPr lang="en-US" sz="3600" b="0" i="0" u="none" strike="noStrike" baseline="0" dirty="0">
              <a:solidFill>
                <a:srgbClr val="262626"/>
              </a:solidFill>
              <a:latin typeface="NewBaskerville-Roman"/>
            </a:endParaRPr>
          </a:p>
          <a:p>
            <a:pPr algn="l"/>
            <a:r>
              <a:rPr lang="en-US" sz="2800" b="0" i="0" u="none" strike="noStrike" baseline="0" dirty="0">
                <a:solidFill>
                  <a:srgbClr val="CDA759"/>
                </a:solidFill>
                <a:latin typeface="Wingdings2"/>
              </a:rPr>
              <a:t> </a:t>
            </a:r>
            <a:r>
              <a:rPr lang="en-US" sz="3600" b="0" i="1" u="none" strike="noStrike" baseline="0" dirty="0">
                <a:solidFill>
                  <a:srgbClr val="262626"/>
                </a:solidFill>
                <a:latin typeface="NewBaskerville-Italic"/>
              </a:rPr>
              <a:t>Stanford </a:t>
            </a:r>
            <a:r>
              <a:rPr lang="en-US" sz="3600" b="0" i="1" u="none" strike="noStrike" baseline="0" dirty="0" err="1">
                <a:solidFill>
                  <a:srgbClr val="262626"/>
                </a:solidFill>
                <a:latin typeface="NewBaskerville-Italic"/>
              </a:rPr>
              <a:t>CoreNLP</a:t>
            </a:r>
            <a:r>
              <a:rPr lang="en-US" sz="3600" b="0" i="0" u="none" strike="noStrike" baseline="0" dirty="0">
                <a:solidFill>
                  <a:srgbClr val="262626"/>
                </a:solidFill>
                <a:latin typeface="NewBaskerville-Roman"/>
              </a:rPr>
              <a:t>—More accurate, less flexible, fast, depends on Java 8</a:t>
            </a:r>
          </a:p>
          <a:p>
            <a:pPr algn="l"/>
            <a:endParaRPr lang="en-US" sz="3600" b="0" i="0" u="none" strike="noStrike" baseline="0" dirty="0">
              <a:solidFill>
                <a:srgbClr val="262626"/>
              </a:solidFill>
              <a:latin typeface="NewBaskerville-Roman"/>
            </a:endParaRPr>
          </a:p>
          <a:p>
            <a:pPr algn="l"/>
            <a:r>
              <a:rPr lang="en-US" sz="2800" b="0" i="0" u="none" strike="noStrike" baseline="0" dirty="0">
                <a:solidFill>
                  <a:srgbClr val="CDA759"/>
                </a:solidFill>
                <a:latin typeface="Wingdings2"/>
              </a:rPr>
              <a:t> </a:t>
            </a:r>
            <a:r>
              <a:rPr lang="en-US" sz="3600" b="0" i="1" u="none" strike="noStrike" baseline="0" dirty="0">
                <a:solidFill>
                  <a:srgbClr val="262626"/>
                </a:solidFill>
                <a:latin typeface="NewBaskerville-Italic"/>
              </a:rPr>
              <a:t>NLTK</a:t>
            </a:r>
            <a:r>
              <a:rPr lang="en-US" sz="3600" b="0" i="0" u="none" strike="noStrike" baseline="0" dirty="0">
                <a:solidFill>
                  <a:srgbClr val="262626"/>
                </a:solidFill>
                <a:latin typeface="NewBaskerville-Roman"/>
              </a:rPr>
              <a:t>—Standard used by many NLP contests and comparisons, popular, Python</a:t>
            </a:r>
            <a:endParaRPr lang="en-US" sz="3600" dirty="0"/>
          </a:p>
        </p:txBody>
      </p:sp>
    </p:spTree>
    <p:extLst>
      <p:ext uri="{BB962C8B-B14F-4D97-AF65-F5344CB8AC3E}">
        <p14:creationId xmlns:p14="http://schemas.microsoft.com/office/powerpoint/2010/main" val="258688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C4EC3-3D9B-4944-B10A-8BB3233A6585}"/>
              </a:ext>
            </a:extLst>
          </p:cNvPr>
          <p:cNvSpPr txBox="1"/>
          <p:nvPr/>
        </p:nvSpPr>
        <p:spPr>
          <a:xfrm>
            <a:off x="106531" y="0"/>
            <a:ext cx="11816179" cy="2523768"/>
          </a:xfrm>
          <a:prstGeom prst="rect">
            <a:avLst/>
          </a:prstGeom>
          <a:noFill/>
        </p:spPr>
        <p:txBody>
          <a:bodyPr wrap="square">
            <a:spAutoFit/>
          </a:bodyPr>
          <a:lstStyle/>
          <a:p>
            <a:pPr algn="l"/>
            <a:r>
              <a:rPr lang="en-US" sz="3200" b="1" i="0" u="none" strike="noStrike" baseline="0" dirty="0">
                <a:solidFill>
                  <a:srgbClr val="262626"/>
                </a:solidFill>
                <a:latin typeface="NewBaskerville-Roman"/>
              </a:rPr>
              <a:t>Treebank Word Tokenizer</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An even better tokenizer is the Treebank Word Tokenizer from the NLTK package. It incorporates a variety of common rules for English word tokenization. For example, it separates phrase-terminating punctuation (?!.;,) from adjacent tokens and retains decimal numbers containing a period as a single token. In addition, it contains rules for English contractions. For example, “don’t” is tokenized as </a:t>
            </a:r>
            <a:r>
              <a:rPr lang="en-US" sz="1600" b="0" i="0" u="none" strike="noStrike" baseline="0" dirty="0">
                <a:solidFill>
                  <a:srgbClr val="262626"/>
                </a:solidFill>
                <a:latin typeface="Courier"/>
              </a:rPr>
              <a:t>["do", "</a:t>
            </a:r>
            <a:r>
              <a:rPr lang="en-US" sz="1600" b="0" i="0" u="none" strike="noStrike" baseline="0" dirty="0" err="1">
                <a:solidFill>
                  <a:srgbClr val="262626"/>
                </a:solidFill>
                <a:latin typeface="Courier"/>
              </a:rPr>
              <a:t>n’t</a:t>
            </a:r>
            <a:r>
              <a:rPr lang="en-US" sz="1600" b="0" i="0" u="none" strike="noStrike" baseline="0" dirty="0">
                <a:solidFill>
                  <a:srgbClr val="262626"/>
                </a:solidFill>
                <a:latin typeface="Courier"/>
              </a:rPr>
              <a:t>"]</a:t>
            </a:r>
            <a:r>
              <a:rPr lang="en-US" sz="1800" b="0" i="0" u="none" strike="noStrike" baseline="0" dirty="0">
                <a:solidFill>
                  <a:srgbClr val="262626"/>
                </a:solidFill>
                <a:latin typeface="NewBaskerville-Roman"/>
              </a:rPr>
              <a:t>. This tokenization will help with subsequent steps in the NLP pipeline, such as stemming. You can find all the rules for the Treebank Tokenizer at: </a:t>
            </a:r>
          </a:p>
          <a:p>
            <a:pPr algn="l"/>
            <a:r>
              <a:rPr lang="en-US" sz="1800" b="0" i="1" u="none" strike="noStrike" baseline="0" dirty="0">
                <a:solidFill>
                  <a:srgbClr val="001CA7"/>
                </a:solidFill>
                <a:latin typeface="NewBaskerville-Roman"/>
              </a:rPr>
              <a:t>http://www.nltk.org/api/nltk.tokenize.html#module-nltk.tokenize.treebank</a:t>
            </a:r>
            <a:endParaRPr lang="en-US" i="1" dirty="0"/>
          </a:p>
        </p:txBody>
      </p:sp>
      <p:pic>
        <p:nvPicPr>
          <p:cNvPr id="5" name="Picture 4" descr="Graphical user interface, text, application, email&#10;&#10;Description automatically generated">
            <a:extLst>
              <a:ext uri="{FF2B5EF4-FFF2-40B4-BE49-F238E27FC236}">
                <a16:creationId xmlns:a16="http://schemas.microsoft.com/office/drawing/2014/main" id="{65BBEBC7-C1A8-4662-BCB6-9264949C6538}"/>
              </a:ext>
            </a:extLst>
          </p:cNvPr>
          <p:cNvPicPr>
            <a:picLocks noChangeAspect="1"/>
          </p:cNvPicPr>
          <p:nvPr/>
        </p:nvPicPr>
        <p:blipFill>
          <a:blip r:embed="rId2"/>
          <a:stretch>
            <a:fillRect/>
          </a:stretch>
        </p:blipFill>
        <p:spPr>
          <a:xfrm>
            <a:off x="144631" y="2599759"/>
            <a:ext cx="8402223" cy="4058216"/>
          </a:xfrm>
          <a:prstGeom prst="rect">
            <a:avLst/>
          </a:prstGeom>
        </p:spPr>
      </p:pic>
    </p:spTree>
    <p:extLst>
      <p:ext uri="{BB962C8B-B14F-4D97-AF65-F5344CB8AC3E}">
        <p14:creationId xmlns:p14="http://schemas.microsoft.com/office/powerpoint/2010/main" val="111611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40E19-9159-48AB-8EFA-C08EB8DCFFD7}"/>
              </a:ext>
            </a:extLst>
          </p:cNvPr>
          <p:cNvSpPr txBox="1"/>
          <p:nvPr/>
        </p:nvSpPr>
        <p:spPr>
          <a:xfrm>
            <a:off x="106532" y="0"/>
            <a:ext cx="11842812" cy="4585871"/>
          </a:xfrm>
          <a:prstGeom prst="rect">
            <a:avLst/>
          </a:prstGeom>
          <a:noFill/>
        </p:spPr>
        <p:txBody>
          <a:bodyPr wrap="square">
            <a:spAutoFit/>
          </a:bodyPr>
          <a:lstStyle/>
          <a:p>
            <a:pPr algn="l"/>
            <a:r>
              <a:rPr lang="en-US" sz="3200" b="1" i="0" u="none" strike="noStrike" baseline="0" dirty="0">
                <a:solidFill>
                  <a:srgbClr val="262626"/>
                </a:solidFill>
                <a:latin typeface="NewBaskerville-Roman"/>
              </a:rPr>
              <a:t>Stop Words: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Stop words are common words in any language that occur with a high frequency but carry much less substantive information about the meaning of a phrase. Examples of some common stop words include:</a:t>
            </a:r>
          </a:p>
          <a:p>
            <a:pPr algn="l"/>
            <a:endParaRPr lang="en-US" sz="800" b="0" i="0" u="none" strike="noStrike" baseline="0" dirty="0">
              <a:solidFill>
                <a:srgbClr val="262626"/>
              </a:solidFill>
              <a:latin typeface="NewBaskerville-Roman"/>
            </a:endParaRPr>
          </a:p>
          <a:p>
            <a:pPr algn="l"/>
            <a:r>
              <a:rPr lang="en-US" sz="1400" b="0" i="0" u="none" strike="noStrike" baseline="0" dirty="0">
                <a:solidFill>
                  <a:srgbClr val="CDA759"/>
                </a:solidFill>
                <a:latin typeface="Wingdings2"/>
              </a:rPr>
              <a:t> </a:t>
            </a:r>
            <a:r>
              <a:rPr lang="en-US" sz="1800" b="0" i="0" u="none" strike="noStrike" baseline="0" dirty="0">
                <a:solidFill>
                  <a:srgbClr val="262626"/>
                </a:solidFill>
                <a:latin typeface="NewBaskerville-Roman"/>
              </a:rPr>
              <a:t>a, an</a:t>
            </a:r>
          </a:p>
          <a:p>
            <a:pPr algn="l"/>
            <a:r>
              <a:rPr lang="en-US" sz="1400" b="0" i="0" u="none" strike="noStrike" baseline="0" dirty="0">
                <a:solidFill>
                  <a:srgbClr val="CDA759"/>
                </a:solidFill>
                <a:latin typeface="Wingdings2"/>
              </a:rPr>
              <a:t> </a:t>
            </a:r>
            <a:r>
              <a:rPr lang="en-US" sz="1800" b="0" i="0" u="none" strike="noStrike" baseline="0" dirty="0">
                <a:solidFill>
                  <a:srgbClr val="262626"/>
                </a:solidFill>
                <a:latin typeface="NewBaskerville-Roman"/>
              </a:rPr>
              <a:t>the, this</a:t>
            </a: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and, or</a:t>
            </a: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of, on</a:t>
            </a:r>
            <a:endParaRPr lang="en-US" dirty="0">
              <a:solidFill>
                <a:srgbClr val="262626"/>
              </a:solidFill>
              <a:latin typeface="NewBaskerville-Roman"/>
            </a:endParaRP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Historically, stop words have been excluded from NLP pipelines in order to reduce the computational effort to extract information from a text. Even though the words themselves carry little information, the stop words can provide important relational information as part of an </a:t>
            </a:r>
            <a:r>
              <a:rPr lang="en-US" sz="1800" b="0" i="1" u="none" strike="noStrike" baseline="0" dirty="0">
                <a:solidFill>
                  <a:srgbClr val="262626"/>
                </a:solidFill>
                <a:latin typeface="NewBaskerville-Italic"/>
              </a:rPr>
              <a:t>n</a:t>
            </a:r>
            <a:r>
              <a:rPr lang="en-US" sz="1800" b="0" i="0" u="none" strike="noStrike" baseline="0" dirty="0">
                <a:solidFill>
                  <a:srgbClr val="262626"/>
                </a:solidFill>
                <a:latin typeface="NewBaskerville-Roman"/>
              </a:rPr>
              <a:t>-gram. Consider these two examples: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Courier"/>
              </a:rPr>
              <a:t>Mark reported to the CEO</a:t>
            </a: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Courier"/>
              </a:rPr>
              <a:t>Suzanne reported as the CEO to the board</a:t>
            </a:r>
            <a:endParaRPr lang="en-US" sz="1800" b="0" i="0" u="none" strike="noStrike" baseline="0" dirty="0">
              <a:solidFill>
                <a:srgbClr val="262626"/>
              </a:solidFill>
              <a:latin typeface="NewBaskerville-Roman"/>
            </a:endParaRPr>
          </a:p>
        </p:txBody>
      </p:sp>
    </p:spTree>
    <p:extLst>
      <p:ext uri="{BB962C8B-B14F-4D97-AF65-F5344CB8AC3E}">
        <p14:creationId xmlns:p14="http://schemas.microsoft.com/office/powerpoint/2010/main" val="322299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7C999-9993-4AB8-B1DA-183C019DABCD}"/>
              </a:ext>
            </a:extLst>
          </p:cNvPr>
          <p:cNvSpPr>
            <a:spLocks noGrp="1"/>
          </p:cNvSpPr>
          <p:nvPr>
            <p:ph idx="1"/>
          </p:nvPr>
        </p:nvSpPr>
        <p:spPr>
          <a:xfrm>
            <a:off x="352425" y="419100"/>
            <a:ext cx="11001375" cy="5757863"/>
          </a:xfrm>
        </p:spPr>
        <p:txBody>
          <a:bodyPr>
            <a:normAutofit/>
          </a:bodyPr>
          <a:lstStyle/>
          <a:p>
            <a:pPr marL="0" indent="0">
              <a:buNone/>
            </a:pPr>
            <a:endParaRPr lang="en-US" sz="7200" dirty="0"/>
          </a:p>
          <a:p>
            <a:pPr marL="0" indent="0" algn="l">
              <a:buNone/>
            </a:pPr>
            <a:r>
              <a:rPr lang="en-US" sz="5400" b="0" i="0" u="none" strike="noStrike" baseline="0" dirty="0">
                <a:solidFill>
                  <a:srgbClr val="262626"/>
                </a:solidFill>
                <a:latin typeface="Courier"/>
              </a:rPr>
              <a:t>sentence = "Thomas Jefferson began building Monticello at the age of 26."</a:t>
            </a:r>
            <a:endParaRPr lang="en-US" sz="7200" dirty="0"/>
          </a:p>
        </p:txBody>
      </p:sp>
    </p:spTree>
    <p:extLst>
      <p:ext uri="{BB962C8B-B14F-4D97-AF65-F5344CB8AC3E}">
        <p14:creationId xmlns:p14="http://schemas.microsoft.com/office/powerpoint/2010/main" val="320609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4595F-10CF-481B-B6C8-61BE46137392}"/>
              </a:ext>
            </a:extLst>
          </p:cNvPr>
          <p:cNvSpPr txBox="1"/>
          <p:nvPr/>
        </p:nvSpPr>
        <p:spPr>
          <a:xfrm>
            <a:off x="292963" y="239697"/>
            <a:ext cx="11354540" cy="3785652"/>
          </a:xfrm>
          <a:prstGeom prst="rect">
            <a:avLst/>
          </a:prstGeom>
          <a:noFill/>
        </p:spPr>
        <p:txBody>
          <a:bodyPr wrap="square" rtlCol="0">
            <a:spAutoFit/>
          </a:bodyPr>
          <a:lstStyle/>
          <a:p>
            <a:r>
              <a:rPr lang="en-US" sz="8000" dirty="0"/>
              <a:t>Document Parsing Ends Here And: </a:t>
            </a:r>
          </a:p>
          <a:p>
            <a:r>
              <a:rPr lang="en-US" sz="8000" dirty="0"/>
              <a:t>Word Embeddings Begin.</a:t>
            </a:r>
          </a:p>
        </p:txBody>
      </p:sp>
    </p:spTree>
    <p:extLst>
      <p:ext uri="{BB962C8B-B14F-4D97-AF65-F5344CB8AC3E}">
        <p14:creationId xmlns:p14="http://schemas.microsoft.com/office/powerpoint/2010/main" val="416822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EE372-77DE-42D9-893B-92E86D475094}"/>
              </a:ext>
            </a:extLst>
          </p:cNvPr>
          <p:cNvSpPr txBox="1"/>
          <p:nvPr/>
        </p:nvSpPr>
        <p:spPr>
          <a:xfrm>
            <a:off x="221941" y="144586"/>
            <a:ext cx="11301274" cy="5878532"/>
          </a:xfrm>
          <a:prstGeom prst="rect">
            <a:avLst/>
          </a:prstGeom>
          <a:noFill/>
        </p:spPr>
        <p:txBody>
          <a:bodyPr wrap="square">
            <a:spAutoFit/>
          </a:bodyPr>
          <a:lstStyle/>
          <a:p>
            <a:pPr algn="l"/>
            <a:r>
              <a:rPr lang="en-US" sz="4000" b="1" i="0" u="none" strike="noStrike" baseline="0" dirty="0">
                <a:solidFill>
                  <a:srgbClr val="262626"/>
                </a:solidFill>
                <a:latin typeface="NewBaskerville-Roman"/>
              </a:rPr>
              <a:t>Word Embeddings</a:t>
            </a:r>
          </a:p>
          <a:p>
            <a:pPr algn="l"/>
            <a:endParaRPr lang="en-US" sz="2400" b="1" dirty="0">
              <a:solidFill>
                <a:srgbClr val="262626"/>
              </a:solidFill>
              <a:latin typeface="NewBaskerville-Roman"/>
            </a:endParaRPr>
          </a:p>
          <a:p>
            <a:pPr algn="l"/>
            <a:r>
              <a:rPr lang="en-US" sz="2400" b="0" i="0" u="none" strike="noStrike" baseline="0" dirty="0">
                <a:solidFill>
                  <a:srgbClr val="262626"/>
                </a:solidFill>
                <a:latin typeface="NewBaskerville-Roman"/>
              </a:rPr>
              <a:t>One of the most exciting recent advancements in NLP is the “discovery” of word vectors. This chapter will help you understand what they are and how to use them to do some surprisingly powerful things. You’ll learn how to recover some of the fuzziness and subtlety of word meaning that was lost in the approximations of earlier chapters.</a:t>
            </a:r>
          </a:p>
          <a:p>
            <a:pPr algn="l"/>
            <a:endParaRPr lang="en-US" sz="2400" b="0" i="0" u="none" strike="noStrike" baseline="0" dirty="0">
              <a:solidFill>
                <a:srgbClr val="262626"/>
              </a:solidFill>
              <a:latin typeface="NewBaskerville-Roman"/>
            </a:endParaRPr>
          </a:p>
          <a:p>
            <a:pPr algn="l"/>
            <a:r>
              <a:rPr lang="en-US" sz="2400" b="0" i="0" u="none" strike="noStrike" baseline="0" dirty="0">
                <a:solidFill>
                  <a:srgbClr val="262626"/>
                </a:solidFill>
                <a:latin typeface="NewBaskerville-Roman"/>
              </a:rPr>
              <a:t>In the previous chapters, we ignored the nearby context of a word. We ignored the words around each word. We ignored the effect the neighbors of a word have on its meaning and how those relationships affect the overall meaning of a statement. Our bag-of-words concept jumbled all the words from each document together into a statistical bag. In this chapter, you’ll create much smaller bags of words from a “neighborhood” of only a few words, typically fewer than 10 tokens. You’ll also ensure that these neighborhoods of meaning don’t spill over into adjacent sentences. This process will help focus your word vector training on the relevant words.</a:t>
            </a:r>
            <a:endParaRPr lang="en-US" sz="2400" dirty="0"/>
          </a:p>
        </p:txBody>
      </p:sp>
    </p:spTree>
    <p:extLst>
      <p:ext uri="{BB962C8B-B14F-4D97-AF65-F5344CB8AC3E}">
        <p14:creationId xmlns:p14="http://schemas.microsoft.com/office/powerpoint/2010/main" val="256106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32A4A-D506-475C-8000-EA396FBC4BB2}"/>
              </a:ext>
            </a:extLst>
          </p:cNvPr>
          <p:cNvSpPr txBox="1"/>
          <p:nvPr/>
        </p:nvSpPr>
        <p:spPr>
          <a:xfrm>
            <a:off x="497150" y="1861560"/>
            <a:ext cx="10395752" cy="3847207"/>
          </a:xfrm>
          <a:prstGeom prst="rect">
            <a:avLst/>
          </a:prstGeom>
          <a:noFill/>
        </p:spPr>
        <p:txBody>
          <a:bodyPr wrap="square">
            <a:spAutoFit/>
          </a:bodyPr>
          <a:lstStyle/>
          <a:p>
            <a:pPr algn="l"/>
            <a:r>
              <a:rPr lang="en-US" sz="3200" b="1" u="none" strike="noStrike" baseline="0" dirty="0">
                <a:solidFill>
                  <a:srgbClr val="262626"/>
                </a:solidFill>
                <a:latin typeface="NewBaskerville-Italic"/>
              </a:rPr>
              <a:t>Word Vectors or Word Embeddings</a:t>
            </a:r>
          </a:p>
          <a:p>
            <a:pPr algn="l"/>
            <a:endParaRPr lang="en-US" sz="3200" b="1" u="none" strike="noStrike" baseline="0" dirty="0">
              <a:solidFill>
                <a:srgbClr val="262626"/>
              </a:solidFill>
              <a:latin typeface="NewBaskerville-Italic"/>
            </a:endParaRPr>
          </a:p>
          <a:p>
            <a:pPr algn="l"/>
            <a:r>
              <a:rPr lang="en-US" sz="1800" b="0" i="1" u="none" strike="noStrike" baseline="0" dirty="0">
                <a:solidFill>
                  <a:srgbClr val="262626"/>
                </a:solidFill>
                <a:latin typeface="NewBaskerville-Italic"/>
              </a:rPr>
              <a:t>Word vectors </a:t>
            </a:r>
            <a:r>
              <a:rPr lang="en-US" sz="1800" b="0" i="0" u="none" strike="noStrike" baseline="0" dirty="0">
                <a:solidFill>
                  <a:srgbClr val="262626"/>
                </a:solidFill>
                <a:latin typeface="NewBaskerville-Roman"/>
              </a:rPr>
              <a:t>are numerical vector representations of word semantics, or meaning, including literal and implied meaning. So word vectors can capture the connotation of words, like “</a:t>
            </a:r>
            <a:r>
              <a:rPr lang="en-US" sz="1800" b="0" i="0" u="none" strike="noStrike" baseline="0" dirty="0" err="1">
                <a:solidFill>
                  <a:srgbClr val="262626"/>
                </a:solidFill>
                <a:latin typeface="NewBaskerville-Roman"/>
              </a:rPr>
              <a:t>peopleness</a:t>
            </a:r>
            <a:r>
              <a:rPr lang="en-US" sz="1800" b="0" i="0" u="none" strike="noStrike" baseline="0" dirty="0">
                <a:solidFill>
                  <a:srgbClr val="262626"/>
                </a:solidFill>
                <a:latin typeface="NewBaskerville-Roman"/>
              </a:rPr>
              <a:t>,” “</a:t>
            </a:r>
            <a:r>
              <a:rPr lang="en-US" sz="1800" b="0" i="0" u="none" strike="noStrike" baseline="0" dirty="0" err="1">
                <a:solidFill>
                  <a:srgbClr val="262626"/>
                </a:solidFill>
                <a:latin typeface="NewBaskerville-Roman"/>
              </a:rPr>
              <a:t>animalness</a:t>
            </a:r>
            <a:r>
              <a:rPr lang="en-US" sz="1800" b="0" i="0" u="none" strike="noStrike" baseline="0" dirty="0">
                <a:solidFill>
                  <a:srgbClr val="262626"/>
                </a:solidFill>
                <a:latin typeface="NewBaskerville-Roman"/>
              </a:rPr>
              <a:t>,” “placeness,” “thingness,” and even “</a:t>
            </a:r>
            <a:r>
              <a:rPr lang="en-US" sz="1800" b="0" i="0" u="none" strike="noStrike" baseline="0" dirty="0" err="1">
                <a:solidFill>
                  <a:srgbClr val="262626"/>
                </a:solidFill>
                <a:latin typeface="NewBaskerville-Roman"/>
              </a:rPr>
              <a:t>conceptness</a:t>
            </a:r>
            <a:r>
              <a:rPr lang="en-US" sz="1800" b="0" i="0" u="none" strike="noStrike" baseline="0" dirty="0">
                <a:solidFill>
                  <a:srgbClr val="262626"/>
                </a:solidFill>
                <a:latin typeface="NewBaskerville-Roman"/>
              </a:rPr>
              <a:t>.” And they combine all that into a dense vector (no zeros) of floating point values. This dense vector enables queries and logical reasoning.</a:t>
            </a:r>
          </a:p>
          <a:p>
            <a:pPr algn="l"/>
            <a:endParaRPr lang="en-US" dirty="0">
              <a:solidFill>
                <a:srgbClr val="262626"/>
              </a:solidFill>
              <a:latin typeface="NewBaskerville-Roman"/>
            </a:endParaRPr>
          </a:p>
          <a:p>
            <a:pPr algn="l"/>
            <a:endParaRPr lang="en-US" sz="1800" b="0" i="0" u="none" strike="noStrike" baseline="0" dirty="0">
              <a:solidFill>
                <a:srgbClr val="262626"/>
              </a:solidFill>
              <a:latin typeface="NewBaskerville-Roman"/>
            </a:endParaRPr>
          </a:p>
          <a:p>
            <a:pPr algn="l"/>
            <a:r>
              <a:rPr lang="en-US" dirty="0">
                <a:solidFill>
                  <a:srgbClr val="262626"/>
                </a:solidFill>
                <a:latin typeface="NewBaskerville-Roman"/>
              </a:rPr>
              <a:t>BERT understands if you talk to it about Python, BERT would understand whether you are talking about a snake or the programming language.</a:t>
            </a:r>
            <a:endParaRPr lang="en-US" sz="1800" b="0" i="0" u="none" strike="noStrike" baseline="0" dirty="0">
              <a:solidFill>
                <a:srgbClr val="262626"/>
              </a:solidFill>
              <a:latin typeface="NewBaskerville-Roman"/>
            </a:endParaRPr>
          </a:p>
          <a:p>
            <a:pPr algn="l"/>
            <a:endParaRPr lang="en-US" dirty="0">
              <a:solidFill>
                <a:srgbClr val="262626"/>
              </a:solidFill>
              <a:latin typeface="NewBaskerville-Roman"/>
            </a:endParaRPr>
          </a:p>
          <a:p>
            <a:pPr algn="l"/>
            <a:endParaRPr lang="en-US" dirty="0"/>
          </a:p>
        </p:txBody>
      </p:sp>
    </p:spTree>
    <p:extLst>
      <p:ext uri="{BB962C8B-B14F-4D97-AF65-F5344CB8AC3E}">
        <p14:creationId xmlns:p14="http://schemas.microsoft.com/office/powerpoint/2010/main" val="27007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AC474-DDA1-47A8-98D6-9D0932921D48}"/>
              </a:ext>
            </a:extLst>
          </p:cNvPr>
          <p:cNvSpPr txBox="1"/>
          <p:nvPr/>
        </p:nvSpPr>
        <p:spPr>
          <a:xfrm>
            <a:off x="1118586" y="1225118"/>
            <a:ext cx="7315200" cy="1446550"/>
          </a:xfrm>
          <a:prstGeom prst="rect">
            <a:avLst/>
          </a:prstGeom>
          <a:noFill/>
        </p:spPr>
        <p:txBody>
          <a:bodyPr wrap="square" rtlCol="0">
            <a:spAutoFit/>
          </a:bodyPr>
          <a:lstStyle/>
          <a:p>
            <a:r>
              <a:rPr lang="en-US" sz="8800" b="1" dirty="0"/>
              <a:t>Thank you!</a:t>
            </a:r>
          </a:p>
        </p:txBody>
      </p:sp>
    </p:spTree>
    <p:extLst>
      <p:ext uri="{BB962C8B-B14F-4D97-AF65-F5344CB8AC3E}">
        <p14:creationId xmlns:p14="http://schemas.microsoft.com/office/powerpoint/2010/main" val="218398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3D8EC-36C7-4377-8DB2-A9C1C2AFB3E2}"/>
              </a:ext>
            </a:extLst>
          </p:cNvPr>
          <p:cNvSpPr>
            <a:spLocks noGrp="1"/>
          </p:cNvSpPr>
          <p:nvPr>
            <p:ph idx="1"/>
          </p:nvPr>
        </p:nvSpPr>
        <p:spPr>
          <a:xfrm>
            <a:off x="124287" y="142043"/>
            <a:ext cx="11931589" cy="6596108"/>
          </a:xfrm>
        </p:spPr>
        <p:txBody>
          <a:bodyPr>
            <a:normAutofit lnSpcReduction="10000"/>
          </a:bodyPr>
          <a:lstStyle/>
          <a:p>
            <a:pPr marL="0" indent="0">
              <a:buNone/>
            </a:pPr>
            <a:r>
              <a:rPr lang="en-US" dirty="0"/>
              <a:t>For the fundamental building blocks of NLP, there are equivalents in a computer</a:t>
            </a:r>
          </a:p>
          <a:p>
            <a:pPr marL="0" indent="0">
              <a:buNone/>
            </a:pPr>
            <a:r>
              <a:rPr lang="en-US" dirty="0"/>
              <a:t>language compiler:</a:t>
            </a:r>
          </a:p>
          <a:p>
            <a:pPr marL="0" indent="0">
              <a:buNone/>
            </a:pPr>
            <a:endParaRPr lang="en-US" dirty="0"/>
          </a:p>
          <a:p>
            <a:pPr marL="0" indent="0">
              <a:buNone/>
            </a:pPr>
            <a:r>
              <a:rPr lang="en-US" dirty="0"/>
              <a:t> </a:t>
            </a:r>
            <a:r>
              <a:rPr lang="en-US" i="1" dirty="0"/>
              <a:t>tokenizer </a:t>
            </a:r>
            <a:r>
              <a:rPr lang="en-US" dirty="0"/>
              <a:t>— scanner, </a:t>
            </a:r>
            <a:r>
              <a:rPr lang="en-US" dirty="0" err="1"/>
              <a:t>lexer</a:t>
            </a:r>
            <a:r>
              <a:rPr lang="en-US" dirty="0"/>
              <a:t>, lexical analyzer</a:t>
            </a:r>
          </a:p>
          <a:p>
            <a:pPr marL="0" indent="0">
              <a:buNone/>
            </a:pPr>
            <a:r>
              <a:rPr lang="en-US" dirty="0"/>
              <a:t> </a:t>
            </a:r>
            <a:r>
              <a:rPr lang="en-US" i="1" dirty="0"/>
              <a:t>vocabulary </a:t>
            </a:r>
            <a:r>
              <a:rPr lang="en-US" dirty="0"/>
              <a:t>— lexicon</a:t>
            </a:r>
          </a:p>
          <a:p>
            <a:pPr marL="0" indent="0">
              <a:buNone/>
            </a:pPr>
            <a:r>
              <a:rPr lang="en-US" dirty="0"/>
              <a:t> </a:t>
            </a:r>
            <a:r>
              <a:rPr lang="en-US" i="1" dirty="0"/>
              <a:t>parser </a:t>
            </a:r>
            <a:r>
              <a:rPr lang="en-US" dirty="0"/>
              <a:t>— compiler</a:t>
            </a:r>
          </a:p>
          <a:p>
            <a:pPr marL="0" indent="0">
              <a:buNone/>
            </a:pPr>
            <a:r>
              <a:rPr lang="en-US" dirty="0"/>
              <a:t> </a:t>
            </a:r>
            <a:r>
              <a:rPr lang="en-US" i="1" dirty="0"/>
              <a:t>token, term, word, sentence, or n-gram </a:t>
            </a:r>
            <a:r>
              <a:rPr lang="en-US" dirty="0"/>
              <a:t>— token, symbol, or terminal symbol</a:t>
            </a:r>
          </a:p>
          <a:p>
            <a:pPr marL="0" indent="0">
              <a:buNone/>
            </a:pPr>
            <a:endParaRPr lang="en-US" dirty="0"/>
          </a:p>
          <a:p>
            <a:pPr marL="0" indent="0">
              <a:buNone/>
            </a:pPr>
            <a:endParaRPr lang="en-US" dirty="0"/>
          </a:p>
          <a:p>
            <a:pPr marL="0" indent="0">
              <a:buNone/>
            </a:pPr>
            <a:r>
              <a:rPr lang="en-US" dirty="0"/>
              <a:t>N-gram: two-gram, three-gram or four-gram… so on.</a:t>
            </a:r>
          </a:p>
          <a:p>
            <a:pPr marL="0" indent="0">
              <a:buNone/>
            </a:pPr>
            <a:r>
              <a:rPr lang="en-US" dirty="0"/>
              <a:t>Two-gram: Thomas Jefferson began building Monticello at the age of 26.</a:t>
            </a:r>
          </a:p>
          <a:p>
            <a:pPr marL="0" indent="0">
              <a:buNone/>
            </a:pPr>
            <a:r>
              <a:rPr lang="en-US" dirty="0"/>
              <a:t>“Thomas Jefferson”, “Jefferson began”, “began building”, …</a:t>
            </a:r>
          </a:p>
          <a:p>
            <a:pPr marL="0" indent="0">
              <a:buNone/>
            </a:pPr>
            <a:r>
              <a:rPr lang="en-US" dirty="0"/>
              <a:t>Three-gram: “Thomas Jefferson began”, “Jefferson began building”,….</a:t>
            </a:r>
          </a:p>
          <a:p>
            <a:pPr marL="0" indent="0">
              <a:buNone/>
            </a:pPr>
            <a:endParaRPr lang="en-US" dirty="0"/>
          </a:p>
        </p:txBody>
      </p:sp>
    </p:spTree>
    <p:extLst>
      <p:ext uri="{BB962C8B-B14F-4D97-AF65-F5344CB8AC3E}">
        <p14:creationId xmlns:p14="http://schemas.microsoft.com/office/powerpoint/2010/main" val="234482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A016F-F379-4B9B-A78D-D98D82086AA2}"/>
              </a:ext>
            </a:extLst>
          </p:cNvPr>
          <p:cNvSpPr txBox="1"/>
          <p:nvPr/>
        </p:nvSpPr>
        <p:spPr>
          <a:xfrm>
            <a:off x="825622" y="142043"/>
            <a:ext cx="10697593" cy="5632311"/>
          </a:xfrm>
          <a:prstGeom prst="rect">
            <a:avLst/>
          </a:prstGeom>
          <a:noFill/>
        </p:spPr>
        <p:txBody>
          <a:bodyPr wrap="square">
            <a:spAutoFit/>
          </a:bodyPr>
          <a:lstStyle/>
          <a:p>
            <a:pPr algn="l"/>
            <a:r>
              <a:rPr lang="en-US" sz="3600" b="1" i="0" u="none" strike="noStrike" baseline="0" dirty="0">
                <a:solidFill>
                  <a:srgbClr val="262626"/>
                </a:solidFill>
                <a:latin typeface="NewBaskerville-Roman"/>
              </a:rPr>
              <a:t>One Hot Vector:</a:t>
            </a:r>
          </a:p>
          <a:p>
            <a:pPr algn="l"/>
            <a:endParaRPr lang="en-US" sz="3600" b="0" i="0" u="none" strike="noStrike" baseline="0" dirty="0">
              <a:solidFill>
                <a:srgbClr val="262626"/>
              </a:solidFill>
              <a:latin typeface="NewBaskerville-Roman"/>
            </a:endParaRPr>
          </a:p>
          <a:p>
            <a:pPr algn="l"/>
            <a:r>
              <a:rPr lang="en-US" sz="3600" b="0" i="0" u="none" strike="noStrike" baseline="0" dirty="0">
                <a:solidFill>
                  <a:srgbClr val="262626"/>
                </a:solidFill>
                <a:latin typeface="NewBaskerville-Roman"/>
              </a:rPr>
              <a:t>Each row of the table is a binary row vector, and you can see why it’s also called a one-hot vector: all but one of the positions (columns) in a row are </a:t>
            </a:r>
            <a:r>
              <a:rPr lang="en-US" sz="3600" b="0" i="0" u="none" strike="noStrike" baseline="0" dirty="0">
                <a:solidFill>
                  <a:srgbClr val="262626"/>
                </a:solidFill>
                <a:latin typeface="Courier"/>
              </a:rPr>
              <a:t>0 </a:t>
            </a:r>
            <a:r>
              <a:rPr lang="en-US" sz="3600" b="0" i="0" u="none" strike="noStrike" baseline="0" dirty="0">
                <a:solidFill>
                  <a:srgbClr val="262626"/>
                </a:solidFill>
                <a:latin typeface="NewBaskerville-Roman"/>
              </a:rPr>
              <a:t>or blank. Only one column, or position in the vector, is “hot” (“1”). A one (</a:t>
            </a:r>
            <a:r>
              <a:rPr lang="en-US" sz="3600" b="0" i="0" u="none" strike="noStrike" baseline="0" dirty="0">
                <a:solidFill>
                  <a:srgbClr val="262626"/>
                </a:solidFill>
                <a:latin typeface="Courier"/>
              </a:rPr>
              <a:t>1</a:t>
            </a:r>
            <a:r>
              <a:rPr lang="en-US" sz="3600" b="0" i="0" u="none" strike="noStrike" baseline="0" dirty="0">
                <a:solidFill>
                  <a:srgbClr val="262626"/>
                </a:solidFill>
                <a:latin typeface="NewBaskerville-Roman"/>
              </a:rPr>
              <a:t>) means on, or hot. A zero (</a:t>
            </a:r>
            <a:r>
              <a:rPr lang="en-US" sz="3600" b="0" i="0" u="none" strike="noStrike" baseline="0" dirty="0">
                <a:solidFill>
                  <a:srgbClr val="262626"/>
                </a:solidFill>
                <a:latin typeface="Courier"/>
              </a:rPr>
              <a:t>0</a:t>
            </a:r>
            <a:r>
              <a:rPr lang="en-US" sz="3600" b="0" i="0" u="none" strike="noStrike" baseline="0" dirty="0">
                <a:solidFill>
                  <a:srgbClr val="262626"/>
                </a:solidFill>
                <a:latin typeface="NewBaskerville-Roman"/>
              </a:rPr>
              <a:t>) means off, or absent. And you can use the vector: </a:t>
            </a:r>
          </a:p>
          <a:p>
            <a:pPr algn="l"/>
            <a:r>
              <a:rPr lang="en-US" sz="3600" b="0" i="0" u="none" strike="noStrike" baseline="0" dirty="0">
                <a:solidFill>
                  <a:srgbClr val="262626"/>
                </a:solidFill>
                <a:latin typeface="Courier"/>
              </a:rPr>
              <a:t>[0, 0, 0, 0, 0, 0, 1, 0, 0, 0]</a:t>
            </a:r>
          </a:p>
          <a:p>
            <a:pPr algn="l"/>
            <a:r>
              <a:rPr lang="en-US" sz="3600" b="0" i="0" u="none" strike="noStrike" baseline="0" dirty="0">
                <a:solidFill>
                  <a:srgbClr val="262626"/>
                </a:solidFill>
                <a:latin typeface="NewBaskerville-Roman"/>
              </a:rPr>
              <a:t>to represent the word “began” in your NLP pipeline.</a:t>
            </a:r>
            <a:endParaRPr lang="en-US" sz="3600" dirty="0"/>
          </a:p>
        </p:txBody>
      </p:sp>
    </p:spTree>
    <p:extLst>
      <p:ext uri="{BB962C8B-B14F-4D97-AF65-F5344CB8AC3E}">
        <p14:creationId xmlns:p14="http://schemas.microsoft.com/office/powerpoint/2010/main" val="341346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AA077-4C97-4BCB-8410-0F3D023C8896}"/>
              </a:ext>
            </a:extLst>
          </p:cNvPr>
          <p:cNvSpPr>
            <a:spLocks noGrp="1"/>
          </p:cNvSpPr>
          <p:nvPr>
            <p:ph idx="1"/>
          </p:nvPr>
        </p:nvSpPr>
        <p:spPr>
          <a:xfrm>
            <a:off x="0" y="0"/>
            <a:ext cx="11353800" cy="6176963"/>
          </a:xfrm>
        </p:spPr>
        <p:txBody>
          <a:bodyPr/>
          <a:lstStyle/>
          <a:p>
            <a:pPr marL="0" indent="0">
              <a:buNone/>
            </a:pPr>
            <a:r>
              <a:rPr lang="en-US" sz="2800" dirty="0"/>
              <a:t>One-hot vector Representation of a Document</a:t>
            </a:r>
            <a:endParaRPr lang="en-US" dirty="0"/>
          </a:p>
        </p:txBody>
      </p:sp>
      <p:pic>
        <p:nvPicPr>
          <p:cNvPr id="5" name="Picture 4" descr="A picture containing calendar&#10;&#10;Description automatically generated">
            <a:extLst>
              <a:ext uri="{FF2B5EF4-FFF2-40B4-BE49-F238E27FC236}">
                <a16:creationId xmlns:a16="http://schemas.microsoft.com/office/drawing/2014/main" id="{4C26103A-7058-4A5A-8906-1A0156536378}"/>
              </a:ext>
            </a:extLst>
          </p:cNvPr>
          <p:cNvPicPr>
            <a:picLocks noChangeAspect="1"/>
          </p:cNvPicPr>
          <p:nvPr/>
        </p:nvPicPr>
        <p:blipFill>
          <a:blip r:embed="rId2"/>
          <a:stretch>
            <a:fillRect/>
          </a:stretch>
        </p:blipFill>
        <p:spPr>
          <a:xfrm>
            <a:off x="76200" y="456950"/>
            <a:ext cx="8433178" cy="6252637"/>
          </a:xfrm>
          <a:prstGeom prst="rect">
            <a:avLst/>
          </a:prstGeom>
        </p:spPr>
      </p:pic>
    </p:spTree>
    <p:extLst>
      <p:ext uri="{BB962C8B-B14F-4D97-AF65-F5344CB8AC3E}">
        <p14:creationId xmlns:p14="http://schemas.microsoft.com/office/powerpoint/2010/main" val="67426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with medium confidence">
            <a:extLst>
              <a:ext uri="{FF2B5EF4-FFF2-40B4-BE49-F238E27FC236}">
                <a16:creationId xmlns:a16="http://schemas.microsoft.com/office/drawing/2014/main" id="{A43CB8D4-316E-43FD-9C5C-EB575EA7D59B}"/>
              </a:ext>
            </a:extLst>
          </p:cNvPr>
          <p:cNvPicPr>
            <a:picLocks noChangeAspect="1"/>
          </p:cNvPicPr>
          <p:nvPr/>
        </p:nvPicPr>
        <p:blipFill>
          <a:blip r:embed="rId2"/>
          <a:stretch>
            <a:fillRect/>
          </a:stretch>
        </p:blipFill>
        <p:spPr>
          <a:xfrm>
            <a:off x="64626" y="19050"/>
            <a:ext cx="11883380" cy="5048250"/>
          </a:xfrm>
          <a:prstGeom prst="rect">
            <a:avLst/>
          </a:prstGeom>
        </p:spPr>
      </p:pic>
    </p:spTree>
    <p:extLst>
      <p:ext uri="{BB962C8B-B14F-4D97-AF65-F5344CB8AC3E}">
        <p14:creationId xmlns:p14="http://schemas.microsoft.com/office/powerpoint/2010/main" val="361400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ngineering drawing&#10;&#10;Description automatically generated">
            <a:extLst>
              <a:ext uri="{FF2B5EF4-FFF2-40B4-BE49-F238E27FC236}">
                <a16:creationId xmlns:a16="http://schemas.microsoft.com/office/drawing/2014/main" id="{DA29E474-738A-4550-BD29-42BB0924D7E9}"/>
              </a:ext>
            </a:extLst>
          </p:cNvPr>
          <p:cNvPicPr>
            <a:picLocks noChangeAspect="1"/>
          </p:cNvPicPr>
          <p:nvPr/>
        </p:nvPicPr>
        <p:blipFill>
          <a:blip r:embed="rId2"/>
          <a:stretch>
            <a:fillRect/>
          </a:stretch>
        </p:blipFill>
        <p:spPr>
          <a:xfrm>
            <a:off x="2300287" y="109537"/>
            <a:ext cx="7591425" cy="6638925"/>
          </a:xfrm>
          <a:prstGeom prst="rect">
            <a:avLst/>
          </a:prstGeom>
        </p:spPr>
      </p:pic>
    </p:spTree>
    <p:extLst>
      <p:ext uri="{BB962C8B-B14F-4D97-AF65-F5344CB8AC3E}">
        <p14:creationId xmlns:p14="http://schemas.microsoft.com/office/powerpoint/2010/main" val="210858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1A6DF6-B19D-4866-BE10-C221A59C3841}"/>
              </a:ext>
            </a:extLst>
          </p:cNvPr>
          <p:cNvSpPr txBox="1"/>
          <p:nvPr/>
        </p:nvSpPr>
        <p:spPr>
          <a:xfrm>
            <a:off x="476434" y="428178"/>
            <a:ext cx="11239131" cy="6432530"/>
          </a:xfrm>
          <a:prstGeom prst="rect">
            <a:avLst/>
          </a:prstGeom>
          <a:noFill/>
        </p:spPr>
        <p:txBody>
          <a:bodyPr wrap="square">
            <a:spAutoFit/>
          </a:bodyPr>
          <a:lstStyle/>
          <a:p>
            <a:pPr algn="l"/>
            <a:r>
              <a:rPr lang="en-US" sz="4800" b="1" i="0" u="none" strike="noStrike" baseline="0" dirty="0">
                <a:solidFill>
                  <a:srgbClr val="262626"/>
                </a:solidFill>
                <a:latin typeface="NewBaskerville-Roman"/>
              </a:rPr>
              <a:t>Word Frequency </a:t>
            </a:r>
            <a:r>
              <a:rPr lang="en-US" sz="4800" b="1" dirty="0">
                <a:solidFill>
                  <a:srgbClr val="262626"/>
                </a:solidFill>
                <a:latin typeface="NewBaskerville-Roman"/>
              </a:rPr>
              <a:t>V</a:t>
            </a:r>
            <a:r>
              <a:rPr lang="en-US" sz="4800" b="1" i="0" u="none" strike="noStrike" baseline="0" dirty="0">
                <a:solidFill>
                  <a:srgbClr val="262626"/>
                </a:solidFill>
                <a:latin typeface="NewBaskerville-Roman"/>
              </a:rPr>
              <a:t>ector Representation of the Corpus:</a:t>
            </a:r>
          </a:p>
          <a:p>
            <a:pPr algn="l"/>
            <a:endParaRPr lang="en-US" b="0" i="0" u="none" strike="noStrike" baseline="0" dirty="0">
              <a:solidFill>
                <a:srgbClr val="262626"/>
              </a:solidFill>
              <a:latin typeface="NewBaskerville-Roman"/>
            </a:endParaRPr>
          </a:p>
          <a:p>
            <a:pPr algn="l"/>
            <a:r>
              <a:rPr lang="en-US" sz="4800" b="0" i="0" u="none" strike="noStrike" baseline="0" dirty="0">
                <a:solidFill>
                  <a:srgbClr val="262626"/>
                </a:solidFill>
                <a:latin typeface="NewBaskerville-Roman"/>
              </a:rPr>
              <a:t>If you summed all these one-hot vectors together, rather than “replaying” them one at a time, you’d get a bag-of-words vector. This is also called a </a:t>
            </a:r>
            <a:r>
              <a:rPr lang="en-US" sz="4800" b="1" i="0" u="none" strike="noStrike" baseline="0" dirty="0">
                <a:solidFill>
                  <a:srgbClr val="262626"/>
                </a:solidFill>
                <a:latin typeface="NewBaskerville-Roman"/>
              </a:rPr>
              <a:t>word frequency vector</a:t>
            </a:r>
            <a:r>
              <a:rPr lang="en-US" sz="4800" b="0" i="0" u="none" strike="noStrike" baseline="0" dirty="0">
                <a:solidFill>
                  <a:srgbClr val="262626"/>
                </a:solidFill>
                <a:latin typeface="NewBaskerville-Roman"/>
              </a:rPr>
              <a:t>, because it only counts the </a:t>
            </a:r>
            <a:r>
              <a:rPr lang="en-US" sz="4800" b="0" i="1" u="none" strike="noStrike" baseline="0" dirty="0">
                <a:solidFill>
                  <a:srgbClr val="262626"/>
                </a:solidFill>
                <a:latin typeface="NewBaskerville-Italic"/>
              </a:rPr>
              <a:t>frequency </a:t>
            </a:r>
            <a:r>
              <a:rPr lang="en-US" sz="4800" b="0" i="0" u="none" strike="noStrike" baseline="0" dirty="0">
                <a:solidFill>
                  <a:srgbClr val="262626"/>
                </a:solidFill>
                <a:latin typeface="NewBaskerville-Roman"/>
              </a:rPr>
              <a:t>of words, not their order.</a:t>
            </a:r>
            <a:endParaRPr lang="en-US" sz="4800" dirty="0"/>
          </a:p>
        </p:txBody>
      </p:sp>
    </p:spTree>
    <p:extLst>
      <p:ext uri="{BB962C8B-B14F-4D97-AF65-F5344CB8AC3E}">
        <p14:creationId xmlns:p14="http://schemas.microsoft.com/office/powerpoint/2010/main" val="48410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658B36B1-29F8-4222-B153-03C62C8AAB6E}"/>
              </a:ext>
            </a:extLst>
          </p:cNvPr>
          <p:cNvPicPr>
            <a:picLocks noChangeAspect="1"/>
          </p:cNvPicPr>
          <p:nvPr/>
        </p:nvPicPr>
        <p:blipFill>
          <a:blip r:embed="rId2"/>
          <a:stretch>
            <a:fillRect/>
          </a:stretch>
        </p:blipFill>
        <p:spPr>
          <a:xfrm>
            <a:off x="385476" y="1009410"/>
            <a:ext cx="4105848" cy="3429479"/>
          </a:xfrm>
          <a:prstGeom prst="rect">
            <a:avLst/>
          </a:prstGeom>
        </p:spPr>
      </p:pic>
      <p:pic>
        <p:nvPicPr>
          <p:cNvPr id="5" name="Picture 4" descr="Graphical user interface, text, Word&#10;&#10;Description automatically generated">
            <a:extLst>
              <a:ext uri="{FF2B5EF4-FFF2-40B4-BE49-F238E27FC236}">
                <a16:creationId xmlns:a16="http://schemas.microsoft.com/office/drawing/2014/main" id="{DDB45A21-B011-48E6-AA69-0C8E80693846}"/>
              </a:ext>
            </a:extLst>
          </p:cNvPr>
          <p:cNvPicPr>
            <a:picLocks noChangeAspect="1"/>
          </p:cNvPicPr>
          <p:nvPr/>
        </p:nvPicPr>
        <p:blipFill>
          <a:blip r:embed="rId3"/>
          <a:stretch>
            <a:fillRect/>
          </a:stretch>
        </p:blipFill>
        <p:spPr>
          <a:xfrm>
            <a:off x="375602" y="5057904"/>
            <a:ext cx="9097645" cy="1581371"/>
          </a:xfrm>
          <a:prstGeom prst="rect">
            <a:avLst/>
          </a:prstGeom>
        </p:spPr>
      </p:pic>
      <p:sp>
        <p:nvSpPr>
          <p:cNvPr id="6" name="TextBox 5">
            <a:extLst>
              <a:ext uri="{FF2B5EF4-FFF2-40B4-BE49-F238E27FC236}">
                <a16:creationId xmlns:a16="http://schemas.microsoft.com/office/drawing/2014/main" id="{3D596025-2434-40A1-B340-5F91CBC6EA54}"/>
              </a:ext>
            </a:extLst>
          </p:cNvPr>
          <p:cNvSpPr txBox="1"/>
          <p:nvPr/>
        </p:nvSpPr>
        <p:spPr>
          <a:xfrm>
            <a:off x="552450" y="581025"/>
            <a:ext cx="2314575" cy="369332"/>
          </a:xfrm>
          <a:prstGeom prst="rect">
            <a:avLst/>
          </a:prstGeom>
          <a:noFill/>
        </p:spPr>
        <p:txBody>
          <a:bodyPr wrap="square" rtlCol="0">
            <a:spAutoFit/>
          </a:bodyPr>
          <a:lstStyle/>
          <a:p>
            <a:r>
              <a:rPr lang="en-US" dirty="0"/>
              <a:t>Ex 1:</a:t>
            </a:r>
          </a:p>
        </p:txBody>
      </p:sp>
      <p:sp>
        <p:nvSpPr>
          <p:cNvPr id="7" name="TextBox 6">
            <a:extLst>
              <a:ext uri="{FF2B5EF4-FFF2-40B4-BE49-F238E27FC236}">
                <a16:creationId xmlns:a16="http://schemas.microsoft.com/office/drawing/2014/main" id="{A7762A8B-0D03-4645-85B5-35D5F9B05B8C}"/>
              </a:ext>
            </a:extLst>
          </p:cNvPr>
          <p:cNvSpPr txBox="1"/>
          <p:nvPr/>
        </p:nvSpPr>
        <p:spPr>
          <a:xfrm>
            <a:off x="547052" y="4563730"/>
            <a:ext cx="2314575" cy="369332"/>
          </a:xfrm>
          <a:prstGeom prst="rect">
            <a:avLst/>
          </a:prstGeom>
          <a:noFill/>
        </p:spPr>
        <p:txBody>
          <a:bodyPr wrap="square" rtlCol="0">
            <a:spAutoFit/>
          </a:bodyPr>
          <a:lstStyle/>
          <a:p>
            <a:r>
              <a:rPr lang="en-US" dirty="0"/>
              <a:t>Ex 2:</a:t>
            </a:r>
          </a:p>
        </p:txBody>
      </p:sp>
    </p:spTree>
    <p:extLst>
      <p:ext uri="{BB962C8B-B14F-4D97-AF65-F5344CB8AC3E}">
        <p14:creationId xmlns:p14="http://schemas.microsoft.com/office/powerpoint/2010/main" val="2746926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1182</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vt:lpstr>
      <vt:lpstr>NewBaskerville-Italic</vt:lpstr>
      <vt:lpstr>NewBaskerville-Roman</vt:lpstr>
      <vt:lpstr>Wingdings2</vt:lpstr>
      <vt:lpstr>Office Theme</vt:lpstr>
      <vt:lpstr>Document Parsing, Document based Embeddings and Word Embeddings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Parsing, Document based Embeddings and Word Embeddings</dc:title>
  <dc:creator>Ashish Jayne</dc:creator>
  <cp:lastModifiedBy>Ashish Jayne</cp:lastModifiedBy>
  <cp:revision>35</cp:revision>
  <dcterms:created xsi:type="dcterms:W3CDTF">2021-08-11T12:42:50Z</dcterms:created>
  <dcterms:modified xsi:type="dcterms:W3CDTF">2021-08-15T16:49:05Z</dcterms:modified>
</cp:coreProperties>
</file>