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E852-40D2-434F-9F5D-EDEDFFEF6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710BA-4A2A-4736-931D-FC49C2BB1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7A7C5-DF20-4337-AACB-D9CAE37C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1E54-03B6-4F87-8697-BA50260CB79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AC9C5-EE13-4428-8A73-1BFA3CE0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C1FE5-5EEF-4095-B97C-9513876B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037-BE91-4A99-85C6-77FDC85A8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4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EE42-ED01-43EF-B815-1AF6FB72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D2F74-A5E4-49D7-8D64-164324642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87A97-8706-4EAE-B4D8-69A29F7C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1E54-03B6-4F87-8697-BA50260CB79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0145C-D575-42D8-9FA0-5010492B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40AE2-F244-4C56-8559-BD06299A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037-BE91-4A99-85C6-77FDC85A8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6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9EB9E-A0B4-49D5-95EA-2E2C7C9F6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7B188-3611-4F0F-8B80-8FF6D927D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7D758-5287-491C-A67A-F4062F70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1E54-03B6-4F87-8697-BA50260CB79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1A141-0D16-4EC8-BA2B-80400ACE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2D3A3-68EE-4C83-A367-926B8CB6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037-BE91-4A99-85C6-77FDC85A8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6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E135-E21B-4DF3-B684-EE2BC30E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4FBB8-AA9C-4F21-B428-41B563756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CE99-0381-47B2-B683-43BDBE9F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1E54-03B6-4F87-8697-BA50260CB79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5D28-FB86-4F42-B38F-1DF9FAE3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6EC8E-27BB-4749-8E68-8640BA86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037-BE91-4A99-85C6-77FDC85A8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3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A1FB-DC6E-4C37-881D-71D768B1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B0D24-44D9-4122-A986-49E68DE35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2A9A8-C836-4824-A094-3CCD2CC4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1E54-03B6-4F87-8697-BA50260CB79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C4EBA-7043-436F-A12D-9AE6D76A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55DC6-4D61-4B2E-A1D1-7C517FBB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037-BE91-4A99-85C6-77FDC85A8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0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85C5-7165-4574-B839-ACD607E7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C69A-4541-47B2-8483-BF9CDF1A3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71C06-1F70-48F9-8BFC-CF22768BD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0E67E-1C07-4DC7-9741-C4BE1635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1E54-03B6-4F87-8697-BA50260CB79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40649-ACB1-4B0E-B8C5-EFAF89B5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2FBCE-F325-4151-B348-2001F0B2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037-BE91-4A99-85C6-77FDC85A8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8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4E95-599C-4CEA-B13F-F9FA635A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AABB5-A582-4234-8113-CE2A08FB9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5B9C7-047A-4E08-8227-DE47A52DF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1BDA1-1884-48C4-BCEE-BA9BD698B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1515F-FBE7-4DDF-9323-FC084DD18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46536-56A2-4FD6-850F-58272398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1E54-03B6-4F87-8697-BA50260CB79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BB0FC-204B-4816-888F-3CF516A3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880A8-4D13-46B7-ACAF-44D66775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037-BE91-4A99-85C6-77FDC85A8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2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B6BD-706E-4D85-9A1F-FE2090ED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96D6D-6B14-4077-82F8-CF150C4E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1E54-03B6-4F87-8697-BA50260CB79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679E9-C509-43AC-9858-5E7A8949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2B44D-27A2-4C5A-95F7-7C7DE436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037-BE91-4A99-85C6-77FDC85A8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0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27813-ACF8-4C6E-948E-C29324C3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1E54-03B6-4F87-8697-BA50260CB79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63381-117A-40EE-ACD2-D5C6BDC4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DF625-810A-4D05-AE67-6F4CD686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037-BE91-4A99-85C6-77FDC85A8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7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1DA34-8A89-43E8-B9D6-444B0E364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0448C-4B9E-4EE5-B09C-4FBF174D2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BF799-43A2-490D-9689-75AAA0656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F9DE5-8B69-4CAC-9D10-378B0D54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1E54-03B6-4F87-8697-BA50260CB79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2B600-98C7-4804-A02F-620FE18C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B71E8-3B50-4F81-ABEB-720A5941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037-BE91-4A99-85C6-77FDC85A8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8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0047-FD14-4A97-BA53-78287668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1A7859-5ABE-45AD-98BF-4168F8B6A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ED5AD-3223-48AA-BC42-143F82C2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B44D0-FF98-4D1A-8843-199EA754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1E54-03B6-4F87-8697-BA50260CB79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ECAB5-C2DD-4A8C-8030-103EC7C0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06204-95B7-4BFC-9A3C-B98272F6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037-BE91-4A99-85C6-77FDC85A8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0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FD6F15-54BB-4AB5-85EB-C4132576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E8DB7-2916-43EE-B0E8-85F54C8FA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912AF-165C-4248-B814-69E20FE8C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A1E54-03B6-4F87-8697-BA50260CB79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282E-A779-4704-ADB1-F9E123296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9FB58-245E-4FA5-A636-6C9DCC01E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48037-BE91-4A99-85C6-77FDC85A8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9D1A-5272-4F3C-9720-0A5534148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560A1-2BA3-4B46-AB3E-50FEDFF4C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Ashish Jain / 9888 570 759 / ashishjain1547@gmail.com</a:t>
            </a:r>
          </a:p>
        </p:txBody>
      </p:sp>
    </p:spTree>
    <p:extLst>
      <p:ext uri="{BB962C8B-B14F-4D97-AF65-F5344CB8AC3E}">
        <p14:creationId xmlns:p14="http://schemas.microsoft.com/office/powerpoint/2010/main" val="9296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281A9-A35C-454D-9FC5-9AF341458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52" y="1566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Where to run the JavaScript code? Option 1: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8C1D8-0616-4F8F-9994-4036DB55A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52" y="643438"/>
            <a:ext cx="9670671" cy="608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9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D8E85D-DFE3-476D-A2D7-9D2C2DC3BBCC}"/>
              </a:ext>
            </a:extLst>
          </p:cNvPr>
          <p:cNvSpPr txBox="1"/>
          <p:nvPr/>
        </p:nvSpPr>
        <p:spPr>
          <a:xfrm>
            <a:off x="177553" y="204187"/>
            <a:ext cx="7013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UbuntuMono-Regular"/>
              </a:rPr>
              <a:t>PRINTING SOMETHING:</a:t>
            </a:r>
          </a:p>
          <a:p>
            <a:endParaRPr lang="en-US" sz="1800" b="0" i="0" u="none" strike="noStrike" baseline="0" dirty="0">
              <a:latin typeface="UbuntuMono-Regular"/>
            </a:endParaRPr>
          </a:p>
          <a:p>
            <a:r>
              <a:rPr lang="en-US" dirty="0">
                <a:latin typeface="UbuntuMono-Regular"/>
              </a:rPr>
              <a:t>The Hello World Program:</a:t>
            </a:r>
          </a:p>
          <a:p>
            <a:endParaRPr lang="en-US" sz="1800" b="0" i="0" u="none" strike="noStrike" baseline="0" dirty="0">
              <a:latin typeface="UbuntuMono-Regular"/>
            </a:endParaRPr>
          </a:p>
          <a:p>
            <a:r>
              <a:rPr lang="en-US" sz="1800" b="0" i="0" u="none" strike="noStrike" baseline="0" dirty="0">
                <a:latin typeface="UbuntuMono-Regular"/>
              </a:rPr>
              <a:t>console.log("Hello World!");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1BC04-D6BA-43A7-9C01-E0E3B635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55" y="2128637"/>
            <a:ext cx="4956157" cy="41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F7FB6A-2385-4521-AFFF-BECC4ABA613E}"/>
              </a:ext>
            </a:extLst>
          </p:cNvPr>
          <p:cNvSpPr txBox="1"/>
          <p:nvPr/>
        </p:nvSpPr>
        <p:spPr>
          <a:xfrm>
            <a:off x="393290" y="383458"/>
            <a:ext cx="95176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UbuntuMono-Regular"/>
              </a:rPr>
              <a:t>Variable Declaration in JavaScript</a:t>
            </a:r>
            <a:endParaRPr lang="en-US" sz="1800" b="1" i="1" u="none" strike="noStrike" baseline="0" dirty="0">
              <a:solidFill>
                <a:srgbClr val="35586C"/>
              </a:solidFill>
              <a:latin typeface="UbuntuMono-Italic"/>
            </a:endParaRPr>
          </a:p>
          <a:p>
            <a:pPr algn="l"/>
            <a:endParaRPr lang="en-US" sz="1800" b="0" i="1" u="none" strike="noStrike" baseline="0" dirty="0">
              <a:solidFill>
                <a:srgbClr val="35586C"/>
              </a:solidFill>
              <a:latin typeface="UbuntuMono-Italic"/>
            </a:endParaRPr>
          </a:p>
          <a:p>
            <a:pPr algn="l"/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Values can be assigned to variables with an = sign</a:t>
            </a:r>
          </a:p>
          <a:p>
            <a:pPr algn="l"/>
            <a:endParaRPr lang="en-US" sz="1800" b="0" i="0" u="none" strike="noStrike" baseline="0" dirty="0">
              <a:solidFill>
                <a:srgbClr val="000089"/>
              </a:solidFill>
              <a:latin typeface="UbuntuMono-Regular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;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Now the variable x has the value 0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=&gt; 0: A variable evaluates to its value.</a:t>
            </a:r>
          </a:p>
          <a:p>
            <a:pPr algn="l"/>
            <a:endParaRPr lang="en-US" sz="1800" b="0" i="1" u="none" strike="noStrike" baseline="0" dirty="0">
              <a:solidFill>
                <a:srgbClr val="35586C"/>
              </a:solidFill>
              <a:latin typeface="UbuntuMono-Italic"/>
            </a:endParaRPr>
          </a:p>
          <a:p>
            <a:pPr algn="l"/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JavaScript supports several types of values</a:t>
            </a:r>
          </a:p>
          <a:p>
            <a:pPr algn="l"/>
            <a:endParaRPr lang="en-US" sz="1800" b="0" i="0" u="none" strike="noStrike" baseline="0" dirty="0">
              <a:solidFill>
                <a:srgbClr val="000089"/>
              </a:solidFill>
              <a:latin typeface="UbuntuMono-Regular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;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Numbers.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0.01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;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Numbers can be integers or reals.</a:t>
            </a:r>
          </a:p>
          <a:p>
            <a:pPr algn="l"/>
            <a:endParaRPr lang="en-US" sz="1800" b="0" i="1" u="none" strike="noStrike" baseline="0" dirty="0">
              <a:solidFill>
                <a:srgbClr val="35586C"/>
              </a:solidFill>
              <a:latin typeface="UbuntuMono-Italic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UbuntuMono-Regular"/>
              </a:rPr>
              <a:t>"hello world"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;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Strings of text in quotation marks.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UbuntuMono-Regular"/>
              </a:rPr>
              <a:t>'JavaScript'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;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Single quote marks also delimit strings.</a:t>
            </a:r>
          </a:p>
          <a:p>
            <a:pPr algn="l"/>
            <a:endParaRPr lang="en-US" sz="1800" b="0" i="0" u="none" strike="noStrike" baseline="0" dirty="0">
              <a:solidFill>
                <a:srgbClr val="000089"/>
              </a:solidFill>
              <a:latin typeface="UbuntuMono-Regular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1800" b="1" i="0" u="none" strike="noStrike" baseline="0" dirty="0">
                <a:solidFill>
                  <a:srgbClr val="00669A"/>
                </a:solidFill>
                <a:latin typeface="UbuntuMono-Bold"/>
              </a:rPr>
              <a:t>true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;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A Boolean value.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1800" b="1" i="0" u="none" strike="noStrike" baseline="0" dirty="0">
                <a:solidFill>
                  <a:srgbClr val="00669A"/>
                </a:solidFill>
                <a:latin typeface="UbuntuMono-Bold"/>
              </a:rPr>
              <a:t>false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;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The other Boolean value.</a:t>
            </a:r>
          </a:p>
          <a:p>
            <a:pPr algn="l"/>
            <a:endParaRPr lang="en-US" sz="1800" b="0" i="0" u="none" strike="noStrike" baseline="0" dirty="0">
              <a:solidFill>
                <a:srgbClr val="000089"/>
              </a:solidFill>
              <a:latin typeface="UbuntuMono-Regular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1800" b="1" i="0" u="none" strike="noStrike" baseline="0" dirty="0">
                <a:solidFill>
                  <a:srgbClr val="00669A"/>
                </a:solidFill>
                <a:latin typeface="UbuntuMono-Bold"/>
              </a:rPr>
              <a:t>null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;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Null is a special value that means "no value."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1800" b="1" i="0" u="none" strike="noStrike" baseline="0" dirty="0">
                <a:solidFill>
                  <a:srgbClr val="00669A"/>
                </a:solidFill>
                <a:latin typeface="UbuntuMono-Bold"/>
              </a:rPr>
              <a:t>undefined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;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Undefined is another special value like null.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1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4E33BC-6934-4A59-82B6-029393442BFF}"/>
              </a:ext>
            </a:extLst>
          </p:cNvPr>
          <p:cNvSpPr txBox="1"/>
          <p:nvPr/>
        </p:nvSpPr>
        <p:spPr>
          <a:xfrm>
            <a:off x="319596" y="594804"/>
            <a:ext cx="106620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latin typeface="UbuntuMono-Regular"/>
              </a:rPr>
              <a:t>Object Declaration in JavaScript</a:t>
            </a:r>
            <a:endParaRPr lang="en-US" sz="1800" b="1" i="1" u="none" strike="noStrike" baseline="0" dirty="0">
              <a:solidFill>
                <a:srgbClr val="35586C"/>
              </a:solidFill>
              <a:latin typeface="UbuntuMono-Italic"/>
            </a:endParaRPr>
          </a:p>
          <a:p>
            <a:pPr algn="l"/>
            <a:endParaRPr lang="en-US" sz="1800" b="0" i="1" u="none" strike="noStrike" baseline="0" dirty="0">
              <a:solidFill>
                <a:srgbClr val="35586C"/>
              </a:solidFill>
              <a:latin typeface="UbuntuMono-Italic"/>
            </a:endParaRPr>
          </a:p>
          <a:p>
            <a:pPr algn="l"/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JavaScript's most important datatype is the object.</a:t>
            </a:r>
          </a:p>
          <a:p>
            <a:pPr algn="l"/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An object is a collection of name/value pairs, or a string to value map.</a:t>
            </a:r>
          </a:p>
          <a:p>
            <a:pPr algn="l"/>
            <a:endParaRPr lang="en-US" sz="1800" b="0" i="1" u="none" strike="noStrike" baseline="0" dirty="0">
              <a:solidFill>
                <a:srgbClr val="35586C"/>
              </a:solidFill>
              <a:latin typeface="UbuntuMono-Italic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00669A"/>
                </a:solidFill>
                <a:latin typeface="UbuntuMono-Bold"/>
              </a:rPr>
              <a:t>let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book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{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Objects are enclosed in curly braces.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topic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UbuntuMono-Regular"/>
              </a:rPr>
              <a:t>"JavaScript"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The property "topic" has value "JavaScript."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edition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7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The property "edition" has value 7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};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The curly brace marks the end of the object.</a:t>
            </a:r>
          </a:p>
          <a:p>
            <a:pPr algn="l"/>
            <a:endParaRPr lang="en-US" sz="1800" b="0" i="1" u="none" strike="noStrike" baseline="0" dirty="0">
              <a:solidFill>
                <a:srgbClr val="35586C"/>
              </a:solidFill>
              <a:latin typeface="UbuntuMono-Italic"/>
            </a:endParaRPr>
          </a:p>
          <a:p>
            <a:pPr algn="l"/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Access the properties of an object with . or []:</a:t>
            </a:r>
          </a:p>
          <a:p>
            <a:pPr algn="l"/>
            <a:endParaRPr lang="en-US" sz="1800" b="0" i="0" u="none" strike="noStrike" baseline="0" dirty="0">
              <a:solidFill>
                <a:srgbClr val="000089"/>
              </a:solidFill>
              <a:latin typeface="UbuntuMono-Regular"/>
            </a:endParaRPr>
          </a:p>
          <a:p>
            <a:pPr algn="l"/>
            <a:r>
              <a:rPr lang="en-US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book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topic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=&gt; "JavaScript"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book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UbuntuMono-Regular"/>
              </a:rPr>
              <a:t>"edition"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]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=&gt; 7: another way to access property values.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book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author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UbuntuMono-Regular"/>
              </a:rPr>
              <a:t>"Flanagan"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;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Create new properties by assignment.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book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contents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{};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{} is an empty object with no properties.</a:t>
            </a:r>
          </a:p>
          <a:p>
            <a:pPr algn="l"/>
            <a:endParaRPr lang="en-US" sz="1800" b="0" i="1" u="none" strike="noStrike" baseline="0" dirty="0">
              <a:solidFill>
                <a:srgbClr val="35586C"/>
              </a:solidFill>
              <a:latin typeface="UbuntuMono-Italic"/>
            </a:endParaRPr>
          </a:p>
          <a:p>
            <a:pPr algn="l"/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Conditionally access properties with ?. (ES2020):</a:t>
            </a:r>
          </a:p>
          <a:p>
            <a:pPr algn="l"/>
            <a:endParaRPr lang="en-US" sz="1800" b="0" i="0" u="none" strike="noStrike" baseline="0" dirty="0">
              <a:solidFill>
                <a:srgbClr val="000089"/>
              </a:solidFill>
              <a:latin typeface="UbuntuMono-Regular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book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contents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?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ch01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?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sect1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=&gt; undefined: </a:t>
            </a:r>
            <a:r>
              <a:rPr lang="en-US" sz="1800" b="0" i="1" u="none" strike="noStrike" baseline="0" dirty="0" err="1">
                <a:solidFill>
                  <a:srgbClr val="35586C"/>
                </a:solidFill>
                <a:latin typeface="UbuntuMono-Italic"/>
              </a:rPr>
              <a:t>book.contents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 has no ch01 property.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2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D88260-D545-444C-A085-0D588805720B}"/>
              </a:ext>
            </a:extLst>
          </p:cNvPr>
          <p:cNvSpPr txBox="1"/>
          <p:nvPr/>
        </p:nvSpPr>
        <p:spPr>
          <a:xfrm>
            <a:off x="115410" y="97654"/>
            <a:ext cx="1133678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latin typeface="UbuntuMono-Regular"/>
              </a:rPr>
              <a:t>Arrays in JavaScript (An Overview)</a:t>
            </a:r>
            <a:endParaRPr lang="en-US" sz="1800" b="1" i="1" u="none" strike="noStrike" baseline="0" dirty="0">
              <a:solidFill>
                <a:srgbClr val="35586C"/>
              </a:solidFill>
              <a:latin typeface="UbuntuMono-Italic"/>
            </a:endParaRPr>
          </a:p>
          <a:p>
            <a:pPr algn="l"/>
            <a:endParaRPr lang="en-US" sz="1800" b="0" i="1" u="none" strike="noStrike" baseline="0" dirty="0">
              <a:solidFill>
                <a:srgbClr val="35586C"/>
              </a:solidFill>
              <a:latin typeface="UbuntuMono-Italic"/>
            </a:endParaRPr>
          </a:p>
          <a:p>
            <a:pPr algn="l"/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JavaScript also supports arrays (numerically indexed lists) of values: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669A"/>
                </a:solidFill>
                <a:latin typeface="UbuntuMono-Bold"/>
              </a:rPr>
              <a:t>let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primes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5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7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];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An array of 4 values, delimited with [ and ].</a:t>
            </a:r>
          </a:p>
          <a:p>
            <a:pPr algn="l"/>
            <a:endParaRPr lang="en-US" sz="1800" b="0" i="0" u="none" strike="noStrike" baseline="0" dirty="0">
              <a:solidFill>
                <a:srgbClr val="000089"/>
              </a:solidFill>
              <a:latin typeface="UbuntuMono-Regular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primes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]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=&gt; 2: the first element (index 0) of the array.</a:t>
            </a:r>
            <a:endParaRPr lang="en-US" sz="1800" b="0" i="0" u="none" strike="noStrike" baseline="0" dirty="0">
              <a:solidFill>
                <a:srgbClr val="000089"/>
              </a:solidFill>
              <a:latin typeface="UbuntuMono-Regular"/>
            </a:endParaRPr>
          </a:p>
          <a:p>
            <a:pPr algn="l"/>
            <a:r>
              <a:rPr lang="en-US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primes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length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=&gt; 4: how many elements in the array.</a:t>
            </a:r>
            <a:endParaRPr lang="en-US" sz="1800" b="0" i="0" u="none" strike="noStrike" baseline="0" dirty="0">
              <a:solidFill>
                <a:srgbClr val="000089"/>
              </a:solidFill>
              <a:latin typeface="UbuntuMono-Regular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primes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primes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length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-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]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=&gt; 7: the last element of the array.</a:t>
            </a:r>
          </a:p>
          <a:p>
            <a:pPr algn="l"/>
            <a:endParaRPr lang="en-US" sz="1800" b="0" i="0" u="none" strike="noStrike" baseline="0" dirty="0">
              <a:solidFill>
                <a:srgbClr val="000089"/>
              </a:solidFill>
              <a:latin typeface="UbuntuMono-Regular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primes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4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]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9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;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Add a new element by assignment.</a:t>
            </a:r>
            <a:endParaRPr lang="en-US" sz="1800" b="0" i="0" u="none" strike="noStrike" baseline="0" dirty="0">
              <a:solidFill>
                <a:srgbClr val="000089"/>
              </a:solidFill>
              <a:latin typeface="UbuntuMono-Regular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primes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4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]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11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;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Or alter an existing element by assignment.</a:t>
            </a:r>
          </a:p>
          <a:p>
            <a:pPr algn="l"/>
            <a:endParaRPr lang="en-US" sz="1800" b="1" i="0" u="none" strike="noStrike" baseline="0" dirty="0">
              <a:solidFill>
                <a:srgbClr val="00669A"/>
              </a:solidFill>
              <a:latin typeface="UbuntuMono-Bold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00669A"/>
                </a:solidFill>
                <a:latin typeface="UbuntuMono-Bold"/>
              </a:rPr>
              <a:t>let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empty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[];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[] is an empty array with no elements.</a:t>
            </a:r>
            <a:endParaRPr lang="en-US" sz="1800" b="0" i="0" u="none" strike="noStrike" baseline="0" dirty="0">
              <a:solidFill>
                <a:srgbClr val="000089"/>
              </a:solidFill>
              <a:latin typeface="UbuntuMono-Regular"/>
            </a:endParaRPr>
          </a:p>
          <a:p>
            <a:pPr algn="l"/>
            <a:r>
              <a:rPr lang="en-US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empty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length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=&gt; 0</a:t>
            </a:r>
          </a:p>
          <a:p>
            <a:pPr algn="l"/>
            <a:endParaRPr lang="en-US" sz="1800" b="0" i="1" u="none" strike="noStrike" baseline="0" dirty="0">
              <a:solidFill>
                <a:srgbClr val="35586C"/>
              </a:solidFill>
              <a:latin typeface="UbuntuMono-Italic"/>
            </a:endParaRPr>
          </a:p>
          <a:p>
            <a:pPr algn="l"/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Arrays and objects can hold other arrays and objects: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669A"/>
                </a:solidFill>
                <a:latin typeface="UbuntuMono-Bold"/>
              </a:rPr>
              <a:t>let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points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[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An array with 2 elements.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{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y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},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Each element is an object.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{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y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];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669A"/>
                </a:solidFill>
                <a:latin typeface="UbuntuMono-Bold"/>
              </a:rPr>
              <a:t>let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data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{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An object with 2 properties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trial1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[[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], [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4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]],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The value of each property is an array.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trial2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[[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], [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4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5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]]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The elements of the arrays are arrays.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0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8B5C92-DB42-43CE-ADBD-B136DFA2CBBB}"/>
              </a:ext>
            </a:extLst>
          </p:cNvPr>
          <p:cNvSpPr txBox="1"/>
          <p:nvPr/>
        </p:nvSpPr>
        <p:spPr>
          <a:xfrm>
            <a:off x="719091" y="2000058"/>
            <a:ext cx="842268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Operators act on values (the operands) to produce a new value.</a:t>
            </a:r>
          </a:p>
          <a:p>
            <a:pPr algn="l"/>
            <a:endParaRPr lang="en-US" sz="1800" b="0" i="1" u="none" strike="noStrike" baseline="0" dirty="0">
              <a:solidFill>
                <a:srgbClr val="35586C"/>
              </a:solidFill>
              <a:latin typeface="UbuntuMono-Italic"/>
            </a:endParaRPr>
          </a:p>
          <a:p>
            <a:pPr algn="l"/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Arithmetic operators are some of the simplest:</a:t>
            </a:r>
          </a:p>
          <a:p>
            <a:pPr algn="l"/>
            <a:endParaRPr lang="en-US" sz="1800" b="0" i="0" u="none" strike="noStrike" baseline="0" dirty="0">
              <a:solidFill>
                <a:srgbClr val="FF6600"/>
              </a:solidFill>
              <a:latin typeface="UbuntuMono-Regular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3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2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=&gt; 5: addition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3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- 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2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=&gt; 1: subtraction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3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* 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2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=&gt; 6: multiplication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3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/ 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2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=&gt; 1.5: division</a:t>
            </a:r>
          </a:p>
          <a:p>
            <a:pPr algn="l"/>
            <a:endParaRPr lang="en-US" sz="1800" b="0" i="0" u="none" strike="noStrike" baseline="0" dirty="0">
              <a:solidFill>
                <a:srgbClr val="000089"/>
              </a:solidFill>
              <a:latin typeface="UbuntuMono-Regular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points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].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-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points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].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=&gt; 1: more complicated operands also work</a:t>
            </a:r>
          </a:p>
          <a:p>
            <a:pPr algn="l"/>
            <a:endParaRPr lang="en-US" sz="1800" b="0" i="0" u="none" strike="noStrike" baseline="0" dirty="0">
              <a:solidFill>
                <a:srgbClr val="CD3300"/>
              </a:solidFill>
              <a:latin typeface="UbuntuMono-Regular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CD3300"/>
                </a:solidFill>
                <a:latin typeface="UbuntuMono-Regular"/>
              </a:rPr>
              <a:t>"3"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UbuntuMono-Regular"/>
              </a:rPr>
              <a:t>"2"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=&gt; "32": + adds numbers, concatenates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6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C3F0E2-A9A9-4153-B73B-A11402A84DB3}"/>
              </a:ext>
            </a:extLst>
          </p:cNvPr>
          <p:cNvSpPr txBox="1"/>
          <p:nvPr/>
        </p:nvSpPr>
        <p:spPr>
          <a:xfrm>
            <a:off x="1056443" y="2415557"/>
            <a:ext cx="80853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JavaScript defines some shorthand arithmetic operators</a:t>
            </a:r>
          </a:p>
          <a:p>
            <a:pPr algn="l"/>
            <a:endParaRPr lang="en-US" sz="1800" b="0" i="1" u="none" strike="noStrike" baseline="0" dirty="0">
              <a:solidFill>
                <a:srgbClr val="35586C"/>
              </a:solidFill>
              <a:latin typeface="UbuntuMono-Italic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00669A"/>
                </a:solidFill>
                <a:latin typeface="UbuntuMono-Bold"/>
              </a:rPr>
              <a:t>let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count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;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Define a variable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count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++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;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Increment the variable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count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--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;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Decrement the variable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count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+= 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;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Add 2: same as count = count + 2;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count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*= 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;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Multiply by 3: same as count = count * 3;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count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=&gt; 6: variable names are expressions, too.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5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FC535E-8963-402F-AA25-AE9C18F47CA6}"/>
              </a:ext>
            </a:extLst>
          </p:cNvPr>
          <p:cNvSpPr txBox="1"/>
          <p:nvPr/>
        </p:nvSpPr>
        <p:spPr>
          <a:xfrm>
            <a:off x="730187" y="835370"/>
            <a:ext cx="907075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Equality and relational operators test whether two values are </a:t>
            </a:r>
            <a:r>
              <a:rPr lang="en-US" sz="1800" b="0" i="1" u="none" strike="noStrike" baseline="0">
                <a:solidFill>
                  <a:srgbClr val="35586C"/>
                </a:solidFill>
                <a:latin typeface="UbuntuMono-Italic"/>
              </a:rPr>
              <a:t>equal, unequal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, less than, greater than, and so on. They evaluate to true or false.</a:t>
            </a:r>
          </a:p>
          <a:p>
            <a:pPr algn="l"/>
            <a:endParaRPr lang="en-US" sz="1800" b="0" i="1" u="none" strike="noStrike" baseline="0" dirty="0">
              <a:solidFill>
                <a:srgbClr val="35586C"/>
              </a:solidFill>
              <a:latin typeface="UbuntuMono-Italic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00669A"/>
                </a:solidFill>
                <a:latin typeface="UbuntuMono-Bold"/>
              </a:rPr>
              <a:t>let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y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;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These = signs are assignment, not equality tests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===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y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=&gt; false: equality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!==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y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=&gt; true: inequality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&lt;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y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=&gt; true: less-than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&lt;=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y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=&gt; true: less-than or equal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y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=&gt; false: greater-than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&gt;=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y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=&gt; false: greater-than or equal</a:t>
            </a:r>
          </a:p>
          <a:p>
            <a:pPr algn="l"/>
            <a:r>
              <a:rPr lang="en-US" sz="1800" b="0" i="0" u="none" strike="noStrike" baseline="0" dirty="0">
                <a:solidFill>
                  <a:srgbClr val="CD3300"/>
                </a:solidFill>
                <a:latin typeface="UbuntuMono-Regular"/>
              </a:rPr>
              <a:t>"two"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=== 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UbuntuMono-Regular"/>
              </a:rPr>
              <a:t>"three"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=&gt; false: the two strings are different</a:t>
            </a:r>
          </a:p>
          <a:p>
            <a:pPr algn="l"/>
            <a:r>
              <a:rPr lang="en-US" sz="1800" b="0" i="0" u="none" strike="noStrike" baseline="0" dirty="0">
                <a:solidFill>
                  <a:srgbClr val="CD3300"/>
                </a:solidFill>
                <a:latin typeface="UbuntuMono-Regular"/>
              </a:rPr>
              <a:t>"two"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UbuntuMono-Regular"/>
              </a:rPr>
              <a:t>"three"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=&gt; true: "</a:t>
            </a:r>
            <a:r>
              <a:rPr lang="en-US" sz="1800" b="0" i="1" u="none" strike="noStrike" baseline="0" dirty="0" err="1">
                <a:solidFill>
                  <a:srgbClr val="35586C"/>
                </a:solidFill>
                <a:latin typeface="UbuntuMono-Italic"/>
              </a:rPr>
              <a:t>tw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" is alphabetically greater than "</a:t>
            </a:r>
            <a:r>
              <a:rPr lang="en-US" sz="1800" b="0" i="1" u="none" strike="noStrike" baseline="0" dirty="0" err="1">
                <a:solidFill>
                  <a:srgbClr val="35586C"/>
                </a:solidFill>
                <a:latin typeface="UbuntuMono-Italic"/>
              </a:rPr>
              <a:t>th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"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669A"/>
                </a:solidFill>
                <a:latin typeface="UbuntuMono-Bold"/>
              </a:rPr>
              <a:t>false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===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)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=&gt; true: false is equal to false</a:t>
            </a:r>
          </a:p>
          <a:p>
            <a:pPr algn="l"/>
            <a:endParaRPr lang="en-US" sz="1800" b="0" i="1" u="none" strike="noStrike" baseline="0" dirty="0">
              <a:solidFill>
                <a:srgbClr val="35586C"/>
              </a:solidFill>
              <a:latin typeface="UbuntuMono-Italic"/>
            </a:endParaRPr>
          </a:p>
          <a:p>
            <a:pPr algn="l"/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Logical operators combine or invert </a:t>
            </a:r>
            <a:r>
              <a:rPr lang="en-US" sz="1800" b="0" i="1" u="none" strike="noStrike" baseline="0" dirty="0" err="1">
                <a:solidFill>
                  <a:srgbClr val="35586C"/>
                </a:solidFill>
                <a:latin typeface="UbuntuMono-Italic"/>
              </a:rPr>
              <a:t>boolean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 values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=== 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)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&amp;&amp;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y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=== 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)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=&gt; true: both comparisons are true. &amp;&amp; is AND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UbuntuMono-Regular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)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||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y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&lt; 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)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=&gt; false: neither comparison is true. || is OR</a:t>
            </a:r>
          </a:p>
          <a:p>
            <a:pPr algn="l"/>
            <a:endParaRPr lang="en-US" sz="1800" b="0" i="0" u="none" strike="noStrike" baseline="0" dirty="0">
              <a:solidFill>
                <a:srgbClr val="555555"/>
              </a:solidFill>
              <a:latin typeface="UbuntuMono-Regular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!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===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) 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// =&gt; true: ! inverts a </a:t>
            </a:r>
            <a:r>
              <a:rPr lang="en-US" sz="1800" b="0" i="1" u="none" strike="noStrike" baseline="0" dirty="0" err="1">
                <a:solidFill>
                  <a:srgbClr val="35586C"/>
                </a:solidFill>
                <a:latin typeface="UbuntuMono-Italic"/>
              </a:rPr>
              <a:t>boolean</a:t>
            </a:r>
            <a:r>
              <a:rPr lang="en-US" sz="1800" b="0" i="1" u="none" strike="noStrike" baseline="0" dirty="0">
                <a:solidFill>
                  <a:srgbClr val="35586C"/>
                </a:solidFill>
                <a:latin typeface="UbuntuMono-Italic"/>
              </a:rPr>
              <a:t>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1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978</Words>
  <Application>Microsoft Office PowerPoint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UbuntuMono-Bold</vt:lpstr>
      <vt:lpstr>UbuntuMono-Italic</vt:lpstr>
      <vt:lpstr>UbuntuMono-Regular</vt:lpstr>
      <vt:lpstr>Office Theme</vt:lpstr>
      <vt:lpstr>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Ashish Jayne</dc:creator>
  <cp:lastModifiedBy>Ashish Jayne</cp:lastModifiedBy>
  <cp:revision>6</cp:revision>
  <dcterms:created xsi:type="dcterms:W3CDTF">2021-07-26T12:57:16Z</dcterms:created>
  <dcterms:modified xsi:type="dcterms:W3CDTF">2021-07-26T13:33:08Z</dcterms:modified>
</cp:coreProperties>
</file>