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79" r:id="rId2"/>
    <p:sldId id="326"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4" r:id="rId20"/>
    <p:sldId id="346" r:id="rId21"/>
    <p:sldId id="343" r:id="rId22"/>
    <p:sldId id="349" r:id="rId23"/>
    <p:sldId id="347" r:id="rId24"/>
    <p:sldId id="34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06-10-2017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15787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BC9D2F-5FCE-4B4F-80E6-E39EED6BD8E1}" type="slidenum">
              <a:rPr lang="en-IN" smtClean="0"/>
              <a:pPr/>
              <a:t>2</a:t>
            </a:fld>
            <a:endParaRPr lang="en-IN"/>
          </a:p>
        </p:txBody>
      </p:sp>
    </p:spTree>
    <p:extLst>
      <p:ext uri="{BB962C8B-B14F-4D97-AF65-F5344CB8AC3E}">
        <p14:creationId xmlns:p14="http://schemas.microsoft.com/office/powerpoint/2010/main" val="69048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77F00-18D5-4565-A4F0-EEAEA3E7EF92}" type="slidenum">
              <a:rPr lang="en-US"/>
              <a:pPr/>
              <a:t>5</a:t>
            </a:fld>
            <a:endParaRPr lang="en-US"/>
          </a:p>
        </p:txBody>
      </p:sp>
      <p:sp>
        <p:nvSpPr>
          <p:cNvPr id="265218" name="Rectangle 2"/>
          <p:cNvSpPr>
            <a:spLocks noGrp="1" noRot="1" noChangeAspect="1" noChangeArrowheads="1" noTextEdit="1"/>
          </p:cNvSpPr>
          <p:nvPr>
            <p:ph type="sldImg"/>
          </p:nvPr>
        </p:nvSpPr>
        <p:spPr>
          <a:xfrm>
            <a:off x="1143000" y="687388"/>
            <a:ext cx="4573588" cy="3430587"/>
          </a:xfrm>
          <a:ln/>
        </p:spPr>
      </p:sp>
      <p:sp>
        <p:nvSpPr>
          <p:cNvPr id="265219" name="Rectangle 3"/>
          <p:cNvSpPr>
            <a:spLocks noGrp="1" noChangeArrowheads="1"/>
          </p:cNvSpPr>
          <p:nvPr>
            <p:ph type="body" idx="1"/>
          </p:nvPr>
        </p:nvSpPr>
        <p:spPr>
          <a:xfrm>
            <a:off x="914400" y="4341813"/>
            <a:ext cx="5029200" cy="4114800"/>
          </a:xfrm>
        </p:spPr>
        <p:txBody>
          <a:bodyPr/>
          <a:lstStyle/>
          <a:p>
            <a:pPr defTabSz="912813"/>
            <a:endParaRPr lang="en-US"/>
          </a:p>
        </p:txBody>
      </p:sp>
    </p:spTree>
    <p:extLst>
      <p:ext uri="{BB962C8B-B14F-4D97-AF65-F5344CB8AC3E}">
        <p14:creationId xmlns:p14="http://schemas.microsoft.com/office/powerpoint/2010/main" val="296830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6423C5-8433-41EB-A59C-476E9851C942}" type="slidenum">
              <a:rPr lang="en-US"/>
              <a:pPr/>
              <a:t>6</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7605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BDEA9-DA60-470C-8189-492D2AD7806D}" type="slidenum">
              <a:rPr lang="en-US"/>
              <a:pPr/>
              <a:t>7</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8100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5550111-6787-4DC4-AFC9-C4307180B029}" type="slidenum">
              <a:rPr lang="en-US"/>
              <a:pPr/>
              <a:t>14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59057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4845798-CD96-4C83-9538-87A64F4792B0}" type="datetime5">
              <a:rPr lang="en-US" smtClean="0"/>
              <a:pPr/>
              <a:t>6-Oct-17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E9D188-57E5-457C-BC94-98140A945905}" type="datetime5">
              <a:rPr lang="en-US" smtClean="0"/>
              <a:pPr/>
              <a:t>6-Oct-17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8D356A1-0DD6-4BB8-93B1-EC91EEA03628}" type="datetime5">
              <a:rPr lang="en-US" smtClean="0"/>
              <a:pPr/>
              <a:t>6-Oct-17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a:prstGeom prst="rect">
            <a:avLst/>
          </a:prstGeo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273050"/>
            <a:ext cx="8226425" cy="582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5613" y="6242050"/>
            <a:ext cx="2130425" cy="474663"/>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124200" y="6477000"/>
            <a:ext cx="2895600" cy="234950"/>
          </a:xfrm>
          <a:prstGeom prst="rect">
            <a:avLst/>
          </a:prstGeom>
        </p:spPr>
        <p:txBody>
          <a:bodyPr/>
          <a:lstStyle>
            <a:lvl1pPr>
              <a:defRPr/>
            </a:lvl1pPr>
          </a:lstStyle>
          <a:p>
            <a:r>
              <a:rPr lang="en-US"/>
              <a:t>DWH-Ahsan Abdullah</a:t>
            </a:r>
          </a:p>
        </p:txBody>
      </p:sp>
      <p:sp>
        <p:nvSpPr>
          <p:cNvPr id="5" name="Slide Number Placeholder 4"/>
          <p:cNvSpPr>
            <a:spLocks noGrp="1"/>
          </p:cNvSpPr>
          <p:nvPr>
            <p:ph type="sldNum" sz="quarter" idx="12"/>
          </p:nvPr>
        </p:nvSpPr>
        <p:spPr>
          <a:xfrm>
            <a:off x="6553200" y="6242050"/>
            <a:ext cx="2130425" cy="474663"/>
          </a:xfrm>
          <a:prstGeom prst="ellipse">
            <a:avLst/>
          </a:prstGeom>
        </p:spPr>
        <p:txBody>
          <a:bodyPr/>
          <a:lstStyle>
            <a:lvl1pPr>
              <a:defRPr/>
            </a:lvl1pPr>
          </a:lstStyle>
          <a:p>
            <a:fld id="{3626B973-C57F-4E28-A8FF-E93D531C3479}"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066800"/>
          </a:xfrm>
          <a:prstGeom prst="rect">
            <a:avLst/>
          </a:prstGeo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76400"/>
            <a:ext cx="4013200" cy="4419600"/>
          </a:xfrm>
        </p:spPr>
        <p:txBody>
          <a:bodyPr/>
          <a:lstStyle/>
          <a:p>
            <a:endParaRPr lang="en-US"/>
          </a:p>
        </p:txBody>
      </p:sp>
      <p:sp>
        <p:nvSpPr>
          <p:cNvPr id="4" name="Text Placeholder 3"/>
          <p:cNvSpPr>
            <a:spLocks noGrp="1"/>
          </p:cNvSpPr>
          <p:nvPr>
            <p:ph type="body" sz="half" idx="2"/>
          </p:nvPr>
        </p:nvSpPr>
        <p:spPr>
          <a:xfrm>
            <a:off x="4622800" y="1676400"/>
            <a:ext cx="4013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2935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6731000" y="6229350"/>
            <a:ext cx="1905000" cy="457200"/>
          </a:xfrm>
          <a:prstGeom prst="ellipse">
            <a:avLst/>
          </a:prstGeom>
        </p:spPr>
        <p:txBody>
          <a:bodyPr/>
          <a:lstStyle>
            <a:lvl1pPr>
              <a:defRPr/>
            </a:lvl1pPr>
          </a:lstStyle>
          <a:p>
            <a:fld id="{144B1635-4792-4C52-A386-BC7BAB88F68A}"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14319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1905000"/>
            <a:ext cx="39782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3488" y="1905000"/>
            <a:ext cx="3979862" cy="4191000"/>
          </a:xfrm>
        </p:spPr>
        <p:txBody>
          <a:bodyPr/>
          <a:lstStyle/>
          <a:p>
            <a:pPr lvl="0"/>
            <a:endParaRPr lang="en-US" noProof="0" smtClean="0"/>
          </a:p>
        </p:txBody>
      </p:sp>
      <p:sp>
        <p:nvSpPr>
          <p:cNvPr id="5" name="Rectangle 67"/>
          <p:cNvSpPr>
            <a:spLocks noGrp="1" noChangeArrowheads="1"/>
          </p:cNvSpPr>
          <p:nvPr>
            <p:ph type="dt" sz="half" idx="10"/>
          </p:nvPr>
        </p:nvSpPr>
        <p:spPr>
          <a:xfrm>
            <a:off x="6172200" y="6191250"/>
            <a:ext cx="2476500" cy="476250"/>
          </a:xfrm>
          <a:prstGeom prst="rect">
            <a:avLst/>
          </a:prstGeom>
          <a:ln/>
        </p:spPr>
        <p:txBody>
          <a:bodyPr/>
          <a:lstStyle>
            <a:lvl1pPr>
              <a:defRPr/>
            </a:lvl1pPr>
          </a:lstStyle>
          <a:p>
            <a:pPr>
              <a:defRPr/>
            </a:pPr>
            <a:endParaRPr lang="en-US"/>
          </a:p>
        </p:txBody>
      </p:sp>
      <p:sp>
        <p:nvSpPr>
          <p:cNvPr id="6" name="Rectangle 68"/>
          <p:cNvSpPr>
            <a:spLocks noGrp="1" noChangeArrowheads="1"/>
          </p:cNvSpPr>
          <p:nvPr>
            <p:ph type="ftr" sz="quarter" idx="11"/>
          </p:nvPr>
        </p:nvSpPr>
        <p:spPr>
          <a:xfrm>
            <a:off x="914400" y="6172200"/>
            <a:ext cx="3962400" cy="457200"/>
          </a:xfrm>
          <a:prstGeom prst="rect">
            <a:avLst/>
          </a:prstGeom>
          <a:ln/>
        </p:spPr>
        <p:txBody>
          <a:bodyPr/>
          <a:lstStyle>
            <a:lvl1pPr>
              <a:defRPr/>
            </a:lvl1pPr>
          </a:lstStyle>
          <a:p>
            <a:pPr>
              <a:defRPr/>
            </a:pPr>
            <a:endParaRPr lang="en-US" sz="1400" i="1">
              <a:latin typeface="Times New Roman" pitchFamily="18" charset="0"/>
            </a:endParaRPr>
          </a:p>
        </p:txBody>
      </p:sp>
      <p:sp>
        <p:nvSpPr>
          <p:cNvPr id="7" name="Rectangle 69"/>
          <p:cNvSpPr>
            <a:spLocks noGrp="1" noChangeArrowheads="1"/>
          </p:cNvSpPr>
          <p:nvPr>
            <p:ph type="sldNum" sz="quarter" idx="12"/>
          </p:nvPr>
        </p:nvSpPr>
        <p:spPr>
          <a:xfrm>
            <a:off x="146304" y="6210300"/>
            <a:ext cx="457200" cy="457200"/>
          </a:xfrm>
          <a:prstGeom prst="ellipse">
            <a:avLst/>
          </a:prstGeom>
          <a:ln/>
        </p:spPr>
        <p:txBody>
          <a:bodyPr/>
          <a:lstStyle>
            <a:lvl1pPr>
              <a:defRPr/>
            </a:lvl1pPr>
          </a:lstStyle>
          <a:p>
            <a:pPr>
              <a:defRPr/>
            </a:pPr>
            <a:fld id="{74D66667-D550-4FFC-9537-8B29E652DF0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D98A0BA-6585-4CC6-ABDB-7C05C9F26B77}" type="datetime5">
              <a:rPr lang="en-US" smtClean="0"/>
              <a:pPr/>
              <a:t>6-Oct-17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666DF63-AE5F-4263-AEA9-159C63840855}" type="datetime5">
              <a:rPr lang="en-US" smtClean="0"/>
              <a:pPr/>
              <a:t>6-Oct-17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7855A2-CC0F-4AAB-9F0A-54AEC49C72DD}" type="datetime5">
              <a:rPr lang="en-US" smtClean="0"/>
              <a:pPr/>
              <a:t>6-Oct-17</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9FB8C28-98A9-401F-B74B-B18EE2F795A9}" type="datetime5">
              <a:rPr lang="en-US" smtClean="0"/>
              <a:pPr/>
              <a:t>6-Oct-17</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02BC831-7CBE-4D76-835B-94545CED2E88}" type="datetime5">
              <a:rPr lang="en-US" smtClean="0"/>
              <a:pPr/>
              <a:t>6-Oct-17</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24B3DDD-3195-415D-99F5-D5615E11702E}" type="datetime5">
              <a:rPr lang="en-US" smtClean="0"/>
              <a:pPr/>
              <a:t>6-Oct-17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ADA3999-1B98-4FD1-A9EF-462C8E7AD7C2}" type="datetime5">
              <a:rPr lang="en-US" smtClean="0"/>
              <a:pPr/>
              <a:t>6-Oct-17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userDrawn="1"/>
        </p:nvPicPr>
        <p:blipFill>
          <a:blip r:embed="rId27"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7" r:id="rId23"/>
    <p:sldLayoutId id="2147483678" r:id="rId24"/>
    <p:sldLayoutId id="2147483679" r:id="rId2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yash@bits-pilani.ac.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taxila-aws.bits-pilani.ac.i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267744" y="5410200"/>
            <a:ext cx="6266656" cy="533400"/>
          </a:xfrm>
        </p:spPr>
        <p:txBody>
          <a:bodyPr/>
          <a:lstStyle/>
          <a:p>
            <a:r>
              <a:rPr lang="en-US" dirty="0" smtClean="0"/>
              <a:t>Dr. </a:t>
            </a:r>
            <a:r>
              <a:rPr lang="en-US" dirty="0" err="1" smtClean="0"/>
              <a:t>Yashvardhan</a:t>
            </a:r>
            <a:r>
              <a:rPr lang="en-US" dirty="0" smtClean="0"/>
              <a:t> Sharma</a:t>
            </a:r>
          </a:p>
          <a:p>
            <a:r>
              <a:rPr lang="en-US" dirty="0" smtClean="0"/>
              <a:t>CSIS Dept., BITS-Pilani</a:t>
            </a:r>
            <a:endParaRPr lang="en-US" dirty="0"/>
          </a:p>
        </p:txBody>
      </p:sp>
      <p:sp>
        <p:nvSpPr>
          <p:cNvPr id="5" name="Title 4"/>
          <p:cNvSpPr>
            <a:spLocks noGrp="1"/>
          </p:cNvSpPr>
          <p:nvPr>
            <p:ph type="title"/>
          </p:nvPr>
        </p:nvSpPr>
        <p:spPr/>
        <p:txBody>
          <a:bodyPr/>
          <a:lstStyle/>
          <a:p>
            <a:r>
              <a:rPr lang="en-US" b="1" dirty="0" smtClean="0"/>
              <a:t>SS ZG515 - Data Warehousing</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2AB2148E-CA95-487B-A60B-1E2A673D6872}" type="slidenum">
              <a:rPr lang="en-US"/>
              <a:pPr/>
              <a:t>10</a:t>
            </a:fld>
            <a:endParaRPr lang="en-US"/>
          </a:p>
        </p:txBody>
      </p:sp>
      <p:sp>
        <p:nvSpPr>
          <p:cNvPr id="1077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077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077252" name="Rectangle 4"/>
          <p:cNvSpPr>
            <a:spLocks noGrp="1" noChangeArrowheads="1"/>
          </p:cNvSpPr>
          <p:nvPr>
            <p:ph type="title"/>
          </p:nvPr>
        </p:nvSpPr>
        <p:spPr>
          <a:noFill/>
          <a:ln/>
        </p:spPr>
        <p:txBody>
          <a:bodyPr lIns="90488" tIns="44450" rIns="90488" bIns="44450"/>
          <a:lstStyle/>
          <a:p>
            <a:r>
              <a:rPr lang="en-US"/>
              <a:t>What is a Data Warehouse?</a:t>
            </a:r>
          </a:p>
        </p:txBody>
      </p:sp>
      <p:sp>
        <p:nvSpPr>
          <p:cNvPr id="1077253" name="Rectangle 5"/>
          <p:cNvSpPr>
            <a:spLocks noGrp="1" noChangeArrowheads="1"/>
          </p:cNvSpPr>
          <p:nvPr>
            <p:ph type="body" sz="half" idx="1"/>
          </p:nvPr>
        </p:nvSpPr>
        <p:spPr>
          <a:xfrm>
            <a:off x="457200" y="1676400"/>
            <a:ext cx="4876800" cy="4419600"/>
          </a:xfrm>
          <a:noFill/>
          <a:ln/>
        </p:spPr>
        <p:txBody>
          <a:bodyPr lIns="90488" tIns="44450" rIns="90488" bIns="44450"/>
          <a:lstStyle/>
          <a:p>
            <a:pPr>
              <a:buFont typeface="Monotype Sorts" pitchFamily="2" charset="2"/>
              <a:buNone/>
            </a:pPr>
            <a:r>
              <a:rPr lang="en-US" sz="2800"/>
              <a:t> 	A single, complete and consistent store of data obtained from a variety of different sources made available to end users in a what they can understand and use in a business context.</a:t>
            </a:r>
          </a:p>
          <a:p>
            <a:pPr>
              <a:buFont typeface="Monotype Sorts" pitchFamily="2" charset="2"/>
              <a:buNone/>
            </a:pPr>
            <a:endParaRPr lang="en-US" sz="2800"/>
          </a:p>
          <a:p>
            <a:pPr>
              <a:buFont typeface="Monotype Sorts" pitchFamily="2" charset="2"/>
              <a:buNone/>
            </a:pPr>
            <a:r>
              <a:rPr lang="en-US" sz="2800"/>
              <a:t>	[Barry Devlin]</a:t>
            </a:r>
          </a:p>
        </p:txBody>
      </p:sp>
      <p:graphicFrame>
        <p:nvGraphicFramePr>
          <p:cNvPr id="1077254" name="Object 6"/>
          <p:cNvGraphicFramePr>
            <a:graphicFrameLocks noGrp="1" noChangeAspect="1"/>
          </p:cNvGraphicFramePr>
          <p:nvPr>
            <p:ph type="clipArt" sz="half" idx="2"/>
          </p:nvPr>
        </p:nvGraphicFramePr>
        <p:xfrm>
          <a:off x="5495925" y="1676400"/>
          <a:ext cx="2867025" cy="4298950"/>
        </p:xfrm>
        <a:graphic>
          <a:graphicData uri="http://schemas.openxmlformats.org/presentationml/2006/ole">
            <mc:AlternateContent xmlns:mc="http://schemas.openxmlformats.org/markup-compatibility/2006">
              <mc:Choice xmlns:v="urn:schemas-microsoft-com:vml" Requires="v">
                <p:oleObj spid="_x0000_s2057" name="Clip" r:id="rId3" imgW="3681360" imgH="4426920" progId="">
                  <p:embed/>
                </p:oleObj>
              </mc:Choice>
              <mc:Fallback>
                <p:oleObj name="Clip" r:id="rId3" imgW="3681360" imgH="44269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925" y="1676400"/>
                        <a:ext cx="2867025" cy="429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77254"/>
                                        </p:tgtEl>
                                        <p:attrNameLst>
                                          <p:attrName>style.visibility</p:attrName>
                                        </p:attrNameLst>
                                      </p:cBhvr>
                                      <p:to>
                                        <p:strVal val="visible"/>
                                      </p:to>
                                    </p:set>
                                    <p:animEffect transition="in" filter="slide(fromBottom)">
                                      <p:cBhvr>
                                        <p:cTn id="7" dur="500"/>
                                        <p:tgtEl>
                                          <p:spTgt spid="1077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1C9561B6-15AB-4416-9053-7737768B24F1}" type="slidenum">
              <a:rPr lang="en-US"/>
              <a:pPr/>
              <a:t>11</a:t>
            </a:fld>
            <a:endParaRPr lang="en-US"/>
          </a:p>
        </p:txBody>
      </p:sp>
      <p:sp>
        <p:nvSpPr>
          <p:cNvPr id="831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831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831492" name="Rectangle 4"/>
          <p:cNvSpPr>
            <a:spLocks noGrp="1" noChangeArrowheads="1"/>
          </p:cNvSpPr>
          <p:nvPr>
            <p:ph type="title"/>
          </p:nvPr>
        </p:nvSpPr>
        <p:spPr>
          <a:noFill/>
          <a:ln/>
        </p:spPr>
        <p:txBody>
          <a:bodyPr lIns="90488" tIns="44450" rIns="90488" bIns="44450"/>
          <a:lstStyle/>
          <a:p>
            <a:r>
              <a:rPr lang="en-US"/>
              <a:t>What are the users saying...</a:t>
            </a:r>
          </a:p>
        </p:txBody>
      </p:sp>
      <p:sp>
        <p:nvSpPr>
          <p:cNvPr id="831493" name="Rectangle 5"/>
          <p:cNvSpPr>
            <a:spLocks noGrp="1" noChangeArrowheads="1"/>
          </p:cNvSpPr>
          <p:nvPr>
            <p:ph type="body" sz="half" idx="1"/>
          </p:nvPr>
        </p:nvSpPr>
        <p:spPr>
          <a:xfrm>
            <a:off x="457200" y="1676400"/>
            <a:ext cx="5257800" cy="4419600"/>
          </a:xfrm>
          <a:noFill/>
          <a:ln/>
        </p:spPr>
        <p:txBody>
          <a:bodyPr lIns="90488" tIns="44450" rIns="90488" bIns="44450"/>
          <a:lstStyle/>
          <a:p>
            <a:r>
              <a:rPr lang="en-US" sz="2800"/>
              <a:t>Data should be integrated across the enterprise</a:t>
            </a:r>
          </a:p>
          <a:p>
            <a:r>
              <a:rPr lang="en-US" sz="2800"/>
              <a:t>Summary data has a real value to the organization</a:t>
            </a:r>
          </a:p>
          <a:p>
            <a:r>
              <a:rPr lang="en-US" sz="2800"/>
              <a:t>Historical data holds the key to understanding data over time</a:t>
            </a:r>
          </a:p>
          <a:p>
            <a:r>
              <a:rPr lang="en-US" sz="2800"/>
              <a:t>What-if capabilities are required</a:t>
            </a:r>
          </a:p>
        </p:txBody>
      </p:sp>
      <p:graphicFrame>
        <p:nvGraphicFramePr>
          <p:cNvPr id="831494" name="Object 6"/>
          <p:cNvGraphicFramePr>
            <a:graphicFrameLocks noGrp="1" noChangeAspect="1"/>
          </p:cNvGraphicFramePr>
          <p:nvPr>
            <p:ph type="clipArt" sz="half" idx="2"/>
          </p:nvPr>
        </p:nvGraphicFramePr>
        <p:xfrm>
          <a:off x="5867400" y="1885950"/>
          <a:ext cx="2921000" cy="3829050"/>
        </p:xfrm>
        <a:graphic>
          <a:graphicData uri="http://schemas.openxmlformats.org/presentationml/2006/ole">
            <mc:AlternateContent xmlns:mc="http://schemas.openxmlformats.org/markup-compatibility/2006">
              <mc:Choice xmlns:v="urn:schemas-microsoft-com:vml" Requires="v">
                <p:oleObj spid="_x0000_s3081" name="Clip" r:id="rId3" imgW="8100720" imgH="5508360" progId="">
                  <p:embed/>
                </p:oleObj>
              </mc:Choice>
              <mc:Fallback>
                <p:oleObj name="Clip" r:id="rId3" imgW="8100720" imgH="5508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85950"/>
                        <a:ext cx="2921000" cy="382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14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14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14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14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1"/>
          </p:nvPr>
        </p:nvSpPr>
        <p:spPr/>
        <p:txBody>
          <a:bodyPr/>
          <a:lstStyle/>
          <a:p>
            <a:fld id="{E21DE268-BDB4-4DBA-A9F5-2AF5AAC0590A}" type="slidenum">
              <a:rPr lang="en-US"/>
              <a:pPr/>
              <a:t>12</a:t>
            </a:fld>
            <a:endParaRPr lang="en-US"/>
          </a:p>
        </p:txBody>
      </p:sp>
      <p:sp>
        <p:nvSpPr>
          <p:cNvPr id="8325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8325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832516" name="Rectangle 4"/>
          <p:cNvSpPr>
            <a:spLocks noGrp="1" noChangeArrowheads="1"/>
          </p:cNvSpPr>
          <p:nvPr>
            <p:ph type="title"/>
          </p:nvPr>
        </p:nvSpPr>
        <p:spPr>
          <a:noFill/>
          <a:ln/>
        </p:spPr>
        <p:txBody>
          <a:bodyPr lIns="90488" tIns="44450" rIns="90488" bIns="44450"/>
          <a:lstStyle/>
          <a:p>
            <a:r>
              <a:rPr lang="en-US"/>
              <a:t>What is Data Warehousing?</a:t>
            </a:r>
          </a:p>
        </p:txBody>
      </p:sp>
      <p:sp>
        <p:nvSpPr>
          <p:cNvPr id="832517" name="Rectangle 5"/>
          <p:cNvSpPr>
            <a:spLocks noGrp="1" noChangeArrowheads="1"/>
          </p:cNvSpPr>
          <p:nvPr>
            <p:ph type="body" sz="half" idx="2"/>
          </p:nvPr>
        </p:nvSpPr>
        <p:spPr>
          <a:xfrm>
            <a:off x="3962400" y="1828800"/>
            <a:ext cx="4724400" cy="4171950"/>
          </a:xfrm>
          <a:noFill/>
          <a:ln/>
        </p:spPr>
        <p:txBody>
          <a:bodyPr lIns="90488" tIns="44450" rIns="90488" bIns="44450"/>
          <a:lstStyle/>
          <a:p>
            <a:pPr>
              <a:buFont typeface="Monotype Sorts" pitchFamily="2" charset="2"/>
              <a:buNone/>
            </a:pPr>
            <a:r>
              <a:rPr lang="en-US" dirty="0"/>
              <a:t> 	</a:t>
            </a:r>
            <a:r>
              <a:rPr lang="en-US" sz="2800" dirty="0"/>
              <a:t>A </a:t>
            </a:r>
            <a:r>
              <a:rPr lang="en-US" sz="2800" dirty="0">
                <a:solidFill>
                  <a:schemeClr val="accent2"/>
                </a:solidFill>
              </a:rPr>
              <a:t>process</a:t>
            </a:r>
            <a:r>
              <a:rPr lang="en-US" sz="2800" dirty="0"/>
              <a:t> of transforming </a:t>
            </a:r>
            <a:r>
              <a:rPr lang="en-US" sz="2800" dirty="0">
                <a:solidFill>
                  <a:srgbClr val="FF99FF"/>
                </a:solidFill>
              </a:rPr>
              <a:t>data</a:t>
            </a:r>
            <a:r>
              <a:rPr lang="en-US" sz="2800" dirty="0"/>
              <a:t> into </a:t>
            </a:r>
            <a:r>
              <a:rPr lang="en-US" sz="2800" dirty="0">
                <a:solidFill>
                  <a:srgbClr val="FF99FF"/>
                </a:solidFill>
              </a:rPr>
              <a:t>information </a:t>
            </a:r>
            <a:r>
              <a:rPr lang="en-US" sz="2800" dirty="0"/>
              <a:t>and making it available to users in a timely enough manner to make a difference</a:t>
            </a:r>
          </a:p>
          <a:p>
            <a:pPr>
              <a:buFont typeface="Monotype Sorts" pitchFamily="2" charset="2"/>
              <a:buNone/>
            </a:pPr>
            <a:endParaRPr lang="en-US" sz="2400" dirty="0"/>
          </a:p>
          <a:p>
            <a:pPr>
              <a:buFont typeface="Monotype Sorts" pitchFamily="2" charset="2"/>
              <a:buNone/>
            </a:pPr>
            <a:r>
              <a:rPr lang="en-US" sz="2400" dirty="0"/>
              <a:t>[Forrester Research, April 1996]</a:t>
            </a:r>
          </a:p>
        </p:txBody>
      </p:sp>
      <p:grpSp>
        <p:nvGrpSpPr>
          <p:cNvPr id="2" name="Group 6"/>
          <p:cNvGrpSpPr>
            <a:grpSpLocks/>
          </p:cNvGrpSpPr>
          <p:nvPr/>
        </p:nvGrpSpPr>
        <p:grpSpPr bwMode="auto">
          <a:xfrm>
            <a:off x="304800" y="2133600"/>
            <a:ext cx="3248025" cy="4040188"/>
            <a:chOff x="3360" y="1440"/>
            <a:chExt cx="2046" cy="2545"/>
          </a:xfrm>
        </p:grpSpPr>
        <p:graphicFrame>
          <p:nvGraphicFramePr>
            <p:cNvPr id="1135616" name="Object 0"/>
            <p:cNvGraphicFramePr>
              <a:graphicFrameLocks noChangeAspect="1"/>
            </p:cNvGraphicFramePr>
            <p:nvPr/>
          </p:nvGraphicFramePr>
          <p:xfrm>
            <a:off x="3408" y="1872"/>
            <a:ext cx="1824" cy="1795"/>
          </p:xfrm>
          <a:graphic>
            <a:graphicData uri="http://schemas.openxmlformats.org/presentationml/2006/ole">
              <mc:AlternateContent xmlns:mc="http://schemas.openxmlformats.org/markup-compatibility/2006">
                <mc:Choice xmlns:v="urn:schemas-microsoft-com:vml" Requires="v">
                  <p:oleObj spid="_x0000_s4105" name="Clip" r:id="rId3" imgW="894960" imgH="880200" progId="">
                    <p:embed/>
                  </p:oleObj>
                </mc:Choice>
                <mc:Fallback>
                  <p:oleObj name="Clip" r:id="rId3" imgW="894960" imgH="880200" progId="">
                    <p:embed/>
                    <p:pic>
                      <p:nvPicPr>
                        <p:cNvPr id="0" name="Picture 2"/>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408" y="1872"/>
                          <a:ext cx="1824" cy="1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2520" name="Text Box 8"/>
            <p:cNvSpPr txBox="1">
              <a:spLocks noChangeArrowheads="1"/>
            </p:cNvSpPr>
            <p:nvPr/>
          </p:nvSpPr>
          <p:spPr bwMode="auto">
            <a:xfrm>
              <a:off x="3360" y="3658"/>
              <a:ext cx="579" cy="327"/>
            </a:xfrm>
            <a:prstGeom prst="rect">
              <a:avLst/>
            </a:prstGeom>
            <a:noFill/>
            <a:ln w="12700">
              <a:noFill/>
              <a:miter lim="800000"/>
              <a:headEnd/>
              <a:tailEnd/>
            </a:ln>
            <a:effectLst/>
          </p:spPr>
          <p:txBody>
            <a:bodyPr wrap="none">
              <a:spAutoFit/>
            </a:bodyPr>
            <a:lstStyle/>
            <a:p>
              <a:pPr algn="l"/>
              <a:r>
                <a:rPr lang="en-US" sz="2800">
                  <a:solidFill>
                    <a:schemeClr val="tx1"/>
                  </a:solidFill>
                  <a:latin typeface="Tahoma" charset="0"/>
                </a:rPr>
                <a:t>Data</a:t>
              </a:r>
              <a:endParaRPr lang="en-US">
                <a:solidFill>
                  <a:schemeClr val="tx1"/>
                </a:solidFill>
              </a:endParaRPr>
            </a:p>
          </p:txBody>
        </p:sp>
        <p:sp>
          <p:nvSpPr>
            <p:cNvPr id="832521" name="Text Box 9"/>
            <p:cNvSpPr txBox="1">
              <a:spLocks noChangeArrowheads="1"/>
            </p:cNvSpPr>
            <p:nvPr/>
          </p:nvSpPr>
          <p:spPr bwMode="auto">
            <a:xfrm>
              <a:off x="4128" y="1440"/>
              <a:ext cx="1278" cy="327"/>
            </a:xfrm>
            <a:prstGeom prst="rect">
              <a:avLst/>
            </a:prstGeom>
            <a:noFill/>
            <a:ln w="12700">
              <a:noFill/>
              <a:miter lim="800000"/>
              <a:headEnd/>
              <a:tailEnd/>
            </a:ln>
            <a:effectLst/>
          </p:spPr>
          <p:txBody>
            <a:bodyPr wrap="none">
              <a:spAutoFit/>
            </a:bodyPr>
            <a:lstStyle/>
            <a:p>
              <a:pPr algn="l"/>
              <a:r>
                <a:rPr lang="en-US" sz="2800">
                  <a:solidFill>
                    <a:schemeClr val="tx1"/>
                  </a:solidFill>
                  <a:latin typeface="Tahoma" charset="0"/>
                </a:rPr>
                <a:t>Information</a:t>
              </a:r>
              <a:endParaRPr lang="en-US">
                <a:solidFill>
                  <a:schemeClr val="tx1"/>
                </a:solidFill>
              </a:endParaRP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81000" y="381000"/>
            <a:ext cx="8162925" cy="823913"/>
          </a:xfrm>
        </p:spPr>
        <p:txBody>
          <a:bodyPr>
            <a:normAutofit/>
          </a:bodyPr>
          <a:lstStyle/>
          <a:p>
            <a:pPr eaLnBrk="1" hangingPunct="1"/>
            <a:r>
              <a:rPr lang="en-US" sz="4800" dirty="0" smtClean="0">
                <a:solidFill>
                  <a:srgbClr val="000000"/>
                </a:solidFill>
              </a:rPr>
              <a:t>Background</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13</a:t>
            </a:fld>
            <a:endParaRPr lang="en-US"/>
          </a:p>
        </p:txBody>
      </p:sp>
      <p:sp>
        <p:nvSpPr>
          <p:cNvPr id="9220" name="Rectangle 3"/>
          <p:cNvSpPr>
            <a:spLocks noGrp="1" noChangeArrowheads="1"/>
          </p:cNvSpPr>
          <p:nvPr>
            <p:ph sz="quarter" idx="1"/>
          </p:nvPr>
        </p:nvSpPr>
        <p:spPr/>
        <p:txBody>
          <a:bodyPr/>
          <a:lstStyle/>
          <a:p>
            <a:pPr eaLnBrk="1" hangingPunct="1"/>
            <a:r>
              <a:rPr lang="en-US" sz="2800" smtClean="0">
                <a:solidFill>
                  <a:srgbClr val="000000"/>
                </a:solidFill>
              </a:rPr>
              <a:t>1980’s to early 1990’s</a:t>
            </a:r>
          </a:p>
          <a:p>
            <a:pPr lvl="1" eaLnBrk="1" hangingPunct="1"/>
            <a:r>
              <a:rPr lang="en-US" sz="2400" smtClean="0">
                <a:solidFill>
                  <a:srgbClr val="000000"/>
                </a:solidFill>
              </a:rPr>
              <a:t>Focus on computerizing business processes</a:t>
            </a:r>
          </a:p>
          <a:p>
            <a:pPr lvl="1" eaLnBrk="1" hangingPunct="1"/>
            <a:r>
              <a:rPr lang="en-US" sz="2400" smtClean="0">
                <a:solidFill>
                  <a:srgbClr val="000000"/>
                </a:solidFill>
              </a:rPr>
              <a:t>To gain competitive advantage</a:t>
            </a:r>
          </a:p>
          <a:p>
            <a:pPr eaLnBrk="1" hangingPunct="1"/>
            <a:r>
              <a:rPr lang="en-US" sz="2800" smtClean="0">
                <a:solidFill>
                  <a:srgbClr val="000000"/>
                </a:solidFill>
              </a:rPr>
              <a:t>By early 1990’s</a:t>
            </a:r>
          </a:p>
          <a:p>
            <a:pPr lvl="1" eaLnBrk="1" hangingPunct="1"/>
            <a:r>
              <a:rPr lang="en-US" sz="2400" smtClean="0">
                <a:solidFill>
                  <a:srgbClr val="000000"/>
                </a:solidFill>
              </a:rPr>
              <a:t>All companies had operational systems</a:t>
            </a:r>
          </a:p>
          <a:p>
            <a:pPr lvl="1" eaLnBrk="1" hangingPunct="1"/>
            <a:r>
              <a:rPr lang="en-US" sz="2400" smtClean="0">
                <a:solidFill>
                  <a:srgbClr val="000000"/>
                </a:solidFill>
              </a:rPr>
              <a:t>It no longer offered any advantage </a:t>
            </a:r>
          </a:p>
          <a:p>
            <a:pPr eaLnBrk="1" hangingPunct="1"/>
            <a:r>
              <a:rPr lang="en-US" sz="2800" smtClean="0">
                <a:solidFill>
                  <a:srgbClr val="000000"/>
                </a:solidFill>
              </a:rPr>
              <a:t>How to get competitive advantage??</a:t>
            </a:r>
          </a:p>
          <a:p>
            <a:pPr eaLnBrk="1" hangingPunct="1">
              <a:buFont typeface="Wingdings" pitchFamily="2" charset="2"/>
              <a:buNone/>
            </a:pPr>
            <a:endParaRPr lang="en-US" sz="2800" smtClean="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xfrm>
            <a:off x="457200" y="228600"/>
            <a:ext cx="8162925" cy="785813"/>
          </a:xfrm>
        </p:spPr>
        <p:txBody>
          <a:bodyPr/>
          <a:lstStyle/>
          <a:p>
            <a:pPr eaLnBrk="1" hangingPunct="1"/>
            <a:r>
              <a:rPr lang="en-US" dirty="0" smtClean="0">
                <a:solidFill>
                  <a:srgbClr val="000000"/>
                </a:solidFill>
              </a:rPr>
              <a:t>OLTP Systems: Primary Purpose</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14</a:t>
            </a:fld>
            <a:endParaRPr lang="en-US"/>
          </a:p>
        </p:txBody>
      </p:sp>
      <p:sp>
        <p:nvSpPr>
          <p:cNvPr id="10244" name="Rectangle 1027"/>
          <p:cNvSpPr>
            <a:spLocks noGrp="1" noChangeArrowheads="1"/>
          </p:cNvSpPr>
          <p:nvPr>
            <p:ph sz="quarter" idx="1"/>
          </p:nvPr>
        </p:nvSpPr>
        <p:spPr/>
        <p:txBody>
          <a:bodyPr/>
          <a:lstStyle/>
          <a:p>
            <a:pPr eaLnBrk="1" hangingPunct="1">
              <a:lnSpc>
                <a:spcPct val="90000"/>
              </a:lnSpc>
              <a:buFont typeface="Wingdings" pitchFamily="2" charset="2"/>
              <a:buNone/>
            </a:pPr>
            <a:r>
              <a:rPr lang="en-US" sz="2800" dirty="0" smtClean="0">
                <a:solidFill>
                  <a:srgbClr val="FF0000"/>
                </a:solidFill>
              </a:rPr>
              <a:t>Run the operations of the business</a:t>
            </a:r>
          </a:p>
          <a:p>
            <a:pPr eaLnBrk="1" hangingPunct="1">
              <a:lnSpc>
                <a:spcPct val="90000"/>
              </a:lnSpc>
              <a:buFont typeface="Wingdings" pitchFamily="2" charset="2"/>
              <a:buNone/>
            </a:pPr>
            <a:endParaRPr lang="en-US" sz="2800" dirty="0" smtClean="0">
              <a:solidFill>
                <a:schemeClr val="tx2"/>
              </a:solidFill>
            </a:endParaRPr>
          </a:p>
          <a:p>
            <a:pPr eaLnBrk="1" hangingPunct="1">
              <a:lnSpc>
                <a:spcPct val="90000"/>
              </a:lnSpc>
            </a:pPr>
            <a:r>
              <a:rPr lang="en-US" sz="2800" dirty="0" smtClean="0">
                <a:solidFill>
                  <a:srgbClr val="000000"/>
                </a:solidFill>
              </a:rPr>
              <a:t>For example: Banks, Railway reservation etc.</a:t>
            </a:r>
          </a:p>
          <a:p>
            <a:pPr eaLnBrk="1" hangingPunct="1">
              <a:lnSpc>
                <a:spcPct val="90000"/>
              </a:lnSpc>
            </a:pPr>
            <a:r>
              <a:rPr lang="en-US" sz="2800" dirty="0" smtClean="0">
                <a:solidFill>
                  <a:srgbClr val="000000"/>
                </a:solidFill>
              </a:rPr>
              <a:t>Based on ER Data Modeling</a:t>
            </a:r>
          </a:p>
          <a:p>
            <a:pPr eaLnBrk="1" hangingPunct="1">
              <a:lnSpc>
                <a:spcPct val="90000"/>
              </a:lnSpc>
            </a:pPr>
            <a:r>
              <a:rPr lang="en-US" sz="2800" dirty="0" smtClean="0">
                <a:solidFill>
                  <a:srgbClr val="000000"/>
                </a:solidFill>
              </a:rPr>
              <a:t>Transaction based system</a:t>
            </a:r>
          </a:p>
          <a:p>
            <a:pPr eaLnBrk="1" hangingPunct="1">
              <a:lnSpc>
                <a:spcPct val="90000"/>
              </a:lnSpc>
            </a:pPr>
            <a:r>
              <a:rPr lang="en-US" sz="2800" dirty="0" smtClean="0">
                <a:solidFill>
                  <a:srgbClr val="000000"/>
                </a:solidFill>
              </a:rPr>
              <a:t>Data is always current valued</a:t>
            </a:r>
          </a:p>
          <a:p>
            <a:pPr eaLnBrk="1" hangingPunct="1">
              <a:lnSpc>
                <a:spcPct val="90000"/>
              </a:lnSpc>
            </a:pPr>
            <a:r>
              <a:rPr lang="en-US" sz="2800" dirty="0" smtClean="0">
                <a:solidFill>
                  <a:srgbClr val="000000"/>
                </a:solidFill>
              </a:rPr>
              <a:t>Little history is available</a:t>
            </a:r>
          </a:p>
          <a:p>
            <a:pPr eaLnBrk="1" hangingPunct="1">
              <a:lnSpc>
                <a:spcPct val="90000"/>
              </a:lnSpc>
            </a:pPr>
            <a:r>
              <a:rPr lang="en-US" sz="2800" dirty="0" smtClean="0">
                <a:solidFill>
                  <a:srgbClr val="000000"/>
                </a:solidFill>
              </a:rPr>
              <a:t>Data is highly volatile</a:t>
            </a:r>
          </a:p>
          <a:p>
            <a:pPr eaLnBrk="1" hangingPunct="1">
              <a:lnSpc>
                <a:spcPct val="90000"/>
              </a:lnSpc>
            </a:pPr>
            <a:r>
              <a:rPr lang="en-US" sz="2800" dirty="0" smtClean="0">
                <a:solidFill>
                  <a:srgbClr val="000000"/>
                </a:solidFill>
              </a:rPr>
              <a:t>Has “Intelligent keys”</a:t>
            </a:r>
          </a:p>
          <a:p>
            <a:pPr eaLnBrk="1" hangingPunct="1">
              <a:lnSpc>
                <a:spcPct val="90000"/>
              </a:lnSpc>
              <a:buFont typeface="Wingdings" pitchFamily="2" charset="2"/>
              <a:buNone/>
            </a:pPr>
            <a:endParaRPr lang="en-US" sz="2800" dirty="0" smtClean="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14282" y="500042"/>
            <a:ext cx="8162925" cy="762000"/>
          </a:xfrm>
        </p:spPr>
        <p:txBody>
          <a:bodyPr/>
          <a:lstStyle/>
          <a:p>
            <a:pPr eaLnBrk="1" hangingPunct="1"/>
            <a:r>
              <a:rPr lang="en-US" dirty="0" smtClean="0">
                <a:solidFill>
                  <a:srgbClr val="000000"/>
                </a:solidFill>
              </a:rPr>
              <a:t>OLTP Systems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15</a:t>
            </a:fld>
            <a:endParaRPr lang="en-US"/>
          </a:p>
        </p:txBody>
      </p:sp>
      <p:sp>
        <p:nvSpPr>
          <p:cNvPr id="11268" name="Rectangle 3"/>
          <p:cNvSpPr>
            <a:spLocks noGrp="1" noChangeArrowheads="1"/>
          </p:cNvSpPr>
          <p:nvPr>
            <p:ph sz="quarter" idx="1"/>
          </p:nvPr>
        </p:nvSpPr>
        <p:spPr>
          <a:xfrm>
            <a:off x="1033463" y="2057400"/>
            <a:ext cx="8110537" cy="4191000"/>
          </a:xfrm>
        </p:spPr>
        <p:txBody>
          <a:bodyPr/>
          <a:lstStyle/>
          <a:p>
            <a:pPr eaLnBrk="1" hangingPunct="1"/>
            <a:r>
              <a:rPr lang="en-US" sz="2800" smtClean="0"/>
              <a:t>Has relational normalized design</a:t>
            </a:r>
          </a:p>
          <a:p>
            <a:pPr eaLnBrk="1" hangingPunct="1"/>
            <a:r>
              <a:rPr lang="en-US" sz="2800" smtClean="0"/>
              <a:t>Redundant data is undesirable</a:t>
            </a:r>
          </a:p>
          <a:p>
            <a:pPr eaLnBrk="1" hangingPunct="1"/>
            <a:r>
              <a:rPr lang="en-US" sz="2800" smtClean="0"/>
              <a:t>Consists of many tables</a:t>
            </a:r>
          </a:p>
          <a:p>
            <a:pPr eaLnBrk="1" hangingPunct="1"/>
            <a:r>
              <a:rPr lang="en-US" sz="2800" smtClean="0"/>
              <a:t>High volume retrieval is inefficient</a:t>
            </a:r>
          </a:p>
          <a:p>
            <a:pPr eaLnBrk="1" hangingPunct="1"/>
            <a:r>
              <a:rPr lang="en-US" sz="2800" smtClean="0"/>
              <a:t>Optimized for repetitive “narrow” queries</a:t>
            </a:r>
          </a:p>
          <a:p>
            <a:pPr eaLnBrk="1" hangingPunct="1"/>
            <a:r>
              <a:rPr lang="en-US" sz="2800" smtClean="0"/>
              <a:t>Common data in many applications</a:t>
            </a:r>
          </a:p>
          <a:p>
            <a:pPr eaLnBrk="1" hangingPunct="1">
              <a:buFont typeface="Wingdings" pitchFamily="2" charset="2"/>
              <a:buNone/>
            </a:pPr>
            <a:endParaRPr lang="en-US" sz="2800" smtClean="0">
              <a:solidFill>
                <a:schemeClr val="tx2"/>
              </a:solidFill>
            </a:endParaRPr>
          </a:p>
          <a:p>
            <a:pPr eaLnBrk="1" hangingPunct="1">
              <a:buFont typeface="Wingdings" pitchFamily="2" charset="2"/>
              <a:buNone/>
            </a:pPr>
            <a:endParaRPr lang="en-US" sz="2800" smtClean="0">
              <a:solidFill>
                <a:schemeClr val="hlink"/>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1000" y="304800"/>
            <a:ext cx="7772400" cy="914400"/>
          </a:xfrm>
        </p:spPr>
        <p:txBody>
          <a:bodyPr/>
          <a:lstStyle/>
          <a:p>
            <a:pPr eaLnBrk="1" hangingPunct="1"/>
            <a:r>
              <a:rPr lang="en-US" dirty="0" smtClean="0">
                <a:solidFill>
                  <a:srgbClr val="000000"/>
                </a:solidFill>
              </a:rPr>
              <a:t>Need for Data Warehousing</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16</a:t>
            </a:fld>
            <a:endParaRPr lang="en-US"/>
          </a:p>
        </p:txBody>
      </p:sp>
      <p:sp>
        <p:nvSpPr>
          <p:cNvPr id="12292" name="Rectangle 3"/>
          <p:cNvSpPr>
            <a:spLocks noGrp="1" noChangeArrowheads="1"/>
          </p:cNvSpPr>
          <p:nvPr>
            <p:ph sz="quarter" idx="1"/>
          </p:nvPr>
        </p:nvSpPr>
        <p:spPr>
          <a:xfrm>
            <a:off x="609600" y="1676400"/>
            <a:ext cx="7772400" cy="4572000"/>
          </a:xfrm>
        </p:spPr>
        <p:txBody>
          <a:bodyPr/>
          <a:lstStyle/>
          <a:p>
            <a:pPr eaLnBrk="1" hangingPunct="1">
              <a:lnSpc>
                <a:spcPct val="90000"/>
              </a:lnSpc>
            </a:pPr>
            <a:r>
              <a:rPr lang="en-US" dirty="0" smtClean="0"/>
              <a:t>Companies, over the years, gathered huge volumes of data</a:t>
            </a:r>
          </a:p>
          <a:p>
            <a:pPr eaLnBrk="1" hangingPunct="1">
              <a:lnSpc>
                <a:spcPct val="90000"/>
              </a:lnSpc>
            </a:pPr>
            <a:r>
              <a:rPr lang="en-US" dirty="0" smtClean="0"/>
              <a:t>“Hidden Treasure”</a:t>
            </a:r>
          </a:p>
          <a:p>
            <a:pPr eaLnBrk="1" hangingPunct="1">
              <a:lnSpc>
                <a:spcPct val="90000"/>
              </a:lnSpc>
            </a:pPr>
            <a:r>
              <a:rPr lang="en-US" dirty="0" smtClean="0"/>
              <a:t>Can this data be used in any way?</a:t>
            </a:r>
          </a:p>
          <a:p>
            <a:pPr eaLnBrk="1" hangingPunct="1">
              <a:lnSpc>
                <a:spcPct val="90000"/>
              </a:lnSpc>
            </a:pPr>
            <a:r>
              <a:rPr lang="en-US" dirty="0" smtClean="0"/>
              <a:t>Can we analyze this data to get any competitive advantage?</a:t>
            </a:r>
          </a:p>
          <a:p>
            <a:pPr eaLnBrk="1" hangingPunct="1">
              <a:lnSpc>
                <a:spcPct val="90000"/>
              </a:lnSpc>
            </a:pPr>
            <a:r>
              <a:rPr lang="en-US" dirty="0" smtClean="0"/>
              <a:t>If yes, what kind of advantage? </a:t>
            </a:r>
          </a:p>
          <a:p>
            <a:pPr eaLnBrk="1" hangingPunct="1">
              <a:lnSpc>
                <a:spcPct val="90000"/>
              </a:lnSpc>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6"/>
          <p:cNvSpPr>
            <a:spLocks noGrp="1" noChangeArrowheads="1"/>
          </p:cNvSpPr>
          <p:nvPr>
            <p:ph type="title"/>
          </p:nvPr>
        </p:nvSpPr>
        <p:spPr>
          <a:xfrm>
            <a:off x="609600" y="533400"/>
            <a:ext cx="7772400" cy="838200"/>
          </a:xfrm>
        </p:spPr>
        <p:txBody>
          <a:bodyPr>
            <a:normAutofit/>
          </a:bodyPr>
          <a:lstStyle/>
          <a:p>
            <a:pPr eaLnBrk="1" hangingPunct="1"/>
            <a:r>
              <a:rPr lang="en-US" sz="4200" dirty="0" smtClean="0">
                <a:solidFill>
                  <a:srgbClr val="000000"/>
                </a:solidFill>
              </a:rPr>
              <a:t>Benefits of Data Warehousing</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17</a:t>
            </a:fld>
            <a:endParaRPr lang="en-US"/>
          </a:p>
        </p:txBody>
      </p:sp>
      <p:sp>
        <p:nvSpPr>
          <p:cNvPr id="13316" name="Rectangle 1027"/>
          <p:cNvSpPr>
            <a:spLocks noGrp="1" noChangeArrowheads="1"/>
          </p:cNvSpPr>
          <p:nvPr>
            <p:ph sz="quarter" idx="1"/>
          </p:nvPr>
        </p:nvSpPr>
        <p:spPr/>
        <p:txBody>
          <a:bodyPr/>
          <a:lstStyle/>
          <a:p>
            <a:pPr eaLnBrk="1" hangingPunct="1">
              <a:lnSpc>
                <a:spcPct val="90000"/>
              </a:lnSpc>
              <a:buFont typeface="Wingdings" pitchFamily="2" charset="2"/>
              <a:buNone/>
            </a:pPr>
            <a:endParaRPr lang="en-US" sz="2800" dirty="0" smtClean="0">
              <a:solidFill>
                <a:schemeClr val="tx2"/>
              </a:solidFill>
            </a:endParaRPr>
          </a:p>
          <a:p>
            <a:pPr eaLnBrk="1" hangingPunct="1">
              <a:lnSpc>
                <a:spcPct val="90000"/>
              </a:lnSpc>
            </a:pPr>
            <a:r>
              <a:rPr lang="en-US" sz="2800" dirty="0" smtClean="0"/>
              <a:t>Allows “efficient” analysis of data</a:t>
            </a:r>
          </a:p>
          <a:p>
            <a:pPr eaLnBrk="1" hangingPunct="1">
              <a:lnSpc>
                <a:spcPct val="90000"/>
              </a:lnSpc>
            </a:pPr>
            <a:r>
              <a:rPr lang="en-US" sz="2800" dirty="0" smtClean="0"/>
              <a:t>Competitive Advantage</a:t>
            </a:r>
          </a:p>
          <a:p>
            <a:pPr eaLnBrk="1" hangingPunct="1">
              <a:lnSpc>
                <a:spcPct val="90000"/>
              </a:lnSpc>
            </a:pPr>
            <a:r>
              <a:rPr lang="en-US" sz="2800" dirty="0" smtClean="0"/>
              <a:t>Analysis aids strategic decision making</a:t>
            </a:r>
          </a:p>
          <a:p>
            <a:pPr eaLnBrk="1" hangingPunct="1">
              <a:lnSpc>
                <a:spcPct val="90000"/>
              </a:lnSpc>
            </a:pPr>
            <a:r>
              <a:rPr lang="en-US" sz="2800" dirty="0" smtClean="0"/>
              <a:t>Increased productivity of decision makers</a:t>
            </a:r>
          </a:p>
          <a:p>
            <a:pPr eaLnBrk="1" hangingPunct="1">
              <a:lnSpc>
                <a:spcPct val="90000"/>
              </a:lnSpc>
            </a:pPr>
            <a:r>
              <a:rPr lang="en-US" sz="2800" dirty="0" smtClean="0"/>
              <a:t>Potential high ROI</a:t>
            </a:r>
          </a:p>
          <a:p>
            <a:pPr eaLnBrk="1" hangingPunct="1">
              <a:lnSpc>
                <a:spcPct val="90000"/>
              </a:lnSpc>
            </a:pPr>
            <a:r>
              <a:rPr lang="en-US" sz="2800" dirty="0" smtClean="0"/>
              <a:t>Classic example: Diaper and Beer </a:t>
            </a:r>
          </a:p>
          <a:p>
            <a:pPr eaLnBrk="1" hangingPunct="1">
              <a:lnSpc>
                <a:spcPct val="9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79512" y="228601"/>
            <a:ext cx="8964488" cy="896144"/>
          </a:xfrm>
        </p:spPr>
        <p:txBody>
          <a:bodyPr>
            <a:normAutofit fontScale="90000"/>
          </a:bodyPr>
          <a:lstStyle/>
          <a:p>
            <a:pPr eaLnBrk="1" hangingPunct="1"/>
            <a:r>
              <a:rPr lang="en-US" sz="4000" dirty="0" smtClean="0">
                <a:solidFill>
                  <a:srgbClr val="000000"/>
                </a:solidFill>
              </a:rPr>
              <a:t>Decision Support Systems, </a:t>
            </a:r>
            <a:br>
              <a:rPr lang="en-US" sz="4000" dirty="0" smtClean="0">
                <a:solidFill>
                  <a:srgbClr val="000000"/>
                </a:solidFill>
              </a:rPr>
            </a:br>
            <a:r>
              <a:rPr lang="en-US" sz="4000" dirty="0" smtClean="0">
                <a:solidFill>
                  <a:srgbClr val="000000"/>
                </a:solidFill>
              </a:rPr>
              <a:t>DW, &amp; OLAP</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18</a:t>
            </a:fld>
            <a:endParaRPr lang="en-US"/>
          </a:p>
        </p:txBody>
      </p:sp>
      <p:sp>
        <p:nvSpPr>
          <p:cNvPr id="14340" name="Rectangle 3"/>
          <p:cNvSpPr>
            <a:spLocks noGrp="1" noChangeArrowheads="1"/>
          </p:cNvSpPr>
          <p:nvPr>
            <p:ph sz="quarter" idx="1"/>
          </p:nvPr>
        </p:nvSpPr>
        <p:spPr>
          <a:xfrm>
            <a:off x="685800" y="1752600"/>
            <a:ext cx="8110538" cy="4191000"/>
          </a:xfrm>
        </p:spPr>
        <p:txBody>
          <a:bodyPr>
            <a:normAutofit/>
          </a:bodyPr>
          <a:lstStyle/>
          <a:p>
            <a:pPr algn="just" eaLnBrk="1" hangingPunct="1">
              <a:lnSpc>
                <a:spcPct val="90000"/>
              </a:lnSpc>
            </a:pPr>
            <a:r>
              <a:rPr lang="en-US" sz="2400" dirty="0" smtClean="0"/>
              <a:t>Information technology to help the knowledge worker (executive, manager, analyst) make faster and better decisions.</a:t>
            </a:r>
          </a:p>
          <a:p>
            <a:pPr algn="just" eaLnBrk="1" hangingPunct="1">
              <a:lnSpc>
                <a:spcPct val="90000"/>
              </a:lnSpc>
            </a:pPr>
            <a:r>
              <a:rPr lang="en-US" sz="2400" dirty="0" smtClean="0"/>
              <a:t>Data Warehouse is a DSS</a:t>
            </a:r>
          </a:p>
          <a:p>
            <a:pPr eaLnBrk="1" hangingPunct="1">
              <a:lnSpc>
                <a:spcPct val="90000"/>
              </a:lnSpc>
            </a:pPr>
            <a:r>
              <a:rPr lang="en-IE" sz="2400" dirty="0" smtClean="0"/>
              <a:t>A data warehouse is an architectural construct of an information system that provides users with current and historical decision support information that is hard to access or present in traditional operational systems.</a:t>
            </a:r>
          </a:p>
          <a:p>
            <a:pPr algn="just" eaLnBrk="1" hangingPunct="1">
              <a:lnSpc>
                <a:spcPct val="90000"/>
              </a:lnSpc>
            </a:pPr>
            <a:r>
              <a:rPr lang="en-US" sz="2400" dirty="0" smtClean="0"/>
              <a:t>Data Warehouse is not an Intelligent system</a:t>
            </a:r>
          </a:p>
          <a:p>
            <a:pPr eaLnBrk="1" hangingPunct="1">
              <a:lnSpc>
                <a:spcPct val="90000"/>
              </a:lnSpc>
            </a:pPr>
            <a:r>
              <a:rPr lang="en-US" sz="2400" dirty="0" smtClean="0"/>
              <a:t>On-Line Analytical Processing (OLAP) is an element of DSS</a:t>
            </a:r>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678359"/>
            <a:ext cx="7772400" cy="769441"/>
          </a:xfrm>
        </p:spPr>
        <p:txBody>
          <a:bodyPr/>
          <a:lstStyle/>
          <a:p>
            <a:pPr eaLnBrk="1" hangingPunct="1"/>
            <a:r>
              <a:rPr lang="en-US" smtClean="0">
                <a:solidFill>
                  <a:srgbClr val="000000"/>
                </a:solidFill>
              </a:rPr>
              <a:t>DW: Interesting Statistics </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19</a:t>
            </a:fld>
            <a:endParaRPr lang="en-US"/>
          </a:p>
        </p:txBody>
      </p:sp>
      <p:pic>
        <p:nvPicPr>
          <p:cNvPr id="2" name="Picture 1"/>
          <p:cNvPicPr>
            <a:picLocks noChangeAspect="1"/>
          </p:cNvPicPr>
          <p:nvPr/>
        </p:nvPicPr>
        <p:blipFill>
          <a:blip r:embed="rId2"/>
          <a:stretch>
            <a:fillRect/>
          </a:stretch>
        </p:blipFill>
        <p:spPr>
          <a:xfrm>
            <a:off x="35496" y="44624"/>
            <a:ext cx="8936935" cy="68133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t>Contact Info</a:t>
            </a:r>
          </a:p>
        </p:txBody>
      </p:sp>
      <p:sp>
        <p:nvSpPr>
          <p:cNvPr id="429059" name="Rectangle 3"/>
          <p:cNvSpPr>
            <a:spLocks noGrp="1" noChangeArrowheads="1"/>
          </p:cNvSpPr>
          <p:nvPr>
            <p:ph idx="1"/>
          </p:nvPr>
        </p:nvSpPr>
        <p:spPr>
          <a:xfrm>
            <a:off x="304800" y="1295400"/>
            <a:ext cx="8378825" cy="4427538"/>
          </a:xfrm>
        </p:spPr>
        <p:txBody>
          <a:bodyPr/>
          <a:lstStyle/>
          <a:p>
            <a:pPr>
              <a:buFont typeface="Wingdings" pitchFamily="2" charset="2"/>
              <a:buNone/>
            </a:pPr>
            <a:endParaRPr lang="en-US" b="1" dirty="0">
              <a:solidFill>
                <a:srgbClr val="003366"/>
              </a:solidFill>
              <a:latin typeface="Trebuchet MS" pitchFamily="34" charset="0"/>
            </a:endParaRPr>
          </a:p>
          <a:p>
            <a:r>
              <a:rPr lang="en-US" b="1" dirty="0">
                <a:cs typeface="Times New Roman" pitchFamily="18" charset="0"/>
              </a:rPr>
              <a:t>Email:</a:t>
            </a:r>
            <a:r>
              <a:rPr lang="en-US" b="1" dirty="0">
                <a:latin typeface="Trebuchet MS" pitchFamily="34" charset="0"/>
                <a:cs typeface="Times New Roman" pitchFamily="18" charset="0"/>
              </a:rPr>
              <a:t> </a:t>
            </a:r>
            <a:r>
              <a:rPr lang="en-US" dirty="0">
                <a:latin typeface="Courier New" pitchFamily="49" charset="0"/>
                <a:cs typeface="Times New Roman" pitchFamily="18" charset="0"/>
              </a:rPr>
              <a:t> </a:t>
            </a:r>
            <a:r>
              <a:rPr lang="en-US" dirty="0" smtClean="0">
                <a:solidFill>
                  <a:srgbClr val="003366"/>
                </a:solidFill>
                <a:latin typeface="Courier New" pitchFamily="49" charset="0"/>
                <a:cs typeface="Times New Roman" pitchFamily="18" charset="0"/>
                <a:hlinkClick r:id="rId3"/>
              </a:rPr>
              <a:t>yash@pilani.bits-pilani.ac.in</a:t>
            </a:r>
            <a:endParaRPr lang="en-US" dirty="0">
              <a:solidFill>
                <a:srgbClr val="003366"/>
              </a:solidFill>
              <a:latin typeface="Courier New" pitchFamily="49" charset="0"/>
              <a:cs typeface="Times New Roman" pitchFamily="18" charset="0"/>
            </a:endParaRPr>
          </a:p>
          <a:p>
            <a:r>
              <a:rPr lang="en-US" b="1" dirty="0">
                <a:cs typeface="Times New Roman" pitchFamily="18" charset="0"/>
              </a:rPr>
              <a:t>Course Web site:</a:t>
            </a:r>
            <a:r>
              <a:rPr lang="en-US" dirty="0">
                <a:cs typeface="Times New Roman" pitchFamily="18" charset="0"/>
              </a:rPr>
              <a:t> </a:t>
            </a:r>
          </a:p>
          <a:p>
            <a:pPr>
              <a:buFont typeface="Wingdings" pitchFamily="2" charset="2"/>
              <a:buNone/>
            </a:pPr>
            <a:r>
              <a:rPr lang="en-US" dirty="0">
                <a:cs typeface="Times New Roman" pitchFamily="18" charset="0"/>
              </a:rPr>
              <a:t>  </a:t>
            </a:r>
            <a:r>
              <a:rPr lang="en-US" dirty="0">
                <a:solidFill>
                  <a:srgbClr val="003366"/>
                </a:solidFill>
                <a:latin typeface="Courier New" pitchFamily="49" charset="0"/>
                <a:hlinkClick r:id="rId4"/>
              </a:rPr>
              <a:t>http</a:t>
            </a:r>
            <a:r>
              <a:rPr lang="en-US" dirty="0" smtClean="0">
                <a:solidFill>
                  <a:srgbClr val="003366"/>
                </a:solidFill>
                <a:latin typeface="Courier New" pitchFamily="49" charset="0"/>
                <a:hlinkClick r:id="rId4"/>
              </a:rPr>
              <a:t>://taxila-aws.bits-pilani.ac.in/</a:t>
            </a:r>
            <a:endParaRPr lang="en-US" b="1" dirty="0">
              <a:solidFill>
                <a:srgbClr val="003366"/>
              </a:solidFill>
              <a:latin typeface="Courier New" pitchFamily="49" charset="0"/>
              <a:cs typeface="Times New Roman" pitchFamily="18" charset="0"/>
            </a:endParaRPr>
          </a:p>
          <a:p>
            <a:pPr>
              <a:buFont typeface="Wingdings" pitchFamily="2" charset="2"/>
              <a:buNone/>
            </a:pPr>
            <a:endParaRPr lang="en-US" dirty="0">
              <a:solidFill>
                <a:srgbClr val="003366"/>
              </a:solidFill>
              <a:latin typeface="Courier New" pitchFamily="49" charset="0"/>
            </a:endParaRPr>
          </a:p>
        </p:txBody>
      </p:sp>
      <p:sp>
        <p:nvSpPr>
          <p:cNvPr id="6" name="Slide Number Placeholder 5"/>
          <p:cNvSpPr>
            <a:spLocks noGrp="1"/>
          </p:cNvSpPr>
          <p:nvPr>
            <p:ph type="sldNum" sz="quarter" idx="12"/>
          </p:nvPr>
        </p:nvSpPr>
        <p:spPr/>
        <p:txBody>
          <a:bodyPr/>
          <a:lstStyle/>
          <a:p>
            <a:fld id="{2C1E9539-FD94-4825-A6A3-06491F35C9AF}" type="slidenum">
              <a:rPr lang="en-US" altLang="en-US"/>
              <a:pPr/>
              <a:t>2</a:t>
            </a:fld>
            <a:endParaRPr lang="en-US" altLang="en-US"/>
          </a:p>
        </p:txBody>
      </p:sp>
      <p:sp>
        <p:nvSpPr>
          <p:cNvPr id="4" name="Date Placeholder 3"/>
          <p:cNvSpPr>
            <a:spLocks noGrp="1"/>
          </p:cNvSpPr>
          <p:nvPr>
            <p:ph type="dt" sz="half" idx="4294967295"/>
          </p:nvPr>
        </p:nvSpPr>
        <p:spPr>
          <a:xfrm>
            <a:off x="0" y="6356350"/>
            <a:ext cx="2133600" cy="365125"/>
          </a:xfrm>
          <a:prstGeom prst="rect">
            <a:avLst/>
          </a:prstGeom>
        </p:spPr>
        <p:txBody>
          <a:bodyPr/>
          <a:lstStyle/>
          <a:p>
            <a:fld id="{03461B5E-02BC-4EA4-818E-1E084AE07941}" type="datetime5">
              <a:rPr lang="en-US" smtClean="0"/>
              <a:pPr/>
              <a:t>6-Oct-17</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D16999A-0E03-4DCB-BAC0-3FBC1BCC7164}" type="slidenum">
              <a:rPr lang="en-US" smtClean="0"/>
              <a:pPr>
                <a:defRPr/>
              </a:pPr>
              <a:t>20</a:t>
            </a:fld>
            <a:endParaRPr lang="en-US"/>
          </a:p>
        </p:txBody>
      </p:sp>
      <p:pic>
        <p:nvPicPr>
          <p:cNvPr id="6146" name="Picture 2" descr="https://apandre.files.wordpress.com/2013/12/bitoolsinu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6200775" cy="5334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76200"/>
            <a:ext cx="7772400" cy="1371600"/>
          </a:xfrm>
        </p:spPr>
        <p:txBody>
          <a:bodyPr>
            <a:normAutofit/>
          </a:bodyPr>
          <a:lstStyle/>
          <a:p>
            <a:pPr eaLnBrk="1" hangingPunct="1"/>
            <a:r>
              <a:rPr lang="en-US" sz="4200" smtClean="0">
                <a:solidFill>
                  <a:srgbClr val="000000"/>
                </a:solidFill>
              </a:rPr>
              <a:t>Data Warehouse:</a:t>
            </a:r>
            <a:br>
              <a:rPr lang="en-US" sz="4200" smtClean="0">
                <a:solidFill>
                  <a:srgbClr val="000000"/>
                </a:solidFill>
              </a:rPr>
            </a:br>
            <a:r>
              <a:rPr lang="en-US" sz="4200" smtClean="0">
                <a:solidFill>
                  <a:srgbClr val="000000"/>
                </a:solidFill>
              </a:rPr>
              <a:t>Major Players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21</a:t>
            </a:fld>
            <a:endParaRPr lang="en-US"/>
          </a:p>
        </p:txBody>
      </p:sp>
      <p:pic>
        <p:nvPicPr>
          <p:cNvPr id="5122" name="Picture 2" descr="BI Vendor Products - OLAP (2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340768"/>
            <a:ext cx="6840760" cy="5015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D16999A-0E03-4DCB-BAC0-3FBC1BCC7164}" type="slidenum">
              <a:rPr lang="en-US" smtClean="0"/>
              <a:pPr>
                <a:defRPr/>
              </a:pPr>
              <a:t>22</a:t>
            </a:fld>
            <a:endParaRPr lang="en-US"/>
          </a:p>
        </p:txBody>
      </p:sp>
      <p:pic>
        <p:nvPicPr>
          <p:cNvPr id="7170" name="Picture 2" descr="http://image.slidesharecdn.com/etl-market-webcast4264/95/etl-market-webcast-13-728.jpg?cb=11829667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23651"/>
            <a:ext cx="8280920" cy="563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1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76200"/>
            <a:ext cx="7772400" cy="1371600"/>
          </a:xfrm>
        </p:spPr>
        <p:txBody>
          <a:bodyPr/>
          <a:lstStyle/>
          <a:p>
            <a:pPr eaLnBrk="1" hangingPunct="1"/>
            <a:r>
              <a:rPr lang="en-US" sz="4200" smtClean="0">
                <a:solidFill>
                  <a:srgbClr val="000000"/>
                </a:solidFill>
              </a:rPr>
              <a:t>Data Warehouse: Characteristics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23</a:t>
            </a:fld>
            <a:endParaRPr lang="en-US"/>
          </a:p>
        </p:txBody>
      </p:sp>
      <p:sp>
        <p:nvSpPr>
          <p:cNvPr id="19460" name="Rectangle 3"/>
          <p:cNvSpPr>
            <a:spLocks noGrp="1" noChangeArrowheads="1"/>
          </p:cNvSpPr>
          <p:nvPr>
            <p:ph sz="quarter" idx="1"/>
          </p:nvPr>
        </p:nvSpPr>
        <p:spPr/>
        <p:txBody>
          <a:bodyPr/>
          <a:lstStyle/>
          <a:p>
            <a:pPr eaLnBrk="1" hangingPunct="1"/>
            <a:r>
              <a:rPr lang="en-US" sz="3000" smtClean="0"/>
              <a:t>Analysis driven</a:t>
            </a:r>
          </a:p>
          <a:p>
            <a:pPr eaLnBrk="1" hangingPunct="1"/>
            <a:r>
              <a:rPr lang="en-US" sz="3000" smtClean="0"/>
              <a:t>Ad-hoc queries</a:t>
            </a:r>
          </a:p>
          <a:p>
            <a:pPr eaLnBrk="1" hangingPunct="1"/>
            <a:r>
              <a:rPr lang="en-US" sz="3000" smtClean="0"/>
              <a:t>Complex queries</a:t>
            </a:r>
          </a:p>
          <a:p>
            <a:pPr eaLnBrk="1" hangingPunct="1"/>
            <a:r>
              <a:rPr lang="en-US" sz="3000" smtClean="0"/>
              <a:t>Used by top managers</a:t>
            </a:r>
          </a:p>
          <a:p>
            <a:pPr eaLnBrk="1" hangingPunct="1"/>
            <a:r>
              <a:rPr lang="en-US" sz="3000" smtClean="0"/>
              <a:t>Based on Dimensional Modeling</a:t>
            </a:r>
          </a:p>
          <a:p>
            <a:pPr eaLnBrk="1" hangingPunct="1"/>
            <a:r>
              <a:rPr lang="en-US" sz="3000" smtClean="0"/>
              <a:t>Denormalized structures</a:t>
            </a:r>
          </a:p>
          <a:p>
            <a:pPr eaLnBrk="1" hangingPunct="1">
              <a:buFont typeface="Wingdings" pitchFamily="2" charset="2"/>
              <a:buNone/>
            </a:pPr>
            <a:endParaRPr lang="en-US" sz="3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715963"/>
            <a:ext cx="7772400" cy="731837"/>
          </a:xfrm>
        </p:spPr>
        <p:txBody>
          <a:bodyPr>
            <a:normAutofit/>
          </a:bodyPr>
          <a:lstStyle/>
          <a:p>
            <a:pPr eaLnBrk="1" hangingPunct="1"/>
            <a:r>
              <a:rPr lang="en-US" sz="4200" smtClean="0">
                <a:solidFill>
                  <a:srgbClr val="000000"/>
                </a:solidFill>
              </a:rPr>
              <a:t>Data Warehouse</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24</a:t>
            </a:fld>
            <a:endParaRPr lang="en-US"/>
          </a:p>
        </p:txBody>
      </p:sp>
      <p:sp>
        <p:nvSpPr>
          <p:cNvPr id="20484" name="Rectangle 3"/>
          <p:cNvSpPr>
            <a:spLocks noGrp="1" noChangeArrowheads="1"/>
          </p:cNvSpPr>
          <p:nvPr>
            <p:ph sz="quarter" idx="1"/>
          </p:nvPr>
        </p:nvSpPr>
        <p:spPr/>
        <p:txBody>
          <a:bodyPr/>
          <a:lstStyle/>
          <a:p>
            <a:pPr eaLnBrk="1" hangingPunct="1">
              <a:lnSpc>
                <a:spcPct val="90000"/>
              </a:lnSpc>
            </a:pPr>
            <a:r>
              <a:rPr lang="en-US" sz="2600" dirty="0" smtClean="0"/>
              <a:t>A decision support database that is maintained separately from the organization’s operational databases.</a:t>
            </a:r>
          </a:p>
          <a:p>
            <a:pPr eaLnBrk="1" hangingPunct="1">
              <a:lnSpc>
                <a:spcPct val="90000"/>
              </a:lnSpc>
            </a:pPr>
            <a:r>
              <a:rPr lang="en-US" sz="2600" dirty="0" smtClean="0"/>
              <a:t>A data warehouse is a </a:t>
            </a:r>
          </a:p>
          <a:p>
            <a:pPr lvl="1" eaLnBrk="1" hangingPunct="1">
              <a:lnSpc>
                <a:spcPct val="90000"/>
              </a:lnSpc>
            </a:pPr>
            <a:r>
              <a:rPr lang="en-US" sz="2600" dirty="0" smtClean="0"/>
              <a:t>subject-oriented,</a:t>
            </a:r>
          </a:p>
          <a:p>
            <a:pPr lvl="1" eaLnBrk="1" hangingPunct="1">
              <a:lnSpc>
                <a:spcPct val="90000"/>
              </a:lnSpc>
            </a:pPr>
            <a:r>
              <a:rPr lang="en-US" sz="2600" dirty="0" smtClean="0"/>
              <a:t>integrated,</a:t>
            </a:r>
          </a:p>
          <a:p>
            <a:pPr lvl="1" eaLnBrk="1" hangingPunct="1">
              <a:lnSpc>
                <a:spcPct val="90000"/>
              </a:lnSpc>
            </a:pPr>
            <a:r>
              <a:rPr lang="en-US" sz="2600" dirty="0" smtClean="0"/>
              <a:t>time-varying,</a:t>
            </a:r>
          </a:p>
          <a:p>
            <a:pPr lvl="1" eaLnBrk="1" hangingPunct="1">
              <a:lnSpc>
                <a:spcPct val="90000"/>
              </a:lnSpc>
            </a:pPr>
            <a:r>
              <a:rPr lang="en-US" sz="2600" dirty="0" smtClean="0"/>
              <a:t>non-volatile</a:t>
            </a:r>
          </a:p>
          <a:p>
            <a:pPr eaLnBrk="1" hangingPunct="1">
              <a:lnSpc>
                <a:spcPct val="90000"/>
              </a:lnSpc>
              <a:buFont typeface="Wingdings" pitchFamily="2" charset="2"/>
              <a:buNone/>
            </a:pPr>
            <a:r>
              <a:rPr lang="en-US" sz="2600" dirty="0" smtClean="0"/>
              <a:t>    collection of data that is used primarily in organizational decision making</a:t>
            </a:r>
          </a:p>
          <a:p>
            <a:pPr eaLnBrk="1" hangingPunct="1">
              <a:lnSpc>
                <a:spcPct val="90000"/>
              </a:lnSpc>
              <a:buFont typeface="Wingdings" pitchFamily="2" charset="2"/>
              <a:buNone/>
            </a:pPr>
            <a:endParaRPr lang="en-US" sz="2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cs typeface="Times New Roman" pitchFamily="18" charset="0"/>
              </a:rPr>
              <a:t>Course Information</a:t>
            </a:r>
            <a:endParaRPr lang="en-US"/>
          </a:p>
        </p:txBody>
      </p:sp>
      <p:sp>
        <p:nvSpPr>
          <p:cNvPr id="430083" name="Rectangle 3"/>
          <p:cNvSpPr>
            <a:spLocks noGrp="1" noChangeArrowheads="1"/>
          </p:cNvSpPr>
          <p:nvPr>
            <p:ph idx="1"/>
          </p:nvPr>
        </p:nvSpPr>
        <p:spPr>
          <a:xfrm>
            <a:off x="500034" y="1785926"/>
            <a:ext cx="7858180" cy="4429156"/>
          </a:xfrm>
        </p:spPr>
        <p:txBody>
          <a:bodyPr>
            <a:normAutofit fontScale="85000" lnSpcReduction="10000"/>
          </a:bodyPr>
          <a:lstStyle/>
          <a:p>
            <a:r>
              <a:rPr lang="en-US" dirty="0"/>
              <a:t>Two Lectures / Week</a:t>
            </a:r>
          </a:p>
          <a:p>
            <a:pPr lvl="1">
              <a:buFont typeface="Wingdings" pitchFamily="2" charset="2"/>
              <a:buNone/>
            </a:pPr>
            <a:endParaRPr lang="en-US" dirty="0"/>
          </a:p>
          <a:p>
            <a:pPr lvl="1"/>
            <a:r>
              <a:rPr lang="en-US" dirty="0" smtClean="0"/>
              <a:t>Saturday –4:00 </a:t>
            </a:r>
            <a:r>
              <a:rPr lang="en-US" dirty="0"/>
              <a:t>– </a:t>
            </a:r>
            <a:r>
              <a:rPr lang="en-US" dirty="0" smtClean="0"/>
              <a:t>5:00 PM</a:t>
            </a:r>
          </a:p>
          <a:p>
            <a:pPr lvl="1"/>
            <a:r>
              <a:rPr lang="en-US" dirty="0" smtClean="0"/>
              <a:t>Sunday    – 4:00 -5:00 </a:t>
            </a:r>
            <a:r>
              <a:rPr lang="en-US" dirty="0"/>
              <a:t>PM</a:t>
            </a:r>
          </a:p>
          <a:p>
            <a:pPr lvl="1"/>
            <a:endParaRPr lang="en-US" dirty="0"/>
          </a:p>
          <a:p>
            <a:pPr lvl="1">
              <a:buFont typeface="Wingdings" pitchFamily="2" charset="2"/>
              <a:buNone/>
            </a:pPr>
            <a:endParaRPr lang="en-US" dirty="0"/>
          </a:p>
          <a:p>
            <a:r>
              <a:rPr lang="en-US" dirty="0"/>
              <a:t>Total Lectures: </a:t>
            </a:r>
            <a:r>
              <a:rPr lang="en-US" dirty="0" smtClean="0"/>
              <a:t>24 </a:t>
            </a:r>
            <a:r>
              <a:rPr lang="en-US" dirty="0"/>
              <a:t>(Planned</a:t>
            </a:r>
            <a:r>
              <a:rPr lang="en-US" dirty="0" smtClean="0"/>
              <a:t>)</a:t>
            </a:r>
          </a:p>
          <a:p>
            <a:pPr lvl="0"/>
            <a:r>
              <a:rPr lang="en-US" sz="2800" dirty="0" smtClean="0"/>
              <a:t>Text Books:</a:t>
            </a:r>
          </a:p>
          <a:p>
            <a:pPr lvl="1"/>
            <a:r>
              <a:rPr lang="en-US" dirty="0" smtClean="0"/>
              <a:t> </a:t>
            </a:r>
            <a:r>
              <a:rPr lang="en-US" sz="2400" dirty="0" err="1" smtClean="0"/>
              <a:t>Ponniah</a:t>
            </a:r>
            <a:r>
              <a:rPr lang="en-US" sz="2400" dirty="0" smtClean="0"/>
              <a:t> P, </a:t>
            </a:r>
            <a:r>
              <a:rPr lang="en-US" sz="2400" b="1" i="1" dirty="0" smtClean="0"/>
              <a:t>“Data Warehousing Fundamentals”</a:t>
            </a:r>
            <a:r>
              <a:rPr lang="en-US" sz="2400" dirty="0" smtClean="0"/>
              <a:t>, John Wiley, 2003.</a:t>
            </a:r>
          </a:p>
          <a:p>
            <a:pPr lvl="1"/>
            <a:r>
              <a:rPr lang="en-US" sz="2400" dirty="0" smtClean="0"/>
              <a:t>Kimball R, </a:t>
            </a:r>
            <a:r>
              <a:rPr lang="en-US" sz="2400" b="1" i="1" dirty="0" smtClean="0"/>
              <a:t>“The Data Warehouse Toolkit”,</a:t>
            </a:r>
            <a:r>
              <a:rPr lang="en-US" sz="2400" dirty="0" smtClean="0"/>
              <a:t> 2e, John Wiley, 2002.</a:t>
            </a:r>
          </a:p>
          <a:p>
            <a:endParaRPr lang="en-US" dirty="0"/>
          </a:p>
          <a:p>
            <a:pPr lvl="1">
              <a:buFont typeface="Wingdings" pitchFamily="2" charset="2"/>
              <a:buNone/>
            </a:pPr>
            <a:endParaRPr lang="en-US" dirty="0"/>
          </a:p>
        </p:txBody>
      </p:sp>
      <p:sp>
        <p:nvSpPr>
          <p:cNvPr id="6" name="Slide Number Placeholder 5"/>
          <p:cNvSpPr>
            <a:spLocks noGrp="1"/>
          </p:cNvSpPr>
          <p:nvPr>
            <p:ph type="sldNum" sz="quarter" idx="12"/>
          </p:nvPr>
        </p:nvSpPr>
        <p:spPr/>
        <p:txBody>
          <a:bodyPr/>
          <a:lstStyle/>
          <a:p>
            <a:fld id="{AA60D617-6CE1-44A0-9CEC-2BBF00B94ACD}" type="slidenum">
              <a:rPr lang="en-US" altLang="en-US"/>
              <a:pPr/>
              <a:t>3</a:t>
            </a:fld>
            <a:endParaRPr lang="en-US" altLang="en-US"/>
          </a:p>
        </p:txBody>
      </p:sp>
      <p:sp>
        <p:nvSpPr>
          <p:cNvPr id="4" name="Date Placeholder 3"/>
          <p:cNvSpPr>
            <a:spLocks noGrp="1"/>
          </p:cNvSpPr>
          <p:nvPr>
            <p:ph type="dt" sz="half" idx="4294967295"/>
          </p:nvPr>
        </p:nvSpPr>
        <p:spPr>
          <a:xfrm>
            <a:off x="0" y="6356350"/>
            <a:ext cx="2133600" cy="365125"/>
          </a:xfrm>
          <a:prstGeom prst="rect">
            <a:avLst/>
          </a:prstGeom>
        </p:spPr>
        <p:txBody>
          <a:bodyPr/>
          <a:lstStyle/>
          <a:p>
            <a:fld id="{92449BFD-E679-433D-90F0-E443E3DA97A3}" type="datetime5">
              <a:rPr lang="en-US" smtClean="0"/>
              <a:pPr/>
              <a:t>6-Oct-17</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81000" y="0"/>
            <a:ext cx="8162925" cy="823913"/>
          </a:xfrm>
        </p:spPr>
        <p:txBody>
          <a:bodyPr>
            <a:normAutofit/>
          </a:bodyPr>
          <a:lstStyle/>
          <a:p>
            <a:pPr eaLnBrk="1" hangingPunct="1"/>
            <a:r>
              <a:rPr lang="en-US" sz="4800" dirty="0" smtClean="0">
                <a:solidFill>
                  <a:srgbClr val="000000"/>
                </a:solidFill>
              </a:rPr>
              <a:t>Main Topics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4</a:t>
            </a:fld>
            <a:endParaRPr lang="en-US"/>
          </a:p>
        </p:txBody>
      </p:sp>
      <p:sp>
        <p:nvSpPr>
          <p:cNvPr id="5124" name="Rectangle 3"/>
          <p:cNvSpPr>
            <a:spLocks noGrp="1" noChangeArrowheads="1"/>
          </p:cNvSpPr>
          <p:nvPr>
            <p:ph sz="quarter" idx="1"/>
          </p:nvPr>
        </p:nvSpPr>
        <p:spPr>
          <a:xfrm>
            <a:off x="685800" y="1371600"/>
            <a:ext cx="8001000" cy="4648200"/>
          </a:xfrm>
        </p:spPr>
        <p:txBody>
          <a:bodyPr>
            <a:normAutofit fontScale="92500" lnSpcReduction="20000"/>
          </a:bodyPr>
          <a:lstStyle/>
          <a:p>
            <a:pPr>
              <a:lnSpc>
                <a:spcPct val="80000"/>
              </a:lnSpc>
            </a:pPr>
            <a:r>
              <a:rPr lang="en-US" sz="3000" dirty="0" smtClean="0">
                <a:cs typeface="Times New Roman" pitchFamily="18" charset="0"/>
              </a:rPr>
              <a:t>Introduction &amp; Background-</a:t>
            </a:r>
            <a:r>
              <a:rPr lang="en-US" sz="3000" dirty="0" smtClean="0">
                <a:solidFill>
                  <a:srgbClr val="000000"/>
                </a:solidFill>
                <a:cs typeface="Times New Roman" pitchFamily="18" charset="0"/>
              </a:rPr>
              <a:t>Evolution of Data Processing</a:t>
            </a:r>
          </a:p>
          <a:p>
            <a:pPr eaLnBrk="1" hangingPunct="1">
              <a:lnSpc>
                <a:spcPct val="80000"/>
              </a:lnSpc>
            </a:pPr>
            <a:r>
              <a:rPr lang="en-US" sz="3000" dirty="0" smtClean="0">
                <a:solidFill>
                  <a:srgbClr val="000000"/>
                </a:solidFill>
                <a:cs typeface="Times New Roman" pitchFamily="18" charset="0"/>
              </a:rPr>
              <a:t>Motivation for Data Warehousing</a:t>
            </a:r>
          </a:p>
          <a:p>
            <a:pPr eaLnBrk="1" hangingPunct="1">
              <a:lnSpc>
                <a:spcPct val="80000"/>
              </a:lnSpc>
            </a:pPr>
            <a:r>
              <a:rPr lang="en-US" sz="3000" dirty="0" smtClean="0">
                <a:solidFill>
                  <a:srgbClr val="000000"/>
                </a:solidFill>
                <a:cs typeface="Times New Roman" pitchFamily="18" charset="0"/>
              </a:rPr>
              <a:t>Architecture</a:t>
            </a:r>
          </a:p>
          <a:p>
            <a:pPr lvl="0">
              <a:lnSpc>
                <a:spcPct val="80000"/>
              </a:lnSpc>
            </a:pPr>
            <a:r>
              <a:rPr lang="en-US" sz="3000" dirty="0" smtClean="0">
                <a:solidFill>
                  <a:srgbClr val="000000"/>
                </a:solidFill>
                <a:cs typeface="Times New Roman" pitchFamily="18" charset="0"/>
              </a:rPr>
              <a:t>Data Modeling-</a:t>
            </a:r>
            <a:r>
              <a:rPr lang="en-US" sz="3000" dirty="0" smtClean="0">
                <a:cs typeface="Times New Roman" pitchFamily="18" charset="0"/>
              </a:rPr>
              <a:t>De-normalization</a:t>
            </a:r>
            <a:endParaRPr lang="en-US" sz="3000" dirty="0" smtClean="0">
              <a:solidFill>
                <a:srgbClr val="000000"/>
              </a:solidFill>
              <a:cs typeface="Times New Roman" pitchFamily="18" charset="0"/>
            </a:endParaRPr>
          </a:p>
          <a:p>
            <a:pPr eaLnBrk="1" hangingPunct="1">
              <a:lnSpc>
                <a:spcPct val="80000"/>
              </a:lnSpc>
            </a:pPr>
            <a:r>
              <a:rPr lang="en-US" sz="3000" dirty="0" smtClean="0">
                <a:solidFill>
                  <a:srgbClr val="000000"/>
                </a:solidFill>
                <a:cs typeface="Times New Roman" pitchFamily="18" charset="0"/>
              </a:rPr>
              <a:t>Dimension Modeling</a:t>
            </a:r>
          </a:p>
          <a:p>
            <a:pPr>
              <a:lnSpc>
                <a:spcPct val="80000"/>
              </a:lnSpc>
            </a:pPr>
            <a:r>
              <a:rPr lang="en-US" sz="3000" dirty="0" smtClean="0">
                <a:solidFill>
                  <a:srgbClr val="000000"/>
                </a:solidFill>
                <a:cs typeface="Times New Roman" pitchFamily="18" charset="0"/>
              </a:rPr>
              <a:t>Extract – Transform – Load  (ETL)</a:t>
            </a:r>
          </a:p>
          <a:p>
            <a:pPr lvl="0">
              <a:lnSpc>
                <a:spcPct val="80000"/>
              </a:lnSpc>
            </a:pPr>
            <a:r>
              <a:rPr lang="en-US" sz="3000" dirty="0" smtClean="0">
                <a:solidFill>
                  <a:srgbClr val="000000"/>
                </a:solidFill>
                <a:cs typeface="Times New Roman" pitchFamily="18" charset="0"/>
              </a:rPr>
              <a:t>Data Quality Management (DQM)</a:t>
            </a:r>
          </a:p>
          <a:p>
            <a:pPr lvl="0">
              <a:lnSpc>
                <a:spcPct val="80000"/>
              </a:lnSpc>
            </a:pPr>
            <a:r>
              <a:rPr lang="en-US" sz="3000" dirty="0" smtClean="0">
                <a:cs typeface="Times New Roman" pitchFamily="18" charset="0"/>
              </a:rPr>
              <a:t>On Line Analytical Processing (OLAP), Data Mining </a:t>
            </a:r>
          </a:p>
          <a:p>
            <a:pPr eaLnBrk="1" hangingPunct="1">
              <a:lnSpc>
                <a:spcPct val="80000"/>
              </a:lnSpc>
            </a:pPr>
            <a:r>
              <a:rPr lang="en-US" sz="3000" dirty="0" smtClean="0">
                <a:solidFill>
                  <a:srgbClr val="000000"/>
                </a:solidFill>
                <a:cs typeface="Times New Roman" pitchFamily="18" charset="0"/>
              </a:rPr>
              <a:t>Query Performance Enhancing Techniques-</a:t>
            </a:r>
            <a:r>
              <a:rPr lang="en-US" sz="3000" dirty="0" smtClean="0">
                <a:cs typeface="Times New Roman" pitchFamily="18" charset="0"/>
              </a:rPr>
              <a:t>Need for speed (Parallelism, Join and Indexing techniques)</a:t>
            </a:r>
            <a:endParaRPr lang="en-US" sz="3000" dirty="0" smtClean="0">
              <a:solidFill>
                <a:srgbClr val="000000"/>
              </a:solidFill>
              <a:cs typeface="Times New Roman" pitchFamily="18" charset="0"/>
            </a:endParaRPr>
          </a:p>
          <a:p>
            <a:pPr eaLnBrk="1" hangingPunct="1">
              <a:lnSpc>
                <a:spcPct val="80000"/>
              </a:lnSpc>
            </a:pPr>
            <a:r>
              <a:rPr lang="en-US" sz="3000" dirty="0" smtClean="0">
                <a:cs typeface="Times New Roman" pitchFamily="18" charset="0"/>
              </a:rPr>
              <a:t>DWH Implementation steps</a:t>
            </a:r>
          </a:p>
          <a:p>
            <a:pPr>
              <a:lnSpc>
                <a:spcPct val="80000"/>
              </a:lnSpc>
            </a:pPr>
            <a:r>
              <a:rPr lang="en-US" sz="3000" dirty="0" smtClean="0">
                <a:cs typeface="Times New Roman" pitchFamily="18" charset="0"/>
              </a:rPr>
              <a:t>Complete implementation </a:t>
            </a:r>
            <a:r>
              <a:rPr lang="en-US" sz="3000" dirty="0" smtClean="0">
                <a:solidFill>
                  <a:srgbClr val="000000"/>
                </a:solidFill>
                <a:cs typeface="Times New Roman" pitchFamily="18" charset="0"/>
              </a:rPr>
              <a:t>Case Studies</a:t>
            </a:r>
          </a:p>
          <a:p>
            <a:pPr eaLnBrk="1" hangingPunct="1">
              <a:lnSpc>
                <a:spcPct val="80000"/>
              </a:lnSpc>
            </a:pPr>
            <a:r>
              <a:rPr lang="en-US" sz="3000" dirty="0" smtClean="0">
                <a:solidFill>
                  <a:srgbClr val="000000"/>
                </a:solidFill>
                <a:cs typeface="Times New Roman" pitchFamily="18" charset="0"/>
              </a:rPr>
              <a:t>Research Issues</a:t>
            </a:r>
          </a:p>
          <a:p>
            <a:pPr eaLnBrk="1" hangingPunct="1">
              <a:lnSpc>
                <a:spcPct val="80000"/>
              </a:lnSpc>
            </a:pPr>
            <a:endParaRPr lang="en-US" sz="2800" dirty="0" smtClean="0">
              <a:solidFill>
                <a:srgbClr val="000000"/>
              </a:solidFill>
            </a:endParaRPr>
          </a:p>
          <a:p>
            <a:pPr eaLnBrk="1" hangingPunct="1">
              <a:lnSpc>
                <a:spcPct val="80000"/>
              </a:lnSpc>
              <a:buFont typeface="Wingdings" pitchFamily="2" charset="2"/>
              <a:buNone/>
            </a:pPr>
            <a:endParaRPr lang="en-US" sz="2800" dirty="0" smtClean="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D48029-DB9B-40B2-A714-2F9512E915A7}" type="slidenum">
              <a:rPr lang="en-US"/>
              <a:pPr/>
              <a:t>5</a:t>
            </a:fld>
            <a:endParaRPr lang="en-US"/>
          </a:p>
        </p:txBody>
      </p:sp>
      <p:sp>
        <p:nvSpPr>
          <p:cNvPr id="264194" name="Rectangle 2"/>
          <p:cNvSpPr>
            <a:spLocks noGrp="1" noChangeArrowheads="1"/>
          </p:cNvSpPr>
          <p:nvPr>
            <p:ph type="body" idx="1"/>
          </p:nvPr>
        </p:nvSpPr>
        <p:spPr>
          <a:xfrm>
            <a:off x="228600" y="1285860"/>
            <a:ext cx="8686800" cy="4581540"/>
          </a:xfrm>
        </p:spPr>
        <p:txBody>
          <a:bodyPr/>
          <a:lstStyle/>
          <a:p>
            <a:pPr marL="290513" indent="-290513" defTabSz="930275"/>
            <a:r>
              <a:rPr lang="en-US" dirty="0"/>
              <a:t> The world is changing (actually changed), either change or be left behind.</a:t>
            </a:r>
          </a:p>
          <a:p>
            <a:pPr marL="290513" indent="-290513" defTabSz="930275"/>
            <a:endParaRPr lang="en-US" sz="2000" dirty="0"/>
          </a:p>
          <a:p>
            <a:pPr marL="290513" indent="-290513" defTabSz="930275"/>
            <a:r>
              <a:rPr lang="en-US" dirty="0"/>
              <a:t> Missing the opportunities or going in the wrong direction has prevented us from growing.</a:t>
            </a:r>
          </a:p>
          <a:p>
            <a:pPr marL="290513" indent="-290513" defTabSz="930275"/>
            <a:endParaRPr lang="en-US" sz="2000" dirty="0"/>
          </a:p>
          <a:p>
            <a:pPr marL="290513" indent="-290513" defTabSz="930275"/>
            <a:r>
              <a:rPr lang="en-US" dirty="0"/>
              <a:t> </a:t>
            </a:r>
            <a:r>
              <a:rPr lang="en-US" dirty="0">
                <a:solidFill>
                  <a:schemeClr val="hlink"/>
                </a:solidFill>
              </a:rPr>
              <a:t>What is the right direction?</a:t>
            </a:r>
          </a:p>
          <a:p>
            <a:pPr marL="290513" indent="-290513" defTabSz="930275"/>
            <a:r>
              <a:rPr lang="en-US" dirty="0"/>
              <a:t> Harnessing the data, in a knowledge driven economy.</a:t>
            </a:r>
          </a:p>
        </p:txBody>
      </p:sp>
      <p:sp>
        <p:nvSpPr>
          <p:cNvPr id="264195" name="Rectangle 3"/>
          <p:cNvSpPr>
            <a:spLocks noGrp="1" noChangeArrowheads="1"/>
          </p:cNvSpPr>
          <p:nvPr>
            <p:ph type="title"/>
          </p:nvPr>
        </p:nvSpPr>
        <p:spPr>
          <a:xfrm>
            <a:off x="0" y="0"/>
            <a:ext cx="9144000" cy="685800"/>
          </a:xfrm>
          <a:solidFill>
            <a:schemeClr val="accent1"/>
          </a:solidFill>
          <a:ln/>
        </p:spPr>
        <p:txBody>
          <a:bodyPr lIns="92075" tIns="46038" rIns="92075" bIns="46038" anchorCtr="0">
            <a:normAutofit fontScale="90000"/>
          </a:bodyPr>
          <a:lstStyle/>
          <a:p>
            <a:pPr defTabSz="930275"/>
            <a:r>
              <a:rPr lang="en-US" sz="4000"/>
              <a:t>Why this course?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4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41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03D63FAD-383D-41D4-BE71-05C3E316018D}" type="slidenum">
              <a:rPr lang="en-US"/>
              <a:pPr/>
              <a:t>6</a:t>
            </a:fld>
            <a:endParaRPr lang="en-US"/>
          </a:p>
        </p:txBody>
      </p:sp>
      <p:sp>
        <p:nvSpPr>
          <p:cNvPr id="266242" name="Text Box 2"/>
          <p:cNvSpPr txBox="1">
            <a:spLocks noChangeArrowheads="1"/>
          </p:cNvSpPr>
          <p:nvPr/>
        </p:nvSpPr>
        <p:spPr bwMode="auto">
          <a:xfrm>
            <a:off x="0" y="0"/>
            <a:ext cx="9144000" cy="685800"/>
          </a:xfrm>
          <a:prstGeom prst="rect">
            <a:avLst/>
          </a:prstGeom>
          <a:solidFill>
            <a:schemeClr val="accent1"/>
          </a:solidFill>
          <a:ln w="9525">
            <a:noFill/>
            <a:miter lim="800000"/>
            <a:headEnd/>
            <a:tailEnd/>
          </a:ln>
          <a:effectLst/>
        </p:spPr>
        <p:txBody>
          <a:bodyPr/>
          <a:lstStyle/>
          <a:p>
            <a:r>
              <a:rPr lang="en-US" sz="4000">
                <a:solidFill>
                  <a:schemeClr val="tx2"/>
                </a:solidFill>
                <a:effectLst>
                  <a:outerShdw blurRad="38100" dist="38100" dir="2700000" algn="tl">
                    <a:srgbClr val="000000"/>
                  </a:outerShdw>
                </a:effectLst>
                <a:latin typeface="Tahoma" charset="0"/>
              </a:rPr>
              <a:t>The need</a:t>
            </a:r>
          </a:p>
        </p:txBody>
      </p:sp>
      <p:sp>
        <p:nvSpPr>
          <p:cNvPr id="266243" name="Text Box 3"/>
          <p:cNvSpPr txBox="1">
            <a:spLocks noChangeArrowheads="1"/>
          </p:cNvSpPr>
          <p:nvPr/>
        </p:nvSpPr>
        <p:spPr bwMode="auto">
          <a:xfrm>
            <a:off x="0" y="4343400"/>
            <a:ext cx="9144000" cy="1323439"/>
          </a:xfrm>
          <a:prstGeom prst="rect">
            <a:avLst/>
          </a:prstGeom>
          <a:noFill/>
          <a:ln w="9525">
            <a:noFill/>
            <a:miter lim="800000"/>
            <a:headEnd/>
            <a:tailEnd/>
          </a:ln>
          <a:effectLst/>
        </p:spPr>
        <p:txBody>
          <a:bodyPr>
            <a:spAutoFit/>
          </a:bodyPr>
          <a:lstStyle/>
          <a:p>
            <a:pPr algn="ctr"/>
            <a:r>
              <a:rPr lang="en-US" sz="4000" dirty="0">
                <a:solidFill>
                  <a:schemeClr val="hlink"/>
                </a:solidFill>
              </a:rPr>
              <a:t>Knowledge is power, Intelligence is absolute power!</a:t>
            </a:r>
          </a:p>
        </p:txBody>
      </p:sp>
      <p:sp>
        <p:nvSpPr>
          <p:cNvPr id="266244" name="Text Box 4"/>
          <p:cNvSpPr txBox="1">
            <a:spLocks noChangeArrowheads="1"/>
          </p:cNvSpPr>
          <p:nvPr/>
        </p:nvSpPr>
        <p:spPr bwMode="auto">
          <a:xfrm>
            <a:off x="0" y="1752600"/>
            <a:ext cx="9120188" cy="1555750"/>
          </a:xfrm>
          <a:prstGeom prst="rect">
            <a:avLst/>
          </a:prstGeom>
          <a:noFill/>
          <a:ln w="9525">
            <a:noFill/>
            <a:miter lim="800000"/>
            <a:headEnd/>
            <a:tailEnd/>
          </a:ln>
          <a:effectLst/>
        </p:spPr>
        <p:txBody>
          <a:bodyPr>
            <a:spAutoFit/>
          </a:bodyPr>
          <a:lstStyle/>
          <a:p>
            <a:pPr algn="ctr"/>
            <a:r>
              <a:rPr lang="en-US" sz="4800" dirty="0" smtClean="0"/>
              <a:t>“Drowning in data and starving for information”</a:t>
            </a:r>
            <a:endParaRPr lang="en-US" sz="4800" dirty="0"/>
          </a:p>
        </p:txBody>
      </p:sp>
      <p:sp>
        <p:nvSpPr>
          <p:cNvPr id="8" name="Rectangle 7"/>
          <p:cNvSpPr/>
          <p:nvPr/>
        </p:nvSpPr>
        <p:spPr>
          <a:xfrm>
            <a:off x="5943600" y="3276600"/>
            <a:ext cx="2415469" cy="461665"/>
          </a:xfrm>
          <a:prstGeom prst="rect">
            <a:avLst/>
          </a:prstGeom>
        </p:spPr>
        <p:txBody>
          <a:bodyPr wrap="none">
            <a:spAutoFit/>
          </a:bodyPr>
          <a:lstStyle/>
          <a:p>
            <a:r>
              <a:rPr lang="en-US" dirty="0" smtClean="0"/>
              <a:t>-John </a:t>
            </a:r>
            <a:r>
              <a:rPr lang="en-US" dirty="0" err="1" smtClean="0"/>
              <a:t>Naisbett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2"/>
          </p:nvPr>
        </p:nvSpPr>
        <p:spPr/>
        <p:txBody>
          <a:bodyPr/>
          <a:lstStyle/>
          <a:p>
            <a:fld id="{CC9B9984-443B-4DEF-8F0A-B48E07021AF7}" type="slidenum">
              <a:rPr lang="en-US"/>
              <a:pPr/>
              <a:t>7</a:t>
            </a:fld>
            <a:endParaRPr lang="en-US"/>
          </a:p>
        </p:txBody>
      </p:sp>
      <p:sp>
        <p:nvSpPr>
          <p:cNvPr id="221186" name="Text Box 2"/>
          <p:cNvSpPr txBox="1">
            <a:spLocks noChangeArrowheads="1"/>
          </p:cNvSpPr>
          <p:nvPr/>
        </p:nvSpPr>
        <p:spPr bwMode="auto">
          <a:xfrm>
            <a:off x="0" y="0"/>
            <a:ext cx="9144000" cy="685800"/>
          </a:xfrm>
          <a:prstGeom prst="rect">
            <a:avLst/>
          </a:prstGeom>
          <a:solidFill>
            <a:schemeClr val="accent1"/>
          </a:solidFill>
          <a:ln w="9525">
            <a:noFill/>
            <a:miter lim="800000"/>
            <a:headEnd/>
            <a:tailEnd/>
          </a:ln>
          <a:effectLst/>
        </p:spPr>
        <p:txBody>
          <a:bodyPr/>
          <a:lstStyle/>
          <a:p>
            <a:r>
              <a:rPr lang="en-US" sz="4000">
                <a:solidFill>
                  <a:schemeClr val="tx2"/>
                </a:solidFill>
                <a:effectLst>
                  <a:outerShdw blurRad="38100" dist="38100" dir="2700000" algn="tl">
                    <a:srgbClr val="000000"/>
                  </a:outerShdw>
                </a:effectLst>
                <a:latin typeface="Tahoma" charset="0"/>
              </a:rPr>
              <a:t>The need</a:t>
            </a:r>
          </a:p>
        </p:txBody>
      </p:sp>
      <p:sp>
        <p:nvSpPr>
          <p:cNvPr id="221189" name="AutoShape 5"/>
          <p:cNvSpPr>
            <a:spLocks noChangeArrowheads="1"/>
          </p:cNvSpPr>
          <p:nvPr/>
        </p:nvSpPr>
        <p:spPr bwMode="auto">
          <a:xfrm>
            <a:off x="1752600" y="2514600"/>
            <a:ext cx="5562600" cy="35814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US">
              <a:latin typeface="Times New Roman" pitchFamily="18" charset="0"/>
            </a:endParaRPr>
          </a:p>
        </p:txBody>
      </p:sp>
      <p:sp>
        <p:nvSpPr>
          <p:cNvPr id="221190" name="Line 6"/>
          <p:cNvSpPr>
            <a:spLocks noChangeShapeType="1"/>
          </p:cNvSpPr>
          <p:nvPr/>
        </p:nvSpPr>
        <p:spPr bwMode="auto">
          <a:xfrm>
            <a:off x="2819400" y="4648200"/>
            <a:ext cx="3429000" cy="0"/>
          </a:xfrm>
          <a:prstGeom prst="line">
            <a:avLst/>
          </a:prstGeom>
          <a:noFill/>
          <a:ln w="76200">
            <a:solidFill>
              <a:schemeClr val="bg2"/>
            </a:solidFill>
            <a:round/>
            <a:headEnd/>
            <a:tailEnd/>
          </a:ln>
          <a:effectLst/>
        </p:spPr>
        <p:txBody>
          <a:bodyPr/>
          <a:lstStyle/>
          <a:p>
            <a:endParaRPr lang="en-US"/>
          </a:p>
        </p:txBody>
      </p:sp>
      <p:sp>
        <p:nvSpPr>
          <p:cNvPr id="221191" name="Line 7"/>
          <p:cNvSpPr>
            <a:spLocks noChangeShapeType="1"/>
          </p:cNvSpPr>
          <p:nvPr/>
        </p:nvSpPr>
        <p:spPr bwMode="auto">
          <a:xfrm>
            <a:off x="2286000" y="5334000"/>
            <a:ext cx="4495800" cy="0"/>
          </a:xfrm>
          <a:prstGeom prst="line">
            <a:avLst/>
          </a:prstGeom>
          <a:noFill/>
          <a:ln w="76200">
            <a:solidFill>
              <a:schemeClr val="bg2"/>
            </a:solidFill>
            <a:round/>
            <a:headEnd/>
            <a:tailEnd/>
          </a:ln>
          <a:effectLst/>
        </p:spPr>
        <p:txBody>
          <a:bodyPr/>
          <a:lstStyle/>
          <a:p>
            <a:endParaRPr lang="en-US"/>
          </a:p>
        </p:txBody>
      </p:sp>
      <p:sp>
        <p:nvSpPr>
          <p:cNvPr id="221192" name="Line 8"/>
          <p:cNvSpPr>
            <a:spLocks noChangeShapeType="1"/>
          </p:cNvSpPr>
          <p:nvPr/>
        </p:nvSpPr>
        <p:spPr bwMode="auto">
          <a:xfrm>
            <a:off x="3657600" y="3581400"/>
            <a:ext cx="1752600" cy="0"/>
          </a:xfrm>
          <a:prstGeom prst="line">
            <a:avLst/>
          </a:prstGeom>
          <a:noFill/>
          <a:ln w="76200">
            <a:solidFill>
              <a:schemeClr val="bg2"/>
            </a:solidFill>
            <a:round/>
            <a:headEnd/>
            <a:tailEnd/>
          </a:ln>
          <a:effectLst/>
        </p:spPr>
        <p:txBody>
          <a:bodyPr/>
          <a:lstStyle/>
          <a:p>
            <a:endParaRPr lang="en-US"/>
          </a:p>
        </p:txBody>
      </p:sp>
      <p:sp>
        <p:nvSpPr>
          <p:cNvPr id="221193" name="Text Box 9"/>
          <p:cNvSpPr txBox="1">
            <a:spLocks noChangeArrowheads="1"/>
          </p:cNvSpPr>
          <p:nvPr/>
        </p:nvSpPr>
        <p:spPr bwMode="auto">
          <a:xfrm>
            <a:off x="4038600" y="5562600"/>
            <a:ext cx="970137" cy="400110"/>
          </a:xfrm>
          <a:prstGeom prst="rect">
            <a:avLst/>
          </a:prstGeom>
          <a:noFill/>
          <a:ln w="9525">
            <a:noFill/>
            <a:miter lim="800000"/>
            <a:headEnd/>
            <a:tailEnd/>
          </a:ln>
          <a:effectLst/>
        </p:spPr>
        <p:txBody>
          <a:bodyPr wrap="none">
            <a:spAutoFit/>
          </a:bodyPr>
          <a:lstStyle/>
          <a:p>
            <a:pPr algn="l"/>
            <a:r>
              <a:rPr lang="en-US" sz="2000" b="1" dirty="0">
                <a:solidFill>
                  <a:srgbClr val="000000"/>
                </a:solidFill>
              </a:rPr>
              <a:t>DATA</a:t>
            </a:r>
          </a:p>
        </p:txBody>
      </p:sp>
      <p:sp>
        <p:nvSpPr>
          <p:cNvPr id="221194" name="Text Box 10"/>
          <p:cNvSpPr txBox="1">
            <a:spLocks noChangeArrowheads="1"/>
          </p:cNvSpPr>
          <p:nvPr/>
        </p:nvSpPr>
        <p:spPr bwMode="auto">
          <a:xfrm>
            <a:off x="3657600" y="4800600"/>
            <a:ext cx="2106667" cy="369332"/>
          </a:xfrm>
          <a:prstGeom prst="rect">
            <a:avLst/>
          </a:prstGeom>
          <a:noFill/>
          <a:ln w="9525">
            <a:noFill/>
            <a:miter lim="800000"/>
            <a:headEnd/>
            <a:tailEnd/>
          </a:ln>
          <a:effectLst/>
        </p:spPr>
        <p:txBody>
          <a:bodyPr wrap="none">
            <a:spAutoFit/>
          </a:bodyPr>
          <a:lstStyle/>
          <a:p>
            <a:pPr algn="l"/>
            <a:r>
              <a:rPr lang="en-US" sz="1800" b="1" dirty="0">
                <a:solidFill>
                  <a:srgbClr val="000000"/>
                </a:solidFill>
              </a:rPr>
              <a:t>INFORMATION</a:t>
            </a:r>
          </a:p>
        </p:txBody>
      </p:sp>
      <p:sp>
        <p:nvSpPr>
          <p:cNvPr id="221195" name="Text Box 11"/>
          <p:cNvSpPr txBox="1">
            <a:spLocks noChangeArrowheads="1"/>
          </p:cNvSpPr>
          <p:nvPr/>
        </p:nvSpPr>
        <p:spPr bwMode="auto">
          <a:xfrm>
            <a:off x="3581400" y="3886200"/>
            <a:ext cx="1981200" cy="366713"/>
          </a:xfrm>
          <a:prstGeom prst="rect">
            <a:avLst/>
          </a:prstGeom>
          <a:noFill/>
          <a:ln w="9525">
            <a:noFill/>
            <a:miter lim="800000"/>
            <a:headEnd/>
            <a:tailEnd/>
          </a:ln>
          <a:effectLst/>
        </p:spPr>
        <p:txBody>
          <a:bodyPr>
            <a:spAutoFit/>
          </a:bodyPr>
          <a:lstStyle/>
          <a:p>
            <a:pPr algn="l"/>
            <a:r>
              <a:rPr lang="en-US" sz="1800" b="1" dirty="0">
                <a:solidFill>
                  <a:srgbClr val="000000"/>
                </a:solidFill>
              </a:rPr>
              <a:t>KNOWLEDGE</a:t>
            </a:r>
          </a:p>
        </p:txBody>
      </p:sp>
      <p:sp>
        <p:nvSpPr>
          <p:cNvPr id="221196" name="Text Box 12"/>
          <p:cNvSpPr txBox="1">
            <a:spLocks noChangeArrowheads="1"/>
          </p:cNvSpPr>
          <p:nvPr/>
        </p:nvSpPr>
        <p:spPr bwMode="auto">
          <a:xfrm>
            <a:off x="4438650" y="3124200"/>
            <a:ext cx="184150" cy="366713"/>
          </a:xfrm>
          <a:prstGeom prst="rect">
            <a:avLst/>
          </a:prstGeom>
          <a:noFill/>
          <a:ln w="9525">
            <a:noFill/>
            <a:miter lim="800000"/>
            <a:headEnd/>
            <a:tailEnd/>
          </a:ln>
          <a:effectLst/>
        </p:spPr>
        <p:txBody>
          <a:bodyPr wrap="none">
            <a:spAutoFit/>
          </a:bodyPr>
          <a:lstStyle/>
          <a:p>
            <a:endParaRPr lang="en-US" b="1">
              <a:solidFill>
                <a:srgbClr val="000000"/>
              </a:solidFill>
            </a:endParaRPr>
          </a:p>
        </p:txBody>
      </p:sp>
      <p:grpSp>
        <p:nvGrpSpPr>
          <p:cNvPr id="2" name="Group 25"/>
          <p:cNvGrpSpPr>
            <a:grpSpLocks/>
          </p:cNvGrpSpPr>
          <p:nvPr/>
        </p:nvGrpSpPr>
        <p:grpSpPr bwMode="auto">
          <a:xfrm>
            <a:off x="4502150" y="3362325"/>
            <a:ext cx="17463" cy="2124075"/>
            <a:chOff x="2836" y="2118"/>
            <a:chExt cx="11" cy="1338"/>
          </a:xfrm>
        </p:grpSpPr>
        <p:sp>
          <p:nvSpPr>
            <p:cNvPr id="221201" name="Line 17"/>
            <p:cNvSpPr>
              <a:spLocks noChangeShapeType="1"/>
            </p:cNvSpPr>
            <p:nvPr/>
          </p:nvSpPr>
          <p:spPr bwMode="auto">
            <a:xfrm flipV="1">
              <a:off x="2836" y="3174"/>
              <a:ext cx="0" cy="282"/>
            </a:xfrm>
            <a:prstGeom prst="line">
              <a:avLst/>
            </a:prstGeom>
            <a:noFill/>
            <a:ln w="57150">
              <a:solidFill>
                <a:srgbClr val="000000"/>
              </a:solidFill>
              <a:round/>
              <a:headEnd/>
              <a:tailEnd type="triangle" w="med" len="med"/>
            </a:ln>
            <a:effectLst/>
          </p:spPr>
          <p:txBody>
            <a:bodyPr/>
            <a:lstStyle/>
            <a:p>
              <a:endParaRPr lang="en-US"/>
            </a:p>
          </p:txBody>
        </p:sp>
        <p:sp>
          <p:nvSpPr>
            <p:cNvPr id="221202" name="Line 18"/>
            <p:cNvSpPr>
              <a:spLocks noChangeShapeType="1"/>
            </p:cNvSpPr>
            <p:nvPr/>
          </p:nvSpPr>
          <p:spPr bwMode="auto">
            <a:xfrm flipV="1">
              <a:off x="2845" y="2730"/>
              <a:ext cx="0" cy="282"/>
            </a:xfrm>
            <a:prstGeom prst="line">
              <a:avLst/>
            </a:prstGeom>
            <a:noFill/>
            <a:ln w="57150">
              <a:solidFill>
                <a:srgbClr val="000000"/>
              </a:solidFill>
              <a:round/>
              <a:headEnd/>
              <a:tailEnd type="triangle" w="med" len="med"/>
            </a:ln>
            <a:effectLst/>
          </p:spPr>
          <p:txBody>
            <a:bodyPr/>
            <a:lstStyle/>
            <a:p>
              <a:endParaRPr lang="en-US"/>
            </a:p>
          </p:txBody>
        </p:sp>
        <p:sp>
          <p:nvSpPr>
            <p:cNvPr id="221203" name="Line 19"/>
            <p:cNvSpPr>
              <a:spLocks noChangeShapeType="1"/>
            </p:cNvSpPr>
            <p:nvPr/>
          </p:nvSpPr>
          <p:spPr bwMode="auto">
            <a:xfrm flipV="1">
              <a:off x="2847" y="2118"/>
              <a:ext cx="0" cy="282"/>
            </a:xfrm>
            <a:prstGeom prst="line">
              <a:avLst/>
            </a:prstGeom>
            <a:noFill/>
            <a:ln w="57150">
              <a:solidFill>
                <a:srgbClr val="000000"/>
              </a:solidFill>
              <a:round/>
              <a:headEnd/>
              <a:tailEnd type="triangle" w="med" len="med"/>
            </a:ln>
            <a:effectLst/>
          </p:spPr>
          <p:txBody>
            <a:bodyPr/>
            <a:lstStyle/>
            <a:p>
              <a:endParaRPr lang="en-US"/>
            </a:p>
          </p:txBody>
        </p:sp>
      </p:grpSp>
      <p:sp>
        <p:nvSpPr>
          <p:cNvPr id="221205" name="AutoShape 21"/>
          <p:cNvSpPr>
            <a:spLocks noChangeArrowheads="1"/>
          </p:cNvSpPr>
          <p:nvPr/>
        </p:nvSpPr>
        <p:spPr bwMode="auto">
          <a:xfrm>
            <a:off x="3810000" y="1447800"/>
            <a:ext cx="1446212" cy="1046162"/>
          </a:xfrm>
          <a:prstGeom prst="star16">
            <a:avLst>
              <a:gd name="adj" fmla="val 37500"/>
            </a:avLst>
          </a:prstGeom>
          <a:solidFill>
            <a:srgbClr val="FF3300"/>
          </a:solidFill>
          <a:ln w="9525">
            <a:solidFill>
              <a:schemeClr val="tx1"/>
            </a:solidFill>
            <a:miter lim="800000"/>
            <a:headEnd/>
            <a:tailEnd/>
          </a:ln>
          <a:effectLst/>
        </p:spPr>
        <p:txBody>
          <a:bodyPr wrap="none" anchor="ctr"/>
          <a:lstStyle/>
          <a:p>
            <a:r>
              <a:rPr lang="en-US" sz="1600" b="1" dirty="0">
                <a:solidFill>
                  <a:srgbClr val="FFFF00"/>
                </a:solidFill>
              </a:rPr>
              <a:t>POWER</a:t>
            </a:r>
          </a:p>
        </p:txBody>
      </p:sp>
      <p:sp>
        <p:nvSpPr>
          <p:cNvPr id="221206" name="Rectangle 22"/>
          <p:cNvSpPr>
            <a:spLocks noChangeArrowheads="1"/>
          </p:cNvSpPr>
          <p:nvPr/>
        </p:nvSpPr>
        <p:spPr bwMode="auto">
          <a:xfrm>
            <a:off x="3954463" y="3146425"/>
            <a:ext cx="1303337" cy="274638"/>
          </a:xfrm>
          <a:prstGeom prst="rect">
            <a:avLst/>
          </a:prstGeom>
          <a:noFill/>
          <a:ln w="9525">
            <a:noFill/>
            <a:miter lim="800000"/>
            <a:headEnd/>
            <a:tailEnd/>
          </a:ln>
          <a:effectLst/>
        </p:spPr>
        <p:txBody>
          <a:bodyPr wrap="none">
            <a:spAutoFit/>
          </a:bodyPr>
          <a:lstStyle/>
          <a:p>
            <a:pPr algn="l"/>
            <a:r>
              <a:rPr lang="en-US" sz="1200" b="1">
                <a:solidFill>
                  <a:srgbClr val="000000"/>
                </a:solidFill>
              </a:rPr>
              <a:t>INTELLIGENCE</a:t>
            </a:r>
          </a:p>
        </p:txBody>
      </p:sp>
      <p:sp>
        <p:nvSpPr>
          <p:cNvPr id="221208" name="Text Box 24"/>
          <p:cNvSpPr txBox="1">
            <a:spLocks noChangeArrowheads="1"/>
          </p:cNvSpPr>
          <p:nvPr/>
        </p:nvSpPr>
        <p:spPr bwMode="auto">
          <a:xfrm>
            <a:off x="4191000" y="685800"/>
            <a:ext cx="523875" cy="823913"/>
          </a:xfrm>
          <a:prstGeom prst="rect">
            <a:avLst/>
          </a:prstGeom>
          <a:noFill/>
          <a:ln w="9525">
            <a:noFill/>
            <a:miter lim="800000"/>
            <a:headEnd/>
            <a:tailEnd/>
          </a:ln>
          <a:effectLst/>
        </p:spPr>
        <p:txBody>
          <a:bodyPr wrap="none">
            <a:spAutoFit/>
          </a:bodyPr>
          <a:lstStyle/>
          <a:p>
            <a:pPr algn="l"/>
            <a:r>
              <a:rPr lang="en-US" sz="4800" b="1" dirty="0">
                <a:solidFill>
                  <a:schemeClr val="hlink"/>
                </a:solidFill>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21205"/>
                                        </p:tgtEl>
                                        <p:attrNameLst>
                                          <p:attrName>style.visibility</p:attrName>
                                        </p:attrNameLst>
                                      </p:cBhvr>
                                      <p:to>
                                        <p:strVal val="visible"/>
                                      </p:to>
                                    </p:set>
                                    <p:animEffect transition="in" filter="dissolve">
                                      <p:cBhvr>
                                        <p:cTn id="11" dur="500"/>
                                        <p:tgtEl>
                                          <p:spTgt spid="221205"/>
                                        </p:tgtEl>
                                      </p:cBhvr>
                                    </p:animEffect>
                                  </p:childTnLst>
                                </p:cTn>
                              </p:par>
                            </p:childTnLst>
                          </p:cTn>
                        </p:par>
                      </p:childTnLst>
                    </p:cTn>
                  </p:par>
                  <p:par>
                    <p:cTn id="12" fill="hold">
                      <p:stCondLst>
                        <p:cond delay="indefinite"/>
                      </p:stCondLst>
                      <p:childTnLst>
                        <p:par>
                          <p:cTn id="13" fill="hold">
                            <p:stCondLst>
                              <p:cond delay="0"/>
                            </p:stCondLst>
                            <p:childTnLst>
                              <p:par>
                                <p:cTn id="14" presetID="19" presetClass="entr" presetSubtype="10" fill="hold" grpId="0" nodeType="clickEffect">
                                  <p:stCondLst>
                                    <p:cond delay="0"/>
                                  </p:stCondLst>
                                  <p:childTnLst>
                                    <p:set>
                                      <p:cBhvr>
                                        <p:cTn id="15" dur="1" fill="hold">
                                          <p:stCondLst>
                                            <p:cond delay="0"/>
                                          </p:stCondLst>
                                        </p:cTn>
                                        <p:tgtEl>
                                          <p:spTgt spid="221208"/>
                                        </p:tgtEl>
                                        <p:attrNameLst>
                                          <p:attrName>style.visibility</p:attrName>
                                        </p:attrNameLst>
                                      </p:cBhvr>
                                      <p:to>
                                        <p:strVal val="visible"/>
                                      </p:to>
                                    </p:set>
                                    <p:anim calcmode="lin" valueType="num">
                                      <p:cBhvr>
                                        <p:cTn id="16" dur="5000" fill="hold"/>
                                        <p:tgtEl>
                                          <p:spTgt spid="221208"/>
                                        </p:tgtEl>
                                        <p:attrNameLst>
                                          <p:attrName>ppt_w</p:attrName>
                                        </p:attrNameLst>
                                      </p:cBhvr>
                                      <p:tavLst>
                                        <p:tav tm="0" fmla="#ppt_w*sin(2.5*pi*$)">
                                          <p:val>
                                            <p:fltVal val="0"/>
                                          </p:val>
                                        </p:tav>
                                        <p:tav tm="100000">
                                          <p:val>
                                            <p:fltVal val="1"/>
                                          </p:val>
                                        </p:tav>
                                      </p:tavLst>
                                    </p:anim>
                                    <p:anim calcmode="lin" valueType="num">
                                      <p:cBhvr>
                                        <p:cTn id="17" dur="5000" fill="hold"/>
                                        <p:tgtEl>
                                          <p:spTgt spid="2212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5" grpId="0" animBg="1"/>
      <p:bldP spid="2212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1"/>
          </p:nvPr>
        </p:nvSpPr>
        <p:spPr/>
        <p:txBody>
          <a:bodyPr/>
          <a:lstStyle/>
          <a:p>
            <a:fld id="{00CB99BA-DC4C-4FF1-B839-3D3C7F1C00DD}" type="slidenum">
              <a:rPr lang="en-US"/>
              <a:pPr/>
              <a:t>8</a:t>
            </a:fld>
            <a:endParaRPr lang="en-US"/>
          </a:p>
        </p:txBody>
      </p:sp>
      <p:graphicFrame>
        <p:nvGraphicFramePr>
          <p:cNvPr id="1105922" name="Object 2"/>
          <p:cNvGraphicFramePr>
            <a:graphicFrameLocks noChangeAspect="1"/>
          </p:cNvGraphicFramePr>
          <p:nvPr/>
        </p:nvGraphicFramePr>
        <p:xfrm>
          <a:off x="3124200" y="2895600"/>
          <a:ext cx="2622550" cy="2263775"/>
        </p:xfrm>
        <a:graphic>
          <a:graphicData uri="http://schemas.openxmlformats.org/presentationml/2006/ole">
            <mc:AlternateContent xmlns:mc="http://schemas.openxmlformats.org/markup-compatibility/2006">
              <mc:Choice xmlns:v="urn:schemas-microsoft-com:vml" Requires="v">
                <p:oleObj spid="_x0000_s1033" name="Clip" r:id="rId3" imgW="3946320" imgH="3970080" progId="">
                  <p:embed/>
                </p:oleObj>
              </mc:Choice>
              <mc:Fallback>
                <p:oleObj name="Clip" r:id="rId3" imgW="3946320" imgH="39700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95600"/>
                        <a:ext cx="2622550"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
          <p:cNvGrpSpPr>
            <a:grpSpLocks/>
          </p:cNvGrpSpPr>
          <p:nvPr/>
        </p:nvGrpSpPr>
        <p:grpSpPr bwMode="auto">
          <a:xfrm>
            <a:off x="3048000" y="1600200"/>
            <a:ext cx="2452688" cy="1423988"/>
            <a:chOff x="1920" y="1008"/>
            <a:chExt cx="1545" cy="897"/>
          </a:xfrm>
        </p:grpSpPr>
        <p:sp>
          <p:nvSpPr>
            <p:cNvPr id="1105924" name="Oval 4"/>
            <p:cNvSpPr>
              <a:spLocks noChangeArrowheads="1"/>
            </p:cNvSpPr>
            <p:nvPr/>
          </p:nvSpPr>
          <p:spPr bwMode="auto">
            <a:xfrm>
              <a:off x="1920" y="1008"/>
              <a:ext cx="1545" cy="686"/>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a:solidFill>
                    <a:schemeClr val="tx1"/>
                  </a:solidFill>
                  <a:latin typeface="Tahoma" charset="0"/>
                </a:rPr>
                <a:t>Which are our</a:t>
              </a:r>
              <a:br>
                <a:rPr lang="en-US" sz="1800">
                  <a:solidFill>
                    <a:schemeClr val="tx1"/>
                  </a:solidFill>
                  <a:latin typeface="Tahoma" charset="0"/>
                </a:rPr>
              </a:br>
              <a:r>
                <a:rPr lang="en-US" sz="1800">
                  <a:solidFill>
                    <a:schemeClr val="tx1"/>
                  </a:solidFill>
                  <a:latin typeface="Tahoma" charset="0"/>
                </a:rPr>
                <a:t> lowest/highest margin </a:t>
              </a:r>
              <a:br>
                <a:rPr lang="en-US" sz="1800">
                  <a:solidFill>
                    <a:schemeClr val="tx1"/>
                  </a:solidFill>
                  <a:latin typeface="Tahoma" charset="0"/>
                </a:rPr>
              </a:br>
              <a:r>
                <a:rPr lang="en-US" sz="1800">
                  <a:solidFill>
                    <a:schemeClr val="tx1"/>
                  </a:solidFill>
                  <a:latin typeface="Tahoma" charset="0"/>
                </a:rPr>
                <a:t>customers ?</a:t>
              </a:r>
              <a:endParaRPr lang="en-US" sz="1400">
                <a:solidFill>
                  <a:schemeClr val="tx1"/>
                </a:solidFill>
              </a:endParaRPr>
            </a:p>
          </p:txBody>
        </p:sp>
        <p:sp>
          <p:nvSpPr>
            <p:cNvPr id="1105925" name="Line 5"/>
            <p:cNvSpPr>
              <a:spLocks noChangeShapeType="1"/>
            </p:cNvSpPr>
            <p:nvPr/>
          </p:nvSpPr>
          <p:spPr bwMode="auto">
            <a:xfrm>
              <a:off x="2688" y="1680"/>
              <a:ext cx="0" cy="225"/>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3" name="Group 6"/>
          <p:cNvGrpSpPr>
            <a:grpSpLocks/>
          </p:cNvGrpSpPr>
          <p:nvPr/>
        </p:nvGrpSpPr>
        <p:grpSpPr bwMode="auto">
          <a:xfrm>
            <a:off x="5486400" y="2286000"/>
            <a:ext cx="3048000" cy="1447800"/>
            <a:chOff x="3456" y="1440"/>
            <a:chExt cx="1920" cy="912"/>
          </a:xfrm>
        </p:grpSpPr>
        <p:sp>
          <p:nvSpPr>
            <p:cNvPr id="1105927" name="Oval 7"/>
            <p:cNvSpPr>
              <a:spLocks noChangeArrowheads="1"/>
            </p:cNvSpPr>
            <p:nvPr/>
          </p:nvSpPr>
          <p:spPr bwMode="auto">
            <a:xfrm>
              <a:off x="3600" y="1440"/>
              <a:ext cx="1776" cy="91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a:solidFill>
                    <a:schemeClr val="tx1"/>
                  </a:solidFill>
                  <a:latin typeface="Tahoma" charset="0"/>
                </a:rPr>
                <a:t>Who are my customers </a:t>
              </a:r>
              <a:br>
                <a:rPr lang="en-US" sz="1800">
                  <a:solidFill>
                    <a:schemeClr val="tx1"/>
                  </a:solidFill>
                  <a:latin typeface="Tahoma" charset="0"/>
                </a:rPr>
              </a:br>
              <a:r>
                <a:rPr lang="en-US" sz="1800">
                  <a:solidFill>
                    <a:schemeClr val="tx1"/>
                  </a:solidFill>
                  <a:latin typeface="Tahoma" charset="0"/>
                </a:rPr>
                <a:t>and what products </a:t>
              </a:r>
              <a:br>
                <a:rPr lang="en-US" sz="1800">
                  <a:solidFill>
                    <a:schemeClr val="tx1"/>
                  </a:solidFill>
                  <a:latin typeface="Tahoma" charset="0"/>
                </a:rPr>
              </a:br>
              <a:r>
                <a:rPr lang="en-US" sz="1800">
                  <a:solidFill>
                    <a:schemeClr val="tx1"/>
                  </a:solidFill>
                  <a:latin typeface="Tahoma" charset="0"/>
                </a:rPr>
                <a:t>are they buying?</a:t>
              </a:r>
              <a:endParaRPr lang="en-US" sz="1400">
                <a:solidFill>
                  <a:schemeClr val="tx1"/>
                </a:solidFill>
              </a:endParaRPr>
            </a:p>
          </p:txBody>
        </p:sp>
        <p:sp>
          <p:nvSpPr>
            <p:cNvPr id="1105928" name="Line 8"/>
            <p:cNvSpPr>
              <a:spLocks noChangeShapeType="1"/>
            </p:cNvSpPr>
            <p:nvPr/>
          </p:nvSpPr>
          <p:spPr bwMode="auto">
            <a:xfrm flipH="1">
              <a:off x="3456" y="2112"/>
              <a:ext cx="254" cy="96"/>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4" name="Group 9"/>
          <p:cNvGrpSpPr>
            <a:grpSpLocks/>
          </p:cNvGrpSpPr>
          <p:nvPr/>
        </p:nvGrpSpPr>
        <p:grpSpPr bwMode="auto">
          <a:xfrm>
            <a:off x="5334000" y="4267200"/>
            <a:ext cx="3554413" cy="1239838"/>
            <a:chOff x="3360" y="2688"/>
            <a:chExt cx="2239" cy="781"/>
          </a:xfrm>
        </p:grpSpPr>
        <p:sp>
          <p:nvSpPr>
            <p:cNvPr id="1105930" name="Oval 10"/>
            <p:cNvSpPr>
              <a:spLocks noChangeArrowheads="1"/>
            </p:cNvSpPr>
            <p:nvPr/>
          </p:nvSpPr>
          <p:spPr bwMode="auto">
            <a:xfrm>
              <a:off x="3840" y="2688"/>
              <a:ext cx="1759" cy="781"/>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a:solidFill>
                    <a:schemeClr val="tx1"/>
                  </a:solidFill>
                  <a:latin typeface="Tahoma" charset="0"/>
                </a:rPr>
                <a:t>Which customers</a:t>
              </a:r>
              <a:br>
                <a:rPr lang="en-US" sz="1800">
                  <a:solidFill>
                    <a:schemeClr val="tx1"/>
                  </a:solidFill>
                  <a:latin typeface="Tahoma" charset="0"/>
                </a:rPr>
              </a:br>
              <a:r>
                <a:rPr lang="en-US" sz="1800">
                  <a:solidFill>
                    <a:schemeClr val="tx1"/>
                  </a:solidFill>
                  <a:latin typeface="Tahoma" charset="0"/>
                </a:rPr>
                <a:t> are most likely to go </a:t>
              </a:r>
              <a:br>
                <a:rPr lang="en-US" sz="1800">
                  <a:solidFill>
                    <a:schemeClr val="tx1"/>
                  </a:solidFill>
                  <a:latin typeface="Tahoma" charset="0"/>
                </a:rPr>
              </a:br>
              <a:r>
                <a:rPr lang="en-US" sz="1800">
                  <a:solidFill>
                    <a:schemeClr val="tx1"/>
                  </a:solidFill>
                  <a:latin typeface="Tahoma" charset="0"/>
                </a:rPr>
                <a:t>to the competition ?</a:t>
              </a:r>
              <a:r>
                <a:rPr lang="en-US" sz="1400">
                  <a:solidFill>
                    <a:schemeClr val="tx1"/>
                  </a:solidFill>
                </a:rPr>
                <a:t> </a:t>
              </a:r>
            </a:p>
          </p:txBody>
        </p:sp>
        <p:sp>
          <p:nvSpPr>
            <p:cNvPr id="1105931" name="Line 11"/>
            <p:cNvSpPr>
              <a:spLocks noChangeShapeType="1"/>
            </p:cNvSpPr>
            <p:nvPr/>
          </p:nvSpPr>
          <p:spPr bwMode="auto">
            <a:xfrm flipH="1" flipV="1">
              <a:off x="3360" y="3024"/>
              <a:ext cx="480" cy="48"/>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5" name="Group 12"/>
          <p:cNvGrpSpPr>
            <a:grpSpLocks/>
          </p:cNvGrpSpPr>
          <p:nvPr/>
        </p:nvGrpSpPr>
        <p:grpSpPr bwMode="auto">
          <a:xfrm>
            <a:off x="3124200" y="5029200"/>
            <a:ext cx="2570163" cy="1676400"/>
            <a:chOff x="1968" y="3168"/>
            <a:chExt cx="1619" cy="1056"/>
          </a:xfrm>
        </p:grpSpPr>
        <p:sp>
          <p:nvSpPr>
            <p:cNvPr id="1105933" name="Oval 13"/>
            <p:cNvSpPr>
              <a:spLocks noChangeArrowheads="1"/>
            </p:cNvSpPr>
            <p:nvPr/>
          </p:nvSpPr>
          <p:spPr bwMode="auto">
            <a:xfrm>
              <a:off x="1968" y="3360"/>
              <a:ext cx="1619" cy="8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a:solidFill>
                    <a:schemeClr val="tx1"/>
                  </a:solidFill>
                  <a:latin typeface="Tahoma" charset="0"/>
                </a:rPr>
                <a:t>What impact will </a:t>
              </a:r>
              <a:br>
                <a:rPr lang="en-US" sz="1800">
                  <a:solidFill>
                    <a:schemeClr val="tx1"/>
                  </a:solidFill>
                  <a:latin typeface="Tahoma" charset="0"/>
                </a:rPr>
              </a:br>
              <a:r>
                <a:rPr lang="en-US" sz="1800">
                  <a:solidFill>
                    <a:schemeClr val="tx1"/>
                  </a:solidFill>
                  <a:latin typeface="Tahoma" charset="0"/>
                </a:rPr>
                <a:t>new products/services </a:t>
              </a:r>
            </a:p>
            <a:p>
              <a:r>
                <a:rPr lang="en-US" sz="1800">
                  <a:solidFill>
                    <a:schemeClr val="tx1"/>
                  </a:solidFill>
                  <a:latin typeface="Tahoma" charset="0"/>
                </a:rPr>
                <a:t>have on revenue </a:t>
              </a:r>
              <a:br>
                <a:rPr lang="en-US" sz="1800">
                  <a:solidFill>
                    <a:schemeClr val="tx1"/>
                  </a:solidFill>
                  <a:latin typeface="Tahoma" charset="0"/>
                </a:rPr>
              </a:br>
              <a:r>
                <a:rPr lang="en-US" sz="1800">
                  <a:solidFill>
                    <a:schemeClr val="tx1"/>
                  </a:solidFill>
                  <a:latin typeface="Tahoma" charset="0"/>
                </a:rPr>
                <a:t>and margins?</a:t>
              </a:r>
              <a:endParaRPr lang="en-US" sz="1400">
                <a:solidFill>
                  <a:schemeClr val="tx1"/>
                </a:solidFill>
              </a:endParaRPr>
            </a:p>
          </p:txBody>
        </p:sp>
        <p:sp>
          <p:nvSpPr>
            <p:cNvPr id="1105934" name="Line 14"/>
            <p:cNvSpPr>
              <a:spLocks noChangeShapeType="1"/>
            </p:cNvSpPr>
            <p:nvPr/>
          </p:nvSpPr>
          <p:spPr bwMode="auto">
            <a:xfrm flipV="1">
              <a:off x="2784" y="3168"/>
              <a:ext cx="0" cy="192"/>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6" name="Group 15"/>
          <p:cNvGrpSpPr>
            <a:grpSpLocks/>
          </p:cNvGrpSpPr>
          <p:nvPr/>
        </p:nvGrpSpPr>
        <p:grpSpPr bwMode="auto">
          <a:xfrm>
            <a:off x="152401" y="4114800"/>
            <a:ext cx="3124200" cy="1450975"/>
            <a:chOff x="96" y="2592"/>
            <a:chExt cx="1987" cy="914"/>
          </a:xfrm>
        </p:grpSpPr>
        <p:sp>
          <p:nvSpPr>
            <p:cNvPr id="1105936" name="Oval 16"/>
            <p:cNvSpPr>
              <a:spLocks noChangeArrowheads="1"/>
            </p:cNvSpPr>
            <p:nvPr/>
          </p:nvSpPr>
          <p:spPr bwMode="auto">
            <a:xfrm>
              <a:off x="96" y="2592"/>
              <a:ext cx="1793" cy="91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600" dirty="0">
                  <a:solidFill>
                    <a:schemeClr val="tx1"/>
                  </a:solidFill>
                  <a:latin typeface="Tahoma" charset="0"/>
                </a:rPr>
                <a:t>What product prom-</a:t>
              </a:r>
              <a:br>
                <a:rPr lang="en-US" sz="1600" dirty="0">
                  <a:solidFill>
                    <a:schemeClr val="tx1"/>
                  </a:solidFill>
                  <a:latin typeface="Tahoma" charset="0"/>
                </a:rPr>
              </a:br>
              <a:r>
                <a:rPr lang="en-US" sz="1600" dirty="0">
                  <a:solidFill>
                    <a:schemeClr val="tx1"/>
                  </a:solidFill>
                  <a:latin typeface="Tahoma" charset="0"/>
                </a:rPr>
                <a:t>-</a:t>
              </a:r>
              <a:r>
                <a:rPr lang="en-US" sz="1600" dirty="0" err="1">
                  <a:solidFill>
                    <a:schemeClr val="tx1"/>
                  </a:solidFill>
                  <a:latin typeface="Tahoma" charset="0"/>
                </a:rPr>
                <a:t>otions</a:t>
              </a:r>
              <a:r>
                <a:rPr lang="en-US" sz="1600" dirty="0">
                  <a:solidFill>
                    <a:schemeClr val="tx1"/>
                  </a:solidFill>
                  <a:latin typeface="Tahoma" charset="0"/>
                </a:rPr>
                <a:t> have the biggest </a:t>
              </a:r>
              <a:br>
                <a:rPr lang="en-US" sz="1600" dirty="0">
                  <a:solidFill>
                    <a:schemeClr val="tx1"/>
                  </a:solidFill>
                  <a:latin typeface="Tahoma" charset="0"/>
                </a:rPr>
              </a:br>
              <a:r>
                <a:rPr lang="en-US" sz="1600" dirty="0">
                  <a:solidFill>
                    <a:schemeClr val="tx1"/>
                  </a:solidFill>
                  <a:latin typeface="Tahoma" charset="0"/>
                </a:rPr>
                <a:t>impact on revenue?</a:t>
              </a:r>
              <a:endParaRPr lang="en-US" sz="1600" dirty="0">
                <a:solidFill>
                  <a:schemeClr val="tx1"/>
                </a:solidFill>
              </a:endParaRPr>
            </a:p>
          </p:txBody>
        </p:sp>
        <p:sp>
          <p:nvSpPr>
            <p:cNvPr id="1105937" name="Line 17"/>
            <p:cNvSpPr>
              <a:spLocks noChangeShapeType="1"/>
            </p:cNvSpPr>
            <p:nvPr/>
          </p:nvSpPr>
          <p:spPr bwMode="auto">
            <a:xfrm flipV="1">
              <a:off x="1728" y="3024"/>
              <a:ext cx="355" cy="0"/>
            </a:xfrm>
            <a:prstGeom prst="line">
              <a:avLst/>
            </a:prstGeom>
            <a:noFill/>
            <a:ln w="38100">
              <a:solidFill>
                <a:schemeClr val="tx1"/>
              </a:solidFill>
              <a:round/>
              <a:headEnd/>
              <a:tailEnd type="triangle" w="med" len="med"/>
            </a:ln>
            <a:effectLst/>
          </p:spPr>
          <p:txBody>
            <a:bodyPr wrap="none" anchor="ctr"/>
            <a:lstStyle/>
            <a:p>
              <a:endParaRPr lang="en-US"/>
            </a:p>
          </p:txBody>
        </p:sp>
      </p:grpSp>
      <p:grpSp>
        <p:nvGrpSpPr>
          <p:cNvPr id="7" name="Group 18"/>
          <p:cNvGrpSpPr>
            <a:grpSpLocks/>
          </p:cNvGrpSpPr>
          <p:nvPr/>
        </p:nvGrpSpPr>
        <p:grpSpPr bwMode="auto">
          <a:xfrm>
            <a:off x="457200" y="2743200"/>
            <a:ext cx="2819400" cy="1196975"/>
            <a:chOff x="288" y="1728"/>
            <a:chExt cx="1776" cy="754"/>
          </a:xfrm>
        </p:grpSpPr>
        <p:sp>
          <p:nvSpPr>
            <p:cNvPr id="1105939" name="Oval 19"/>
            <p:cNvSpPr>
              <a:spLocks noChangeArrowheads="1"/>
            </p:cNvSpPr>
            <p:nvPr/>
          </p:nvSpPr>
          <p:spPr bwMode="auto">
            <a:xfrm>
              <a:off x="288" y="1728"/>
              <a:ext cx="1536" cy="75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r>
                <a:rPr lang="en-US" sz="1800">
                  <a:solidFill>
                    <a:schemeClr val="tx1"/>
                  </a:solidFill>
                  <a:latin typeface="Tahoma" charset="0"/>
                </a:rPr>
                <a:t>What is the most </a:t>
              </a:r>
              <a:br>
                <a:rPr lang="en-US" sz="1800">
                  <a:solidFill>
                    <a:schemeClr val="tx1"/>
                  </a:solidFill>
                  <a:latin typeface="Tahoma" charset="0"/>
                </a:rPr>
              </a:br>
              <a:r>
                <a:rPr lang="en-US" sz="1800">
                  <a:solidFill>
                    <a:schemeClr val="tx1"/>
                  </a:solidFill>
                  <a:latin typeface="Tahoma" charset="0"/>
                </a:rPr>
                <a:t>effective distribution </a:t>
              </a:r>
              <a:br>
                <a:rPr lang="en-US" sz="1800">
                  <a:solidFill>
                    <a:schemeClr val="tx1"/>
                  </a:solidFill>
                  <a:latin typeface="Tahoma" charset="0"/>
                </a:rPr>
              </a:br>
              <a:r>
                <a:rPr lang="en-US" sz="1800">
                  <a:solidFill>
                    <a:schemeClr val="tx1"/>
                  </a:solidFill>
                  <a:latin typeface="Tahoma" charset="0"/>
                </a:rPr>
                <a:t>channel?</a:t>
              </a:r>
              <a:endParaRPr lang="en-US" sz="1400">
                <a:solidFill>
                  <a:schemeClr val="tx1"/>
                </a:solidFill>
              </a:endParaRPr>
            </a:p>
          </p:txBody>
        </p:sp>
        <p:sp>
          <p:nvSpPr>
            <p:cNvPr id="1105940" name="Line 20"/>
            <p:cNvSpPr>
              <a:spLocks noChangeShapeType="1"/>
            </p:cNvSpPr>
            <p:nvPr/>
          </p:nvSpPr>
          <p:spPr bwMode="auto">
            <a:xfrm>
              <a:off x="1824" y="2160"/>
              <a:ext cx="240" cy="48"/>
            </a:xfrm>
            <a:prstGeom prst="line">
              <a:avLst/>
            </a:prstGeom>
            <a:noFill/>
            <a:ln w="38100">
              <a:solidFill>
                <a:schemeClr val="tx1"/>
              </a:solidFill>
              <a:round/>
              <a:headEnd/>
              <a:tailEnd type="triangle" w="med" len="med"/>
            </a:ln>
            <a:effectLst/>
          </p:spPr>
          <p:txBody>
            <a:bodyPr wrap="none" anchor="ctr"/>
            <a:lstStyle/>
            <a:p>
              <a:endParaRPr lang="en-US"/>
            </a:p>
          </p:txBody>
        </p:sp>
      </p:grpSp>
      <p:sp>
        <p:nvSpPr>
          <p:cNvPr id="1105941" name="Rectangle 21"/>
          <p:cNvSpPr>
            <a:spLocks noGrp="1" noChangeArrowheads="1"/>
          </p:cNvSpPr>
          <p:nvPr>
            <p:ph type="title"/>
          </p:nvPr>
        </p:nvSpPr>
        <p:spPr/>
        <p:txBody>
          <a:bodyPr/>
          <a:lstStyle/>
          <a:p>
            <a:r>
              <a:rPr lang="en-US" sz="4000"/>
              <a:t>A producer wants to know….</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 name="Slide Number Placeholder 5"/>
          <p:cNvSpPr>
            <a:spLocks noGrp="1"/>
          </p:cNvSpPr>
          <p:nvPr>
            <p:ph type="sldNum" sz="quarter" idx="11"/>
          </p:nvPr>
        </p:nvSpPr>
        <p:spPr/>
        <p:txBody>
          <a:bodyPr/>
          <a:lstStyle/>
          <a:p>
            <a:fld id="{2885913D-87A0-4A66-8A56-DADF1D0FAB28}" type="slidenum">
              <a:rPr lang="en-US"/>
              <a:pPr/>
              <a:t>9</a:t>
            </a:fld>
            <a:endParaRPr lang="en-US"/>
          </a:p>
        </p:txBody>
      </p:sp>
      <p:sp>
        <p:nvSpPr>
          <p:cNvPr id="10885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lstStyle/>
          <a:p>
            <a:endParaRPr lang="en-US"/>
          </a:p>
        </p:txBody>
      </p:sp>
      <p:sp>
        <p:nvSpPr>
          <p:cNvPr id="10885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1088516" name="Rectangle 4"/>
          <p:cNvSpPr>
            <a:spLocks noGrp="1" noChangeArrowheads="1"/>
          </p:cNvSpPr>
          <p:nvPr>
            <p:ph type="title"/>
          </p:nvPr>
        </p:nvSpPr>
        <p:spPr>
          <a:xfrm>
            <a:off x="406400" y="228600"/>
            <a:ext cx="5165732" cy="1066800"/>
          </a:xfrm>
          <a:noFill/>
          <a:ln/>
        </p:spPr>
        <p:txBody>
          <a:bodyPr lIns="90488" tIns="44450" rIns="90488" bIns="44450">
            <a:normAutofit fontScale="90000"/>
          </a:bodyPr>
          <a:lstStyle/>
          <a:p>
            <a:r>
              <a:rPr lang="en-US" dirty="0"/>
              <a:t>Data, Data everywhere</a:t>
            </a:r>
            <a:br>
              <a:rPr lang="en-US" dirty="0"/>
            </a:br>
            <a:r>
              <a:rPr lang="en-US" dirty="0"/>
              <a:t>yet ...</a:t>
            </a:r>
          </a:p>
        </p:txBody>
      </p:sp>
      <p:sp>
        <p:nvSpPr>
          <p:cNvPr id="1088517" name="Rectangle 5"/>
          <p:cNvSpPr>
            <a:spLocks noGrp="1" noChangeArrowheads="1"/>
          </p:cNvSpPr>
          <p:nvPr>
            <p:ph type="body" sz="half" idx="2"/>
          </p:nvPr>
        </p:nvSpPr>
        <p:spPr>
          <a:xfrm>
            <a:off x="3714744" y="1428736"/>
            <a:ext cx="4987924" cy="1054098"/>
          </a:xfrm>
          <a:noFill/>
          <a:ln/>
        </p:spPr>
        <p:txBody>
          <a:bodyPr lIns="90488" tIns="44450" rIns="90488" bIns="44450">
            <a:normAutofit/>
          </a:bodyPr>
          <a:lstStyle/>
          <a:p>
            <a:r>
              <a:rPr lang="en-US" sz="1800" dirty="0">
                <a:latin typeface="Verdana" pitchFamily="34" charset="0"/>
                <a:ea typeface="Verdana" pitchFamily="34" charset="0"/>
                <a:cs typeface="Verdana" pitchFamily="34" charset="0"/>
              </a:rPr>
              <a:t>I can’t find the data I need</a:t>
            </a:r>
          </a:p>
          <a:p>
            <a:pPr lvl="1"/>
            <a:r>
              <a:rPr lang="en-US" sz="1800" dirty="0">
                <a:latin typeface="Verdana" pitchFamily="34" charset="0"/>
                <a:ea typeface="Verdana" pitchFamily="34" charset="0"/>
                <a:cs typeface="Verdana" pitchFamily="34" charset="0"/>
              </a:rPr>
              <a:t>data is scattered over the network</a:t>
            </a:r>
          </a:p>
          <a:p>
            <a:pPr lvl="1"/>
            <a:r>
              <a:rPr lang="en-US" sz="1800" dirty="0">
                <a:latin typeface="Verdana" pitchFamily="34" charset="0"/>
                <a:ea typeface="Verdana" pitchFamily="34" charset="0"/>
                <a:cs typeface="Verdana" pitchFamily="34" charset="0"/>
              </a:rPr>
              <a:t>many versions, subtle differences</a:t>
            </a:r>
          </a:p>
        </p:txBody>
      </p:sp>
      <p:grpSp>
        <p:nvGrpSpPr>
          <p:cNvPr id="2" name="Group 6"/>
          <p:cNvGrpSpPr>
            <a:grpSpLocks/>
          </p:cNvGrpSpPr>
          <p:nvPr/>
        </p:nvGrpSpPr>
        <p:grpSpPr bwMode="auto">
          <a:xfrm>
            <a:off x="2041525" y="3455988"/>
            <a:ext cx="450850" cy="831850"/>
            <a:chOff x="1286" y="2177"/>
            <a:chExt cx="284" cy="524"/>
          </a:xfrm>
        </p:grpSpPr>
        <p:sp>
          <p:nvSpPr>
            <p:cNvPr id="1088519" name="Freeform 7"/>
            <p:cNvSpPr>
              <a:spLocks/>
            </p:cNvSpPr>
            <p:nvPr/>
          </p:nvSpPr>
          <p:spPr bwMode="auto">
            <a:xfrm>
              <a:off x="1426" y="2391"/>
              <a:ext cx="144" cy="273"/>
            </a:xfrm>
            <a:custGeom>
              <a:avLst/>
              <a:gdLst/>
              <a:ahLst/>
              <a:cxnLst>
                <a:cxn ang="0">
                  <a:pos x="96" y="22"/>
                </a:cxn>
                <a:cxn ang="0">
                  <a:pos x="61" y="0"/>
                </a:cxn>
                <a:cxn ang="0">
                  <a:pos x="16" y="0"/>
                </a:cxn>
                <a:cxn ang="0">
                  <a:pos x="0" y="29"/>
                </a:cxn>
                <a:cxn ang="0">
                  <a:pos x="7" y="74"/>
                </a:cxn>
                <a:cxn ang="0">
                  <a:pos x="46" y="118"/>
                </a:cxn>
                <a:cxn ang="0">
                  <a:pos x="127" y="157"/>
                </a:cxn>
                <a:cxn ang="0">
                  <a:pos x="220" y="242"/>
                </a:cxn>
                <a:cxn ang="0">
                  <a:pos x="235" y="279"/>
                </a:cxn>
                <a:cxn ang="0">
                  <a:pos x="228" y="297"/>
                </a:cxn>
                <a:cxn ang="0">
                  <a:pos x="157" y="353"/>
                </a:cxn>
                <a:cxn ang="0">
                  <a:pos x="74" y="420"/>
                </a:cxn>
                <a:cxn ang="0">
                  <a:pos x="53" y="449"/>
                </a:cxn>
                <a:cxn ang="0">
                  <a:pos x="53" y="479"/>
                </a:cxn>
                <a:cxn ang="0">
                  <a:pos x="117" y="510"/>
                </a:cxn>
                <a:cxn ang="0">
                  <a:pos x="216" y="547"/>
                </a:cxn>
                <a:cxn ang="0">
                  <a:pos x="250" y="547"/>
                </a:cxn>
                <a:cxn ang="0">
                  <a:pos x="287" y="522"/>
                </a:cxn>
                <a:cxn ang="0">
                  <a:pos x="287" y="503"/>
                </a:cxn>
                <a:cxn ang="0">
                  <a:pos x="260" y="492"/>
                </a:cxn>
                <a:cxn ang="0">
                  <a:pos x="135" y="479"/>
                </a:cxn>
                <a:cxn ang="0">
                  <a:pos x="89" y="466"/>
                </a:cxn>
                <a:cxn ang="0">
                  <a:pos x="83" y="445"/>
                </a:cxn>
                <a:cxn ang="0">
                  <a:pos x="164" y="383"/>
                </a:cxn>
                <a:cxn ang="0">
                  <a:pos x="253" y="324"/>
                </a:cxn>
                <a:cxn ang="0">
                  <a:pos x="272" y="302"/>
                </a:cxn>
                <a:cxn ang="0">
                  <a:pos x="280" y="272"/>
                </a:cxn>
                <a:cxn ang="0">
                  <a:pos x="272" y="231"/>
                </a:cxn>
                <a:cxn ang="0">
                  <a:pos x="245" y="198"/>
                </a:cxn>
                <a:cxn ang="0">
                  <a:pos x="157" y="90"/>
                </a:cxn>
                <a:cxn ang="0">
                  <a:pos x="96" y="22"/>
                </a:cxn>
              </a:cxnLst>
              <a:rect l="0" t="0" r="r" b="b"/>
              <a:pathLst>
                <a:path w="287" h="547">
                  <a:moveTo>
                    <a:pt x="96" y="22"/>
                  </a:moveTo>
                  <a:lnTo>
                    <a:pt x="61" y="0"/>
                  </a:lnTo>
                  <a:lnTo>
                    <a:pt x="16" y="0"/>
                  </a:lnTo>
                  <a:lnTo>
                    <a:pt x="0" y="29"/>
                  </a:lnTo>
                  <a:lnTo>
                    <a:pt x="7" y="74"/>
                  </a:lnTo>
                  <a:lnTo>
                    <a:pt x="46" y="118"/>
                  </a:lnTo>
                  <a:lnTo>
                    <a:pt x="127" y="157"/>
                  </a:lnTo>
                  <a:lnTo>
                    <a:pt x="220" y="242"/>
                  </a:lnTo>
                  <a:lnTo>
                    <a:pt x="235" y="279"/>
                  </a:lnTo>
                  <a:lnTo>
                    <a:pt x="228" y="297"/>
                  </a:lnTo>
                  <a:lnTo>
                    <a:pt x="157" y="353"/>
                  </a:lnTo>
                  <a:lnTo>
                    <a:pt x="74" y="420"/>
                  </a:lnTo>
                  <a:lnTo>
                    <a:pt x="53" y="449"/>
                  </a:lnTo>
                  <a:lnTo>
                    <a:pt x="53" y="479"/>
                  </a:lnTo>
                  <a:lnTo>
                    <a:pt x="117" y="510"/>
                  </a:lnTo>
                  <a:lnTo>
                    <a:pt x="216" y="547"/>
                  </a:lnTo>
                  <a:lnTo>
                    <a:pt x="250" y="547"/>
                  </a:lnTo>
                  <a:lnTo>
                    <a:pt x="287" y="522"/>
                  </a:lnTo>
                  <a:lnTo>
                    <a:pt x="287" y="503"/>
                  </a:lnTo>
                  <a:lnTo>
                    <a:pt x="260" y="492"/>
                  </a:lnTo>
                  <a:lnTo>
                    <a:pt x="135" y="479"/>
                  </a:lnTo>
                  <a:lnTo>
                    <a:pt x="89" y="466"/>
                  </a:lnTo>
                  <a:lnTo>
                    <a:pt x="83" y="445"/>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w="9525">
              <a:noFill/>
              <a:round/>
              <a:headEnd/>
              <a:tailEnd/>
            </a:ln>
          </p:spPr>
          <p:txBody>
            <a:bodyPr/>
            <a:lstStyle/>
            <a:p>
              <a:endParaRPr lang="en-US"/>
            </a:p>
          </p:txBody>
        </p:sp>
        <p:sp>
          <p:nvSpPr>
            <p:cNvPr id="1088520" name="Freeform 8"/>
            <p:cNvSpPr>
              <a:spLocks/>
            </p:cNvSpPr>
            <p:nvPr/>
          </p:nvSpPr>
          <p:spPr bwMode="auto">
            <a:xfrm>
              <a:off x="1350" y="2428"/>
              <a:ext cx="144" cy="273"/>
            </a:xfrm>
            <a:custGeom>
              <a:avLst/>
              <a:gdLst/>
              <a:ahLst/>
              <a:cxnLst>
                <a:cxn ang="0">
                  <a:pos x="96" y="22"/>
                </a:cxn>
                <a:cxn ang="0">
                  <a:pos x="62" y="0"/>
                </a:cxn>
                <a:cxn ang="0">
                  <a:pos x="16" y="0"/>
                </a:cxn>
                <a:cxn ang="0">
                  <a:pos x="0" y="29"/>
                </a:cxn>
                <a:cxn ang="0">
                  <a:pos x="7" y="74"/>
                </a:cxn>
                <a:cxn ang="0">
                  <a:pos x="46" y="118"/>
                </a:cxn>
                <a:cxn ang="0">
                  <a:pos x="127" y="157"/>
                </a:cxn>
                <a:cxn ang="0">
                  <a:pos x="220" y="242"/>
                </a:cxn>
                <a:cxn ang="0">
                  <a:pos x="235" y="279"/>
                </a:cxn>
                <a:cxn ang="0">
                  <a:pos x="228" y="297"/>
                </a:cxn>
                <a:cxn ang="0">
                  <a:pos x="157" y="353"/>
                </a:cxn>
                <a:cxn ang="0">
                  <a:pos x="74" y="420"/>
                </a:cxn>
                <a:cxn ang="0">
                  <a:pos x="53" y="448"/>
                </a:cxn>
                <a:cxn ang="0">
                  <a:pos x="53" y="479"/>
                </a:cxn>
                <a:cxn ang="0">
                  <a:pos x="118" y="510"/>
                </a:cxn>
                <a:cxn ang="0">
                  <a:pos x="216" y="547"/>
                </a:cxn>
                <a:cxn ang="0">
                  <a:pos x="250" y="547"/>
                </a:cxn>
                <a:cxn ang="0">
                  <a:pos x="287" y="522"/>
                </a:cxn>
                <a:cxn ang="0">
                  <a:pos x="287" y="503"/>
                </a:cxn>
                <a:cxn ang="0">
                  <a:pos x="260" y="492"/>
                </a:cxn>
                <a:cxn ang="0">
                  <a:pos x="135" y="479"/>
                </a:cxn>
                <a:cxn ang="0">
                  <a:pos x="89" y="466"/>
                </a:cxn>
                <a:cxn ang="0">
                  <a:pos x="83" y="444"/>
                </a:cxn>
                <a:cxn ang="0">
                  <a:pos x="164" y="383"/>
                </a:cxn>
                <a:cxn ang="0">
                  <a:pos x="253" y="324"/>
                </a:cxn>
                <a:cxn ang="0">
                  <a:pos x="272" y="302"/>
                </a:cxn>
                <a:cxn ang="0">
                  <a:pos x="280" y="272"/>
                </a:cxn>
                <a:cxn ang="0">
                  <a:pos x="272" y="231"/>
                </a:cxn>
                <a:cxn ang="0">
                  <a:pos x="245" y="198"/>
                </a:cxn>
                <a:cxn ang="0">
                  <a:pos x="157" y="90"/>
                </a:cxn>
                <a:cxn ang="0">
                  <a:pos x="96" y="22"/>
                </a:cxn>
              </a:cxnLst>
              <a:rect l="0" t="0" r="r" b="b"/>
              <a:pathLst>
                <a:path w="287" h="547">
                  <a:moveTo>
                    <a:pt x="96" y="22"/>
                  </a:moveTo>
                  <a:lnTo>
                    <a:pt x="62" y="0"/>
                  </a:lnTo>
                  <a:lnTo>
                    <a:pt x="16" y="0"/>
                  </a:lnTo>
                  <a:lnTo>
                    <a:pt x="0" y="29"/>
                  </a:lnTo>
                  <a:lnTo>
                    <a:pt x="7" y="74"/>
                  </a:lnTo>
                  <a:lnTo>
                    <a:pt x="46" y="118"/>
                  </a:lnTo>
                  <a:lnTo>
                    <a:pt x="127" y="157"/>
                  </a:lnTo>
                  <a:lnTo>
                    <a:pt x="220" y="242"/>
                  </a:lnTo>
                  <a:lnTo>
                    <a:pt x="235" y="279"/>
                  </a:lnTo>
                  <a:lnTo>
                    <a:pt x="228" y="297"/>
                  </a:lnTo>
                  <a:lnTo>
                    <a:pt x="157" y="353"/>
                  </a:lnTo>
                  <a:lnTo>
                    <a:pt x="74" y="420"/>
                  </a:lnTo>
                  <a:lnTo>
                    <a:pt x="53" y="448"/>
                  </a:lnTo>
                  <a:lnTo>
                    <a:pt x="53" y="479"/>
                  </a:lnTo>
                  <a:lnTo>
                    <a:pt x="118" y="510"/>
                  </a:lnTo>
                  <a:lnTo>
                    <a:pt x="216" y="547"/>
                  </a:lnTo>
                  <a:lnTo>
                    <a:pt x="250" y="547"/>
                  </a:lnTo>
                  <a:lnTo>
                    <a:pt x="287" y="522"/>
                  </a:lnTo>
                  <a:lnTo>
                    <a:pt x="287" y="503"/>
                  </a:lnTo>
                  <a:lnTo>
                    <a:pt x="260" y="492"/>
                  </a:lnTo>
                  <a:lnTo>
                    <a:pt x="135" y="479"/>
                  </a:lnTo>
                  <a:lnTo>
                    <a:pt x="89" y="466"/>
                  </a:lnTo>
                  <a:lnTo>
                    <a:pt x="83" y="444"/>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w="9525">
              <a:noFill/>
              <a:round/>
              <a:headEnd/>
              <a:tailEnd/>
            </a:ln>
          </p:spPr>
          <p:txBody>
            <a:bodyPr/>
            <a:lstStyle/>
            <a:p>
              <a:endParaRPr lang="en-US"/>
            </a:p>
          </p:txBody>
        </p:sp>
        <p:sp>
          <p:nvSpPr>
            <p:cNvPr id="1088521" name="Freeform 9"/>
            <p:cNvSpPr>
              <a:spLocks/>
            </p:cNvSpPr>
            <p:nvPr/>
          </p:nvSpPr>
          <p:spPr bwMode="auto">
            <a:xfrm>
              <a:off x="1286" y="2177"/>
              <a:ext cx="169" cy="261"/>
            </a:xfrm>
            <a:custGeom>
              <a:avLst/>
              <a:gdLst/>
              <a:ahLst/>
              <a:cxnLst>
                <a:cxn ang="0">
                  <a:pos x="41" y="168"/>
                </a:cxn>
                <a:cxn ang="0">
                  <a:pos x="59" y="71"/>
                </a:cxn>
                <a:cxn ang="0">
                  <a:pos x="129" y="9"/>
                </a:cxn>
                <a:cxn ang="0">
                  <a:pos x="166" y="0"/>
                </a:cxn>
                <a:cxn ang="0">
                  <a:pos x="212" y="11"/>
                </a:cxn>
                <a:cxn ang="0">
                  <a:pos x="249" y="47"/>
                </a:cxn>
                <a:cxn ang="0">
                  <a:pos x="266" y="91"/>
                </a:cxn>
                <a:cxn ang="0">
                  <a:pos x="275" y="126"/>
                </a:cxn>
                <a:cxn ang="0">
                  <a:pos x="266" y="174"/>
                </a:cxn>
                <a:cxn ang="0">
                  <a:pos x="264" y="215"/>
                </a:cxn>
                <a:cxn ang="0">
                  <a:pos x="237" y="253"/>
                </a:cxn>
                <a:cxn ang="0">
                  <a:pos x="236" y="298"/>
                </a:cxn>
                <a:cxn ang="0">
                  <a:pos x="249" y="330"/>
                </a:cxn>
                <a:cxn ang="0">
                  <a:pos x="301" y="341"/>
                </a:cxn>
                <a:cxn ang="0">
                  <a:pos x="333" y="376"/>
                </a:cxn>
                <a:cxn ang="0">
                  <a:pos x="338" y="450"/>
                </a:cxn>
                <a:cxn ang="0">
                  <a:pos x="316" y="495"/>
                </a:cxn>
                <a:cxn ang="0">
                  <a:pos x="237" y="518"/>
                </a:cxn>
                <a:cxn ang="0">
                  <a:pos x="159" y="523"/>
                </a:cxn>
                <a:cxn ang="0">
                  <a:pos x="96" y="499"/>
                </a:cxn>
                <a:cxn ang="0">
                  <a:pos x="33" y="441"/>
                </a:cxn>
                <a:cxn ang="0">
                  <a:pos x="11" y="383"/>
                </a:cxn>
                <a:cxn ang="0">
                  <a:pos x="0" y="313"/>
                </a:cxn>
                <a:cxn ang="0">
                  <a:pos x="9" y="238"/>
                </a:cxn>
                <a:cxn ang="0">
                  <a:pos x="28" y="193"/>
                </a:cxn>
                <a:cxn ang="0">
                  <a:pos x="41" y="168"/>
                </a:cxn>
              </a:cxnLst>
              <a:rect l="0" t="0" r="r" b="b"/>
              <a:pathLst>
                <a:path w="338" h="523">
                  <a:moveTo>
                    <a:pt x="41" y="168"/>
                  </a:moveTo>
                  <a:lnTo>
                    <a:pt x="59" y="71"/>
                  </a:lnTo>
                  <a:lnTo>
                    <a:pt x="129" y="9"/>
                  </a:lnTo>
                  <a:lnTo>
                    <a:pt x="166" y="0"/>
                  </a:lnTo>
                  <a:lnTo>
                    <a:pt x="212" y="11"/>
                  </a:lnTo>
                  <a:lnTo>
                    <a:pt x="249" y="47"/>
                  </a:lnTo>
                  <a:lnTo>
                    <a:pt x="266" y="91"/>
                  </a:lnTo>
                  <a:lnTo>
                    <a:pt x="275" y="126"/>
                  </a:lnTo>
                  <a:lnTo>
                    <a:pt x="266" y="174"/>
                  </a:lnTo>
                  <a:lnTo>
                    <a:pt x="264" y="215"/>
                  </a:lnTo>
                  <a:lnTo>
                    <a:pt x="237" y="253"/>
                  </a:lnTo>
                  <a:lnTo>
                    <a:pt x="236" y="298"/>
                  </a:lnTo>
                  <a:lnTo>
                    <a:pt x="249" y="330"/>
                  </a:lnTo>
                  <a:lnTo>
                    <a:pt x="301" y="341"/>
                  </a:lnTo>
                  <a:lnTo>
                    <a:pt x="333" y="376"/>
                  </a:lnTo>
                  <a:lnTo>
                    <a:pt x="338" y="450"/>
                  </a:lnTo>
                  <a:lnTo>
                    <a:pt x="316" y="495"/>
                  </a:lnTo>
                  <a:lnTo>
                    <a:pt x="237" y="518"/>
                  </a:lnTo>
                  <a:lnTo>
                    <a:pt x="159" y="523"/>
                  </a:lnTo>
                  <a:lnTo>
                    <a:pt x="96" y="499"/>
                  </a:lnTo>
                  <a:lnTo>
                    <a:pt x="33" y="441"/>
                  </a:lnTo>
                  <a:lnTo>
                    <a:pt x="11" y="383"/>
                  </a:lnTo>
                  <a:lnTo>
                    <a:pt x="0" y="313"/>
                  </a:lnTo>
                  <a:lnTo>
                    <a:pt x="9" y="238"/>
                  </a:lnTo>
                  <a:lnTo>
                    <a:pt x="28" y="193"/>
                  </a:lnTo>
                  <a:lnTo>
                    <a:pt x="41" y="168"/>
                  </a:lnTo>
                  <a:close/>
                </a:path>
              </a:pathLst>
            </a:custGeom>
            <a:solidFill>
              <a:srgbClr val="000000"/>
            </a:solidFill>
            <a:ln w="9525">
              <a:noFill/>
              <a:round/>
              <a:headEnd/>
              <a:tailEnd/>
            </a:ln>
          </p:spPr>
          <p:txBody>
            <a:bodyPr/>
            <a:lstStyle/>
            <a:p>
              <a:endParaRPr lang="en-US"/>
            </a:p>
          </p:txBody>
        </p:sp>
      </p:grpSp>
      <p:grpSp>
        <p:nvGrpSpPr>
          <p:cNvPr id="3" name="Group 10"/>
          <p:cNvGrpSpPr>
            <a:grpSpLocks/>
          </p:cNvGrpSpPr>
          <p:nvPr/>
        </p:nvGrpSpPr>
        <p:grpSpPr bwMode="auto">
          <a:xfrm>
            <a:off x="1168400" y="3400425"/>
            <a:ext cx="2193925" cy="1808163"/>
            <a:chOff x="736" y="2142"/>
            <a:chExt cx="1382" cy="1139"/>
          </a:xfrm>
        </p:grpSpPr>
        <p:grpSp>
          <p:nvGrpSpPr>
            <p:cNvPr id="4" name="Group 11"/>
            <p:cNvGrpSpPr>
              <a:grpSpLocks/>
            </p:cNvGrpSpPr>
            <p:nvPr/>
          </p:nvGrpSpPr>
          <p:grpSpPr bwMode="auto">
            <a:xfrm>
              <a:off x="736" y="2142"/>
              <a:ext cx="1382" cy="1139"/>
              <a:chOff x="736" y="2142"/>
              <a:chExt cx="1382" cy="1139"/>
            </a:xfrm>
          </p:grpSpPr>
          <p:sp>
            <p:nvSpPr>
              <p:cNvPr id="1088524" name="Freeform 12"/>
              <p:cNvSpPr>
                <a:spLocks/>
              </p:cNvSpPr>
              <p:nvPr/>
            </p:nvSpPr>
            <p:spPr bwMode="auto">
              <a:xfrm>
                <a:off x="736" y="2142"/>
                <a:ext cx="1382" cy="1139"/>
              </a:xfrm>
              <a:custGeom>
                <a:avLst/>
                <a:gdLst/>
                <a:ahLst/>
                <a:cxnLst>
                  <a:cxn ang="0">
                    <a:pos x="15" y="1449"/>
                  </a:cxn>
                  <a:cxn ang="0">
                    <a:pos x="37" y="1177"/>
                  </a:cxn>
                  <a:cxn ang="0">
                    <a:pos x="0" y="890"/>
                  </a:cxn>
                  <a:cxn ang="0">
                    <a:pos x="37" y="676"/>
                  </a:cxn>
                  <a:cxn ang="0">
                    <a:pos x="220" y="544"/>
                  </a:cxn>
                  <a:cxn ang="0">
                    <a:pos x="705" y="404"/>
                  </a:cxn>
                  <a:cxn ang="0">
                    <a:pos x="1095" y="361"/>
                  </a:cxn>
                  <a:cxn ang="0">
                    <a:pos x="1412" y="272"/>
                  </a:cxn>
                  <a:cxn ang="0">
                    <a:pos x="1602" y="206"/>
                  </a:cxn>
                  <a:cxn ang="0">
                    <a:pos x="1802" y="67"/>
                  </a:cxn>
                  <a:cxn ang="0">
                    <a:pos x="2051" y="0"/>
                  </a:cxn>
                  <a:cxn ang="0">
                    <a:pos x="2177" y="60"/>
                  </a:cxn>
                  <a:cxn ang="0">
                    <a:pos x="2558" y="412"/>
                  </a:cxn>
                  <a:cxn ang="0">
                    <a:pos x="2765" y="626"/>
                  </a:cxn>
                  <a:cxn ang="0">
                    <a:pos x="2735" y="735"/>
                  </a:cxn>
                  <a:cxn ang="0">
                    <a:pos x="2706" y="1074"/>
                  </a:cxn>
                  <a:cxn ang="0">
                    <a:pos x="2669" y="1405"/>
                  </a:cxn>
                  <a:cxn ang="0">
                    <a:pos x="2566" y="1529"/>
                  </a:cxn>
                  <a:cxn ang="0">
                    <a:pos x="2551" y="1449"/>
                  </a:cxn>
                  <a:cxn ang="0">
                    <a:pos x="2397" y="1397"/>
                  </a:cxn>
                  <a:cxn ang="0">
                    <a:pos x="2177" y="1477"/>
                  </a:cxn>
                  <a:cxn ang="0">
                    <a:pos x="1963" y="1603"/>
                  </a:cxn>
                  <a:cxn ang="0">
                    <a:pos x="1683" y="1743"/>
                  </a:cxn>
                  <a:cxn ang="0">
                    <a:pos x="1412" y="1853"/>
                  </a:cxn>
                  <a:cxn ang="0">
                    <a:pos x="1095" y="1926"/>
                  </a:cxn>
                  <a:cxn ang="0">
                    <a:pos x="875" y="2000"/>
                  </a:cxn>
                  <a:cxn ang="0">
                    <a:pos x="838" y="2184"/>
                  </a:cxn>
                  <a:cxn ang="0">
                    <a:pos x="750" y="2279"/>
                  </a:cxn>
                  <a:cxn ang="0">
                    <a:pos x="618" y="2132"/>
                  </a:cxn>
                  <a:cxn ang="0">
                    <a:pos x="631" y="2015"/>
                  </a:cxn>
                  <a:cxn ang="0">
                    <a:pos x="294" y="1677"/>
                  </a:cxn>
                  <a:cxn ang="0">
                    <a:pos x="117" y="1529"/>
                  </a:cxn>
                  <a:cxn ang="0">
                    <a:pos x="117" y="1677"/>
                  </a:cxn>
                </a:cxnLst>
                <a:rect l="0" t="0" r="r" b="b"/>
                <a:pathLst>
                  <a:path w="2765" h="2279">
                    <a:moveTo>
                      <a:pt x="22" y="1610"/>
                    </a:moveTo>
                    <a:lnTo>
                      <a:pt x="15" y="1449"/>
                    </a:lnTo>
                    <a:lnTo>
                      <a:pt x="37" y="1309"/>
                    </a:lnTo>
                    <a:lnTo>
                      <a:pt x="37" y="1177"/>
                    </a:lnTo>
                    <a:lnTo>
                      <a:pt x="7" y="1015"/>
                    </a:lnTo>
                    <a:lnTo>
                      <a:pt x="0" y="890"/>
                    </a:lnTo>
                    <a:lnTo>
                      <a:pt x="7" y="757"/>
                    </a:lnTo>
                    <a:lnTo>
                      <a:pt x="37" y="676"/>
                    </a:lnTo>
                    <a:lnTo>
                      <a:pt x="117" y="618"/>
                    </a:lnTo>
                    <a:lnTo>
                      <a:pt x="220" y="544"/>
                    </a:lnTo>
                    <a:lnTo>
                      <a:pt x="463" y="463"/>
                    </a:lnTo>
                    <a:lnTo>
                      <a:pt x="705" y="404"/>
                    </a:lnTo>
                    <a:lnTo>
                      <a:pt x="919" y="367"/>
                    </a:lnTo>
                    <a:lnTo>
                      <a:pt x="1095" y="361"/>
                    </a:lnTo>
                    <a:lnTo>
                      <a:pt x="1265" y="309"/>
                    </a:lnTo>
                    <a:lnTo>
                      <a:pt x="1412" y="272"/>
                    </a:lnTo>
                    <a:lnTo>
                      <a:pt x="1485" y="243"/>
                    </a:lnTo>
                    <a:lnTo>
                      <a:pt x="1602" y="206"/>
                    </a:lnTo>
                    <a:lnTo>
                      <a:pt x="1706" y="154"/>
                    </a:lnTo>
                    <a:lnTo>
                      <a:pt x="1802" y="67"/>
                    </a:lnTo>
                    <a:lnTo>
                      <a:pt x="1911" y="37"/>
                    </a:lnTo>
                    <a:lnTo>
                      <a:pt x="2051" y="0"/>
                    </a:lnTo>
                    <a:lnTo>
                      <a:pt x="2118" y="8"/>
                    </a:lnTo>
                    <a:lnTo>
                      <a:pt x="2177" y="60"/>
                    </a:lnTo>
                    <a:lnTo>
                      <a:pt x="2353" y="206"/>
                    </a:lnTo>
                    <a:lnTo>
                      <a:pt x="2558" y="412"/>
                    </a:lnTo>
                    <a:lnTo>
                      <a:pt x="2699" y="537"/>
                    </a:lnTo>
                    <a:lnTo>
                      <a:pt x="2765" y="626"/>
                    </a:lnTo>
                    <a:lnTo>
                      <a:pt x="2765" y="685"/>
                    </a:lnTo>
                    <a:lnTo>
                      <a:pt x="2735" y="735"/>
                    </a:lnTo>
                    <a:lnTo>
                      <a:pt x="2706" y="831"/>
                    </a:lnTo>
                    <a:lnTo>
                      <a:pt x="2706" y="1074"/>
                    </a:lnTo>
                    <a:lnTo>
                      <a:pt x="2691" y="1264"/>
                    </a:lnTo>
                    <a:lnTo>
                      <a:pt x="2669" y="1405"/>
                    </a:lnTo>
                    <a:lnTo>
                      <a:pt x="2632" y="1508"/>
                    </a:lnTo>
                    <a:lnTo>
                      <a:pt x="2566" y="1529"/>
                    </a:lnTo>
                    <a:lnTo>
                      <a:pt x="2536" y="1499"/>
                    </a:lnTo>
                    <a:lnTo>
                      <a:pt x="2551" y="1449"/>
                    </a:lnTo>
                    <a:lnTo>
                      <a:pt x="2558" y="1323"/>
                    </a:lnTo>
                    <a:lnTo>
                      <a:pt x="2397" y="1397"/>
                    </a:lnTo>
                    <a:lnTo>
                      <a:pt x="2301" y="1449"/>
                    </a:lnTo>
                    <a:lnTo>
                      <a:pt x="2177" y="1477"/>
                    </a:lnTo>
                    <a:lnTo>
                      <a:pt x="2081" y="1523"/>
                    </a:lnTo>
                    <a:lnTo>
                      <a:pt x="1963" y="1603"/>
                    </a:lnTo>
                    <a:lnTo>
                      <a:pt x="1853" y="1662"/>
                    </a:lnTo>
                    <a:lnTo>
                      <a:pt x="1683" y="1743"/>
                    </a:lnTo>
                    <a:lnTo>
                      <a:pt x="1574" y="1780"/>
                    </a:lnTo>
                    <a:lnTo>
                      <a:pt x="1412" y="1853"/>
                    </a:lnTo>
                    <a:lnTo>
                      <a:pt x="1228" y="1889"/>
                    </a:lnTo>
                    <a:lnTo>
                      <a:pt x="1095" y="1926"/>
                    </a:lnTo>
                    <a:lnTo>
                      <a:pt x="949" y="1963"/>
                    </a:lnTo>
                    <a:lnTo>
                      <a:pt x="875" y="2000"/>
                    </a:lnTo>
                    <a:lnTo>
                      <a:pt x="845" y="2074"/>
                    </a:lnTo>
                    <a:lnTo>
                      <a:pt x="838" y="2184"/>
                    </a:lnTo>
                    <a:lnTo>
                      <a:pt x="816" y="2243"/>
                    </a:lnTo>
                    <a:lnTo>
                      <a:pt x="750" y="2279"/>
                    </a:lnTo>
                    <a:lnTo>
                      <a:pt x="646" y="2220"/>
                    </a:lnTo>
                    <a:lnTo>
                      <a:pt x="618" y="2132"/>
                    </a:lnTo>
                    <a:lnTo>
                      <a:pt x="655" y="2059"/>
                    </a:lnTo>
                    <a:lnTo>
                      <a:pt x="631" y="2015"/>
                    </a:lnTo>
                    <a:lnTo>
                      <a:pt x="492" y="1860"/>
                    </a:lnTo>
                    <a:lnTo>
                      <a:pt x="294" y="1677"/>
                    </a:lnTo>
                    <a:lnTo>
                      <a:pt x="169" y="1559"/>
                    </a:lnTo>
                    <a:lnTo>
                      <a:pt x="117" y="1529"/>
                    </a:lnTo>
                    <a:lnTo>
                      <a:pt x="95" y="1581"/>
                    </a:lnTo>
                    <a:lnTo>
                      <a:pt x="117" y="1677"/>
                    </a:lnTo>
                    <a:lnTo>
                      <a:pt x="22" y="1610"/>
                    </a:lnTo>
                    <a:close/>
                  </a:path>
                </a:pathLst>
              </a:custGeom>
              <a:solidFill>
                <a:srgbClr val="996633"/>
              </a:solidFill>
              <a:ln w="7938">
                <a:solidFill>
                  <a:srgbClr val="000000"/>
                </a:solidFill>
                <a:prstDash val="solid"/>
                <a:round/>
                <a:headEnd/>
                <a:tailEnd/>
              </a:ln>
            </p:spPr>
            <p:txBody>
              <a:bodyPr/>
              <a:lstStyle/>
              <a:p>
                <a:endParaRPr lang="en-US"/>
              </a:p>
            </p:txBody>
          </p:sp>
          <p:sp>
            <p:nvSpPr>
              <p:cNvPr id="1088525" name="Freeform 13"/>
              <p:cNvSpPr>
                <a:spLocks/>
              </p:cNvSpPr>
              <p:nvPr/>
            </p:nvSpPr>
            <p:spPr bwMode="auto">
              <a:xfrm>
                <a:off x="755" y="2474"/>
                <a:ext cx="1356" cy="805"/>
              </a:xfrm>
              <a:custGeom>
                <a:avLst/>
                <a:gdLst/>
                <a:ahLst/>
                <a:cxnLst>
                  <a:cxn ang="0">
                    <a:pos x="691" y="1580"/>
                  </a:cxn>
                  <a:cxn ang="0">
                    <a:pos x="699" y="1426"/>
                  </a:cxn>
                  <a:cxn ang="0">
                    <a:pos x="691" y="1088"/>
                  </a:cxn>
                  <a:cxn ang="0">
                    <a:pos x="691" y="838"/>
                  </a:cxn>
                  <a:cxn ang="0">
                    <a:pos x="654" y="772"/>
                  </a:cxn>
                  <a:cxn ang="0">
                    <a:pos x="381" y="485"/>
                  </a:cxn>
                  <a:cxn ang="0">
                    <a:pos x="205" y="309"/>
                  </a:cxn>
                  <a:cxn ang="0">
                    <a:pos x="59" y="183"/>
                  </a:cxn>
                  <a:cxn ang="0">
                    <a:pos x="0" y="118"/>
                  </a:cxn>
                  <a:cxn ang="0">
                    <a:pos x="15" y="81"/>
                  </a:cxn>
                  <a:cxn ang="0">
                    <a:pos x="37" y="81"/>
                  </a:cxn>
                  <a:cxn ang="0">
                    <a:pos x="139" y="191"/>
                  </a:cxn>
                  <a:cxn ang="0">
                    <a:pos x="279" y="301"/>
                  </a:cxn>
                  <a:cxn ang="0">
                    <a:pos x="412" y="479"/>
                  </a:cxn>
                  <a:cxn ang="0">
                    <a:pos x="536" y="610"/>
                  </a:cxn>
                  <a:cxn ang="0">
                    <a:pos x="654" y="699"/>
                  </a:cxn>
                  <a:cxn ang="0">
                    <a:pos x="727" y="764"/>
                  </a:cxn>
                  <a:cxn ang="0">
                    <a:pos x="779" y="751"/>
                  </a:cxn>
                  <a:cxn ang="0">
                    <a:pos x="830" y="714"/>
                  </a:cxn>
                  <a:cxn ang="0">
                    <a:pos x="993" y="677"/>
                  </a:cxn>
                  <a:cxn ang="0">
                    <a:pos x="1287" y="596"/>
                  </a:cxn>
                  <a:cxn ang="0">
                    <a:pos x="1463" y="500"/>
                  </a:cxn>
                  <a:cxn ang="0">
                    <a:pos x="1668" y="412"/>
                  </a:cxn>
                  <a:cxn ang="0">
                    <a:pos x="1882" y="331"/>
                  </a:cxn>
                  <a:cxn ang="0">
                    <a:pos x="2103" y="235"/>
                  </a:cxn>
                  <a:cxn ang="0">
                    <a:pos x="2258" y="183"/>
                  </a:cxn>
                  <a:cxn ang="0">
                    <a:pos x="2441" y="103"/>
                  </a:cxn>
                  <a:cxn ang="0">
                    <a:pos x="2587" y="66"/>
                  </a:cxn>
                  <a:cxn ang="0">
                    <a:pos x="2713" y="0"/>
                  </a:cxn>
                  <a:cxn ang="0">
                    <a:pos x="2669" y="118"/>
                  </a:cxn>
                  <a:cxn ang="0">
                    <a:pos x="2595" y="118"/>
                  </a:cxn>
                  <a:cxn ang="0">
                    <a:pos x="2500" y="139"/>
                  </a:cxn>
                  <a:cxn ang="0">
                    <a:pos x="2330" y="191"/>
                  </a:cxn>
                  <a:cxn ang="0">
                    <a:pos x="2206" y="242"/>
                  </a:cxn>
                  <a:cxn ang="0">
                    <a:pos x="2051" y="294"/>
                  </a:cxn>
                  <a:cxn ang="0">
                    <a:pos x="1949" y="346"/>
                  </a:cxn>
                  <a:cxn ang="0">
                    <a:pos x="1779" y="412"/>
                  </a:cxn>
                  <a:cxn ang="0">
                    <a:pos x="1668" y="412"/>
                  </a:cxn>
                  <a:cxn ang="0">
                    <a:pos x="1507" y="529"/>
                  </a:cxn>
                  <a:cxn ang="0">
                    <a:pos x="1396" y="581"/>
                  </a:cxn>
                  <a:cxn ang="0">
                    <a:pos x="1257" y="632"/>
                  </a:cxn>
                  <a:cxn ang="0">
                    <a:pos x="1080" y="692"/>
                  </a:cxn>
                  <a:cxn ang="0">
                    <a:pos x="941" y="727"/>
                  </a:cxn>
                  <a:cxn ang="0">
                    <a:pos x="845" y="772"/>
                  </a:cxn>
                  <a:cxn ang="0">
                    <a:pos x="758" y="816"/>
                  </a:cxn>
                  <a:cxn ang="0">
                    <a:pos x="736" y="934"/>
                  </a:cxn>
                  <a:cxn ang="0">
                    <a:pos x="736" y="1213"/>
                  </a:cxn>
                  <a:cxn ang="0">
                    <a:pos x="736" y="1404"/>
                  </a:cxn>
                  <a:cxn ang="0">
                    <a:pos x="749" y="1567"/>
                  </a:cxn>
                  <a:cxn ang="0">
                    <a:pos x="706" y="1611"/>
                  </a:cxn>
                  <a:cxn ang="0">
                    <a:pos x="691" y="1580"/>
                  </a:cxn>
                </a:cxnLst>
                <a:rect l="0" t="0" r="r" b="b"/>
                <a:pathLst>
                  <a:path w="2713" h="1611">
                    <a:moveTo>
                      <a:pt x="691" y="1580"/>
                    </a:moveTo>
                    <a:lnTo>
                      <a:pt x="699" y="1426"/>
                    </a:lnTo>
                    <a:lnTo>
                      <a:pt x="691" y="1088"/>
                    </a:lnTo>
                    <a:lnTo>
                      <a:pt x="691" y="838"/>
                    </a:lnTo>
                    <a:lnTo>
                      <a:pt x="654" y="772"/>
                    </a:lnTo>
                    <a:lnTo>
                      <a:pt x="381" y="485"/>
                    </a:lnTo>
                    <a:lnTo>
                      <a:pt x="205" y="309"/>
                    </a:lnTo>
                    <a:lnTo>
                      <a:pt x="59" y="183"/>
                    </a:lnTo>
                    <a:lnTo>
                      <a:pt x="0" y="118"/>
                    </a:lnTo>
                    <a:lnTo>
                      <a:pt x="15" y="81"/>
                    </a:lnTo>
                    <a:lnTo>
                      <a:pt x="37" y="81"/>
                    </a:lnTo>
                    <a:lnTo>
                      <a:pt x="139" y="191"/>
                    </a:lnTo>
                    <a:lnTo>
                      <a:pt x="279" y="301"/>
                    </a:lnTo>
                    <a:lnTo>
                      <a:pt x="412" y="479"/>
                    </a:lnTo>
                    <a:lnTo>
                      <a:pt x="536" y="610"/>
                    </a:lnTo>
                    <a:lnTo>
                      <a:pt x="654" y="699"/>
                    </a:lnTo>
                    <a:lnTo>
                      <a:pt x="727" y="764"/>
                    </a:lnTo>
                    <a:lnTo>
                      <a:pt x="779" y="751"/>
                    </a:lnTo>
                    <a:lnTo>
                      <a:pt x="830" y="714"/>
                    </a:lnTo>
                    <a:lnTo>
                      <a:pt x="993" y="677"/>
                    </a:lnTo>
                    <a:lnTo>
                      <a:pt x="1287" y="596"/>
                    </a:lnTo>
                    <a:lnTo>
                      <a:pt x="1463" y="500"/>
                    </a:lnTo>
                    <a:lnTo>
                      <a:pt x="1668" y="412"/>
                    </a:lnTo>
                    <a:lnTo>
                      <a:pt x="1882" y="331"/>
                    </a:lnTo>
                    <a:lnTo>
                      <a:pt x="2103" y="235"/>
                    </a:lnTo>
                    <a:lnTo>
                      <a:pt x="2258" y="183"/>
                    </a:lnTo>
                    <a:lnTo>
                      <a:pt x="2441" y="103"/>
                    </a:lnTo>
                    <a:lnTo>
                      <a:pt x="2587" y="66"/>
                    </a:lnTo>
                    <a:lnTo>
                      <a:pt x="2713" y="0"/>
                    </a:lnTo>
                    <a:lnTo>
                      <a:pt x="2669" y="118"/>
                    </a:lnTo>
                    <a:lnTo>
                      <a:pt x="2595" y="118"/>
                    </a:lnTo>
                    <a:lnTo>
                      <a:pt x="2500" y="139"/>
                    </a:lnTo>
                    <a:lnTo>
                      <a:pt x="2330" y="191"/>
                    </a:lnTo>
                    <a:lnTo>
                      <a:pt x="2206" y="242"/>
                    </a:lnTo>
                    <a:lnTo>
                      <a:pt x="2051" y="294"/>
                    </a:lnTo>
                    <a:lnTo>
                      <a:pt x="1949" y="346"/>
                    </a:lnTo>
                    <a:lnTo>
                      <a:pt x="1779" y="412"/>
                    </a:lnTo>
                    <a:lnTo>
                      <a:pt x="1668" y="412"/>
                    </a:lnTo>
                    <a:lnTo>
                      <a:pt x="1507" y="529"/>
                    </a:lnTo>
                    <a:lnTo>
                      <a:pt x="1396" y="581"/>
                    </a:lnTo>
                    <a:lnTo>
                      <a:pt x="1257" y="632"/>
                    </a:lnTo>
                    <a:lnTo>
                      <a:pt x="1080" y="692"/>
                    </a:lnTo>
                    <a:lnTo>
                      <a:pt x="941" y="727"/>
                    </a:lnTo>
                    <a:lnTo>
                      <a:pt x="845" y="772"/>
                    </a:lnTo>
                    <a:lnTo>
                      <a:pt x="758" y="816"/>
                    </a:lnTo>
                    <a:lnTo>
                      <a:pt x="736" y="934"/>
                    </a:lnTo>
                    <a:lnTo>
                      <a:pt x="736" y="1213"/>
                    </a:lnTo>
                    <a:lnTo>
                      <a:pt x="736" y="1404"/>
                    </a:lnTo>
                    <a:lnTo>
                      <a:pt x="749" y="1567"/>
                    </a:lnTo>
                    <a:lnTo>
                      <a:pt x="706" y="1611"/>
                    </a:lnTo>
                    <a:lnTo>
                      <a:pt x="691" y="1580"/>
                    </a:lnTo>
                    <a:close/>
                  </a:path>
                </a:pathLst>
              </a:custGeom>
              <a:solidFill>
                <a:srgbClr val="000000"/>
              </a:solidFill>
              <a:ln w="9525">
                <a:noFill/>
                <a:round/>
                <a:headEnd/>
                <a:tailEnd/>
              </a:ln>
            </p:spPr>
            <p:txBody>
              <a:bodyPr/>
              <a:lstStyle/>
              <a:p>
                <a:endParaRPr lang="en-US"/>
              </a:p>
            </p:txBody>
          </p:sp>
        </p:grpSp>
        <p:sp>
          <p:nvSpPr>
            <p:cNvPr id="1088526" name="Freeform 14"/>
            <p:cNvSpPr>
              <a:spLocks/>
            </p:cNvSpPr>
            <p:nvPr/>
          </p:nvSpPr>
          <p:spPr bwMode="auto">
            <a:xfrm>
              <a:off x="1309" y="2326"/>
              <a:ext cx="328" cy="227"/>
            </a:xfrm>
            <a:custGeom>
              <a:avLst/>
              <a:gdLst/>
              <a:ahLst/>
              <a:cxnLst>
                <a:cxn ang="0">
                  <a:pos x="8" y="133"/>
                </a:cxn>
                <a:cxn ang="0">
                  <a:pos x="170" y="96"/>
                </a:cxn>
                <a:cxn ang="0">
                  <a:pos x="265" y="52"/>
                </a:cxn>
                <a:cxn ang="0">
                  <a:pos x="332" y="0"/>
                </a:cxn>
                <a:cxn ang="0">
                  <a:pos x="398" y="67"/>
                </a:cxn>
                <a:cxn ang="0">
                  <a:pos x="500" y="163"/>
                </a:cxn>
                <a:cxn ang="0">
                  <a:pos x="589" y="214"/>
                </a:cxn>
                <a:cxn ang="0">
                  <a:pos x="655" y="281"/>
                </a:cxn>
                <a:cxn ang="0">
                  <a:pos x="618" y="339"/>
                </a:cxn>
                <a:cxn ang="0">
                  <a:pos x="487" y="398"/>
                </a:cxn>
                <a:cxn ang="0">
                  <a:pos x="354" y="456"/>
                </a:cxn>
                <a:cxn ang="0">
                  <a:pos x="295" y="456"/>
                </a:cxn>
                <a:cxn ang="0">
                  <a:pos x="213" y="353"/>
                </a:cxn>
                <a:cxn ang="0">
                  <a:pos x="133" y="287"/>
                </a:cxn>
                <a:cxn ang="0">
                  <a:pos x="52" y="244"/>
                </a:cxn>
                <a:cxn ang="0">
                  <a:pos x="0" y="170"/>
                </a:cxn>
                <a:cxn ang="0">
                  <a:pos x="8" y="133"/>
                </a:cxn>
              </a:cxnLst>
              <a:rect l="0" t="0" r="r" b="b"/>
              <a:pathLst>
                <a:path w="655" h="456">
                  <a:moveTo>
                    <a:pt x="8" y="133"/>
                  </a:moveTo>
                  <a:lnTo>
                    <a:pt x="170" y="96"/>
                  </a:lnTo>
                  <a:lnTo>
                    <a:pt x="265" y="52"/>
                  </a:lnTo>
                  <a:lnTo>
                    <a:pt x="332" y="0"/>
                  </a:lnTo>
                  <a:lnTo>
                    <a:pt x="398" y="67"/>
                  </a:lnTo>
                  <a:lnTo>
                    <a:pt x="500" y="163"/>
                  </a:lnTo>
                  <a:lnTo>
                    <a:pt x="589" y="214"/>
                  </a:lnTo>
                  <a:lnTo>
                    <a:pt x="655" y="281"/>
                  </a:lnTo>
                  <a:lnTo>
                    <a:pt x="618" y="339"/>
                  </a:lnTo>
                  <a:lnTo>
                    <a:pt x="487" y="398"/>
                  </a:lnTo>
                  <a:lnTo>
                    <a:pt x="354" y="456"/>
                  </a:lnTo>
                  <a:lnTo>
                    <a:pt x="295" y="456"/>
                  </a:lnTo>
                  <a:lnTo>
                    <a:pt x="213" y="353"/>
                  </a:lnTo>
                  <a:lnTo>
                    <a:pt x="133" y="287"/>
                  </a:lnTo>
                  <a:lnTo>
                    <a:pt x="52" y="244"/>
                  </a:lnTo>
                  <a:lnTo>
                    <a:pt x="0" y="170"/>
                  </a:lnTo>
                  <a:lnTo>
                    <a:pt x="8" y="133"/>
                  </a:lnTo>
                  <a:close/>
                </a:path>
              </a:pathLst>
            </a:custGeom>
            <a:solidFill>
              <a:srgbClr val="F8F8F8"/>
            </a:solidFill>
            <a:ln w="7938">
              <a:solidFill>
                <a:srgbClr val="000000"/>
              </a:solidFill>
              <a:prstDash val="solid"/>
              <a:round/>
              <a:headEnd/>
              <a:tailEnd/>
            </a:ln>
          </p:spPr>
          <p:txBody>
            <a:bodyPr/>
            <a:lstStyle/>
            <a:p>
              <a:endParaRPr lang="en-US"/>
            </a:p>
          </p:txBody>
        </p:sp>
        <p:sp>
          <p:nvSpPr>
            <p:cNvPr id="1088527" name="Freeform 15"/>
            <p:cNvSpPr>
              <a:spLocks/>
            </p:cNvSpPr>
            <p:nvPr/>
          </p:nvSpPr>
          <p:spPr bwMode="auto">
            <a:xfrm>
              <a:off x="1372" y="2326"/>
              <a:ext cx="70" cy="115"/>
            </a:xfrm>
            <a:custGeom>
              <a:avLst/>
              <a:gdLst/>
              <a:ahLst/>
              <a:cxnLst>
                <a:cxn ang="0">
                  <a:pos x="134" y="191"/>
                </a:cxn>
                <a:cxn ang="0">
                  <a:pos x="24" y="0"/>
                </a:cxn>
                <a:cxn ang="0">
                  <a:pos x="0" y="15"/>
                </a:cxn>
                <a:cxn ang="0">
                  <a:pos x="9" y="37"/>
                </a:cxn>
                <a:cxn ang="0">
                  <a:pos x="113" y="221"/>
                </a:cxn>
                <a:cxn ang="0">
                  <a:pos x="141" y="228"/>
                </a:cxn>
                <a:cxn ang="0">
                  <a:pos x="134" y="191"/>
                </a:cxn>
              </a:cxnLst>
              <a:rect l="0" t="0" r="r" b="b"/>
              <a:pathLst>
                <a:path w="141" h="228">
                  <a:moveTo>
                    <a:pt x="134" y="191"/>
                  </a:moveTo>
                  <a:lnTo>
                    <a:pt x="24" y="0"/>
                  </a:lnTo>
                  <a:lnTo>
                    <a:pt x="0" y="15"/>
                  </a:lnTo>
                  <a:lnTo>
                    <a:pt x="9" y="37"/>
                  </a:lnTo>
                  <a:lnTo>
                    <a:pt x="113" y="221"/>
                  </a:lnTo>
                  <a:lnTo>
                    <a:pt x="141" y="228"/>
                  </a:lnTo>
                  <a:lnTo>
                    <a:pt x="134" y="191"/>
                  </a:lnTo>
                  <a:close/>
                </a:path>
              </a:pathLst>
            </a:custGeom>
            <a:solidFill>
              <a:srgbClr val="000000"/>
            </a:solidFill>
            <a:ln w="9525">
              <a:noFill/>
              <a:round/>
              <a:headEnd/>
              <a:tailEnd/>
            </a:ln>
          </p:spPr>
          <p:txBody>
            <a:bodyPr/>
            <a:lstStyle/>
            <a:p>
              <a:endParaRPr lang="en-US"/>
            </a:p>
          </p:txBody>
        </p:sp>
      </p:grpSp>
      <p:grpSp>
        <p:nvGrpSpPr>
          <p:cNvPr id="5" name="Group 16"/>
          <p:cNvGrpSpPr>
            <a:grpSpLocks/>
          </p:cNvGrpSpPr>
          <p:nvPr/>
        </p:nvGrpSpPr>
        <p:grpSpPr bwMode="auto">
          <a:xfrm>
            <a:off x="1927225" y="3154363"/>
            <a:ext cx="514350" cy="781050"/>
            <a:chOff x="1214" y="1987"/>
            <a:chExt cx="324" cy="492"/>
          </a:xfrm>
        </p:grpSpPr>
        <p:sp>
          <p:nvSpPr>
            <p:cNvPr id="1088529" name="Freeform 17"/>
            <p:cNvSpPr>
              <a:spLocks/>
            </p:cNvSpPr>
            <p:nvPr/>
          </p:nvSpPr>
          <p:spPr bwMode="auto">
            <a:xfrm>
              <a:off x="1327" y="1987"/>
              <a:ext cx="145" cy="199"/>
            </a:xfrm>
            <a:custGeom>
              <a:avLst/>
              <a:gdLst/>
              <a:ahLst/>
              <a:cxnLst>
                <a:cxn ang="0">
                  <a:pos x="22" y="103"/>
                </a:cxn>
                <a:cxn ang="0">
                  <a:pos x="45" y="62"/>
                </a:cxn>
                <a:cxn ang="0">
                  <a:pos x="86" y="17"/>
                </a:cxn>
                <a:cxn ang="0">
                  <a:pos x="129" y="2"/>
                </a:cxn>
                <a:cxn ang="0">
                  <a:pos x="166" y="0"/>
                </a:cxn>
                <a:cxn ang="0">
                  <a:pos x="208" y="23"/>
                </a:cxn>
                <a:cxn ang="0">
                  <a:pos x="235" y="75"/>
                </a:cxn>
                <a:cxn ang="0">
                  <a:pos x="249" y="118"/>
                </a:cxn>
                <a:cxn ang="0">
                  <a:pos x="245" y="162"/>
                </a:cxn>
                <a:cxn ang="0">
                  <a:pos x="235" y="215"/>
                </a:cxn>
                <a:cxn ang="0">
                  <a:pos x="223" y="263"/>
                </a:cxn>
                <a:cxn ang="0">
                  <a:pos x="223" y="274"/>
                </a:cxn>
                <a:cxn ang="0">
                  <a:pos x="242" y="323"/>
                </a:cxn>
                <a:cxn ang="0">
                  <a:pos x="280" y="367"/>
                </a:cxn>
                <a:cxn ang="0">
                  <a:pos x="290" y="380"/>
                </a:cxn>
                <a:cxn ang="0">
                  <a:pos x="279" y="395"/>
                </a:cxn>
                <a:cxn ang="0">
                  <a:pos x="260" y="398"/>
                </a:cxn>
                <a:cxn ang="0">
                  <a:pos x="224" y="338"/>
                </a:cxn>
                <a:cxn ang="0">
                  <a:pos x="207" y="298"/>
                </a:cxn>
                <a:cxn ang="0">
                  <a:pos x="185" y="331"/>
                </a:cxn>
                <a:cxn ang="0">
                  <a:pos x="167" y="358"/>
                </a:cxn>
                <a:cxn ang="0">
                  <a:pos x="125" y="384"/>
                </a:cxn>
                <a:cxn ang="0">
                  <a:pos x="93" y="391"/>
                </a:cxn>
                <a:cxn ang="0">
                  <a:pos x="37" y="378"/>
                </a:cxn>
                <a:cxn ang="0">
                  <a:pos x="8" y="312"/>
                </a:cxn>
                <a:cxn ang="0">
                  <a:pos x="0" y="220"/>
                </a:cxn>
                <a:cxn ang="0">
                  <a:pos x="4" y="131"/>
                </a:cxn>
                <a:cxn ang="0">
                  <a:pos x="22" y="103"/>
                </a:cxn>
              </a:cxnLst>
              <a:rect l="0" t="0" r="r" b="b"/>
              <a:pathLst>
                <a:path w="290" h="398">
                  <a:moveTo>
                    <a:pt x="22" y="103"/>
                  </a:moveTo>
                  <a:lnTo>
                    <a:pt x="45" y="62"/>
                  </a:lnTo>
                  <a:lnTo>
                    <a:pt x="86" y="17"/>
                  </a:lnTo>
                  <a:lnTo>
                    <a:pt x="129" y="2"/>
                  </a:lnTo>
                  <a:lnTo>
                    <a:pt x="166" y="0"/>
                  </a:lnTo>
                  <a:lnTo>
                    <a:pt x="208" y="23"/>
                  </a:lnTo>
                  <a:lnTo>
                    <a:pt x="235" y="75"/>
                  </a:lnTo>
                  <a:lnTo>
                    <a:pt x="249" y="118"/>
                  </a:lnTo>
                  <a:lnTo>
                    <a:pt x="245" y="162"/>
                  </a:lnTo>
                  <a:lnTo>
                    <a:pt x="235" y="215"/>
                  </a:lnTo>
                  <a:lnTo>
                    <a:pt x="223" y="263"/>
                  </a:lnTo>
                  <a:lnTo>
                    <a:pt x="223" y="274"/>
                  </a:lnTo>
                  <a:lnTo>
                    <a:pt x="242" y="323"/>
                  </a:lnTo>
                  <a:lnTo>
                    <a:pt x="280" y="367"/>
                  </a:lnTo>
                  <a:lnTo>
                    <a:pt x="290" y="380"/>
                  </a:lnTo>
                  <a:lnTo>
                    <a:pt x="279" y="395"/>
                  </a:lnTo>
                  <a:lnTo>
                    <a:pt x="260" y="398"/>
                  </a:lnTo>
                  <a:lnTo>
                    <a:pt x="224" y="338"/>
                  </a:lnTo>
                  <a:lnTo>
                    <a:pt x="207" y="298"/>
                  </a:lnTo>
                  <a:lnTo>
                    <a:pt x="185" y="331"/>
                  </a:lnTo>
                  <a:lnTo>
                    <a:pt x="167" y="358"/>
                  </a:lnTo>
                  <a:lnTo>
                    <a:pt x="125" y="384"/>
                  </a:lnTo>
                  <a:lnTo>
                    <a:pt x="93" y="391"/>
                  </a:lnTo>
                  <a:lnTo>
                    <a:pt x="37" y="378"/>
                  </a:lnTo>
                  <a:lnTo>
                    <a:pt x="8" y="312"/>
                  </a:lnTo>
                  <a:lnTo>
                    <a:pt x="0" y="220"/>
                  </a:lnTo>
                  <a:lnTo>
                    <a:pt x="4" y="131"/>
                  </a:lnTo>
                  <a:lnTo>
                    <a:pt x="22" y="103"/>
                  </a:lnTo>
                  <a:close/>
                </a:path>
              </a:pathLst>
            </a:custGeom>
            <a:solidFill>
              <a:srgbClr val="000000"/>
            </a:solidFill>
            <a:ln w="9525">
              <a:noFill/>
              <a:round/>
              <a:headEnd/>
              <a:tailEnd/>
            </a:ln>
          </p:spPr>
          <p:txBody>
            <a:bodyPr/>
            <a:lstStyle/>
            <a:p>
              <a:endParaRPr lang="en-US"/>
            </a:p>
          </p:txBody>
        </p:sp>
        <p:sp>
          <p:nvSpPr>
            <p:cNvPr id="1088530" name="Freeform 18"/>
            <p:cNvSpPr>
              <a:spLocks/>
            </p:cNvSpPr>
            <p:nvPr/>
          </p:nvSpPr>
          <p:spPr bwMode="auto">
            <a:xfrm>
              <a:off x="1214" y="2205"/>
              <a:ext cx="277" cy="274"/>
            </a:xfrm>
            <a:custGeom>
              <a:avLst/>
              <a:gdLst/>
              <a:ahLst/>
              <a:cxnLst>
                <a:cxn ang="0">
                  <a:pos x="170" y="22"/>
                </a:cxn>
                <a:cxn ang="0">
                  <a:pos x="222" y="4"/>
                </a:cxn>
                <a:cxn ang="0">
                  <a:pos x="258" y="0"/>
                </a:cxn>
                <a:cxn ang="0">
                  <a:pos x="288" y="4"/>
                </a:cxn>
                <a:cxn ang="0">
                  <a:pos x="303" y="19"/>
                </a:cxn>
                <a:cxn ang="0">
                  <a:pos x="295" y="57"/>
                </a:cxn>
                <a:cxn ang="0">
                  <a:pos x="244" y="78"/>
                </a:cxn>
                <a:cxn ang="0">
                  <a:pos x="190" y="78"/>
                </a:cxn>
                <a:cxn ang="0">
                  <a:pos x="131" y="87"/>
                </a:cxn>
                <a:cxn ang="0">
                  <a:pos x="87" y="106"/>
                </a:cxn>
                <a:cxn ang="0">
                  <a:pos x="46" y="136"/>
                </a:cxn>
                <a:cxn ang="0">
                  <a:pos x="43" y="180"/>
                </a:cxn>
                <a:cxn ang="0">
                  <a:pos x="60" y="224"/>
                </a:cxn>
                <a:cxn ang="0">
                  <a:pos x="102" y="261"/>
                </a:cxn>
                <a:cxn ang="0">
                  <a:pos x="168" y="291"/>
                </a:cxn>
                <a:cxn ang="0">
                  <a:pos x="257" y="322"/>
                </a:cxn>
                <a:cxn ang="0">
                  <a:pos x="347" y="348"/>
                </a:cxn>
                <a:cxn ang="0">
                  <a:pos x="406" y="373"/>
                </a:cxn>
                <a:cxn ang="0">
                  <a:pos x="434" y="381"/>
                </a:cxn>
                <a:cxn ang="0">
                  <a:pos x="425" y="415"/>
                </a:cxn>
                <a:cxn ang="0">
                  <a:pos x="434" y="462"/>
                </a:cxn>
                <a:cxn ang="0">
                  <a:pos x="486" y="484"/>
                </a:cxn>
                <a:cxn ang="0">
                  <a:pos x="551" y="512"/>
                </a:cxn>
                <a:cxn ang="0">
                  <a:pos x="553" y="548"/>
                </a:cxn>
                <a:cxn ang="0">
                  <a:pos x="486" y="518"/>
                </a:cxn>
                <a:cxn ang="0">
                  <a:pos x="406" y="484"/>
                </a:cxn>
                <a:cxn ang="0">
                  <a:pos x="388" y="447"/>
                </a:cxn>
                <a:cxn ang="0">
                  <a:pos x="388" y="403"/>
                </a:cxn>
                <a:cxn ang="0">
                  <a:pos x="347" y="381"/>
                </a:cxn>
                <a:cxn ang="0">
                  <a:pos x="242" y="351"/>
                </a:cxn>
                <a:cxn ang="0">
                  <a:pos x="164" y="322"/>
                </a:cxn>
                <a:cxn ang="0">
                  <a:pos x="75" y="283"/>
                </a:cxn>
                <a:cxn ang="0">
                  <a:pos x="13" y="239"/>
                </a:cxn>
                <a:cxn ang="0">
                  <a:pos x="1" y="198"/>
                </a:cxn>
                <a:cxn ang="0">
                  <a:pos x="0" y="165"/>
                </a:cxn>
                <a:cxn ang="0">
                  <a:pos x="1" y="116"/>
                </a:cxn>
                <a:cxn ang="0">
                  <a:pos x="38" y="80"/>
                </a:cxn>
                <a:cxn ang="0">
                  <a:pos x="94" y="56"/>
                </a:cxn>
                <a:cxn ang="0">
                  <a:pos x="140" y="34"/>
                </a:cxn>
                <a:cxn ang="0">
                  <a:pos x="170" y="22"/>
                </a:cxn>
              </a:cxnLst>
              <a:rect l="0" t="0" r="r" b="b"/>
              <a:pathLst>
                <a:path w="553" h="548">
                  <a:moveTo>
                    <a:pt x="170" y="22"/>
                  </a:moveTo>
                  <a:lnTo>
                    <a:pt x="222" y="4"/>
                  </a:lnTo>
                  <a:lnTo>
                    <a:pt x="258" y="0"/>
                  </a:lnTo>
                  <a:lnTo>
                    <a:pt x="288" y="4"/>
                  </a:lnTo>
                  <a:lnTo>
                    <a:pt x="303" y="19"/>
                  </a:lnTo>
                  <a:lnTo>
                    <a:pt x="295" y="57"/>
                  </a:lnTo>
                  <a:lnTo>
                    <a:pt x="244" y="78"/>
                  </a:lnTo>
                  <a:lnTo>
                    <a:pt x="190" y="78"/>
                  </a:lnTo>
                  <a:lnTo>
                    <a:pt x="131" y="87"/>
                  </a:lnTo>
                  <a:lnTo>
                    <a:pt x="87" y="106"/>
                  </a:lnTo>
                  <a:lnTo>
                    <a:pt x="46" y="136"/>
                  </a:lnTo>
                  <a:lnTo>
                    <a:pt x="43" y="180"/>
                  </a:lnTo>
                  <a:lnTo>
                    <a:pt x="60" y="224"/>
                  </a:lnTo>
                  <a:lnTo>
                    <a:pt x="102" y="261"/>
                  </a:lnTo>
                  <a:lnTo>
                    <a:pt x="168" y="291"/>
                  </a:lnTo>
                  <a:lnTo>
                    <a:pt x="257" y="322"/>
                  </a:lnTo>
                  <a:lnTo>
                    <a:pt x="347" y="348"/>
                  </a:lnTo>
                  <a:lnTo>
                    <a:pt x="406" y="373"/>
                  </a:lnTo>
                  <a:lnTo>
                    <a:pt x="434" y="381"/>
                  </a:lnTo>
                  <a:lnTo>
                    <a:pt x="425" y="415"/>
                  </a:lnTo>
                  <a:lnTo>
                    <a:pt x="434" y="462"/>
                  </a:lnTo>
                  <a:lnTo>
                    <a:pt x="486" y="484"/>
                  </a:lnTo>
                  <a:lnTo>
                    <a:pt x="551" y="512"/>
                  </a:lnTo>
                  <a:lnTo>
                    <a:pt x="553" y="548"/>
                  </a:lnTo>
                  <a:lnTo>
                    <a:pt x="486" y="518"/>
                  </a:lnTo>
                  <a:lnTo>
                    <a:pt x="406" y="484"/>
                  </a:lnTo>
                  <a:lnTo>
                    <a:pt x="388" y="447"/>
                  </a:lnTo>
                  <a:lnTo>
                    <a:pt x="388" y="403"/>
                  </a:lnTo>
                  <a:lnTo>
                    <a:pt x="347" y="381"/>
                  </a:lnTo>
                  <a:lnTo>
                    <a:pt x="242" y="351"/>
                  </a:lnTo>
                  <a:lnTo>
                    <a:pt x="164" y="322"/>
                  </a:lnTo>
                  <a:lnTo>
                    <a:pt x="75" y="283"/>
                  </a:lnTo>
                  <a:lnTo>
                    <a:pt x="13" y="239"/>
                  </a:lnTo>
                  <a:lnTo>
                    <a:pt x="1" y="198"/>
                  </a:lnTo>
                  <a:lnTo>
                    <a:pt x="0" y="165"/>
                  </a:lnTo>
                  <a:lnTo>
                    <a:pt x="1" y="116"/>
                  </a:lnTo>
                  <a:lnTo>
                    <a:pt x="38" y="80"/>
                  </a:lnTo>
                  <a:lnTo>
                    <a:pt x="94" y="56"/>
                  </a:lnTo>
                  <a:lnTo>
                    <a:pt x="140" y="34"/>
                  </a:lnTo>
                  <a:lnTo>
                    <a:pt x="170" y="22"/>
                  </a:lnTo>
                  <a:close/>
                </a:path>
              </a:pathLst>
            </a:custGeom>
            <a:solidFill>
              <a:srgbClr val="000000"/>
            </a:solidFill>
            <a:ln w="9525">
              <a:noFill/>
              <a:round/>
              <a:headEnd/>
              <a:tailEnd/>
            </a:ln>
          </p:spPr>
          <p:txBody>
            <a:bodyPr/>
            <a:lstStyle/>
            <a:p>
              <a:endParaRPr lang="en-US"/>
            </a:p>
          </p:txBody>
        </p:sp>
        <p:sp>
          <p:nvSpPr>
            <p:cNvPr id="1088531" name="Freeform 19"/>
            <p:cNvSpPr>
              <a:spLocks/>
            </p:cNvSpPr>
            <p:nvPr/>
          </p:nvSpPr>
          <p:spPr bwMode="auto">
            <a:xfrm>
              <a:off x="1386" y="2202"/>
              <a:ext cx="152" cy="162"/>
            </a:xfrm>
            <a:custGeom>
              <a:avLst/>
              <a:gdLst/>
              <a:ahLst/>
              <a:cxnLst>
                <a:cxn ang="0">
                  <a:pos x="133" y="22"/>
                </a:cxn>
                <a:cxn ang="0">
                  <a:pos x="81" y="4"/>
                </a:cxn>
                <a:cxn ang="0">
                  <a:pos x="45" y="0"/>
                </a:cxn>
                <a:cxn ang="0">
                  <a:pos x="15" y="4"/>
                </a:cxn>
                <a:cxn ang="0">
                  <a:pos x="0" y="19"/>
                </a:cxn>
                <a:cxn ang="0">
                  <a:pos x="12" y="40"/>
                </a:cxn>
                <a:cxn ang="0">
                  <a:pos x="70" y="48"/>
                </a:cxn>
                <a:cxn ang="0">
                  <a:pos x="127" y="72"/>
                </a:cxn>
                <a:cxn ang="0">
                  <a:pos x="172" y="87"/>
                </a:cxn>
                <a:cxn ang="0">
                  <a:pos x="216" y="108"/>
                </a:cxn>
                <a:cxn ang="0">
                  <a:pos x="257" y="137"/>
                </a:cxn>
                <a:cxn ang="0">
                  <a:pos x="260" y="182"/>
                </a:cxn>
                <a:cxn ang="0">
                  <a:pos x="242" y="225"/>
                </a:cxn>
                <a:cxn ang="0">
                  <a:pos x="201" y="262"/>
                </a:cxn>
                <a:cxn ang="0">
                  <a:pos x="135" y="291"/>
                </a:cxn>
                <a:cxn ang="0">
                  <a:pos x="140" y="324"/>
                </a:cxn>
                <a:cxn ang="0">
                  <a:pos x="228" y="284"/>
                </a:cxn>
                <a:cxn ang="0">
                  <a:pos x="289" y="241"/>
                </a:cxn>
                <a:cxn ang="0">
                  <a:pos x="301" y="198"/>
                </a:cxn>
                <a:cxn ang="0">
                  <a:pos x="304" y="167"/>
                </a:cxn>
                <a:cxn ang="0">
                  <a:pos x="301" y="117"/>
                </a:cxn>
                <a:cxn ang="0">
                  <a:pos x="264" y="81"/>
                </a:cxn>
                <a:cxn ang="0">
                  <a:pos x="208" y="56"/>
                </a:cxn>
                <a:cxn ang="0">
                  <a:pos x="161" y="34"/>
                </a:cxn>
                <a:cxn ang="0">
                  <a:pos x="133" y="22"/>
                </a:cxn>
              </a:cxnLst>
              <a:rect l="0" t="0" r="r" b="b"/>
              <a:pathLst>
                <a:path w="304" h="324">
                  <a:moveTo>
                    <a:pt x="133" y="22"/>
                  </a:moveTo>
                  <a:lnTo>
                    <a:pt x="81" y="4"/>
                  </a:lnTo>
                  <a:lnTo>
                    <a:pt x="45" y="0"/>
                  </a:lnTo>
                  <a:lnTo>
                    <a:pt x="15" y="4"/>
                  </a:lnTo>
                  <a:lnTo>
                    <a:pt x="0" y="19"/>
                  </a:lnTo>
                  <a:lnTo>
                    <a:pt x="12" y="40"/>
                  </a:lnTo>
                  <a:lnTo>
                    <a:pt x="70" y="48"/>
                  </a:lnTo>
                  <a:lnTo>
                    <a:pt x="127" y="72"/>
                  </a:lnTo>
                  <a:lnTo>
                    <a:pt x="172" y="87"/>
                  </a:lnTo>
                  <a:lnTo>
                    <a:pt x="216" y="108"/>
                  </a:lnTo>
                  <a:lnTo>
                    <a:pt x="257" y="137"/>
                  </a:lnTo>
                  <a:lnTo>
                    <a:pt x="260" y="182"/>
                  </a:lnTo>
                  <a:lnTo>
                    <a:pt x="242" y="225"/>
                  </a:lnTo>
                  <a:lnTo>
                    <a:pt x="201" y="262"/>
                  </a:lnTo>
                  <a:lnTo>
                    <a:pt x="135" y="291"/>
                  </a:lnTo>
                  <a:lnTo>
                    <a:pt x="140" y="324"/>
                  </a:lnTo>
                  <a:lnTo>
                    <a:pt x="228" y="284"/>
                  </a:lnTo>
                  <a:lnTo>
                    <a:pt x="289" y="241"/>
                  </a:lnTo>
                  <a:lnTo>
                    <a:pt x="301" y="198"/>
                  </a:lnTo>
                  <a:lnTo>
                    <a:pt x="304" y="167"/>
                  </a:lnTo>
                  <a:lnTo>
                    <a:pt x="301" y="117"/>
                  </a:lnTo>
                  <a:lnTo>
                    <a:pt x="264" y="81"/>
                  </a:lnTo>
                  <a:lnTo>
                    <a:pt x="208" y="56"/>
                  </a:lnTo>
                  <a:lnTo>
                    <a:pt x="161" y="34"/>
                  </a:lnTo>
                  <a:lnTo>
                    <a:pt x="133" y="22"/>
                  </a:lnTo>
                  <a:close/>
                </a:path>
              </a:pathLst>
            </a:custGeom>
            <a:solidFill>
              <a:srgbClr val="000000"/>
            </a:solidFill>
            <a:ln w="9525">
              <a:noFill/>
              <a:round/>
              <a:headEnd/>
              <a:tailEnd/>
            </a:ln>
          </p:spPr>
          <p:txBody>
            <a:bodyPr/>
            <a:lstStyle/>
            <a:p>
              <a:endParaRPr lang="en-US"/>
            </a:p>
          </p:txBody>
        </p:sp>
      </p:grpSp>
      <p:grpSp>
        <p:nvGrpSpPr>
          <p:cNvPr id="6" name="Group 20"/>
          <p:cNvGrpSpPr>
            <a:grpSpLocks/>
          </p:cNvGrpSpPr>
          <p:nvPr/>
        </p:nvGrpSpPr>
        <p:grpSpPr bwMode="auto">
          <a:xfrm>
            <a:off x="1335088" y="2516188"/>
            <a:ext cx="1927225" cy="1754187"/>
            <a:chOff x="841" y="1585"/>
            <a:chExt cx="1214" cy="1105"/>
          </a:xfrm>
        </p:grpSpPr>
        <p:grpSp>
          <p:nvGrpSpPr>
            <p:cNvPr id="7" name="Group 21"/>
            <p:cNvGrpSpPr>
              <a:grpSpLocks/>
            </p:cNvGrpSpPr>
            <p:nvPr/>
          </p:nvGrpSpPr>
          <p:grpSpPr bwMode="auto">
            <a:xfrm>
              <a:off x="1651" y="1585"/>
              <a:ext cx="404" cy="911"/>
              <a:chOff x="1651" y="1585"/>
              <a:chExt cx="404" cy="911"/>
            </a:xfrm>
          </p:grpSpPr>
          <p:sp>
            <p:nvSpPr>
              <p:cNvPr id="1088534" name="Freeform 22"/>
              <p:cNvSpPr>
                <a:spLocks/>
              </p:cNvSpPr>
              <p:nvPr/>
            </p:nvSpPr>
            <p:spPr bwMode="auto">
              <a:xfrm>
                <a:off x="1660" y="1625"/>
                <a:ext cx="211" cy="859"/>
              </a:xfrm>
              <a:custGeom>
                <a:avLst/>
                <a:gdLst/>
                <a:ahLst/>
                <a:cxnLst>
                  <a:cxn ang="0">
                    <a:pos x="417" y="309"/>
                  </a:cxn>
                  <a:cxn ang="0">
                    <a:pos x="424" y="372"/>
                  </a:cxn>
                  <a:cxn ang="0">
                    <a:pos x="424" y="712"/>
                  </a:cxn>
                  <a:cxn ang="0">
                    <a:pos x="394" y="1169"/>
                  </a:cxn>
                  <a:cxn ang="0">
                    <a:pos x="397" y="1460"/>
                  </a:cxn>
                  <a:cxn ang="0">
                    <a:pos x="412" y="1661"/>
                  </a:cxn>
                  <a:cxn ang="0">
                    <a:pos x="397" y="1717"/>
                  </a:cxn>
                  <a:cxn ang="0">
                    <a:pos x="372" y="1705"/>
                  </a:cxn>
                  <a:cxn ang="0">
                    <a:pos x="228" y="1594"/>
                  </a:cxn>
                  <a:cxn ang="0">
                    <a:pos x="192" y="1572"/>
                  </a:cxn>
                  <a:cxn ang="0">
                    <a:pos x="170" y="1541"/>
                  </a:cxn>
                  <a:cxn ang="0">
                    <a:pos x="133" y="1498"/>
                  </a:cxn>
                  <a:cxn ang="0">
                    <a:pos x="83" y="1455"/>
                  </a:cxn>
                  <a:cxn ang="0">
                    <a:pos x="59" y="1396"/>
                  </a:cxn>
                  <a:cxn ang="0">
                    <a:pos x="0" y="1345"/>
                  </a:cxn>
                  <a:cxn ang="0">
                    <a:pos x="0" y="1315"/>
                  </a:cxn>
                  <a:cxn ang="0">
                    <a:pos x="32" y="1276"/>
                  </a:cxn>
                  <a:cxn ang="0">
                    <a:pos x="44" y="1225"/>
                  </a:cxn>
                  <a:cxn ang="0">
                    <a:pos x="37" y="1198"/>
                  </a:cxn>
                  <a:cxn ang="0">
                    <a:pos x="22" y="1154"/>
                  </a:cxn>
                  <a:cxn ang="0">
                    <a:pos x="16" y="1122"/>
                  </a:cxn>
                  <a:cxn ang="0">
                    <a:pos x="40" y="1073"/>
                  </a:cxn>
                  <a:cxn ang="0">
                    <a:pos x="40" y="1040"/>
                  </a:cxn>
                  <a:cxn ang="0">
                    <a:pos x="15" y="975"/>
                  </a:cxn>
                  <a:cxn ang="0">
                    <a:pos x="15" y="938"/>
                  </a:cxn>
                  <a:cxn ang="0">
                    <a:pos x="29" y="909"/>
                  </a:cxn>
                  <a:cxn ang="0">
                    <a:pos x="53" y="875"/>
                  </a:cxn>
                  <a:cxn ang="0">
                    <a:pos x="52" y="816"/>
                  </a:cxn>
                  <a:cxn ang="0">
                    <a:pos x="37" y="768"/>
                  </a:cxn>
                  <a:cxn ang="0">
                    <a:pos x="52" y="712"/>
                  </a:cxn>
                  <a:cxn ang="0">
                    <a:pos x="66" y="699"/>
                  </a:cxn>
                  <a:cxn ang="0">
                    <a:pos x="53" y="647"/>
                  </a:cxn>
                  <a:cxn ang="0">
                    <a:pos x="22" y="592"/>
                  </a:cxn>
                  <a:cxn ang="0">
                    <a:pos x="15" y="556"/>
                  </a:cxn>
                  <a:cxn ang="0">
                    <a:pos x="22" y="522"/>
                  </a:cxn>
                  <a:cxn ang="0">
                    <a:pos x="62" y="492"/>
                  </a:cxn>
                  <a:cxn ang="0">
                    <a:pos x="59" y="468"/>
                  </a:cxn>
                  <a:cxn ang="0">
                    <a:pos x="16" y="390"/>
                  </a:cxn>
                  <a:cxn ang="0">
                    <a:pos x="3" y="328"/>
                  </a:cxn>
                  <a:cxn ang="0">
                    <a:pos x="15" y="294"/>
                  </a:cxn>
                  <a:cxn ang="0">
                    <a:pos x="53" y="263"/>
                  </a:cxn>
                  <a:cxn ang="0">
                    <a:pos x="44" y="235"/>
                  </a:cxn>
                  <a:cxn ang="0">
                    <a:pos x="16" y="204"/>
                  </a:cxn>
                  <a:cxn ang="0">
                    <a:pos x="16" y="170"/>
                  </a:cxn>
                  <a:cxn ang="0">
                    <a:pos x="62" y="146"/>
                  </a:cxn>
                  <a:cxn ang="0">
                    <a:pos x="81" y="122"/>
                  </a:cxn>
                  <a:cxn ang="0">
                    <a:pos x="44" y="71"/>
                  </a:cxn>
                  <a:cxn ang="0">
                    <a:pos x="44" y="44"/>
                  </a:cxn>
                  <a:cxn ang="0">
                    <a:pos x="88" y="27"/>
                  </a:cxn>
                  <a:cxn ang="0">
                    <a:pos x="90" y="0"/>
                  </a:cxn>
                  <a:cxn ang="0">
                    <a:pos x="140"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88535" name="Freeform 23"/>
              <p:cNvSpPr>
                <a:spLocks/>
              </p:cNvSpPr>
              <p:nvPr/>
            </p:nvSpPr>
            <p:spPr bwMode="auto">
              <a:xfrm>
                <a:off x="1651" y="1638"/>
                <a:ext cx="62" cy="654"/>
              </a:xfrm>
              <a:custGeom>
                <a:avLst/>
                <a:gdLst/>
                <a:ahLst/>
                <a:cxnLst>
                  <a:cxn ang="0">
                    <a:pos x="83" y="44"/>
                  </a:cxn>
                  <a:cxn ang="0">
                    <a:pos x="123" y="90"/>
                  </a:cxn>
                  <a:cxn ang="0">
                    <a:pos x="98" y="127"/>
                  </a:cxn>
                  <a:cxn ang="0">
                    <a:pos x="46" y="153"/>
                  </a:cxn>
                  <a:cxn ang="0">
                    <a:pos x="67" y="190"/>
                  </a:cxn>
                  <a:cxn ang="0">
                    <a:pos x="91" y="237"/>
                  </a:cxn>
                  <a:cxn ang="0">
                    <a:pos x="61" y="267"/>
                  </a:cxn>
                  <a:cxn ang="0">
                    <a:pos x="37" y="304"/>
                  </a:cxn>
                  <a:cxn ang="0">
                    <a:pos x="61" y="369"/>
                  </a:cxn>
                  <a:cxn ang="0">
                    <a:pos x="91" y="428"/>
                  </a:cxn>
                  <a:cxn ang="0">
                    <a:pos x="83" y="480"/>
                  </a:cxn>
                  <a:cxn ang="0">
                    <a:pos x="46" y="524"/>
                  </a:cxn>
                  <a:cxn ang="0">
                    <a:pos x="89" y="617"/>
                  </a:cxn>
                  <a:cxn ang="0">
                    <a:pos x="105" y="675"/>
                  </a:cxn>
                  <a:cxn ang="0">
                    <a:pos x="74" y="719"/>
                  </a:cxn>
                  <a:cxn ang="0">
                    <a:pos x="80" y="786"/>
                  </a:cxn>
                  <a:cxn ang="0">
                    <a:pos x="104" y="852"/>
                  </a:cxn>
                  <a:cxn ang="0">
                    <a:pos x="76" y="889"/>
                  </a:cxn>
                  <a:cxn ang="0">
                    <a:pos x="39" y="932"/>
                  </a:cxn>
                  <a:cxn ang="0">
                    <a:pos x="76" y="1013"/>
                  </a:cxn>
                  <a:cxn ang="0">
                    <a:pos x="91" y="1068"/>
                  </a:cxn>
                  <a:cxn ang="0">
                    <a:pos x="58" y="1080"/>
                  </a:cxn>
                  <a:cxn ang="0">
                    <a:pos x="67" y="1168"/>
                  </a:cxn>
                  <a:cxn ang="0">
                    <a:pos x="83" y="1214"/>
                  </a:cxn>
                  <a:cxn ang="0">
                    <a:pos x="58" y="1266"/>
                  </a:cxn>
                  <a:cxn ang="0">
                    <a:pos x="2" y="1293"/>
                  </a:cxn>
                  <a:cxn ang="0">
                    <a:pos x="43" y="1204"/>
                  </a:cxn>
                  <a:cxn ang="0">
                    <a:pos x="24" y="1131"/>
                  </a:cxn>
                  <a:cxn ang="0">
                    <a:pos x="30" y="1068"/>
                  </a:cxn>
                  <a:cxn ang="0">
                    <a:pos x="46" y="1036"/>
                  </a:cxn>
                  <a:cxn ang="0">
                    <a:pos x="9" y="957"/>
                  </a:cxn>
                  <a:cxn ang="0">
                    <a:pos x="9" y="876"/>
                  </a:cxn>
                  <a:cxn ang="0">
                    <a:pos x="54" y="839"/>
                  </a:cxn>
                  <a:cxn ang="0">
                    <a:pos x="43" y="781"/>
                  </a:cxn>
                  <a:cxn ang="0">
                    <a:pos x="31" y="712"/>
                  </a:cxn>
                  <a:cxn ang="0">
                    <a:pos x="67" y="669"/>
                  </a:cxn>
                  <a:cxn ang="0">
                    <a:pos x="52" y="619"/>
                  </a:cxn>
                  <a:cxn ang="0">
                    <a:pos x="9" y="543"/>
                  </a:cxn>
                  <a:cxn ang="0">
                    <a:pos x="17" y="492"/>
                  </a:cxn>
                  <a:cxn ang="0">
                    <a:pos x="54" y="450"/>
                  </a:cxn>
                  <a:cxn ang="0">
                    <a:pos x="15" y="353"/>
                  </a:cxn>
                  <a:cxn ang="0">
                    <a:pos x="0" y="295"/>
                  </a:cxn>
                  <a:cxn ang="0">
                    <a:pos x="31" y="252"/>
                  </a:cxn>
                  <a:cxn ang="0">
                    <a:pos x="46" y="223"/>
                  </a:cxn>
                  <a:cxn ang="0">
                    <a:pos x="9" y="176"/>
                  </a:cxn>
                  <a:cxn ang="0">
                    <a:pos x="24" y="131"/>
                  </a:cxn>
                  <a:cxn ang="0">
                    <a:pos x="67" y="103"/>
                  </a:cxn>
                  <a:cxn ang="0">
                    <a:pos x="68" y="68"/>
                  </a:cxn>
                  <a:cxn ang="0">
                    <a:pos x="46" y="23"/>
                  </a:cxn>
                </a:cxnLst>
                <a:rect l="0" t="0" r="r" b="b"/>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endParaRPr lang="en-US"/>
              </a:p>
            </p:txBody>
          </p:sp>
          <p:sp>
            <p:nvSpPr>
              <p:cNvPr id="1088536" name="Freeform 24"/>
              <p:cNvSpPr>
                <a:spLocks/>
              </p:cNvSpPr>
              <p:nvPr/>
            </p:nvSpPr>
            <p:spPr bwMode="auto">
              <a:xfrm>
                <a:off x="1817" y="1797"/>
                <a:ext cx="58" cy="529"/>
              </a:xfrm>
              <a:custGeom>
                <a:avLst/>
                <a:gdLst/>
                <a:ahLst/>
                <a:cxnLst>
                  <a:cxn ang="0">
                    <a:pos x="103" y="28"/>
                  </a:cxn>
                  <a:cxn ang="0">
                    <a:pos x="108" y="102"/>
                  </a:cxn>
                  <a:cxn ang="0">
                    <a:pos x="59" y="132"/>
                  </a:cxn>
                  <a:cxn ang="0">
                    <a:pos x="74" y="213"/>
                  </a:cxn>
                  <a:cxn ang="0">
                    <a:pos x="96" y="291"/>
                  </a:cxn>
                  <a:cxn ang="0">
                    <a:pos x="66" y="330"/>
                  </a:cxn>
                  <a:cxn ang="0">
                    <a:pos x="74" y="396"/>
                  </a:cxn>
                  <a:cxn ang="0">
                    <a:pos x="96" y="467"/>
                  </a:cxn>
                  <a:cxn ang="0">
                    <a:pos x="81" y="519"/>
                  </a:cxn>
                  <a:cxn ang="0">
                    <a:pos x="56" y="566"/>
                  </a:cxn>
                  <a:cxn ang="0">
                    <a:pos x="87" y="659"/>
                  </a:cxn>
                  <a:cxn ang="0">
                    <a:pos x="96" y="720"/>
                  </a:cxn>
                  <a:cxn ang="0">
                    <a:pos x="41" y="764"/>
                  </a:cxn>
                  <a:cxn ang="0">
                    <a:pos x="56" y="857"/>
                  </a:cxn>
                  <a:cxn ang="0">
                    <a:pos x="71" y="937"/>
                  </a:cxn>
                  <a:cxn ang="0">
                    <a:pos x="41" y="984"/>
                  </a:cxn>
                  <a:cxn ang="0">
                    <a:pos x="27" y="1048"/>
                  </a:cxn>
                  <a:cxn ang="0">
                    <a:pos x="12" y="1021"/>
                  </a:cxn>
                  <a:cxn ang="0">
                    <a:pos x="41" y="947"/>
                  </a:cxn>
                  <a:cxn ang="0">
                    <a:pos x="27" y="838"/>
                  </a:cxn>
                  <a:cxn ang="0">
                    <a:pos x="19" y="757"/>
                  </a:cxn>
                  <a:cxn ang="0">
                    <a:pos x="59" y="702"/>
                  </a:cxn>
                  <a:cxn ang="0">
                    <a:pos x="27" y="624"/>
                  </a:cxn>
                  <a:cxn ang="0">
                    <a:pos x="19" y="551"/>
                  </a:cxn>
                  <a:cxn ang="0">
                    <a:pos x="49" y="492"/>
                  </a:cxn>
                  <a:cxn ang="0">
                    <a:pos x="63" y="448"/>
                  </a:cxn>
                  <a:cxn ang="0">
                    <a:pos x="34" y="374"/>
                  </a:cxn>
                  <a:cxn ang="0">
                    <a:pos x="41" y="313"/>
                  </a:cxn>
                  <a:cxn ang="0">
                    <a:pos x="59" y="269"/>
                  </a:cxn>
                  <a:cxn ang="0">
                    <a:pos x="37" y="203"/>
                  </a:cxn>
                  <a:cxn ang="0">
                    <a:pos x="29" y="129"/>
                  </a:cxn>
                  <a:cxn ang="0">
                    <a:pos x="63" y="80"/>
                  </a:cxn>
                  <a:cxn ang="0">
                    <a:pos x="66" y="34"/>
                  </a:cxn>
                  <a:cxn ang="0">
                    <a:pos x="87" y="0"/>
                  </a:cxn>
                </a:cxnLst>
                <a:rect l="0" t="0" r="r" b="b"/>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endParaRPr lang="en-US"/>
              </a:p>
            </p:txBody>
          </p:sp>
          <p:sp>
            <p:nvSpPr>
              <p:cNvPr id="1088537" name="Freeform 25"/>
              <p:cNvSpPr>
                <a:spLocks/>
              </p:cNvSpPr>
              <p:nvPr/>
            </p:nvSpPr>
            <p:spPr bwMode="auto">
              <a:xfrm>
                <a:off x="1725" y="1734"/>
                <a:ext cx="132" cy="114"/>
              </a:xfrm>
              <a:custGeom>
                <a:avLst/>
                <a:gdLst/>
                <a:ahLst/>
                <a:cxnLst>
                  <a:cxn ang="0">
                    <a:pos x="264" y="183"/>
                  </a:cxn>
                  <a:cxn ang="0">
                    <a:pos x="184" y="117"/>
                  </a:cxn>
                  <a:cxn ang="0">
                    <a:pos x="117" y="59"/>
                  </a:cxn>
                  <a:cxn ang="0">
                    <a:pos x="56" y="0"/>
                  </a:cxn>
                  <a:cxn ang="0">
                    <a:pos x="0" y="0"/>
                  </a:cxn>
                  <a:cxn ang="0">
                    <a:pos x="132" y="95"/>
                  </a:cxn>
                  <a:cxn ang="0">
                    <a:pos x="195" y="153"/>
                  </a:cxn>
                  <a:cxn ang="0">
                    <a:pos x="249" y="227"/>
                  </a:cxn>
                  <a:cxn ang="0">
                    <a:pos x="264" y="183"/>
                  </a:cxn>
                </a:cxnLst>
                <a:rect l="0" t="0" r="r" b="b"/>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endParaRPr lang="en-US"/>
              </a:p>
            </p:txBody>
          </p:sp>
          <p:sp>
            <p:nvSpPr>
              <p:cNvPr id="1088538" name="Freeform 26"/>
              <p:cNvSpPr>
                <a:spLocks/>
              </p:cNvSpPr>
              <p:nvPr/>
            </p:nvSpPr>
            <p:spPr bwMode="auto">
              <a:xfrm>
                <a:off x="1724" y="1799"/>
                <a:ext cx="114" cy="94"/>
              </a:xfrm>
              <a:custGeom>
                <a:avLst/>
                <a:gdLst/>
                <a:ahLst/>
                <a:cxnLst>
                  <a:cxn ang="0">
                    <a:pos x="228" y="117"/>
                  </a:cxn>
                  <a:cxn ang="0">
                    <a:pos x="169" y="95"/>
                  </a:cxn>
                  <a:cxn ang="0">
                    <a:pos x="125" y="58"/>
                  </a:cxn>
                  <a:cxn ang="0">
                    <a:pos x="45" y="0"/>
                  </a:cxn>
                  <a:cxn ang="0">
                    <a:pos x="0" y="0"/>
                  </a:cxn>
                  <a:cxn ang="0">
                    <a:pos x="104" y="58"/>
                  </a:cxn>
                  <a:cxn ang="0">
                    <a:pos x="143" y="98"/>
                  </a:cxn>
                  <a:cxn ang="0">
                    <a:pos x="228" y="187"/>
                  </a:cxn>
                  <a:cxn ang="0">
                    <a:pos x="224" y="132"/>
                  </a:cxn>
                  <a:cxn ang="0">
                    <a:pos x="228" y="117"/>
                  </a:cxn>
                </a:cxnLst>
                <a:rect l="0" t="0" r="r" b="b"/>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endParaRPr lang="en-US"/>
              </a:p>
            </p:txBody>
          </p:sp>
          <p:sp>
            <p:nvSpPr>
              <p:cNvPr id="1088539" name="Freeform 27"/>
              <p:cNvSpPr>
                <a:spLocks/>
              </p:cNvSpPr>
              <p:nvPr/>
            </p:nvSpPr>
            <p:spPr bwMode="auto">
              <a:xfrm>
                <a:off x="1707" y="1855"/>
                <a:ext cx="134" cy="145"/>
              </a:xfrm>
              <a:custGeom>
                <a:avLst/>
                <a:gdLst/>
                <a:ahLst/>
                <a:cxnLst>
                  <a:cxn ang="0">
                    <a:pos x="264" y="216"/>
                  </a:cxn>
                  <a:cxn ang="0">
                    <a:pos x="191" y="151"/>
                  </a:cxn>
                  <a:cxn ang="0">
                    <a:pos x="162" y="106"/>
                  </a:cxn>
                  <a:cxn ang="0">
                    <a:pos x="103" y="62"/>
                  </a:cxn>
                  <a:cxn ang="0">
                    <a:pos x="51" y="22"/>
                  </a:cxn>
                  <a:cxn ang="0">
                    <a:pos x="14" y="0"/>
                  </a:cxn>
                  <a:cxn ang="0">
                    <a:pos x="0" y="0"/>
                  </a:cxn>
                  <a:cxn ang="0">
                    <a:pos x="0" y="22"/>
                  </a:cxn>
                  <a:cxn ang="0">
                    <a:pos x="44" y="52"/>
                  </a:cxn>
                  <a:cxn ang="0">
                    <a:pos x="125" y="103"/>
                  </a:cxn>
                  <a:cxn ang="0">
                    <a:pos x="184" y="163"/>
                  </a:cxn>
                  <a:cxn ang="0">
                    <a:pos x="225" y="229"/>
                  </a:cxn>
                  <a:cxn ang="0">
                    <a:pos x="270" y="290"/>
                  </a:cxn>
                  <a:cxn ang="0">
                    <a:pos x="264" y="216"/>
                  </a:cxn>
                </a:cxnLst>
                <a:rect l="0" t="0" r="r" b="b"/>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endParaRPr lang="en-US"/>
              </a:p>
            </p:txBody>
          </p:sp>
          <p:sp>
            <p:nvSpPr>
              <p:cNvPr id="1088540" name="Freeform 28"/>
              <p:cNvSpPr>
                <a:spLocks/>
              </p:cNvSpPr>
              <p:nvPr/>
            </p:nvSpPr>
            <p:spPr bwMode="auto">
              <a:xfrm>
                <a:off x="1720" y="1973"/>
                <a:ext cx="104" cy="85"/>
              </a:xfrm>
              <a:custGeom>
                <a:avLst/>
                <a:gdLst/>
                <a:ahLst/>
                <a:cxnLst>
                  <a:cxn ang="0">
                    <a:pos x="210" y="139"/>
                  </a:cxn>
                  <a:cxn ang="0">
                    <a:pos x="151" y="76"/>
                  </a:cxn>
                  <a:cxn ang="0">
                    <a:pos x="89" y="37"/>
                  </a:cxn>
                  <a:cxn ang="0">
                    <a:pos x="37" y="9"/>
                  </a:cxn>
                  <a:cxn ang="0">
                    <a:pos x="0" y="0"/>
                  </a:cxn>
                  <a:cxn ang="0">
                    <a:pos x="24" y="37"/>
                  </a:cxn>
                  <a:cxn ang="0">
                    <a:pos x="89" y="74"/>
                  </a:cxn>
                  <a:cxn ang="0">
                    <a:pos x="141" y="127"/>
                  </a:cxn>
                  <a:cxn ang="0">
                    <a:pos x="166" y="163"/>
                  </a:cxn>
                  <a:cxn ang="0">
                    <a:pos x="188" y="169"/>
                  </a:cxn>
                  <a:cxn ang="0">
                    <a:pos x="208" y="157"/>
                  </a:cxn>
                  <a:cxn ang="0">
                    <a:pos x="210" y="139"/>
                  </a:cxn>
                </a:cxnLst>
                <a:rect l="0" t="0" r="r" b="b"/>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endParaRPr lang="en-US"/>
              </a:p>
            </p:txBody>
          </p:sp>
          <p:sp>
            <p:nvSpPr>
              <p:cNvPr id="1088541" name="Freeform 29"/>
              <p:cNvSpPr>
                <a:spLocks/>
              </p:cNvSpPr>
              <p:nvPr/>
            </p:nvSpPr>
            <p:spPr bwMode="auto">
              <a:xfrm>
                <a:off x="1707" y="2032"/>
                <a:ext cx="116" cy="106"/>
              </a:xfrm>
              <a:custGeom>
                <a:avLst/>
                <a:gdLst/>
                <a:ahLst/>
                <a:cxnLst>
                  <a:cxn ang="0">
                    <a:pos x="231" y="195"/>
                  </a:cxn>
                  <a:cxn ang="0">
                    <a:pos x="171" y="132"/>
                  </a:cxn>
                  <a:cxn ang="0">
                    <a:pos x="97" y="56"/>
                  </a:cxn>
                  <a:cxn ang="0">
                    <a:pos x="53" y="19"/>
                  </a:cxn>
                  <a:cxn ang="0">
                    <a:pos x="19" y="0"/>
                  </a:cxn>
                  <a:cxn ang="0">
                    <a:pos x="0" y="12"/>
                  </a:cxn>
                  <a:cxn ang="0">
                    <a:pos x="38" y="44"/>
                  </a:cxn>
                  <a:cxn ang="0">
                    <a:pos x="105" y="111"/>
                  </a:cxn>
                  <a:cxn ang="0">
                    <a:pos x="167" y="176"/>
                  </a:cxn>
                  <a:cxn ang="0">
                    <a:pos x="208" y="210"/>
                  </a:cxn>
                  <a:cxn ang="0">
                    <a:pos x="219" y="210"/>
                  </a:cxn>
                  <a:cxn ang="0">
                    <a:pos x="231" y="195"/>
                  </a:cxn>
                </a:cxnLst>
                <a:rect l="0" t="0" r="r" b="b"/>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endParaRPr lang="en-US"/>
              </a:p>
            </p:txBody>
          </p:sp>
          <p:sp>
            <p:nvSpPr>
              <p:cNvPr id="1088542" name="Freeform 30"/>
              <p:cNvSpPr>
                <a:spLocks/>
              </p:cNvSpPr>
              <p:nvPr/>
            </p:nvSpPr>
            <p:spPr bwMode="auto">
              <a:xfrm>
                <a:off x="1721" y="2121"/>
                <a:ext cx="81" cy="83"/>
              </a:xfrm>
              <a:custGeom>
                <a:avLst/>
                <a:gdLst/>
                <a:ahLst/>
                <a:cxnLst>
                  <a:cxn ang="0">
                    <a:pos x="160" y="140"/>
                  </a:cxn>
                  <a:cxn ang="0">
                    <a:pos x="93" y="43"/>
                  </a:cxn>
                  <a:cxn ang="0">
                    <a:pos x="29" y="6"/>
                  </a:cxn>
                  <a:cxn ang="0">
                    <a:pos x="0" y="0"/>
                  </a:cxn>
                  <a:cxn ang="0">
                    <a:pos x="7" y="19"/>
                  </a:cxn>
                  <a:cxn ang="0">
                    <a:pos x="81" y="74"/>
                  </a:cxn>
                  <a:cxn ang="0">
                    <a:pos x="152" y="160"/>
                  </a:cxn>
                  <a:cxn ang="0">
                    <a:pos x="163" y="167"/>
                  </a:cxn>
                  <a:cxn ang="0">
                    <a:pos x="160" y="140"/>
                  </a:cxn>
                </a:cxnLst>
                <a:rect l="0" t="0" r="r" b="b"/>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endParaRPr lang="en-US"/>
              </a:p>
            </p:txBody>
          </p:sp>
          <p:sp>
            <p:nvSpPr>
              <p:cNvPr id="1088543" name="Freeform 31"/>
              <p:cNvSpPr>
                <a:spLocks/>
              </p:cNvSpPr>
              <p:nvPr/>
            </p:nvSpPr>
            <p:spPr bwMode="auto">
              <a:xfrm>
                <a:off x="1724" y="2202"/>
                <a:ext cx="55" cy="63"/>
              </a:xfrm>
              <a:custGeom>
                <a:avLst/>
                <a:gdLst/>
                <a:ahLst/>
                <a:cxnLst>
                  <a:cxn ang="0">
                    <a:pos x="104" y="96"/>
                  </a:cxn>
                  <a:cxn ang="0">
                    <a:pos x="51" y="22"/>
                  </a:cxn>
                  <a:cxn ang="0">
                    <a:pos x="3" y="0"/>
                  </a:cxn>
                  <a:cxn ang="0">
                    <a:pos x="0" y="22"/>
                  </a:cxn>
                  <a:cxn ang="0">
                    <a:pos x="22" y="59"/>
                  </a:cxn>
                  <a:cxn ang="0">
                    <a:pos x="81" y="108"/>
                  </a:cxn>
                  <a:cxn ang="0">
                    <a:pos x="97" y="126"/>
                  </a:cxn>
                  <a:cxn ang="0">
                    <a:pos x="109" y="117"/>
                  </a:cxn>
                  <a:cxn ang="0">
                    <a:pos x="104" y="96"/>
                  </a:cxn>
                </a:cxnLst>
                <a:rect l="0" t="0" r="r" b="b"/>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endParaRPr lang="en-US"/>
              </a:p>
            </p:txBody>
          </p:sp>
          <p:sp>
            <p:nvSpPr>
              <p:cNvPr id="1088544" name="Freeform 32"/>
              <p:cNvSpPr>
                <a:spLocks/>
              </p:cNvSpPr>
              <p:nvPr/>
            </p:nvSpPr>
            <p:spPr bwMode="auto">
              <a:xfrm>
                <a:off x="1728" y="2285"/>
                <a:ext cx="70" cy="71"/>
              </a:xfrm>
              <a:custGeom>
                <a:avLst/>
                <a:gdLst/>
                <a:ahLst/>
                <a:cxnLst>
                  <a:cxn ang="0">
                    <a:pos x="139" y="143"/>
                  </a:cxn>
                  <a:cxn ang="0">
                    <a:pos x="120" y="121"/>
                  </a:cxn>
                  <a:cxn ang="0">
                    <a:pos x="81" y="62"/>
                  </a:cxn>
                  <a:cxn ang="0">
                    <a:pos x="24" y="0"/>
                  </a:cxn>
                  <a:cxn ang="0">
                    <a:pos x="0" y="0"/>
                  </a:cxn>
                  <a:cxn ang="0">
                    <a:pos x="9" y="22"/>
                  </a:cxn>
                  <a:cxn ang="0">
                    <a:pos x="53" y="81"/>
                  </a:cxn>
                  <a:cxn ang="0">
                    <a:pos x="97" y="140"/>
                  </a:cxn>
                  <a:cxn ang="0">
                    <a:pos x="139" y="143"/>
                  </a:cxn>
                </a:cxnLst>
                <a:rect l="0" t="0" r="r" b="b"/>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endParaRPr lang="en-US"/>
              </a:p>
            </p:txBody>
          </p:sp>
          <p:sp>
            <p:nvSpPr>
              <p:cNvPr id="1088545" name="Freeform 33"/>
              <p:cNvSpPr>
                <a:spLocks/>
              </p:cNvSpPr>
              <p:nvPr/>
            </p:nvSpPr>
            <p:spPr bwMode="auto">
              <a:xfrm>
                <a:off x="1823" y="1693"/>
                <a:ext cx="213" cy="791"/>
              </a:xfrm>
              <a:custGeom>
                <a:avLst/>
                <a:gdLst/>
                <a:ahLst/>
                <a:cxnLst>
                  <a:cxn ang="0">
                    <a:pos x="61" y="193"/>
                  </a:cxn>
                  <a:cxn ang="0">
                    <a:pos x="76" y="280"/>
                  </a:cxn>
                  <a:cxn ang="0">
                    <a:pos x="40" y="339"/>
                  </a:cxn>
                  <a:cxn ang="0">
                    <a:pos x="44" y="421"/>
                  </a:cxn>
                  <a:cxn ang="0">
                    <a:pos x="66" y="486"/>
                  </a:cxn>
                  <a:cxn ang="0">
                    <a:pos x="31" y="552"/>
                  </a:cxn>
                  <a:cxn ang="0">
                    <a:pos x="68" y="667"/>
                  </a:cxn>
                  <a:cxn ang="0">
                    <a:pos x="25" y="763"/>
                  </a:cxn>
                  <a:cxn ang="0">
                    <a:pos x="46" y="858"/>
                  </a:cxn>
                  <a:cxn ang="0">
                    <a:pos x="59" y="927"/>
                  </a:cxn>
                  <a:cxn ang="0">
                    <a:pos x="15" y="985"/>
                  </a:cxn>
                  <a:cxn ang="0">
                    <a:pos x="40" y="1108"/>
                  </a:cxn>
                  <a:cxn ang="0">
                    <a:pos x="37" y="1174"/>
                  </a:cxn>
                  <a:cxn ang="0">
                    <a:pos x="0" y="1255"/>
                  </a:cxn>
                  <a:cxn ang="0">
                    <a:pos x="22" y="1323"/>
                  </a:cxn>
                  <a:cxn ang="0">
                    <a:pos x="25" y="1387"/>
                  </a:cxn>
                  <a:cxn ang="0">
                    <a:pos x="31" y="1453"/>
                  </a:cxn>
                  <a:cxn ang="0">
                    <a:pos x="61" y="1512"/>
                  </a:cxn>
                  <a:cxn ang="0">
                    <a:pos x="66" y="1582"/>
                  </a:cxn>
                  <a:cxn ang="0">
                    <a:pos x="161" y="1523"/>
                  </a:cxn>
                  <a:cxn ang="0">
                    <a:pos x="275" y="1508"/>
                  </a:cxn>
                  <a:cxn ang="0">
                    <a:pos x="353" y="1475"/>
                  </a:cxn>
                  <a:cxn ang="0">
                    <a:pos x="377" y="1431"/>
                  </a:cxn>
                  <a:cxn ang="0">
                    <a:pos x="386" y="1344"/>
                  </a:cxn>
                  <a:cxn ang="0">
                    <a:pos x="368" y="1229"/>
                  </a:cxn>
                  <a:cxn ang="0">
                    <a:pos x="349" y="1167"/>
                  </a:cxn>
                  <a:cxn ang="0">
                    <a:pos x="361" y="1093"/>
                  </a:cxn>
                  <a:cxn ang="0">
                    <a:pos x="325" y="1013"/>
                  </a:cxn>
                  <a:cxn ang="0">
                    <a:pos x="375" y="949"/>
                  </a:cxn>
                  <a:cxn ang="0">
                    <a:pos x="338" y="858"/>
                  </a:cxn>
                  <a:cxn ang="0">
                    <a:pos x="319" y="772"/>
                  </a:cxn>
                  <a:cxn ang="0">
                    <a:pos x="392" y="707"/>
                  </a:cxn>
                  <a:cxn ang="0">
                    <a:pos x="368" y="660"/>
                  </a:cxn>
                  <a:cxn ang="0">
                    <a:pos x="368" y="579"/>
                  </a:cxn>
                  <a:cxn ang="0">
                    <a:pos x="334" y="527"/>
                  </a:cxn>
                  <a:cxn ang="0">
                    <a:pos x="361" y="465"/>
                  </a:cxn>
                  <a:cxn ang="0">
                    <a:pos x="338" y="413"/>
                  </a:cxn>
                  <a:cxn ang="0">
                    <a:pos x="338" y="369"/>
                  </a:cxn>
                  <a:cxn ang="0">
                    <a:pos x="362" y="329"/>
                  </a:cxn>
                  <a:cxn ang="0">
                    <a:pos x="331" y="279"/>
                  </a:cxn>
                  <a:cxn ang="0">
                    <a:pos x="325" y="205"/>
                  </a:cxn>
                  <a:cxn ang="0">
                    <a:pos x="407" y="112"/>
                  </a:cxn>
                  <a:cxn ang="0">
                    <a:pos x="427" y="13"/>
                  </a:cxn>
                  <a:cxn ang="0">
                    <a:pos x="377" y="13"/>
                  </a:cxn>
                  <a:cxn ang="0">
                    <a:pos x="235" y="90"/>
                  </a:cxn>
                  <a:cxn ang="0">
                    <a:pos x="117" y="134"/>
                  </a:cxn>
                </a:cxnLst>
                <a:rect l="0" t="0" r="r" b="b"/>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endParaRPr lang="en-US"/>
              </a:p>
            </p:txBody>
          </p:sp>
          <p:sp>
            <p:nvSpPr>
              <p:cNvPr id="1088546" name="Freeform 34"/>
              <p:cNvSpPr>
                <a:spLocks/>
              </p:cNvSpPr>
              <p:nvPr/>
            </p:nvSpPr>
            <p:spPr bwMode="auto">
              <a:xfrm>
                <a:off x="1674" y="1687"/>
                <a:ext cx="381" cy="809"/>
              </a:xfrm>
              <a:custGeom>
                <a:avLst/>
                <a:gdLst/>
                <a:ahLst/>
                <a:cxnLst>
                  <a:cxn ang="0">
                    <a:pos x="498" y="1520"/>
                  </a:cxn>
                  <a:cxn ang="0">
                    <a:pos x="350" y="1572"/>
                  </a:cxn>
                  <a:cxn ang="0">
                    <a:pos x="61" y="1310"/>
                  </a:cxn>
                  <a:cxn ang="0">
                    <a:pos x="46" y="1354"/>
                  </a:cxn>
                  <a:cxn ang="0">
                    <a:pos x="361" y="1619"/>
                  </a:cxn>
                  <a:cxn ang="0">
                    <a:pos x="513" y="1538"/>
                  </a:cxn>
                  <a:cxn ang="0">
                    <a:pos x="720" y="1470"/>
                  </a:cxn>
                  <a:cxn ang="0">
                    <a:pos x="711" y="1354"/>
                  </a:cxn>
                  <a:cxn ang="0">
                    <a:pos x="670" y="1226"/>
                  </a:cxn>
                  <a:cxn ang="0">
                    <a:pos x="689" y="1124"/>
                  </a:cxn>
                  <a:cxn ang="0">
                    <a:pos x="645" y="1024"/>
                  </a:cxn>
                  <a:cxn ang="0">
                    <a:pos x="667" y="906"/>
                  </a:cxn>
                  <a:cxn ang="0">
                    <a:pos x="684" y="789"/>
                  </a:cxn>
                  <a:cxn ang="0">
                    <a:pos x="689" y="641"/>
                  </a:cxn>
                  <a:cxn ang="0">
                    <a:pos x="660" y="517"/>
                  </a:cxn>
                  <a:cxn ang="0">
                    <a:pos x="645" y="418"/>
                  </a:cxn>
                  <a:cxn ang="0">
                    <a:pos x="682" y="334"/>
                  </a:cxn>
                  <a:cxn ang="0">
                    <a:pos x="662" y="191"/>
                  </a:cxn>
                  <a:cxn ang="0">
                    <a:pos x="756" y="16"/>
                  </a:cxn>
                  <a:cxn ang="0">
                    <a:pos x="714" y="53"/>
                  </a:cxn>
                  <a:cxn ang="0">
                    <a:pos x="618" y="213"/>
                  </a:cxn>
                  <a:cxn ang="0">
                    <a:pos x="478" y="345"/>
                  </a:cxn>
                  <a:cxn ang="0">
                    <a:pos x="623" y="297"/>
                  </a:cxn>
                  <a:cxn ang="0">
                    <a:pos x="611" y="390"/>
                  </a:cxn>
                  <a:cxn ang="0">
                    <a:pos x="541" y="487"/>
                  </a:cxn>
                  <a:cxn ang="0">
                    <a:pos x="640" y="465"/>
                  </a:cxn>
                  <a:cxn ang="0">
                    <a:pos x="615" y="539"/>
                  </a:cxn>
                  <a:cxn ang="0">
                    <a:pos x="608" y="619"/>
                  </a:cxn>
                  <a:cxn ang="0">
                    <a:pos x="463" y="727"/>
                  </a:cxn>
                  <a:cxn ang="0">
                    <a:pos x="625" y="654"/>
                  </a:cxn>
                  <a:cxn ang="0">
                    <a:pos x="684" y="727"/>
                  </a:cxn>
                  <a:cxn ang="0">
                    <a:pos x="586" y="796"/>
                  </a:cxn>
                  <a:cxn ang="0">
                    <a:pos x="405" y="885"/>
                  </a:cxn>
                  <a:cxn ang="0">
                    <a:pos x="611" y="848"/>
                  </a:cxn>
                  <a:cxn ang="0">
                    <a:pos x="652" y="984"/>
                  </a:cxn>
                  <a:cxn ang="0">
                    <a:pos x="410" y="1050"/>
                  </a:cxn>
                  <a:cxn ang="0">
                    <a:pos x="541" y="1046"/>
                  </a:cxn>
                  <a:cxn ang="0">
                    <a:pos x="625" y="1087"/>
                  </a:cxn>
                  <a:cxn ang="0">
                    <a:pos x="623" y="1168"/>
                  </a:cxn>
                  <a:cxn ang="0">
                    <a:pos x="390" y="1214"/>
                  </a:cxn>
                  <a:cxn ang="0">
                    <a:pos x="506" y="1214"/>
                  </a:cxn>
                  <a:cxn ang="0">
                    <a:pos x="637" y="1192"/>
                  </a:cxn>
                  <a:cxn ang="0">
                    <a:pos x="522" y="1303"/>
                  </a:cxn>
                  <a:cxn ang="0">
                    <a:pos x="390" y="1366"/>
                  </a:cxn>
                  <a:cxn ang="0">
                    <a:pos x="556" y="1307"/>
                  </a:cxn>
                  <a:cxn ang="0">
                    <a:pos x="655" y="1285"/>
                  </a:cxn>
                  <a:cxn ang="0">
                    <a:pos x="652" y="1381"/>
                  </a:cxn>
                  <a:cxn ang="0">
                    <a:pos x="667" y="1462"/>
                  </a:cxn>
                </a:cxnLst>
                <a:rect l="0" t="0" r="r" b="b"/>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endParaRPr lang="en-US"/>
              </a:p>
            </p:txBody>
          </p:sp>
          <p:sp>
            <p:nvSpPr>
              <p:cNvPr id="1088547" name="Freeform 35"/>
              <p:cNvSpPr>
                <a:spLocks/>
              </p:cNvSpPr>
              <p:nvPr/>
            </p:nvSpPr>
            <p:spPr bwMode="auto">
              <a:xfrm>
                <a:off x="1876" y="2381"/>
                <a:ext cx="110" cy="36"/>
              </a:xfrm>
              <a:custGeom>
                <a:avLst/>
                <a:gdLst/>
                <a:ahLst/>
                <a:cxnLst>
                  <a:cxn ang="0">
                    <a:pos x="0" y="59"/>
                  </a:cxn>
                  <a:cxn ang="0">
                    <a:pos x="88" y="56"/>
                  </a:cxn>
                  <a:cxn ang="0">
                    <a:pos x="122" y="37"/>
                  </a:cxn>
                  <a:cxn ang="0">
                    <a:pos x="151" y="15"/>
                  </a:cxn>
                  <a:cxn ang="0">
                    <a:pos x="205" y="0"/>
                  </a:cxn>
                  <a:cxn ang="0">
                    <a:pos x="220" y="15"/>
                  </a:cxn>
                  <a:cxn ang="0">
                    <a:pos x="197" y="22"/>
                  </a:cxn>
                  <a:cxn ang="0">
                    <a:pos x="159" y="42"/>
                  </a:cxn>
                  <a:cxn ang="0">
                    <a:pos x="138" y="56"/>
                  </a:cxn>
                  <a:cxn ang="0">
                    <a:pos x="103" y="66"/>
                  </a:cxn>
                  <a:cxn ang="0">
                    <a:pos x="48" y="71"/>
                  </a:cxn>
                  <a:cxn ang="0">
                    <a:pos x="4" y="73"/>
                  </a:cxn>
                  <a:cxn ang="0">
                    <a:pos x="0" y="59"/>
                  </a:cxn>
                </a:cxnLst>
                <a:rect l="0" t="0" r="r" b="b"/>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endParaRPr lang="en-US"/>
              </a:p>
            </p:txBody>
          </p:sp>
          <p:sp>
            <p:nvSpPr>
              <p:cNvPr id="1088548" name="Freeform 36"/>
              <p:cNvSpPr>
                <a:spLocks/>
              </p:cNvSpPr>
              <p:nvPr/>
            </p:nvSpPr>
            <p:spPr bwMode="auto">
              <a:xfrm>
                <a:off x="1707" y="1590"/>
                <a:ext cx="320" cy="174"/>
              </a:xfrm>
              <a:custGeom>
                <a:avLst/>
                <a:gdLst/>
                <a:ahLst/>
                <a:cxnLst>
                  <a:cxn ang="0">
                    <a:pos x="19" y="40"/>
                  </a:cxn>
                  <a:cxn ang="0">
                    <a:pos x="96" y="44"/>
                  </a:cxn>
                  <a:cxn ang="0">
                    <a:pos x="176" y="47"/>
                  </a:cxn>
                  <a:cxn ang="0">
                    <a:pos x="228" y="47"/>
                  </a:cxn>
                  <a:cxn ang="0">
                    <a:pos x="269" y="37"/>
                  </a:cxn>
                  <a:cxn ang="0">
                    <a:pos x="336" y="18"/>
                  </a:cxn>
                  <a:cxn ang="0">
                    <a:pos x="368" y="0"/>
                  </a:cxn>
                  <a:cxn ang="0">
                    <a:pos x="411" y="25"/>
                  </a:cxn>
                  <a:cxn ang="0">
                    <a:pos x="483" y="74"/>
                  </a:cxn>
                  <a:cxn ang="0">
                    <a:pos x="534" y="110"/>
                  </a:cxn>
                  <a:cxn ang="0">
                    <a:pos x="600" y="156"/>
                  </a:cxn>
                  <a:cxn ang="0">
                    <a:pos x="640" y="192"/>
                  </a:cxn>
                  <a:cxn ang="0">
                    <a:pos x="603" y="223"/>
                  </a:cxn>
                  <a:cxn ang="0">
                    <a:pos x="566" y="257"/>
                  </a:cxn>
                  <a:cxn ang="0">
                    <a:pos x="507" y="282"/>
                  </a:cxn>
                  <a:cxn ang="0">
                    <a:pos x="446" y="308"/>
                  </a:cxn>
                  <a:cxn ang="0">
                    <a:pos x="390" y="330"/>
                  </a:cxn>
                  <a:cxn ang="0">
                    <a:pos x="338" y="338"/>
                  </a:cxn>
                  <a:cxn ang="0">
                    <a:pos x="284" y="348"/>
                  </a:cxn>
                  <a:cxn ang="0">
                    <a:pos x="217" y="301"/>
                  </a:cxn>
                  <a:cxn ang="0">
                    <a:pos x="167" y="260"/>
                  </a:cxn>
                  <a:cxn ang="0">
                    <a:pos x="108" y="208"/>
                  </a:cxn>
                  <a:cxn ang="0">
                    <a:pos x="59" y="156"/>
                  </a:cxn>
                  <a:cxn ang="0">
                    <a:pos x="22" y="121"/>
                  </a:cxn>
                  <a:cxn ang="0">
                    <a:pos x="0" y="69"/>
                  </a:cxn>
                  <a:cxn ang="0">
                    <a:pos x="19" y="40"/>
                  </a:cxn>
                </a:cxnLst>
                <a:rect l="0" t="0" r="r" b="b"/>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endParaRPr lang="en-US"/>
              </a:p>
            </p:txBody>
          </p:sp>
          <p:sp>
            <p:nvSpPr>
              <p:cNvPr id="1088549" name="Freeform 37"/>
              <p:cNvSpPr>
                <a:spLocks/>
              </p:cNvSpPr>
              <p:nvPr/>
            </p:nvSpPr>
            <p:spPr bwMode="auto">
              <a:xfrm>
                <a:off x="1699" y="1585"/>
                <a:ext cx="345" cy="202"/>
              </a:xfrm>
              <a:custGeom>
                <a:avLst/>
                <a:gdLst/>
                <a:ahLst/>
                <a:cxnLst>
                  <a:cxn ang="0">
                    <a:pos x="338" y="346"/>
                  </a:cxn>
                  <a:cxn ang="0">
                    <a:pos x="448" y="316"/>
                  </a:cxn>
                  <a:cxn ang="0">
                    <a:pos x="536" y="278"/>
                  </a:cxn>
                  <a:cxn ang="0">
                    <a:pos x="599" y="233"/>
                  </a:cxn>
                  <a:cxn ang="0">
                    <a:pos x="624" y="207"/>
                  </a:cxn>
                  <a:cxn ang="0">
                    <a:pos x="534" y="123"/>
                  </a:cxn>
                  <a:cxn ang="0">
                    <a:pos x="460" y="78"/>
                  </a:cxn>
                  <a:cxn ang="0">
                    <a:pos x="389" y="35"/>
                  </a:cxn>
                  <a:cxn ang="0">
                    <a:pos x="374" y="35"/>
                  </a:cxn>
                  <a:cxn ang="0">
                    <a:pos x="330" y="50"/>
                  </a:cxn>
                  <a:cxn ang="0">
                    <a:pos x="271" y="66"/>
                  </a:cxn>
                  <a:cxn ang="0">
                    <a:pos x="166" y="74"/>
                  </a:cxn>
                  <a:cxn ang="0">
                    <a:pos x="63" y="71"/>
                  </a:cxn>
                  <a:cxn ang="0">
                    <a:pos x="36" y="74"/>
                  </a:cxn>
                  <a:cxn ang="0">
                    <a:pos x="36" y="93"/>
                  </a:cxn>
                  <a:cxn ang="0">
                    <a:pos x="58" y="123"/>
                  </a:cxn>
                  <a:cxn ang="0">
                    <a:pos x="100" y="177"/>
                  </a:cxn>
                  <a:cxn ang="0">
                    <a:pos x="154" y="220"/>
                  </a:cxn>
                  <a:cxn ang="0">
                    <a:pos x="221" y="285"/>
                  </a:cxn>
                  <a:cxn ang="0">
                    <a:pos x="283" y="331"/>
                  </a:cxn>
                  <a:cxn ang="0">
                    <a:pos x="323" y="359"/>
                  </a:cxn>
                  <a:cxn ang="0">
                    <a:pos x="335" y="387"/>
                  </a:cxn>
                  <a:cxn ang="0">
                    <a:pos x="320" y="405"/>
                  </a:cxn>
                  <a:cxn ang="0">
                    <a:pos x="298" y="395"/>
                  </a:cxn>
                  <a:cxn ang="0">
                    <a:pos x="234" y="337"/>
                  </a:cxn>
                  <a:cxn ang="0">
                    <a:pos x="154" y="270"/>
                  </a:cxn>
                  <a:cxn ang="0">
                    <a:pos x="95" y="220"/>
                  </a:cxn>
                  <a:cxn ang="0">
                    <a:pos x="56" y="177"/>
                  </a:cxn>
                  <a:cxn ang="0">
                    <a:pos x="22" y="130"/>
                  </a:cxn>
                  <a:cxn ang="0">
                    <a:pos x="7" y="100"/>
                  </a:cxn>
                  <a:cxn ang="0">
                    <a:pos x="0" y="66"/>
                  </a:cxn>
                  <a:cxn ang="0">
                    <a:pos x="10" y="44"/>
                  </a:cxn>
                  <a:cxn ang="0">
                    <a:pos x="35" y="35"/>
                  </a:cxn>
                  <a:cxn ang="0">
                    <a:pos x="78" y="37"/>
                  </a:cxn>
                  <a:cxn ang="0">
                    <a:pos x="162" y="50"/>
                  </a:cxn>
                  <a:cxn ang="0">
                    <a:pos x="233" y="50"/>
                  </a:cxn>
                  <a:cxn ang="0">
                    <a:pos x="283" y="35"/>
                  </a:cxn>
                  <a:cxn ang="0">
                    <a:pos x="342" y="22"/>
                  </a:cxn>
                  <a:cxn ang="0">
                    <a:pos x="367" y="0"/>
                  </a:cxn>
                  <a:cxn ang="0">
                    <a:pos x="394" y="0"/>
                  </a:cxn>
                  <a:cxn ang="0">
                    <a:pos x="456" y="37"/>
                  </a:cxn>
                  <a:cxn ang="0">
                    <a:pos x="521" y="88"/>
                  </a:cxn>
                  <a:cxn ang="0">
                    <a:pos x="592" y="133"/>
                  </a:cxn>
                  <a:cxn ang="0">
                    <a:pos x="632" y="162"/>
                  </a:cxn>
                  <a:cxn ang="0">
                    <a:pos x="673" y="189"/>
                  </a:cxn>
                  <a:cxn ang="0">
                    <a:pos x="691" y="199"/>
                  </a:cxn>
                  <a:cxn ang="0">
                    <a:pos x="680" y="219"/>
                  </a:cxn>
                  <a:cxn ang="0">
                    <a:pos x="651" y="236"/>
                  </a:cxn>
                  <a:cxn ang="0">
                    <a:pos x="617" y="266"/>
                  </a:cxn>
                  <a:cxn ang="0">
                    <a:pos x="584" y="278"/>
                  </a:cxn>
                  <a:cxn ang="0">
                    <a:pos x="527" y="303"/>
                  </a:cxn>
                  <a:cxn ang="0">
                    <a:pos x="484" y="322"/>
                  </a:cxn>
                  <a:cxn ang="0">
                    <a:pos x="438" y="350"/>
                  </a:cxn>
                  <a:cxn ang="0">
                    <a:pos x="389" y="359"/>
                  </a:cxn>
                  <a:cxn ang="0">
                    <a:pos x="350" y="361"/>
                  </a:cxn>
                  <a:cxn ang="0">
                    <a:pos x="338" y="346"/>
                  </a:cxn>
                </a:cxnLst>
                <a:rect l="0" t="0" r="r" b="b"/>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endParaRPr lang="en-US"/>
              </a:p>
            </p:txBody>
          </p:sp>
          <p:sp>
            <p:nvSpPr>
              <p:cNvPr id="1088550" name="Freeform 38"/>
              <p:cNvSpPr>
                <a:spLocks/>
              </p:cNvSpPr>
              <p:nvPr/>
            </p:nvSpPr>
            <p:spPr bwMode="auto">
              <a:xfrm>
                <a:off x="1895" y="1738"/>
                <a:ext cx="109" cy="70"/>
              </a:xfrm>
              <a:custGeom>
                <a:avLst/>
                <a:gdLst/>
                <a:ahLst/>
                <a:cxnLst>
                  <a:cxn ang="0">
                    <a:pos x="185" y="16"/>
                  </a:cxn>
                  <a:cxn ang="0">
                    <a:pos x="139" y="53"/>
                  </a:cxn>
                  <a:cxn ang="0">
                    <a:pos x="96" y="87"/>
                  </a:cxn>
                  <a:cxn ang="0">
                    <a:pos x="35" y="109"/>
                  </a:cxn>
                  <a:cxn ang="0">
                    <a:pos x="0" y="120"/>
                  </a:cxn>
                  <a:cxn ang="0">
                    <a:pos x="28" y="139"/>
                  </a:cxn>
                  <a:cxn ang="0">
                    <a:pos x="72" y="132"/>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8" name="Group 39"/>
            <p:cNvGrpSpPr>
              <a:grpSpLocks/>
            </p:cNvGrpSpPr>
            <p:nvPr/>
          </p:nvGrpSpPr>
          <p:grpSpPr bwMode="auto">
            <a:xfrm>
              <a:off x="841" y="1779"/>
              <a:ext cx="403" cy="911"/>
              <a:chOff x="841" y="1779"/>
              <a:chExt cx="403" cy="911"/>
            </a:xfrm>
          </p:grpSpPr>
          <p:sp>
            <p:nvSpPr>
              <p:cNvPr id="1088552" name="Freeform 40"/>
              <p:cNvSpPr>
                <a:spLocks/>
              </p:cNvSpPr>
              <p:nvPr/>
            </p:nvSpPr>
            <p:spPr bwMode="auto">
              <a:xfrm>
                <a:off x="849" y="1819"/>
                <a:ext cx="212"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9" y="1594"/>
                  </a:cxn>
                  <a:cxn ang="0">
                    <a:pos x="192" y="1573"/>
                  </a:cxn>
                  <a:cxn ang="0">
                    <a:pos x="170" y="1541"/>
                  </a:cxn>
                  <a:cxn ang="0">
                    <a:pos x="133" y="1499"/>
                  </a:cxn>
                  <a:cxn ang="0">
                    <a:pos x="84" y="1455"/>
                  </a:cxn>
                  <a:cxn ang="0">
                    <a:pos x="59" y="1396"/>
                  </a:cxn>
                  <a:cxn ang="0">
                    <a:pos x="0" y="1346"/>
                  </a:cxn>
                  <a:cxn ang="0">
                    <a:pos x="0" y="1315"/>
                  </a:cxn>
                  <a:cxn ang="0">
                    <a:pos x="32" y="1276"/>
                  </a:cxn>
                  <a:cxn ang="0">
                    <a:pos x="44" y="1225"/>
                  </a:cxn>
                  <a:cxn ang="0">
                    <a:pos x="37" y="1198"/>
                  </a:cxn>
                  <a:cxn ang="0">
                    <a:pos x="22" y="1154"/>
                  </a:cxn>
                  <a:cxn ang="0">
                    <a:pos x="17" y="1123"/>
                  </a:cxn>
                  <a:cxn ang="0">
                    <a:pos x="40" y="1074"/>
                  </a:cxn>
                  <a:cxn ang="0">
                    <a:pos x="40" y="1041"/>
                  </a:cxn>
                  <a:cxn ang="0">
                    <a:pos x="15" y="975"/>
                  </a:cxn>
                  <a:cxn ang="0">
                    <a:pos x="15" y="938"/>
                  </a:cxn>
                  <a:cxn ang="0">
                    <a:pos x="29" y="909"/>
                  </a:cxn>
                  <a:cxn ang="0">
                    <a:pos x="54" y="875"/>
                  </a:cxn>
                  <a:cxn ang="0">
                    <a:pos x="52" y="816"/>
                  </a:cxn>
                  <a:cxn ang="0">
                    <a:pos x="37" y="769"/>
                  </a:cxn>
                  <a:cxn ang="0">
                    <a:pos x="52" y="713"/>
                  </a:cxn>
                  <a:cxn ang="0">
                    <a:pos x="66" y="699"/>
                  </a:cxn>
                  <a:cxn ang="0">
                    <a:pos x="54" y="647"/>
                  </a:cxn>
                  <a:cxn ang="0">
                    <a:pos x="22" y="592"/>
                  </a:cxn>
                  <a:cxn ang="0">
                    <a:pos x="15" y="557"/>
                  </a:cxn>
                  <a:cxn ang="0">
                    <a:pos x="22" y="523"/>
                  </a:cxn>
                  <a:cxn ang="0">
                    <a:pos x="62" y="492"/>
                  </a:cxn>
                  <a:cxn ang="0">
                    <a:pos x="59" y="468"/>
                  </a:cxn>
                  <a:cxn ang="0">
                    <a:pos x="17" y="390"/>
                  </a:cxn>
                  <a:cxn ang="0">
                    <a:pos x="3" y="328"/>
                  </a:cxn>
                  <a:cxn ang="0">
                    <a:pos x="15" y="294"/>
                  </a:cxn>
                  <a:cxn ang="0">
                    <a:pos x="54" y="263"/>
                  </a:cxn>
                  <a:cxn ang="0">
                    <a:pos x="44" y="235"/>
                  </a:cxn>
                  <a:cxn ang="0">
                    <a:pos x="17" y="204"/>
                  </a:cxn>
                  <a:cxn ang="0">
                    <a:pos x="17" y="170"/>
                  </a:cxn>
                  <a:cxn ang="0">
                    <a:pos x="62" y="147"/>
                  </a:cxn>
                  <a:cxn ang="0">
                    <a:pos x="81" y="122"/>
                  </a:cxn>
                  <a:cxn ang="0">
                    <a:pos x="44" y="71"/>
                  </a:cxn>
                  <a:cxn ang="0">
                    <a:pos x="44" y="44"/>
                  </a:cxn>
                  <a:cxn ang="0">
                    <a:pos x="88" y="28"/>
                  </a:cxn>
                  <a:cxn ang="0">
                    <a:pos x="91" y="0"/>
                  </a:cxn>
                  <a:cxn ang="0">
                    <a:pos x="140" y="71"/>
                  </a:cxn>
                  <a:cxn ang="0">
                    <a:pos x="199"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88553" name="Freeform 41"/>
              <p:cNvSpPr>
                <a:spLocks/>
              </p:cNvSpPr>
              <p:nvPr/>
            </p:nvSpPr>
            <p:spPr bwMode="auto">
              <a:xfrm>
                <a:off x="841" y="1832"/>
                <a:ext cx="61" cy="654"/>
              </a:xfrm>
              <a:custGeom>
                <a:avLst/>
                <a:gdLst/>
                <a:ahLst/>
                <a:cxnLst>
                  <a:cxn ang="0">
                    <a:pos x="82" y="44"/>
                  </a:cxn>
                  <a:cxn ang="0">
                    <a:pos x="122" y="91"/>
                  </a:cxn>
                  <a:cxn ang="0">
                    <a:pos x="97" y="127"/>
                  </a:cxn>
                  <a:cxn ang="0">
                    <a:pos x="45" y="153"/>
                  </a:cxn>
                  <a:cxn ang="0">
                    <a:pos x="66" y="190"/>
                  </a:cxn>
                  <a:cxn ang="0">
                    <a:pos x="89" y="237"/>
                  </a:cxn>
                  <a:cxn ang="0">
                    <a:pos x="60" y="267"/>
                  </a:cxn>
                  <a:cxn ang="0">
                    <a:pos x="36" y="304"/>
                  </a:cxn>
                  <a:cxn ang="0">
                    <a:pos x="60" y="369"/>
                  </a:cxn>
                  <a:cxn ang="0">
                    <a:pos x="89" y="428"/>
                  </a:cxn>
                  <a:cxn ang="0">
                    <a:pos x="82" y="480"/>
                  </a:cxn>
                  <a:cxn ang="0">
                    <a:pos x="45" y="524"/>
                  </a:cxn>
                  <a:cxn ang="0">
                    <a:pos x="88" y="617"/>
                  </a:cxn>
                  <a:cxn ang="0">
                    <a:pos x="104" y="676"/>
                  </a:cxn>
                  <a:cxn ang="0">
                    <a:pos x="73" y="719"/>
                  </a:cxn>
                  <a:cxn ang="0">
                    <a:pos x="80" y="786"/>
                  </a:cxn>
                  <a:cxn ang="0">
                    <a:pos x="101" y="852"/>
                  </a:cxn>
                  <a:cxn ang="0">
                    <a:pos x="75" y="889"/>
                  </a:cxn>
                  <a:cxn ang="0">
                    <a:pos x="39" y="933"/>
                  </a:cxn>
                  <a:cxn ang="0">
                    <a:pos x="75" y="1013"/>
                  </a:cxn>
                  <a:cxn ang="0">
                    <a:pos x="89" y="1068"/>
                  </a:cxn>
                  <a:cxn ang="0">
                    <a:pos x="58" y="1080"/>
                  </a:cxn>
                  <a:cxn ang="0">
                    <a:pos x="66" y="1168"/>
                  </a:cxn>
                  <a:cxn ang="0">
                    <a:pos x="82" y="1214"/>
                  </a:cxn>
                  <a:cxn ang="0">
                    <a:pos x="58" y="1266"/>
                  </a:cxn>
                  <a:cxn ang="0">
                    <a:pos x="2" y="1294"/>
                  </a:cxn>
                  <a:cxn ang="0">
                    <a:pos x="44" y="1205"/>
                  </a:cxn>
                  <a:cxn ang="0">
                    <a:pos x="24" y="1131"/>
                  </a:cxn>
                  <a:cxn ang="0">
                    <a:pos x="29" y="1068"/>
                  </a:cxn>
                  <a:cxn ang="0">
                    <a:pos x="45" y="1037"/>
                  </a:cxn>
                  <a:cxn ang="0">
                    <a:pos x="10" y="957"/>
                  </a:cxn>
                  <a:cxn ang="0">
                    <a:pos x="10" y="877"/>
                  </a:cxn>
                  <a:cxn ang="0">
                    <a:pos x="54" y="840"/>
                  </a:cxn>
                  <a:cxn ang="0">
                    <a:pos x="44" y="781"/>
                  </a:cxn>
                  <a:cxn ang="0">
                    <a:pos x="32" y="713"/>
                  </a:cxn>
                  <a:cxn ang="0">
                    <a:pos x="66" y="669"/>
                  </a:cxn>
                  <a:cxn ang="0">
                    <a:pos x="51" y="620"/>
                  </a:cxn>
                  <a:cxn ang="0">
                    <a:pos x="10" y="543"/>
                  </a:cxn>
                  <a:cxn ang="0">
                    <a:pos x="17" y="492"/>
                  </a:cxn>
                  <a:cxn ang="0">
                    <a:pos x="54" y="450"/>
                  </a:cxn>
                  <a:cxn ang="0">
                    <a:pos x="14" y="353"/>
                  </a:cxn>
                  <a:cxn ang="0">
                    <a:pos x="0" y="296"/>
                  </a:cxn>
                  <a:cxn ang="0">
                    <a:pos x="32" y="252"/>
                  </a:cxn>
                  <a:cxn ang="0">
                    <a:pos x="45" y="223"/>
                  </a:cxn>
                  <a:cxn ang="0">
                    <a:pos x="10" y="177"/>
                  </a:cxn>
                  <a:cxn ang="0">
                    <a:pos x="24" y="132"/>
                  </a:cxn>
                  <a:cxn ang="0">
                    <a:pos x="66" y="103"/>
                  </a:cxn>
                  <a:cxn ang="0">
                    <a:pos x="67" y="69"/>
                  </a:cxn>
                  <a:cxn ang="0">
                    <a:pos x="45" y="24"/>
                  </a:cxn>
                </a:cxnLst>
                <a:rect l="0" t="0" r="r" b="b"/>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endParaRPr lang="en-US"/>
              </a:p>
            </p:txBody>
          </p:sp>
          <p:sp>
            <p:nvSpPr>
              <p:cNvPr id="1088554" name="Freeform 42"/>
              <p:cNvSpPr>
                <a:spLocks/>
              </p:cNvSpPr>
              <p:nvPr/>
            </p:nvSpPr>
            <p:spPr bwMode="auto">
              <a:xfrm>
                <a:off x="1006" y="1991"/>
                <a:ext cx="58" cy="529"/>
              </a:xfrm>
              <a:custGeom>
                <a:avLst/>
                <a:gdLst/>
                <a:ahLst/>
                <a:cxnLst>
                  <a:cxn ang="0">
                    <a:pos x="104" y="29"/>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0"/>
                  </a:cxn>
                  <a:cxn ang="0">
                    <a:pos x="67" y="34"/>
                  </a:cxn>
                  <a:cxn ang="0">
                    <a:pos x="90" y="0"/>
                  </a:cxn>
                </a:cxnLst>
                <a:rect l="0" t="0" r="r" b="b"/>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88555" name="Freeform 43"/>
              <p:cNvSpPr>
                <a:spLocks/>
              </p:cNvSpPr>
              <p:nvPr/>
            </p:nvSpPr>
            <p:spPr bwMode="auto">
              <a:xfrm>
                <a:off x="914" y="1927"/>
                <a:ext cx="133" cy="114"/>
              </a:xfrm>
              <a:custGeom>
                <a:avLst/>
                <a:gdLst/>
                <a:ahLst/>
                <a:cxnLst>
                  <a:cxn ang="0">
                    <a:pos x="265" y="185"/>
                  </a:cxn>
                  <a:cxn ang="0">
                    <a:pos x="184" y="119"/>
                  </a:cxn>
                  <a:cxn ang="0">
                    <a:pos x="117" y="59"/>
                  </a:cxn>
                  <a:cxn ang="0">
                    <a:pos x="56" y="0"/>
                  </a:cxn>
                  <a:cxn ang="0">
                    <a:pos x="0" y="0"/>
                  </a:cxn>
                  <a:cxn ang="0">
                    <a:pos x="132" y="96"/>
                  </a:cxn>
                  <a:cxn ang="0">
                    <a:pos x="196" y="156"/>
                  </a:cxn>
                  <a:cxn ang="0">
                    <a:pos x="250" y="229"/>
                  </a:cxn>
                  <a:cxn ang="0">
                    <a:pos x="265" y="185"/>
                  </a:cxn>
                </a:cxnLst>
                <a:rect l="0" t="0" r="r" b="b"/>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endParaRPr lang="en-US"/>
              </a:p>
            </p:txBody>
          </p:sp>
          <p:sp>
            <p:nvSpPr>
              <p:cNvPr id="1088556" name="Freeform 44"/>
              <p:cNvSpPr>
                <a:spLocks/>
              </p:cNvSpPr>
              <p:nvPr/>
            </p:nvSpPr>
            <p:spPr bwMode="auto">
              <a:xfrm>
                <a:off x="913" y="1993"/>
                <a:ext cx="114" cy="93"/>
              </a:xfrm>
              <a:custGeom>
                <a:avLst/>
                <a:gdLst/>
                <a:ahLst/>
                <a:cxnLst>
                  <a:cxn ang="0">
                    <a:pos x="228" y="117"/>
                  </a:cxn>
                  <a:cxn ang="0">
                    <a:pos x="169" y="96"/>
                  </a:cxn>
                  <a:cxn ang="0">
                    <a:pos x="126" y="59"/>
                  </a:cxn>
                  <a:cxn ang="0">
                    <a:pos x="45" y="0"/>
                  </a:cxn>
                  <a:cxn ang="0">
                    <a:pos x="0" y="0"/>
                  </a:cxn>
                  <a:cxn ang="0">
                    <a:pos x="104" y="59"/>
                  </a:cxn>
                  <a:cxn ang="0">
                    <a:pos x="143" y="98"/>
                  </a:cxn>
                  <a:cxn ang="0">
                    <a:pos x="228" y="186"/>
                  </a:cxn>
                  <a:cxn ang="0">
                    <a:pos x="224" y="133"/>
                  </a:cxn>
                  <a:cxn ang="0">
                    <a:pos x="228" y="117"/>
                  </a:cxn>
                </a:cxnLst>
                <a:rect l="0" t="0" r="r" b="b"/>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endParaRPr lang="en-US"/>
              </a:p>
            </p:txBody>
          </p:sp>
          <p:sp>
            <p:nvSpPr>
              <p:cNvPr id="1088557" name="Freeform 45"/>
              <p:cNvSpPr>
                <a:spLocks/>
              </p:cNvSpPr>
              <p:nvPr/>
            </p:nvSpPr>
            <p:spPr bwMode="auto">
              <a:xfrm>
                <a:off x="896" y="2048"/>
                <a:ext cx="135" cy="144"/>
              </a:xfrm>
              <a:custGeom>
                <a:avLst/>
                <a:gdLst/>
                <a:ahLst/>
                <a:cxnLst>
                  <a:cxn ang="0">
                    <a:pos x="264" y="216"/>
                  </a:cxn>
                  <a:cxn ang="0">
                    <a:pos x="190" y="151"/>
                  </a:cxn>
                  <a:cxn ang="0">
                    <a:pos x="161" y="106"/>
                  </a:cxn>
                  <a:cxn ang="0">
                    <a:pos x="102" y="62"/>
                  </a:cxn>
                  <a:cxn ang="0">
                    <a:pos x="50" y="24"/>
                  </a:cxn>
                  <a:cxn ang="0">
                    <a:pos x="13" y="0"/>
                  </a:cxn>
                  <a:cxn ang="0">
                    <a:pos x="0" y="0"/>
                  </a:cxn>
                  <a:cxn ang="0">
                    <a:pos x="0" y="24"/>
                  </a:cxn>
                  <a:cxn ang="0">
                    <a:pos x="43" y="52"/>
                  </a:cxn>
                  <a:cxn ang="0">
                    <a:pos x="124" y="104"/>
                  </a:cxn>
                  <a:cxn ang="0">
                    <a:pos x="183" y="163"/>
                  </a:cxn>
                  <a:cxn ang="0">
                    <a:pos x="224" y="229"/>
                  </a:cxn>
                  <a:cxn ang="0">
                    <a:pos x="269" y="289"/>
                  </a:cxn>
                  <a:cxn ang="0">
                    <a:pos x="264" y="216"/>
                  </a:cxn>
                </a:cxnLst>
                <a:rect l="0" t="0" r="r" b="b"/>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endParaRPr lang="en-US"/>
              </a:p>
            </p:txBody>
          </p:sp>
          <p:sp>
            <p:nvSpPr>
              <p:cNvPr id="1088558" name="Freeform 46"/>
              <p:cNvSpPr>
                <a:spLocks/>
              </p:cNvSpPr>
              <p:nvPr/>
            </p:nvSpPr>
            <p:spPr bwMode="auto">
              <a:xfrm>
                <a:off x="910" y="2167"/>
                <a:ext cx="104"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88559" name="Freeform 47"/>
              <p:cNvSpPr>
                <a:spLocks/>
              </p:cNvSpPr>
              <p:nvPr/>
            </p:nvSpPr>
            <p:spPr bwMode="auto">
              <a:xfrm>
                <a:off x="897" y="2227"/>
                <a:ext cx="115" cy="105"/>
              </a:xfrm>
              <a:custGeom>
                <a:avLst/>
                <a:gdLst/>
                <a:ahLst/>
                <a:cxnLst>
                  <a:cxn ang="0">
                    <a:pos x="230" y="196"/>
                  </a:cxn>
                  <a:cxn ang="0">
                    <a:pos x="171" y="133"/>
                  </a:cxn>
                  <a:cxn ang="0">
                    <a:pos x="97" y="56"/>
                  </a:cxn>
                  <a:cxn ang="0">
                    <a:pos x="54" y="19"/>
                  </a:cxn>
                  <a:cxn ang="0">
                    <a:pos x="20" y="0"/>
                  </a:cxn>
                  <a:cxn ang="0">
                    <a:pos x="0" y="12"/>
                  </a:cxn>
                  <a:cxn ang="0">
                    <a:pos x="40" y="44"/>
                  </a:cxn>
                  <a:cxn ang="0">
                    <a:pos x="106" y="111"/>
                  </a:cxn>
                  <a:cxn ang="0">
                    <a:pos x="167" y="176"/>
                  </a:cxn>
                  <a:cxn ang="0">
                    <a:pos x="208" y="211"/>
                  </a:cxn>
                  <a:cxn ang="0">
                    <a:pos x="218" y="211"/>
                  </a:cxn>
                  <a:cxn ang="0">
                    <a:pos x="230" y="196"/>
                  </a:cxn>
                </a:cxnLst>
                <a:rect l="0" t="0" r="r" b="b"/>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88560" name="Freeform 48"/>
              <p:cNvSpPr>
                <a:spLocks/>
              </p:cNvSpPr>
              <p:nvPr/>
            </p:nvSpPr>
            <p:spPr bwMode="auto">
              <a:xfrm>
                <a:off x="911" y="2315"/>
                <a:ext cx="81" cy="83"/>
              </a:xfrm>
              <a:custGeom>
                <a:avLst/>
                <a:gdLst/>
                <a:ahLst/>
                <a:cxnLst>
                  <a:cxn ang="0">
                    <a:pos x="158" y="140"/>
                  </a:cxn>
                  <a:cxn ang="0">
                    <a:pos x="93" y="43"/>
                  </a:cxn>
                  <a:cxn ang="0">
                    <a:pos x="28" y="6"/>
                  </a:cxn>
                  <a:cxn ang="0">
                    <a:pos x="0" y="0"/>
                  </a:cxn>
                  <a:cxn ang="0">
                    <a:pos x="7" y="20"/>
                  </a:cxn>
                  <a:cxn ang="0">
                    <a:pos x="80" y="74"/>
                  </a:cxn>
                  <a:cxn ang="0">
                    <a:pos x="152" y="160"/>
                  </a:cxn>
                  <a:cxn ang="0">
                    <a:pos x="161" y="167"/>
                  </a:cxn>
                  <a:cxn ang="0">
                    <a:pos x="158" y="140"/>
                  </a:cxn>
                </a:cxnLst>
                <a:rect l="0" t="0" r="r" b="b"/>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endParaRPr lang="en-US"/>
              </a:p>
            </p:txBody>
          </p:sp>
          <p:sp>
            <p:nvSpPr>
              <p:cNvPr id="1088561" name="Freeform 49"/>
              <p:cNvSpPr>
                <a:spLocks/>
              </p:cNvSpPr>
              <p:nvPr/>
            </p:nvSpPr>
            <p:spPr bwMode="auto">
              <a:xfrm>
                <a:off x="913" y="2396"/>
                <a:ext cx="55" cy="63"/>
              </a:xfrm>
              <a:custGeom>
                <a:avLst/>
                <a:gdLst/>
                <a:ahLst/>
                <a:cxnLst>
                  <a:cxn ang="0">
                    <a:pos x="106" y="96"/>
                  </a:cxn>
                  <a:cxn ang="0">
                    <a:pos x="52" y="22"/>
                  </a:cxn>
                  <a:cxn ang="0">
                    <a:pos x="3" y="0"/>
                  </a:cxn>
                  <a:cxn ang="0">
                    <a:pos x="0" y="22"/>
                  </a:cxn>
                  <a:cxn ang="0">
                    <a:pos x="23" y="59"/>
                  </a:cxn>
                  <a:cxn ang="0">
                    <a:pos x="82" y="108"/>
                  </a:cxn>
                  <a:cxn ang="0">
                    <a:pos x="98" y="126"/>
                  </a:cxn>
                  <a:cxn ang="0">
                    <a:pos x="111" y="118"/>
                  </a:cxn>
                  <a:cxn ang="0">
                    <a:pos x="106" y="96"/>
                  </a:cxn>
                </a:cxnLst>
                <a:rect l="0" t="0" r="r" b="b"/>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endParaRPr lang="en-US"/>
              </a:p>
            </p:txBody>
          </p:sp>
          <p:sp>
            <p:nvSpPr>
              <p:cNvPr id="1088562" name="Freeform 50"/>
              <p:cNvSpPr>
                <a:spLocks/>
              </p:cNvSpPr>
              <p:nvPr/>
            </p:nvSpPr>
            <p:spPr bwMode="auto">
              <a:xfrm>
                <a:off x="918" y="2479"/>
                <a:ext cx="69" cy="71"/>
              </a:xfrm>
              <a:custGeom>
                <a:avLst/>
                <a:gdLst/>
                <a:ahLst/>
                <a:cxnLst>
                  <a:cxn ang="0">
                    <a:pos x="140" y="142"/>
                  </a:cxn>
                  <a:cxn ang="0">
                    <a:pos x="121" y="120"/>
                  </a:cxn>
                  <a:cxn ang="0">
                    <a:pos x="81" y="61"/>
                  </a:cxn>
                  <a:cxn ang="0">
                    <a:pos x="25" y="0"/>
                  </a:cxn>
                  <a:cxn ang="0">
                    <a:pos x="0" y="0"/>
                  </a:cxn>
                  <a:cxn ang="0">
                    <a:pos x="10" y="21"/>
                  </a:cxn>
                  <a:cxn ang="0">
                    <a:pos x="54" y="80"/>
                  </a:cxn>
                  <a:cxn ang="0">
                    <a:pos x="97" y="139"/>
                  </a:cxn>
                  <a:cxn ang="0">
                    <a:pos x="140" y="142"/>
                  </a:cxn>
                </a:cxnLst>
                <a:rect l="0" t="0" r="r" b="b"/>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endParaRPr lang="en-US"/>
              </a:p>
            </p:txBody>
          </p:sp>
          <p:sp>
            <p:nvSpPr>
              <p:cNvPr id="1088563" name="Freeform 51"/>
              <p:cNvSpPr>
                <a:spLocks/>
              </p:cNvSpPr>
              <p:nvPr/>
            </p:nvSpPr>
            <p:spPr bwMode="auto">
              <a:xfrm>
                <a:off x="1012" y="1887"/>
                <a:ext cx="213" cy="791"/>
              </a:xfrm>
              <a:custGeom>
                <a:avLst/>
                <a:gdLst/>
                <a:ahLst/>
                <a:cxnLst>
                  <a:cxn ang="0">
                    <a:pos x="62" y="194"/>
                  </a:cxn>
                  <a:cxn ang="0">
                    <a:pos x="77" y="281"/>
                  </a:cxn>
                  <a:cxn ang="0">
                    <a:pos x="40" y="340"/>
                  </a:cxn>
                  <a:cxn ang="0">
                    <a:pos x="44" y="421"/>
                  </a:cxn>
                  <a:cxn ang="0">
                    <a:pos x="66" y="488"/>
                  </a:cxn>
                  <a:cxn ang="0">
                    <a:pos x="32" y="553"/>
                  </a:cxn>
                  <a:cxn ang="0">
                    <a:pos x="68" y="668"/>
                  </a:cxn>
                  <a:cxn ang="0">
                    <a:pos x="25" y="764"/>
                  </a:cxn>
                  <a:cxn ang="0">
                    <a:pos x="47" y="860"/>
                  </a:cxn>
                  <a:cxn ang="0">
                    <a:pos x="59" y="928"/>
                  </a:cxn>
                  <a:cxn ang="0">
                    <a:pos x="15" y="987"/>
                  </a:cxn>
                  <a:cxn ang="0">
                    <a:pos x="40" y="1110"/>
                  </a:cxn>
                  <a:cxn ang="0">
                    <a:pos x="37" y="1175"/>
                  </a:cxn>
                  <a:cxn ang="0">
                    <a:pos x="0" y="1257"/>
                  </a:cxn>
                  <a:cxn ang="0">
                    <a:pos x="22" y="1326"/>
                  </a:cxn>
                  <a:cxn ang="0">
                    <a:pos x="25" y="1389"/>
                  </a:cxn>
                  <a:cxn ang="0">
                    <a:pos x="32" y="1456"/>
                  </a:cxn>
                  <a:cxn ang="0">
                    <a:pos x="62" y="1514"/>
                  </a:cxn>
                  <a:cxn ang="0">
                    <a:pos x="66" y="1583"/>
                  </a:cxn>
                  <a:cxn ang="0">
                    <a:pos x="161" y="1524"/>
                  </a:cxn>
                  <a:cxn ang="0">
                    <a:pos x="275" y="1509"/>
                  </a:cxn>
                  <a:cxn ang="0">
                    <a:pos x="353" y="1478"/>
                  </a:cxn>
                  <a:cxn ang="0">
                    <a:pos x="378" y="1434"/>
                  </a:cxn>
                  <a:cxn ang="0">
                    <a:pos x="386" y="1345"/>
                  </a:cxn>
                  <a:cxn ang="0">
                    <a:pos x="368" y="1230"/>
                  </a:cxn>
                  <a:cxn ang="0">
                    <a:pos x="349" y="1169"/>
                  </a:cxn>
                  <a:cxn ang="0">
                    <a:pos x="361" y="1095"/>
                  </a:cxn>
                  <a:cxn ang="0">
                    <a:pos x="326" y="1014"/>
                  </a:cxn>
                  <a:cxn ang="0">
                    <a:pos x="375" y="951"/>
                  </a:cxn>
                  <a:cxn ang="0">
                    <a:pos x="338" y="860"/>
                  </a:cxn>
                  <a:cxn ang="0">
                    <a:pos x="319" y="773"/>
                  </a:cxn>
                  <a:cxn ang="0">
                    <a:pos x="393" y="708"/>
                  </a:cxn>
                  <a:cxn ang="0">
                    <a:pos x="368" y="661"/>
                  </a:cxn>
                  <a:cxn ang="0">
                    <a:pos x="368" y="581"/>
                  </a:cxn>
                  <a:cxn ang="0">
                    <a:pos x="334" y="529"/>
                  </a:cxn>
                  <a:cxn ang="0">
                    <a:pos x="361" y="466"/>
                  </a:cxn>
                  <a:cxn ang="0">
                    <a:pos x="338" y="414"/>
                  </a:cxn>
                  <a:cxn ang="0">
                    <a:pos x="338" y="370"/>
                  </a:cxn>
                  <a:cxn ang="0">
                    <a:pos x="362" y="330"/>
                  </a:cxn>
                  <a:cxn ang="0">
                    <a:pos x="331" y="279"/>
                  </a:cxn>
                  <a:cxn ang="0">
                    <a:pos x="326" y="206"/>
                  </a:cxn>
                  <a:cxn ang="0">
                    <a:pos x="408" y="112"/>
                  </a:cxn>
                  <a:cxn ang="0">
                    <a:pos x="427" y="15"/>
                  </a:cxn>
                  <a:cxn ang="0">
                    <a:pos x="378" y="15"/>
                  </a:cxn>
                  <a:cxn ang="0">
                    <a:pos x="235" y="90"/>
                  </a:cxn>
                  <a:cxn ang="0">
                    <a:pos x="118" y="135"/>
                  </a:cxn>
                </a:cxnLst>
                <a:rect l="0" t="0" r="r" b="b"/>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endParaRPr lang="en-US"/>
              </a:p>
            </p:txBody>
          </p:sp>
          <p:sp>
            <p:nvSpPr>
              <p:cNvPr id="1088564" name="Freeform 52"/>
              <p:cNvSpPr>
                <a:spLocks/>
              </p:cNvSpPr>
              <p:nvPr/>
            </p:nvSpPr>
            <p:spPr bwMode="auto">
              <a:xfrm>
                <a:off x="863" y="1881"/>
                <a:ext cx="381" cy="809"/>
              </a:xfrm>
              <a:custGeom>
                <a:avLst/>
                <a:gdLst/>
                <a:ahLst/>
                <a:cxnLst>
                  <a:cxn ang="0">
                    <a:pos x="498" y="1521"/>
                  </a:cxn>
                  <a:cxn ang="0">
                    <a:pos x="351" y="1573"/>
                  </a:cxn>
                  <a:cxn ang="0">
                    <a:pos x="62" y="1310"/>
                  </a:cxn>
                  <a:cxn ang="0">
                    <a:pos x="47" y="1354"/>
                  </a:cxn>
                  <a:cxn ang="0">
                    <a:pos x="361" y="1619"/>
                  </a:cxn>
                  <a:cxn ang="0">
                    <a:pos x="513" y="1538"/>
                  </a:cxn>
                  <a:cxn ang="0">
                    <a:pos x="721" y="1470"/>
                  </a:cxn>
                  <a:cxn ang="0">
                    <a:pos x="711" y="1354"/>
                  </a:cxn>
                  <a:cxn ang="0">
                    <a:pos x="669" y="1227"/>
                  </a:cxn>
                  <a:cxn ang="0">
                    <a:pos x="689" y="1124"/>
                  </a:cxn>
                  <a:cxn ang="0">
                    <a:pos x="644" y="1024"/>
                  </a:cxn>
                  <a:cxn ang="0">
                    <a:pos x="667" y="907"/>
                  </a:cxn>
                  <a:cxn ang="0">
                    <a:pos x="684" y="789"/>
                  </a:cxn>
                  <a:cxn ang="0">
                    <a:pos x="689" y="642"/>
                  </a:cxn>
                  <a:cxn ang="0">
                    <a:pos x="659" y="517"/>
                  </a:cxn>
                  <a:cxn ang="0">
                    <a:pos x="644" y="419"/>
                  </a:cxn>
                  <a:cxn ang="0">
                    <a:pos x="681" y="334"/>
                  </a:cxn>
                  <a:cxn ang="0">
                    <a:pos x="662" y="192"/>
                  </a:cxn>
                  <a:cxn ang="0">
                    <a:pos x="755" y="17"/>
                  </a:cxn>
                  <a:cxn ang="0">
                    <a:pos x="714" y="54"/>
                  </a:cxn>
                  <a:cxn ang="0">
                    <a:pos x="618" y="214"/>
                  </a:cxn>
                  <a:cxn ang="0">
                    <a:pos x="479" y="345"/>
                  </a:cxn>
                  <a:cxn ang="0">
                    <a:pos x="622" y="297"/>
                  </a:cxn>
                  <a:cxn ang="0">
                    <a:pos x="610" y="390"/>
                  </a:cxn>
                  <a:cxn ang="0">
                    <a:pos x="542" y="487"/>
                  </a:cxn>
                  <a:cxn ang="0">
                    <a:pos x="640" y="465"/>
                  </a:cxn>
                  <a:cxn ang="0">
                    <a:pos x="615" y="539"/>
                  </a:cxn>
                  <a:cxn ang="0">
                    <a:pos x="609" y="620"/>
                  </a:cxn>
                  <a:cxn ang="0">
                    <a:pos x="464" y="728"/>
                  </a:cxn>
                  <a:cxn ang="0">
                    <a:pos x="625" y="654"/>
                  </a:cxn>
                  <a:cxn ang="0">
                    <a:pos x="684" y="728"/>
                  </a:cxn>
                  <a:cxn ang="0">
                    <a:pos x="585" y="796"/>
                  </a:cxn>
                  <a:cxn ang="0">
                    <a:pos x="405" y="885"/>
                  </a:cxn>
                  <a:cxn ang="0">
                    <a:pos x="610" y="848"/>
                  </a:cxn>
                  <a:cxn ang="0">
                    <a:pos x="652" y="985"/>
                  </a:cxn>
                  <a:cxn ang="0">
                    <a:pos x="409" y="1050"/>
                  </a:cxn>
                  <a:cxn ang="0">
                    <a:pos x="542" y="1046"/>
                  </a:cxn>
                  <a:cxn ang="0">
                    <a:pos x="625" y="1087"/>
                  </a:cxn>
                  <a:cxn ang="0">
                    <a:pos x="622" y="1168"/>
                  </a:cxn>
                  <a:cxn ang="0">
                    <a:pos x="390" y="1214"/>
                  </a:cxn>
                  <a:cxn ang="0">
                    <a:pos x="505" y="1214"/>
                  </a:cxn>
                  <a:cxn ang="0">
                    <a:pos x="637" y="1192"/>
                  </a:cxn>
                  <a:cxn ang="0">
                    <a:pos x="522" y="1303"/>
                  </a:cxn>
                  <a:cxn ang="0">
                    <a:pos x="390" y="1366"/>
                  </a:cxn>
                  <a:cxn ang="0">
                    <a:pos x="557" y="1307"/>
                  </a:cxn>
                  <a:cxn ang="0">
                    <a:pos x="655" y="1285"/>
                  </a:cxn>
                  <a:cxn ang="0">
                    <a:pos x="652" y="1381"/>
                  </a:cxn>
                  <a:cxn ang="0">
                    <a:pos x="667" y="1462"/>
                  </a:cxn>
                </a:cxnLst>
                <a:rect l="0" t="0" r="r" b="b"/>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88565" name="Freeform 53"/>
              <p:cNvSpPr>
                <a:spLocks/>
              </p:cNvSpPr>
              <p:nvPr/>
            </p:nvSpPr>
            <p:spPr bwMode="auto">
              <a:xfrm>
                <a:off x="1065" y="2575"/>
                <a:ext cx="110" cy="36"/>
              </a:xfrm>
              <a:custGeom>
                <a:avLst/>
                <a:gdLst/>
                <a:ahLst/>
                <a:cxnLst>
                  <a:cxn ang="0">
                    <a:pos x="0" y="59"/>
                  </a:cxn>
                  <a:cxn ang="0">
                    <a:pos x="87" y="56"/>
                  </a:cxn>
                  <a:cxn ang="0">
                    <a:pos x="121" y="37"/>
                  </a:cxn>
                  <a:cxn ang="0">
                    <a:pos x="150" y="15"/>
                  </a:cxn>
                  <a:cxn ang="0">
                    <a:pos x="205" y="0"/>
                  </a:cxn>
                  <a:cxn ang="0">
                    <a:pos x="220" y="15"/>
                  </a:cxn>
                  <a:cxn ang="0">
                    <a:pos x="197" y="22"/>
                  </a:cxn>
                  <a:cxn ang="0">
                    <a:pos x="158" y="43"/>
                  </a:cxn>
                  <a:cxn ang="0">
                    <a:pos x="138" y="56"/>
                  </a:cxn>
                  <a:cxn ang="0">
                    <a:pos x="102" y="66"/>
                  </a:cxn>
                  <a:cxn ang="0">
                    <a:pos x="48" y="71"/>
                  </a:cxn>
                  <a:cxn ang="0">
                    <a:pos x="4" y="73"/>
                  </a:cxn>
                  <a:cxn ang="0">
                    <a:pos x="0" y="59"/>
                  </a:cxn>
                </a:cxnLst>
                <a:rect l="0" t="0" r="r" b="b"/>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endParaRPr lang="en-US"/>
              </a:p>
            </p:txBody>
          </p:sp>
          <p:sp>
            <p:nvSpPr>
              <p:cNvPr id="1088566" name="Freeform 54"/>
              <p:cNvSpPr>
                <a:spLocks/>
              </p:cNvSpPr>
              <p:nvPr/>
            </p:nvSpPr>
            <p:spPr bwMode="auto">
              <a:xfrm>
                <a:off x="897" y="1784"/>
                <a:ext cx="319" cy="174"/>
              </a:xfrm>
              <a:custGeom>
                <a:avLst/>
                <a:gdLst/>
                <a:ahLst/>
                <a:cxnLst>
                  <a:cxn ang="0">
                    <a:pos x="19" y="39"/>
                  </a:cxn>
                  <a:cxn ang="0">
                    <a:pos x="96" y="43"/>
                  </a:cxn>
                  <a:cxn ang="0">
                    <a:pos x="176" y="46"/>
                  </a:cxn>
                  <a:cxn ang="0">
                    <a:pos x="228" y="46"/>
                  </a:cxn>
                  <a:cxn ang="0">
                    <a:pos x="269" y="36"/>
                  </a:cxn>
                  <a:cxn ang="0">
                    <a:pos x="336" y="17"/>
                  </a:cxn>
                  <a:cxn ang="0">
                    <a:pos x="368" y="0"/>
                  </a:cxn>
                  <a:cxn ang="0">
                    <a:pos x="412" y="24"/>
                  </a:cxn>
                  <a:cxn ang="0">
                    <a:pos x="483" y="73"/>
                  </a:cxn>
                  <a:cxn ang="0">
                    <a:pos x="535" y="109"/>
                  </a:cxn>
                  <a:cxn ang="0">
                    <a:pos x="600" y="155"/>
                  </a:cxn>
                  <a:cxn ang="0">
                    <a:pos x="640" y="191"/>
                  </a:cxn>
                  <a:cxn ang="0">
                    <a:pos x="603" y="222"/>
                  </a:cxn>
                  <a:cxn ang="0">
                    <a:pos x="566" y="257"/>
                  </a:cxn>
                  <a:cxn ang="0">
                    <a:pos x="507" y="281"/>
                  </a:cxn>
                  <a:cxn ang="0">
                    <a:pos x="446" y="307"/>
                  </a:cxn>
                  <a:cxn ang="0">
                    <a:pos x="390" y="329"/>
                  </a:cxn>
                  <a:cxn ang="0">
                    <a:pos x="338"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88567" name="Freeform 55"/>
              <p:cNvSpPr>
                <a:spLocks/>
              </p:cNvSpPr>
              <p:nvPr/>
            </p:nvSpPr>
            <p:spPr bwMode="auto">
              <a:xfrm>
                <a:off x="888" y="1779"/>
                <a:ext cx="346" cy="202"/>
              </a:xfrm>
              <a:custGeom>
                <a:avLst/>
                <a:gdLst/>
                <a:ahLst/>
                <a:cxnLst>
                  <a:cxn ang="0">
                    <a:pos x="339" y="346"/>
                  </a:cxn>
                  <a:cxn ang="0">
                    <a:pos x="448" y="315"/>
                  </a:cxn>
                  <a:cxn ang="0">
                    <a:pos x="537" y="277"/>
                  </a:cxn>
                  <a:cxn ang="0">
                    <a:pos x="601" y="232"/>
                  </a:cxn>
                  <a:cxn ang="0">
                    <a:pos x="626" y="206"/>
                  </a:cxn>
                  <a:cxn ang="0">
                    <a:pos x="534" y="123"/>
                  </a:cxn>
                  <a:cxn ang="0">
                    <a:pos x="460" y="78"/>
                  </a:cxn>
                  <a:cxn ang="0">
                    <a:pos x="389" y="34"/>
                  </a:cxn>
                  <a:cxn ang="0">
                    <a:pos x="376" y="34"/>
                  </a:cxn>
                  <a:cxn ang="0">
                    <a:pos x="331" y="49"/>
                  </a:cxn>
                  <a:cxn ang="0">
                    <a:pos x="272" y="65"/>
                  </a:cxn>
                  <a:cxn ang="0">
                    <a:pos x="166" y="73"/>
                  </a:cxn>
                  <a:cxn ang="0">
                    <a:pos x="64" y="71"/>
                  </a:cxn>
                  <a:cxn ang="0">
                    <a:pos x="37" y="73"/>
                  </a:cxn>
                  <a:cxn ang="0">
                    <a:pos x="37" y="93"/>
                  </a:cxn>
                  <a:cxn ang="0">
                    <a:pos x="58" y="123"/>
                  </a:cxn>
                  <a:cxn ang="0">
                    <a:pos x="101" y="176"/>
                  </a:cxn>
                  <a:cxn ang="0">
                    <a:pos x="154" y="220"/>
                  </a:cxn>
                  <a:cxn ang="0">
                    <a:pos x="220" y="284"/>
                  </a:cxn>
                  <a:cxn ang="0">
                    <a:pos x="284" y="330"/>
                  </a:cxn>
                  <a:cxn ang="0">
                    <a:pos x="324" y="358"/>
                  </a:cxn>
                  <a:cxn ang="0">
                    <a:pos x="336" y="387"/>
                  </a:cxn>
                  <a:cxn ang="0">
                    <a:pos x="321" y="404"/>
                  </a:cxn>
                  <a:cxn ang="0">
                    <a:pos x="299" y="395"/>
                  </a:cxn>
                  <a:cxn ang="0">
                    <a:pos x="235" y="336"/>
                  </a:cxn>
                  <a:cxn ang="0">
                    <a:pos x="154" y="269"/>
                  </a:cxn>
                  <a:cxn ang="0">
                    <a:pos x="95" y="220"/>
                  </a:cxn>
                  <a:cxn ang="0">
                    <a:pos x="56" y="176"/>
                  </a:cxn>
                  <a:cxn ang="0">
                    <a:pos x="21" y="130"/>
                  </a:cxn>
                  <a:cxn ang="0">
                    <a:pos x="6" y="99"/>
                  </a:cxn>
                  <a:cxn ang="0">
                    <a:pos x="0" y="65"/>
                  </a:cxn>
                  <a:cxn ang="0">
                    <a:pos x="9" y="43"/>
                  </a:cxn>
                  <a:cxn ang="0">
                    <a:pos x="34" y="34"/>
                  </a:cxn>
                  <a:cxn ang="0">
                    <a:pos x="78" y="37"/>
                  </a:cxn>
                  <a:cxn ang="0">
                    <a:pos x="161" y="49"/>
                  </a:cxn>
                  <a:cxn ang="0">
                    <a:pos x="232" y="49"/>
                  </a:cxn>
                  <a:cxn ang="0">
                    <a:pos x="284" y="34"/>
                  </a:cxn>
                  <a:cxn ang="0">
                    <a:pos x="343" y="22"/>
                  </a:cxn>
                  <a:cxn ang="0">
                    <a:pos x="367" y="0"/>
                  </a:cxn>
                  <a:cxn ang="0">
                    <a:pos x="395" y="0"/>
                  </a:cxn>
                  <a:cxn ang="0">
                    <a:pos x="456" y="37"/>
                  </a:cxn>
                  <a:cxn ang="0">
                    <a:pos x="522" y="87"/>
                  </a:cxn>
                  <a:cxn ang="0">
                    <a:pos x="593" y="132"/>
                  </a:cxn>
                  <a:cxn ang="0">
                    <a:pos x="633" y="161"/>
                  </a:cxn>
                  <a:cxn ang="0">
                    <a:pos x="674" y="188"/>
                  </a:cxn>
                  <a:cxn ang="0">
                    <a:pos x="692" y="198"/>
                  </a:cxn>
                  <a:cxn ang="0">
                    <a:pos x="682" y="218"/>
                  </a:cxn>
                  <a:cxn ang="0">
                    <a:pos x="652" y="235"/>
                  </a:cxn>
                  <a:cxn ang="0">
                    <a:pos x="618" y="265"/>
                  </a:cxn>
                  <a:cxn ang="0">
                    <a:pos x="586" y="277"/>
                  </a:cxn>
                  <a:cxn ang="0">
                    <a:pos x="527" y="302"/>
                  </a:cxn>
                  <a:cxn ang="0">
                    <a:pos x="485" y="321"/>
                  </a:cxn>
                  <a:cxn ang="0">
                    <a:pos x="439" y="350"/>
                  </a:cxn>
                  <a:cxn ang="0">
                    <a:pos x="389" y="358"/>
                  </a:cxn>
                  <a:cxn ang="0">
                    <a:pos x="351" y="361"/>
                  </a:cxn>
                  <a:cxn ang="0">
                    <a:pos x="339" y="346"/>
                  </a:cxn>
                </a:cxnLst>
                <a:rect l="0" t="0" r="r" b="b"/>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endParaRPr lang="en-US"/>
              </a:p>
            </p:txBody>
          </p:sp>
          <p:sp>
            <p:nvSpPr>
              <p:cNvPr id="1088568" name="Freeform 56"/>
              <p:cNvSpPr>
                <a:spLocks/>
              </p:cNvSpPr>
              <p:nvPr/>
            </p:nvSpPr>
            <p:spPr bwMode="auto">
              <a:xfrm>
                <a:off x="1084" y="1932"/>
                <a:ext cx="109" cy="70"/>
              </a:xfrm>
              <a:custGeom>
                <a:avLst/>
                <a:gdLst/>
                <a:ahLst/>
                <a:cxnLst>
                  <a:cxn ang="0">
                    <a:pos x="184" y="16"/>
                  </a:cxn>
                  <a:cxn ang="0">
                    <a:pos x="138" y="53"/>
                  </a:cxn>
                  <a:cxn ang="0">
                    <a:pos x="95" y="87"/>
                  </a:cxn>
                  <a:cxn ang="0">
                    <a:pos x="34" y="109"/>
                  </a:cxn>
                  <a:cxn ang="0">
                    <a:pos x="0" y="120"/>
                  </a:cxn>
                  <a:cxn ang="0">
                    <a:pos x="27" y="139"/>
                  </a:cxn>
                  <a:cxn ang="0">
                    <a:pos x="71" y="132"/>
                  </a:cxn>
                  <a:cxn ang="0">
                    <a:pos x="139" y="87"/>
                  </a:cxn>
                  <a:cxn ang="0">
                    <a:pos x="218" y="0"/>
                  </a:cxn>
                  <a:cxn ang="0">
                    <a:pos x="184" y="16"/>
                  </a:cxn>
                </a:cxnLst>
                <a:rect l="0" t="0" r="r" b="b"/>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endParaRPr lang="en-US"/>
              </a:p>
            </p:txBody>
          </p:sp>
        </p:grpSp>
      </p:grpSp>
      <p:grpSp>
        <p:nvGrpSpPr>
          <p:cNvPr id="9" name="Group 57"/>
          <p:cNvGrpSpPr>
            <a:grpSpLocks/>
          </p:cNvGrpSpPr>
          <p:nvPr/>
        </p:nvGrpSpPr>
        <p:grpSpPr bwMode="auto">
          <a:xfrm>
            <a:off x="455613" y="3767138"/>
            <a:ext cx="641350" cy="1446212"/>
            <a:chOff x="287" y="2373"/>
            <a:chExt cx="404" cy="911"/>
          </a:xfrm>
        </p:grpSpPr>
        <p:sp>
          <p:nvSpPr>
            <p:cNvPr id="1088570" name="Freeform 58"/>
            <p:cNvSpPr>
              <a:spLocks/>
            </p:cNvSpPr>
            <p:nvPr/>
          </p:nvSpPr>
          <p:spPr bwMode="auto">
            <a:xfrm>
              <a:off x="296" y="2413"/>
              <a:ext cx="211"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8" y="1594"/>
                </a:cxn>
                <a:cxn ang="0">
                  <a:pos x="191" y="1573"/>
                </a:cxn>
                <a:cxn ang="0">
                  <a:pos x="170" y="1541"/>
                </a:cxn>
                <a:cxn ang="0">
                  <a:pos x="133" y="1499"/>
                </a:cxn>
                <a:cxn ang="0">
                  <a:pos x="83" y="1455"/>
                </a:cxn>
                <a:cxn ang="0">
                  <a:pos x="59" y="1396"/>
                </a:cxn>
                <a:cxn ang="0">
                  <a:pos x="0" y="1346"/>
                </a:cxn>
                <a:cxn ang="0">
                  <a:pos x="0" y="1316"/>
                </a:cxn>
                <a:cxn ang="0">
                  <a:pos x="31" y="1276"/>
                </a:cxn>
                <a:cxn ang="0">
                  <a:pos x="44" y="1225"/>
                </a:cxn>
                <a:cxn ang="0">
                  <a:pos x="37" y="1198"/>
                </a:cxn>
                <a:cxn ang="0">
                  <a:pos x="22" y="1154"/>
                </a:cxn>
                <a:cxn ang="0">
                  <a:pos x="16" y="1123"/>
                </a:cxn>
                <a:cxn ang="0">
                  <a:pos x="40" y="1074"/>
                </a:cxn>
                <a:cxn ang="0">
                  <a:pos x="40" y="1041"/>
                </a:cxn>
                <a:cxn ang="0">
                  <a:pos x="15" y="975"/>
                </a:cxn>
                <a:cxn ang="0">
                  <a:pos x="15" y="938"/>
                </a:cxn>
                <a:cxn ang="0">
                  <a:pos x="29" y="909"/>
                </a:cxn>
                <a:cxn ang="0">
                  <a:pos x="53" y="875"/>
                </a:cxn>
                <a:cxn ang="0">
                  <a:pos x="52" y="817"/>
                </a:cxn>
                <a:cxn ang="0">
                  <a:pos x="37" y="769"/>
                </a:cxn>
                <a:cxn ang="0">
                  <a:pos x="52" y="713"/>
                </a:cxn>
                <a:cxn ang="0">
                  <a:pos x="66" y="699"/>
                </a:cxn>
                <a:cxn ang="0">
                  <a:pos x="53" y="647"/>
                </a:cxn>
                <a:cxn ang="0">
                  <a:pos x="22" y="592"/>
                </a:cxn>
                <a:cxn ang="0">
                  <a:pos x="15" y="557"/>
                </a:cxn>
                <a:cxn ang="0">
                  <a:pos x="22" y="523"/>
                </a:cxn>
                <a:cxn ang="0">
                  <a:pos x="62" y="493"/>
                </a:cxn>
                <a:cxn ang="0">
                  <a:pos x="59" y="468"/>
                </a:cxn>
                <a:cxn ang="0">
                  <a:pos x="16" y="390"/>
                </a:cxn>
                <a:cxn ang="0">
                  <a:pos x="3" y="328"/>
                </a:cxn>
                <a:cxn ang="0">
                  <a:pos x="15" y="294"/>
                </a:cxn>
                <a:cxn ang="0">
                  <a:pos x="53" y="263"/>
                </a:cxn>
                <a:cxn ang="0">
                  <a:pos x="44" y="235"/>
                </a:cxn>
                <a:cxn ang="0">
                  <a:pos x="16" y="204"/>
                </a:cxn>
                <a:cxn ang="0">
                  <a:pos x="16" y="170"/>
                </a:cxn>
                <a:cxn ang="0">
                  <a:pos x="62" y="147"/>
                </a:cxn>
                <a:cxn ang="0">
                  <a:pos x="81" y="122"/>
                </a:cxn>
                <a:cxn ang="0">
                  <a:pos x="44" y="71"/>
                </a:cxn>
                <a:cxn ang="0">
                  <a:pos x="44" y="44"/>
                </a:cxn>
                <a:cxn ang="0">
                  <a:pos x="88" y="28"/>
                </a:cxn>
                <a:cxn ang="0">
                  <a:pos x="90" y="0"/>
                </a:cxn>
                <a:cxn ang="0">
                  <a:pos x="140" y="71"/>
                </a:cxn>
                <a:cxn ang="0">
                  <a:pos x="198" y="145"/>
                </a:cxn>
                <a:cxn ang="0">
                  <a:pos x="272" y="204"/>
                </a:cxn>
                <a:cxn ang="0">
                  <a:pos x="331" y="251"/>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6"/>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7"/>
                  </a:lnTo>
                  <a:lnTo>
                    <a:pt x="37" y="769"/>
                  </a:lnTo>
                  <a:lnTo>
                    <a:pt x="52" y="713"/>
                  </a:lnTo>
                  <a:lnTo>
                    <a:pt x="66" y="699"/>
                  </a:lnTo>
                  <a:lnTo>
                    <a:pt x="53" y="647"/>
                  </a:lnTo>
                  <a:lnTo>
                    <a:pt x="22" y="592"/>
                  </a:lnTo>
                  <a:lnTo>
                    <a:pt x="15" y="557"/>
                  </a:lnTo>
                  <a:lnTo>
                    <a:pt x="22" y="523"/>
                  </a:lnTo>
                  <a:lnTo>
                    <a:pt x="62" y="493"/>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40" y="71"/>
                  </a:lnTo>
                  <a:lnTo>
                    <a:pt x="198" y="145"/>
                  </a:lnTo>
                  <a:lnTo>
                    <a:pt x="272" y="204"/>
                  </a:lnTo>
                  <a:lnTo>
                    <a:pt x="331" y="251"/>
                  </a:lnTo>
                  <a:lnTo>
                    <a:pt x="394" y="287"/>
                  </a:lnTo>
                  <a:lnTo>
                    <a:pt x="417" y="309"/>
                  </a:lnTo>
                  <a:close/>
                </a:path>
              </a:pathLst>
            </a:custGeom>
            <a:solidFill>
              <a:srgbClr val="DDDDDD"/>
            </a:solidFill>
            <a:ln w="9525">
              <a:noFill/>
              <a:round/>
              <a:headEnd/>
              <a:tailEnd/>
            </a:ln>
          </p:spPr>
          <p:txBody>
            <a:bodyPr/>
            <a:lstStyle/>
            <a:p>
              <a:endParaRPr lang="en-US"/>
            </a:p>
          </p:txBody>
        </p:sp>
        <p:sp>
          <p:nvSpPr>
            <p:cNvPr id="1088571" name="Freeform 59"/>
            <p:cNvSpPr>
              <a:spLocks/>
            </p:cNvSpPr>
            <p:nvPr/>
          </p:nvSpPr>
          <p:spPr bwMode="auto">
            <a:xfrm>
              <a:off x="287" y="2426"/>
              <a:ext cx="61" cy="654"/>
            </a:xfrm>
            <a:custGeom>
              <a:avLst/>
              <a:gdLst/>
              <a:ahLst/>
              <a:cxnLst>
                <a:cxn ang="0">
                  <a:pos x="83" y="44"/>
                </a:cxn>
                <a:cxn ang="0">
                  <a:pos x="121" y="91"/>
                </a:cxn>
                <a:cxn ang="0">
                  <a:pos x="98" y="127"/>
                </a:cxn>
                <a:cxn ang="0">
                  <a:pos x="46" y="153"/>
                </a:cxn>
                <a:cxn ang="0">
                  <a:pos x="67" y="190"/>
                </a:cxn>
                <a:cxn ang="0">
                  <a:pos x="90" y="237"/>
                </a:cxn>
                <a:cxn ang="0">
                  <a:pos x="61" y="267"/>
                </a:cxn>
                <a:cxn ang="0">
                  <a:pos x="37" y="304"/>
                </a:cxn>
                <a:cxn ang="0">
                  <a:pos x="61" y="369"/>
                </a:cxn>
                <a:cxn ang="0">
                  <a:pos x="90" y="428"/>
                </a:cxn>
                <a:cxn ang="0">
                  <a:pos x="83" y="480"/>
                </a:cxn>
                <a:cxn ang="0">
                  <a:pos x="46" y="524"/>
                </a:cxn>
                <a:cxn ang="0">
                  <a:pos x="89" y="617"/>
                </a:cxn>
                <a:cxn ang="0">
                  <a:pos x="105" y="676"/>
                </a:cxn>
                <a:cxn ang="0">
                  <a:pos x="73" y="719"/>
                </a:cxn>
                <a:cxn ang="0">
                  <a:pos x="80" y="786"/>
                </a:cxn>
                <a:cxn ang="0">
                  <a:pos x="102" y="852"/>
                </a:cxn>
                <a:cxn ang="0">
                  <a:pos x="76" y="889"/>
                </a:cxn>
                <a:cxn ang="0">
                  <a:pos x="39" y="933"/>
                </a:cxn>
                <a:cxn ang="0">
                  <a:pos x="76" y="1013"/>
                </a:cxn>
                <a:cxn ang="0">
                  <a:pos x="90" y="1068"/>
                </a:cxn>
                <a:cxn ang="0">
                  <a:pos x="58" y="1080"/>
                </a:cxn>
                <a:cxn ang="0">
                  <a:pos x="67" y="1168"/>
                </a:cxn>
                <a:cxn ang="0">
                  <a:pos x="83" y="1214"/>
                </a:cxn>
                <a:cxn ang="0">
                  <a:pos x="58" y="1266"/>
                </a:cxn>
                <a:cxn ang="0">
                  <a:pos x="2" y="1294"/>
                </a:cxn>
                <a:cxn ang="0">
                  <a:pos x="45" y="1205"/>
                </a:cxn>
                <a:cxn ang="0">
                  <a:pos x="24" y="1131"/>
                </a:cxn>
                <a:cxn ang="0">
                  <a:pos x="30" y="1068"/>
                </a:cxn>
                <a:cxn ang="0">
                  <a:pos x="46" y="1037"/>
                </a:cxn>
                <a:cxn ang="0">
                  <a:pos x="11" y="957"/>
                </a:cxn>
                <a:cxn ang="0">
                  <a:pos x="11" y="877"/>
                </a:cxn>
                <a:cxn ang="0">
                  <a:pos x="54" y="840"/>
                </a:cxn>
                <a:cxn ang="0">
                  <a:pos x="45" y="781"/>
                </a:cxn>
                <a:cxn ang="0">
                  <a:pos x="32" y="713"/>
                </a:cxn>
                <a:cxn ang="0">
                  <a:pos x="67" y="669"/>
                </a:cxn>
                <a:cxn ang="0">
                  <a:pos x="52" y="620"/>
                </a:cxn>
                <a:cxn ang="0">
                  <a:pos x="11" y="543"/>
                </a:cxn>
                <a:cxn ang="0">
                  <a:pos x="17" y="492"/>
                </a:cxn>
                <a:cxn ang="0">
                  <a:pos x="54" y="450"/>
                </a:cxn>
                <a:cxn ang="0">
                  <a:pos x="15" y="353"/>
                </a:cxn>
                <a:cxn ang="0">
                  <a:pos x="0" y="296"/>
                </a:cxn>
                <a:cxn ang="0">
                  <a:pos x="32" y="252"/>
                </a:cxn>
                <a:cxn ang="0">
                  <a:pos x="46" y="223"/>
                </a:cxn>
                <a:cxn ang="0">
                  <a:pos x="11" y="177"/>
                </a:cxn>
                <a:cxn ang="0">
                  <a:pos x="24" y="132"/>
                </a:cxn>
                <a:cxn ang="0">
                  <a:pos x="67" y="103"/>
                </a:cxn>
                <a:cxn ang="0">
                  <a:pos x="68" y="69"/>
                </a:cxn>
                <a:cxn ang="0">
                  <a:pos x="46" y="24"/>
                </a:cxn>
              </a:cxnLst>
              <a:rect l="0" t="0" r="r" b="b"/>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9" y="617"/>
                  </a:lnTo>
                  <a:lnTo>
                    <a:pt x="102" y="647"/>
                  </a:lnTo>
                  <a:lnTo>
                    <a:pt x="105" y="676"/>
                  </a:lnTo>
                  <a:lnTo>
                    <a:pt x="90" y="698"/>
                  </a:lnTo>
                  <a:lnTo>
                    <a:pt x="73" y="719"/>
                  </a:lnTo>
                  <a:lnTo>
                    <a:pt x="68" y="750"/>
                  </a:lnTo>
                  <a:lnTo>
                    <a:pt x="80" y="786"/>
                  </a:lnTo>
                  <a:lnTo>
                    <a:pt x="95" y="825"/>
                  </a:lnTo>
                  <a:lnTo>
                    <a:pt x="102" y="852"/>
                  </a:lnTo>
                  <a:lnTo>
                    <a:pt x="95" y="870"/>
                  </a:lnTo>
                  <a:lnTo>
                    <a:pt x="76" y="889"/>
                  </a:lnTo>
                  <a:lnTo>
                    <a:pt x="52" y="911"/>
                  </a:lnTo>
                  <a:lnTo>
                    <a:pt x="39" y="933"/>
                  </a:lnTo>
                  <a:lnTo>
                    <a:pt x="52" y="972"/>
                  </a:lnTo>
                  <a:lnTo>
                    <a:pt x="76" y="1013"/>
                  </a:lnTo>
                  <a:lnTo>
                    <a:pt x="89"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endParaRPr lang="en-US"/>
            </a:p>
          </p:txBody>
        </p:sp>
        <p:sp>
          <p:nvSpPr>
            <p:cNvPr id="1088572" name="Freeform 60"/>
            <p:cNvSpPr>
              <a:spLocks/>
            </p:cNvSpPr>
            <p:nvPr/>
          </p:nvSpPr>
          <p:spPr bwMode="auto">
            <a:xfrm>
              <a:off x="453" y="2585"/>
              <a:ext cx="58" cy="530"/>
            </a:xfrm>
            <a:custGeom>
              <a:avLst/>
              <a:gdLst/>
              <a:ahLst/>
              <a:cxnLst>
                <a:cxn ang="0">
                  <a:pos x="103" y="29"/>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1"/>
                </a:cxn>
                <a:cxn ang="0">
                  <a:pos x="67" y="34"/>
                </a:cxn>
                <a:cxn ang="0">
                  <a:pos x="90" y="0"/>
                </a:cxn>
              </a:cxnLst>
              <a:rect l="0" t="0" r="r" b="b"/>
              <a:pathLst>
                <a:path w="116" h="1058">
                  <a:moveTo>
                    <a:pt x="90" y="0"/>
                  </a:moveTo>
                  <a:lnTo>
                    <a:pt x="103" y="29"/>
                  </a:lnTo>
                  <a:lnTo>
                    <a:pt x="116" y="81"/>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8"/>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9"/>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1"/>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88573" name="Freeform 61"/>
            <p:cNvSpPr>
              <a:spLocks/>
            </p:cNvSpPr>
            <p:nvPr/>
          </p:nvSpPr>
          <p:spPr bwMode="auto">
            <a:xfrm>
              <a:off x="361" y="2521"/>
              <a:ext cx="133" cy="114"/>
            </a:xfrm>
            <a:custGeom>
              <a:avLst/>
              <a:gdLst/>
              <a:ahLst/>
              <a:cxnLst>
                <a:cxn ang="0">
                  <a:pos x="266" y="185"/>
                </a:cxn>
                <a:cxn ang="0">
                  <a:pos x="185" y="119"/>
                </a:cxn>
                <a:cxn ang="0">
                  <a:pos x="118" y="59"/>
                </a:cxn>
                <a:cxn ang="0">
                  <a:pos x="56" y="0"/>
                </a:cxn>
                <a:cxn ang="0">
                  <a:pos x="0" y="0"/>
                </a:cxn>
                <a:cxn ang="0">
                  <a:pos x="133" y="96"/>
                </a:cxn>
                <a:cxn ang="0">
                  <a:pos x="197" y="156"/>
                </a:cxn>
                <a:cxn ang="0">
                  <a:pos x="251" y="229"/>
                </a:cxn>
                <a:cxn ang="0">
                  <a:pos x="266" y="185"/>
                </a:cxn>
              </a:cxnLst>
              <a:rect l="0" t="0" r="r" b="b"/>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endParaRPr lang="en-US"/>
            </a:p>
          </p:txBody>
        </p:sp>
        <p:sp>
          <p:nvSpPr>
            <p:cNvPr id="1088574" name="Freeform 62"/>
            <p:cNvSpPr>
              <a:spLocks/>
            </p:cNvSpPr>
            <p:nvPr/>
          </p:nvSpPr>
          <p:spPr bwMode="auto">
            <a:xfrm>
              <a:off x="360" y="2587"/>
              <a:ext cx="114" cy="93"/>
            </a:xfrm>
            <a:custGeom>
              <a:avLst/>
              <a:gdLst/>
              <a:ahLst/>
              <a:cxnLst>
                <a:cxn ang="0">
                  <a:pos x="228" y="118"/>
                </a:cxn>
                <a:cxn ang="0">
                  <a:pos x="169" y="96"/>
                </a:cxn>
                <a:cxn ang="0">
                  <a:pos x="125" y="59"/>
                </a:cxn>
                <a:cxn ang="0">
                  <a:pos x="45" y="0"/>
                </a:cxn>
                <a:cxn ang="0">
                  <a:pos x="0" y="0"/>
                </a:cxn>
                <a:cxn ang="0">
                  <a:pos x="104" y="59"/>
                </a:cxn>
                <a:cxn ang="0">
                  <a:pos x="143" y="98"/>
                </a:cxn>
                <a:cxn ang="0">
                  <a:pos x="228" y="186"/>
                </a:cxn>
                <a:cxn ang="0">
                  <a:pos x="224" y="133"/>
                </a:cxn>
                <a:cxn ang="0">
                  <a:pos x="228" y="118"/>
                </a:cxn>
              </a:cxnLst>
              <a:rect l="0" t="0" r="r" b="b"/>
              <a:pathLst>
                <a:path w="228" h="186">
                  <a:moveTo>
                    <a:pt x="228" y="118"/>
                  </a:moveTo>
                  <a:lnTo>
                    <a:pt x="169" y="96"/>
                  </a:lnTo>
                  <a:lnTo>
                    <a:pt x="125" y="59"/>
                  </a:lnTo>
                  <a:lnTo>
                    <a:pt x="45" y="0"/>
                  </a:lnTo>
                  <a:lnTo>
                    <a:pt x="0" y="0"/>
                  </a:lnTo>
                  <a:lnTo>
                    <a:pt x="104" y="59"/>
                  </a:lnTo>
                  <a:lnTo>
                    <a:pt x="143" y="98"/>
                  </a:lnTo>
                  <a:lnTo>
                    <a:pt x="228" y="186"/>
                  </a:lnTo>
                  <a:lnTo>
                    <a:pt x="224" y="133"/>
                  </a:lnTo>
                  <a:lnTo>
                    <a:pt x="228" y="118"/>
                  </a:lnTo>
                  <a:close/>
                </a:path>
              </a:pathLst>
            </a:custGeom>
            <a:solidFill>
              <a:srgbClr val="000000"/>
            </a:solidFill>
            <a:ln w="9525">
              <a:noFill/>
              <a:round/>
              <a:headEnd/>
              <a:tailEnd/>
            </a:ln>
          </p:spPr>
          <p:txBody>
            <a:bodyPr/>
            <a:lstStyle/>
            <a:p>
              <a:endParaRPr lang="en-US"/>
            </a:p>
          </p:txBody>
        </p:sp>
        <p:sp>
          <p:nvSpPr>
            <p:cNvPr id="1088575" name="Freeform 63"/>
            <p:cNvSpPr>
              <a:spLocks/>
            </p:cNvSpPr>
            <p:nvPr/>
          </p:nvSpPr>
          <p:spPr bwMode="auto">
            <a:xfrm>
              <a:off x="342" y="2643"/>
              <a:ext cx="135" cy="144"/>
            </a:xfrm>
            <a:custGeom>
              <a:avLst/>
              <a:gdLst/>
              <a:ahLst/>
              <a:cxnLst>
                <a:cxn ang="0">
                  <a:pos x="265" y="214"/>
                </a:cxn>
                <a:cxn ang="0">
                  <a:pos x="191" y="149"/>
                </a:cxn>
                <a:cxn ang="0">
                  <a:pos x="163" y="104"/>
                </a:cxn>
                <a:cxn ang="0">
                  <a:pos x="104" y="60"/>
                </a:cxn>
                <a:cxn ang="0">
                  <a:pos x="52" y="22"/>
                </a:cxn>
                <a:cxn ang="0">
                  <a:pos x="15" y="0"/>
                </a:cxn>
                <a:cxn ang="0">
                  <a:pos x="0" y="0"/>
                </a:cxn>
                <a:cxn ang="0">
                  <a:pos x="0" y="22"/>
                </a:cxn>
                <a:cxn ang="0">
                  <a:pos x="45" y="50"/>
                </a:cxn>
                <a:cxn ang="0">
                  <a:pos x="126" y="102"/>
                </a:cxn>
                <a:cxn ang="0">
                  <a:pos x="185" y="161"/>
                </a:cxn>
                <a:cxn ang="0">
                  <a:pos x="226" y="227"/>
                </a:cxn>
                <a:cxn ang="0">
                  <a:pos x="269" y="288"/>
                </a:cxn>
                <a:cxn ang="0">
                  <a:pos x="265" y="214"/>
                </a:cxn>
              </a:cxnLst>
              <a:rect l="0" t="0" r="r" b="b"/>
              <a:pathLst>
                <a:path w="269"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69" y="288"/>
                  </a:lnTo>
                  <a:lnTo>
                    <a:pt x="265" y="214"/>
                  </a:lnTo>
                  <a:close/>
                </a:path>
              </a:pathLst>
            </a:custGeom>
            <a:solidFill>
              <a:srgbClr val="000000"/>
            </a:solidFill>
            <a:ln w="9525">
              <a:noFill/>
              <a:round/>
              <a:headEnd/>
              <a:tailEnd/>
            </a:ln>
          </p:spPr>
          <p:txBody>
            <a:bodyPr/>
            <a:lstStyle/>
            <a:p>
              <a:endParaRPr lang="en-US"/>
            </a:p>
          </p:txBody>
        </p:sp>
        <p:sp>
          <p:nvSpPr>
            <p:cNvPr id="1088576" name="Freeform 64"/>
            <p:cNvSpPr>
              <a:spLocks/>
            </p:cNvSpPr>
            <p:nvPr/>
          </p:nvSpPr>
          <p:spPr bwMode="auto">
            <a:xfrm>
              <a:off x="357" y="2761"/>
              <a:ext cx="104"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88577" name="Freeform 65"/>
            <p:cNvSpPr>
              <a:spLocks/>
            </p:cNvSpPr>
            <p:nvPr/>
          </p:nvSpPr>
          <p:spPr bwMode="auto">
            <a:xfrm>
              <a:off x="344" y="2821"/>
              <a:ext cx="115"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7"/>
                </a:cxn>
                <a:cxn ang="0">
                  <a:pos x="208" y="211"/>
                </a:cxn>
                <a:cxn ang="0">
                  <a:pos x="218"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7"/>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88578" name="Freeform 66"/>
            <p:cNvSpPr>
              <a:spLocks/>
            </p:cNvSpPr>
            <p:nvPr/>
          </p:nvSpPr>
          <p:spPr bwMode="auto">
            <a:xfrm>
              <a:off x="358" y="2909"/>
              <a:ext cx="80" cy="83"/>
            </a:xfrm>
            <a:custGeom>
              <a:avLst/>
              <a:gdLst/>
              <a:ahLst/>
              <a:cxnLst>
                <a:cxn ang="0">
                  <a:pos x="159" y="139"/>
                </a:cxn>
                <a:cxn ang="0">
                  <a:pos x="93" y="42"/>
                </a:cxn>
                <a:cxn ang="0">
                  <a:pos x="29" y="5"/>
                </a:cxn>
                <a:cxn ang="0">
                  <a:pos x="0" y="0"/>
                </a:cxn>
                <a:cxn ang="0">
                  <a:pos x="7" y="19"/>
                </a:cxn>
                <a:cxn ang="0">
                  <a:pos x="81" y="73"/>
                </a:cxn>
                <a:cxn ang="0">
                  <a:pos x="152" y="159"/>
                </a:cxn>
                <a:cxn ang="0">
                  <a:pos x="162" y="166"/>
                </a:cxn>
                <a:cxn ang="0">
                  <a:pos x="159" y="139"/>
                </a:cxn>
              </a:cxnLst>
              <a:rect l="0" t="0" r="r" b="b"/>
              <a:pathLst>
                <a:path w="162" h="166">
                  <a:moveTo>
                    <a:pt x="159" y="139"/>
                  </a:moveTo>
                  <a:lnTo>
                    <a:pt x="93" y="42"/>
                  </a:lnTo>
                  <a:lnTo>
                    <a:pt x="29" y="5"/>
                  </a:lnTo>
                  <a:lnTo>
                    <a:pt x="0" y="0"/>
                  </a:lnTo>
                  <a:lnTo>
                    <a:pt x="7" y="19"/>
                  </a:lnTo>
                  <a:lnTo>
                    <a:pt x="81" y="73"/>
                  </a:lnTo>
                  <a:lnTo>
                    <a:pt x="152" y="159"/>
                  </a:lnTo>
                  <a:lnTo>
                    <a:pt x="162" y="166"/>
                  </a:lnTo>
                  <a:lnTo>
                    <a:pt x="159" y="139"/>
                  </a:lnTo>
                  <a:close/>
                </a:path>
              </a:pathLst>
            </a:custGeom>
            <a:solidFill>
              <a:srgbClr val="000000"/>
            </a:solidFill>
            <a:ln w="9525">
              <a:noFill/>
              <a:round/>
              <a:headEnd/>
              <a:tailEnd/>
            </a:ln>
          </p:spPr>
          <p:txBody>
            <a:bodyPr/>
            <a:lstStyle/>
            <a:p>
              <a:endParaRPr lang="en-US"/>
            </a:p>
          </p:txBody>
        </p:sp>
        <p:sp>
          <p:nvSpPr>
            <p:cNvPr id="1088579" name="Freeform 67"/>
            <p:cNvSpPr>
              <a:spLocks/>
            </p:cNvSpPr>
            <p:nvPr/>
          </p:nvSpPr>
          <p:spPr bwMode="auto">
            <a:xfrm>
              <a:off x="360" y="2990"/>
              <a:ext cx="55" cy="63"/>
            </a:xfrm>
            <a:custGeom>
              <a:avLst/>
              <a:gdLst/>
              <a:ahLst/>
              <a:cxnLst>
                <a:cxn ang="0">
                  <a:pos x="106" y="96"/>
                </a:cxn>
                <a:cxn ang="0">
                  <a:pos x="52" y="22"/>
                </a:cxn>
                <a:cxn ang="0">
                  <a:pos x="2" y="0"/>
                </a:cxn>
                <a:cxn ang="0">
                  <a:pos x="0" y="22"/>
                </a:cxn>
                <a:cxn ang="0">
                  <a:pos x="23" y="59"/>
                </a:cxn>
                <a:cxn ang="0">
                  <a:pos x="82" y="108"/>
                </a:cxn>
                <a:cxn ang="0">
                  <a:pos x="98" y="126"/>
                </a:cxn>
                <a:cxn ang="0">
                  <a:pos x="110" y="118"/>
                </a:cxn>
                <a:cxn ang="0">
                  <a:pos x="106" y="96"/>
                </a:cxn>
              </a:cxnLst>
              <a:rect l="0" t="0" r="r" b="b"/>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endParaRPr lang="en-US"/>
            </a:p>
          </p:txBody>
        </p:sp>
        <p:sp>
          <p:nvSpPr>
            <p:cNvPr id="1088580" name="Freeform 68"/>
            <p:cNvSpPr>
              <a:spLocks/>
            </p:cNvSpPr>
            <p:nvPr/>
          </p:nvSpPr>
          <p:spPr bwMode="auto">
            <a:xfrm>
              <a:off x="365" y="3073"/>
              <a:ext cx="69" cy="71"/>
            </a:xfrm>
            <a:custGeom>
              <a:avLst/>
              <a:gdLst/>
              <a:ahLst/>
              <a:cxnLst>
                <a:cxn ang="0">
                  <a:pos x="140" y="142"/>
                </a:cxn>
                <a:cxn ang="0">
                  <a:pos x="120" y="120"/>
                </a:cxn>
                <a:cxn ang="0">
                  <a:pos x="81" y="61"/>
                </a:cxn>
                <a:cxn ang="0">
                  <a:pos x="25" y="0"/>
                </a:cxn>
                <a:cxn ang="0">
                  <a:pos x="0" y="0"/>
                </a:cxn>
                <a:cxn ang="0">
                  <a:pos x="10" y="22"/>
                </a:cxn>
                <a:cxn ang="0">
                  <a:pos x="53" y="80"/>
                </a:cxn>
                <a:cxn ang="0">
                  <a:pos x="97" y="139"/>
                </a:cxn>
                <a:cxn ang="0">
                  <a:pos x="140" y="142"/>
                </a:cxn>
              </a:cxnLst>
              <a:rect l="0" t="0" r="r" b="b"/>
              <a:pathLst>
                <a:path w="140" h="142">
                  <a:moveTo>
                    <a:pt x="140" y="142"/>
                  </a:moveTo>
                  <a:lnTo>
                    <a:pt x="120" y="120"/>
                  </a:lnTo>
                  <a:lnTo>
                    <a:pt x="81" y="61"/>
                  </a:lnTo>
                  <a:lnTo>
                    <a:pt x="25" y="0"/>
                  </a:lnTo>
                  <a:lnTo>
                    <a:pt x="0" y="0"/>
                  </a:lnTo>
                  <a:lnTo>
                    <a:pt x="10" y="22"/>
                  </a:lnTo>
                  <a:lnTo>
                    <a:pt x="53" y="80"/>
                  </a:lnTo>
                  <a:lnTo>
                    <a:pt x="97" y="139"/>
                  </a:lnTo>
                  <a:lnTo>
                    <a:pt x="140" y="142"/>
                  </a:lnTo>
                  <a:close/>
                </a:path>
              </a:pathLst>
            </a:custGeom>
            <a:solidFill>
              <a:srgbClr val="000000"/>
            </a:solidFill>
            <a:ln w="9525">
              <a:noFill/>
              <a:round/>
              <a:headEnd/>
              <a:tailEnd/>
            </a:ln>
          </p:spPr>
          <p:txBody>
            <a:bodyPr/>
            <a:lstStyle/>
            <a:p>
              <a:endParaRPr lang="en-US"/>
            </a:p>
          </p:txBody>
        </p:sp>
        <p:sp>
          <p:nvSpPr>
            <p:cNvPr id="1088581" name="Freeform 69"/>
            <p:cNvSpPr>
              <a:spLocks/>
            </p:cNvSpPr>
            <p:nvPr/>
          </p:nvSpPr>
          <p:spPr bwMode="auto">
            <a:xfrm>
              <a:off x="459" y="2481"/>
              <a:ext cx="213" cy="791"/>
            </a:xfrm>
            <a:custGeom>
              <a:avLst/>
              <a:gdLst/>
              <a:ahLst/>
              <a:cxnLst>
                <a:cxn ang="0">
                  <a:pos x="61" y="194"/>
                </a:cxn>
                <a:cxn ang="0">
                  <a:pos x="76" y="281"/>
                </a:cxn>
                <a:cxn ang="0">
                  <a:pos x="40" y="340"/>
                </a:cxn>
                <a:cxn ang="0">
                  <a:pos x="44" y="421"/>
                </a:cxn>
                <a:cxn ang="0">
                  <a:pos x="65" y="488"/>
                </a:cxn>
                <a:cxn ang="0">
                  <a:pos x="31" y="553"/>
                </a:cxn>
                <a:cxn ang="0">
                  <a:pos x="68" y="668"/>
                </a:cxn>
                <a:cxn ang="0">
                  <a:pos x="24" y="764"/>
                </a:cxn>
                <a:cxn ang="0">
                  <a:pos x="46" y="860"/>
                </a:cxn>
                <a:cxn ang="0">
                  <a:pos x="59" y="928"/>
                </a:cxn>
                <a:cxn ang="0">
                  <a:pos x="15" y="987"/>
                </a:cxn>
                <a:cxn ang="0">
                  <a:pos x="40"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3" y="1478"/>
                </a:cxn>
                <a:cxn ang="0">
                  <a:pos x="377" y="1434"/>
                </a:cxn>
                <a:cxn ang="0">
                  <a:pos x="385" y="1345"/>
                </a:cxn>
                <a:cxn ang="0">
                  <a:pos x="368" y="1230"/>
                </a:cxn>
                <a:cxn ang="0">
                  <a:pos x="349" y="1169"/>
                </a:cxn>
                <a:cxn ang="0">
                  <a:pos x="361" y="1095"/>
                </a:cxn>
                <a:cxn ang="0">
                  <a:pos x="325" y="1014"/>
                </a:cxn>
                <a:cxn ang="0">
                  <a:pos x="375" y="951"/>
                </a:cxn>
                <a:cxn ang="0">
                  <a:pos x="338" y="860"/>
                </a:cxn>
                <a:cxn ang="0">
                  <a:pos x="318" y="773"/>
                </a:cxn>
                <a:cxn ang="0">
                  <a:pos x="392" y="708"/>
                </a:cxn>
                <a:cxn ang="0">
                  <a:pos x="368" y="661"/>
                </a:cxn>
                <a:cxn ang="0">
                  <a:pos x="368" y="581"/>
                </a:cxn>
                <a:cxn ang="0">
                  <a:pos x="334" y="529"/>
                </a:cxn>
                <a:cxn ang="0">
                  <a:pos x="361" y="466"/>
                </a:cxn>
                <a:cxn ang="0">
                  <a:pos x="338" y="414"/>
                </a:cxn>
                <a:cxn ang="0">
                  <a:pos x="338" y="370"/>
                </a:cxn>
                <a:cxn ang="0">
                  <a:pos x="362" y="331"/>
                </a:cxn>
                <a:cxn ang="0">
                  <a:pos x="331" y="279"/>
                </a:cxn>
                <a:cxn ang="0">
                  <a:pos x="325" y="206"/>
                </a:cxn>
                <a:cxn ang="0">
                  <a:pos x="407" y="112"/>
                </a:cxn>
                <a:cxn ang="0">
                  <a:pos x="427" y="15"/>
                </a:cxn>
                <a:cxn ang="0">
                  <a:pos x="377" y="15"/>
                </a:cxn>
                <a:cxn ang="0">
                  <a:pos x="235" y="90"/>
                </a:cxn>
                <a:cxn ang="0">
                  <a:pos x="117" y="135"/>
                </a:cxn>
              </a:cxnLst>
              <a:rect l="0" t="0" r="r" b="b"/>
              <a:pathLst>
                <a:path w="427" h="1583">
                  <a:moveTo>
                    <a:pt x="76" y="149"/>
                  </a:moveTo>
                  <a:lnTo>
                    <a:pt x="61" y="194"/>
                  </a:lnTo>
                  <a:lnTo>
                    <a:pt x="74" y="238"/>
                  </a:lnTo>
                  <a:lnTo>
                    <a:pt x="76" y="281"/>
                  </a:lnTo>
                  <a:lnTo>
                    <a:pt x="61" y="309"/>
                  </a:lnTo>
                  <a:lnTo>
                    <a:pt x="40" y="340"/>
                  </a:lnTo>
                  <a:lnTo>
                    <a:pt x="30" y="389"/>
                  </a:lnTo>
                  <a:lnTo>
                    <a:pt x="44" y="421"/>
                  </a:lnTo>
                  <a:lnTo>
                    <a:pt x="65" y="458"/>
                  </a:lnTo>
                  <a:lnTo>
                    <a:pt x="65" y="488"/>
                  </a:lnTo>
                  <a:lnTo>
                    <a:pt x="52" y="516"/>
                  </a:lnTo>
                  <a:lnTo>
                    <a:pt x="31" y="553"/>
                  </a:lnTo>
                  <a:lnTo>
                    <a:pt x="40" y="590"/>
                  </a:lnTo>
                  <a:lnTo>
                    <a:pt x="68" y="668"/>
                  </a:lnTo>
                  <a:lnTo>
                    <a:pt x="65" y="701"/>
                  </a:lnTo>
                  <a:lnTo>
                    <a:pt x="24" y="764"/>
                  </a:lnTo>
                  <a:lnTo>
                    <a:pt x="24" y="819"/>
                  </a:lnTo>
                  <a:lnTo>
                    <a:pt x="46" y="860"/>
                  </a:lnTo>
                  <a:lnTo>
                    <a:pt x="61" y="897"/>
                  </a:lnTo>
                  <a:lnTo>
                    <a:pt x="59" y="928"/>
                  </a:lnTo>
                  <a:lnTo>
                    <a:pt x="22" y="962"/>
                  </a:lnTo>
                  <a:lnTo>
                    <a:pt x="15" y="987"/>
                  </a:lnTo>
                  <a:lnTo>
                    <a:pt x="22" y="1046"/>
                  </a:lnTo>
                  <a:lnTo>
                    <a:pt x="40" y="1110"/>
                  </a:lnTo>
                  <a:lnTo>
                    <a:pt x="40"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3"/>
                  </a:lnTo>
                  <a:lnTo>
                    <a:pt x="377" y="1434"/>
                  </a:lnTo>
                  <a:lnTo>
                    <a:pt x="368" y="1391"/>
                  </a:lnTo>
                  <a:lnTo>
                    <a:pt x="385" y="1345"/>
                  </a:lnTo>
                  <a:lnTo>
                    <a:pt x="383" y="1279"/>
                  </a:lnTo>
                  <a:lnTo>
                    <a:pt x="368" y="1230"/>
                  </a:lnTo>
                  <a:lnTo>
                    <a:pt x="353" y="1206"/>
                  </a:lnTo>
                  <a:lnTo>
                    <a:pt x="349" y="1169"/>
                  </a:lnTo>
                  <a:lnTo>
                    <a:pt x="368" y="1125"/>
                  </a:lnTo>
                  <a:lnTo>
                    <a:pt x="361" y="1095"/>
                  </a:lnTo>
                  <a:lnTo>
                    <a:pt x="324" y="1044"/>
                  </a:lnTo>
                  <a:lnTo>
                    <a:pt x="325" y="1014"/>
                  </a:lnTo>
                  <a:lnTo>
                    <a:pt x="340" y="987"/>
                  </a:lnTo>
                  <a:lnTo>
                    <a:pt x="375"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1"/>
                  </a:lnTo>
                  <a:lnTo>
                    <a:pt x="355" y="315"/>
                  </a:lnTo>
                  <a:lnTo>
                    <a:pt x="331" y="279"/>
                  </a:lnTo>
                  <a:lnTo>
                    <a:pt x="324" y="238"/>
                  </a:lnTo>
                  <a:lnTo>
                    <a:pt x="325" y="206"/>
                  </a:lnTo>
                  <a:lnTo>
                    <a:pt x="349" y="176"/>
                  </a:lnTo>
                  <a:lnTo>
                    <a:pt x="407" y="112"/>
                  </a:lnTo>
                  <a:lnTo>
                    <a:pt x="427" y="58"/>
                  </a:lnTo>
                  <a:lnTo>
                    <a:pt x="427"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88582" name="Freeform 70"/>
            <p:cNvSpPr>
              <a:spLocks/>
            </p:cNvSpPr>
            <p:nvPr/>
          </p:nvSpPr>
          <p:spPr bwMode="auto">
            <a:xfrm>
              <a:off x="310" y="2475"/>
              <a:ext cx="381" cy="809"/>
            </a:xfrm>
            <a:custGeom>
              <a:avLst/>
              <a:gdLst/>
              <a:ahLst/>
              <a:cxnLst>
                <a:cxn ang="0">
                  <a:pos x="498" y="1521"/>
                </a:cxn>
                <a:cxn ang="0">
                  <a:pos x="351" y="1573"/>
                </a:cxn>
                <a:cxn ang="0">
                  <a:pos x="61" y="1310"/>
                </a:cxn>
                <a:cxn ang="0">
                  <a:pos x="46" y="1354"/>
                </a:cxn>
                <a:cxn ang="0">
                  <a:pos x="361" y="1619"/>
                </a:cxn>
                <a:cxn ang="0">
                  <a:pos x="513" y="1538"/>
                </a:cxn>
                <a:cxn ang="0">
                  <a:pos x="720" y="1470"/>
                </a:cxn>
                <a:cxn ang="0">
                  <a:pos x="711" y="1354"/>
                </a:cxn>
                <a:cxn ang="0">
                  <a:pos x="668" y="1227"/>
                </a:cxn>
                <a:cxn ang="0">
                  <a:pos x="689" y="1124"/>
                </a:cxn>
                <a:cxn ang="0">
                  <a:pos x="644" y="1024"/>
                </a:cxn>
                <a:cxn ang="0">
                  <a:pos x="667" y="907"/>
                </a:cxn>
                <a:cxn ang="0">
                  <a:pos x="683" y="789"/>
                </a:cxn>
                <a:cxn ang="0">
                  <a:pos x="689" y="642"/>
                </a:cxn>
                <a:cxn ang="0">
                  <a:pos x="659" y="517"/>
                </a:cxn>
                <a:cxn ang="0">
                  <a:pos x="644" y="419"/>
                </a:cxn>
                <a:cxn ang="0">
                  <a:pos x="681" y="334"/>
                </a:cxn>
                <a:cxn ang="0">
                  <a:pos x="662" y="192"/>
                </a:cxn>
                <a:cxn ang="0">
                  <a:pos x="755" y="17"/>
                </a:cxn>
                <a:cxn ang="0">
                  <a:pos x="714" y="54"/>
                </a:cxn>
                <a:cxn ang="0">
                  <a:pos x="618" y="214"/>
                </a:cxn>
                <a:cxn ang="0">
                  <a:pos x="478" y="345"/>
                </a:cxn>
                <a:cxn ang="0">
                  <a:pos x="622" y="297"/>
                </a:cxn>
                <a:cxn ang="0">
                  <a:pos x="610" y="390"/>
                </a:cxn>
                <a:cxn ang="0">
                  <a:pos x="541" y="487"/>
                </a:cxn>
                <a:cxn ang="0">
                  <a:pos x="640" y="465"/>
                </a:cxn>
                <a:cxn ang="0">
                  <a:pos x="615" y="539"/>
                </a:cxn>
                <a:cxn ang="0">
                  <a:pos x="608" y="620"/>
                </a:cxn>
                <a:cxn ang="0">
                  <a:pos x="463" y="728"/>
                </a:cxn>
                <a:cxn ang="0">
                  <a:pos x="625" y="654"/>
                </a:cxn>
                <a:cxn ang="0">
                  <a:pos x="683" y="728"/>
                </a:cxn>
                <a:cxn ang="0">
                  <a:pos x="585" y="796"/>
                </a:cxn>
                <a:cxn ang="0">
                  <a:pos x="405" y="885"/>
                </a:cxn>
                <a:cxn ang="0">
                  <a:pos x="610" y="848"/>
                </a:cxn>
                <a:cxn ang="0">
                  <a:pos x="652" y="985"/>
                </a:cxn>
                <a:cxn ang="0">
                  <a:pos x="409" y="1050"/>
                </a:cxn>
                <a:cxn ang="0">
                  <a:pos x="541" y="1046"/>
                </a:cxn>
                <a:cxn ang="0">
                  <a:pos x="625" y="1087"/>
                </a:cxn>
                <a:cxn ang="0">
                  <a:pos x="622" y="1168"/>
                </a:cxn>
                <a:cxn ang="0">
                  <a:pos x="389" y="1214"/>
                </a:cxn>
                <a:cxn ang="0">
                  <a:pos x="504" y="1214"/>
                </a:cxn>
                <a:cxn ang="0">
                  <a:pos x="637" y="1193"/>
                </a:cxn>
                <a:cxn ang="0">
                  <a:pos x="522" y="1303"/>
                </a:cxn>
                <a:cxn ang="0">
                  <a:pos x="389" y="1366"/>
                </a:cxn>
                <a:cxn ang="0">
                  <a:pos x="556" y="1307"/>
                </a:cxn>
                <a:cxn ang="0">
                  <a:pos x="655" y="1285"/>
                </a:cxn>
                <a:cxn ang="0">
                  <a:pos x="652" y="1381"/>
                </a:cxn>
                <a:cxn ang="0">
                  <a:pos x="667" y="1462"/>
                </a:cxn>
              </a:cxnLst>
              <a:rect l="0" t="0" r="r" b="b"/>
              <a:pathLst>
                <a:path w="761" h="1619">
                  <a:moveTo>
                    <a:pt x="647" y="1465"/>
                  </a:moveTo>
                  <a:lnTo>
                    <a:pt x="615" y="1502"/>
                  </a:lnTo>
                  <a:lnTo>
                    <a:pt x="563" y="1514"/>
                  </a:lnTo>
                  <a:lnTo>
                    <a:pt x="498" y="1521"/>
                  </a:lnTo>
                  <a:lnTo>
                    <a:pt x="426" y="1536"/>
                  </a:lnTo>
                  <a:lnTo>
                    <a:pt x="380" y="1564"/>
                  </a:lnTo>
                  <a:lnTo>
                    <a:pt x="365" y="1579"/>
                  </a:lnTo>
                  <a:lnTo>
                    <a:pt x="351" y="1573"/>
                  </a:lnTo>
                  <a:lnTo>
                    <a:pt x="265" y="1508"/>
                  </a:lnTo>
                  <a:lnTo>
                    <a:pt x="154" y="1421"/>
                  </a:lnTo>
                  <a:lnTo>
                    <a:pt x="117" y="1366"/>
                  </a:lnTo>
                  <a:lnTo>
                    <a:pt x="61" y="1310"/>
                  </a:lnTo>
                  <a:lnTo>
                    <a:pt x="45" y="1266"/>
                  </a:lnTo>
                  <a:lnTo>
                    <a:pt x="0" y="1260"/>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9" y="610"/>
                  </a:lnTo>
                  <a:lnTo>
                    <a:pt x="674" y="573"/>
                  </a:lnTo>
                  <a:lnTo>
                    <a:pt x="652" y="539"/>
                  </a:lnTo>
                  <a:lnTo>
                    <a:pt x="659" y="517"/>
                  </a:lnTo>
                  <a:lnTo>
                    <a:pt x="674" y="495"/>
                  </a:lnTo>
                  <a:lnTo>
                    <a:pt x="674" y="458"/>
                  </a:lnTo>
                  <a:lnTo>
                    <a:pt x="659" y="437"/>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1" y="54"/>
                  </a:lnTo>
                  <a:lnTo>
                    <a:pt x="755" y="17"/>
                  </a:lnTo>
                  <a:lnTo>
                    <a:pt x="735" y="0"/>
                  </a:lnTo>
                  <a:lnTo>
                    <a:pt x="720" y="3"/>
                  </a:lnTo>
                  <a:lnTo>
                    <a:pt x="696" y="32"/>
                  </a:lnTo>
                  <a:lnTo>
                    <a:pt x="714" y="54"/>
                  </a:lnTo>
                  <a:lnTo>
                    <a:pt x="711" y="91"/>
                  </a:lnTo>
                  <a:lnTo>
                    <a:pt x="677" y="155"/>
                  </a:lnTo>
                  <a:lnTo>
                    <a:pt x="632" y="192"/>
                  </a:lnTo>
                  <a:lnTo>
                    <a:pt x="618" y="214"/>
                  </a:lnTo>
                  <a:lnTo>
                    <a:pt x="608" y="242"/>
                  </a:lnTo>
                  <a:lnTo>
                    <a:pt x="603" y="260"/>
                  </a:lnTo>
                  <a:lnTo>
                    <a:pt x="537" y="311"/>
                  </a:lnTo>
                  <a:lnTo>
                    <a:pt x="478" y="345"/>
                  </a:lnTo>
                  <a:lnTo>
                    <a:pt x="470" y="370"/>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5"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3"/>
                  </a:lnTo>
                  <a:lnTo>
                    <a:pt x="637" y="1193"/>
                  </a:lnTo>
                  <a:lnTo>
                    <a:pt x="637" y="1227"/>
                  </a:lnTo>
                  <a:lnTo>
                    <a:pt x="647" y="1244"/>
                  </a:lnTo>
                  <a:lnTo>
                    <a:pt x="581" y="1260"/>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88583" name="Freeform 71"/>
            <p:cNvSpPr>
              <a:spLocks/>
            </p:cNvSpPr>
            <p:nvPr/>
          </p:nvSpPr>
          <p:spPr bwMode="auto">
            <a:xfrm>
              <a:off x="512" y="3170"/>
              <a:ext cx="110" cy="36"/>
            </a:xfrm>
            <a:custGeom>
              <a:avLst/>
              <a:gdLst/>
              <a:ahLst/>
              <a:cxnLst>
                <a:cxn ang="0">
                  <a:pos x="0" y="57"/>
                </a:cxn>
                <a:cxn ang="0">
                  <a:pos x="89" y="54"/>
                </a:cxn>
                <a:cxn ang="0">
                  <a:pos x="123" y="35"/>
                </a:cxn>
                <a:cxn ang="0">
                  <a:pos x="152" y="13"/>
                </a:cxn>
                <a:cxn ang="0">
                  <a:pos x="207" y="0"/>
                </a:cxn>
                <a:cxn ang="0">
                  <a:pos x="222" y="13"/>
                </a:cxn>
                <a:cxn ang="0">
                  <a:pos x="198" y="20"/>
                </a:cxn>
                <a:cxn ang="0">
                  <a:pos x="160" y="41"/>
                </a:cxn>
                <a:cxn ang="0">
                  <a:pos x="140" y="54"/>
                </a:cxn>
                <a:cxn ang="0">
                  <a:pos x="104" y="64"/>
                </a:cxn>
                <a:cxn ang="0">
                  <a:pos x="49" y="69"/>
                </a:cxn>
                <a:cxn ang="0">
                  <a:pos x="6" y="72"/>
                </a:cxn>
                <a:cxn ang="0">
                  <a:pos x="0" y="57"/>
                </a:cxn>
              </a:cxnLst>
              <a:rect l="0" t="0" r="r" b="b"/>
              <a:pathLst>
                <a:path w="222" h="72">
                  <a:moveTo>
                    <a:pt x="0" y="57"/>
                  </a:moveTo>
                  <a:lnTo>
                    <a:pt x="89" y="54"/>
                  </a:lnTo>
                  <a:lnTo>
                    <a:pt x="123" y="35"/>
                  </a:lnTo>
                  <a:lnTo>
                    <a:pt x="152" y="13"/>
                  </a:lnTo>
                  <a:lnTo>
                    <a:pt x="207" y="0"/>
                  </a:lnTo>
                  <a:lnTo>
                    <a:pt x="222" y="13"/>
                  </a:lnTo>
                  <a:lnTo>
                    <a:pt x="198" y="20"/>
                  </a:lnTo>
                  <a:lnTo>
                    <a:pt x="160" y="41"/>
                  </a:lnTo>
                  <a:lnTo>
                    <a:pt x="140" y="54"/>
                  </a:lnTo>
                  <a:lnTo>
                    <a:pt x="104" y="64"/>
                  </a:lnTo>
                  <a:lnTo>
                    <a:pt x="49" y="69"/>
                  </a:lnTo>
                  <a:lnTo>
                    <a:pt x="6" y="72"/>
                  </a:lnTo>
                  <a:lnTo>
                    <a:pt x="0" y="57"/>
                  </a:lnTo>
                  <a:close/>
                </a:path>
              </a:pathLst>
            </a:custGeom>
            <a:solidFill>
              <a:srgbClr val="000000"/>
            </a:solidFill>
            <a:ln w="9525">
              <a:noFill/>
              <a:round/>
              <a:headEnd/>
              <a:tailEnd/>
            </a:ln>
          </p:spPr>
          <p:txBody>
            <a:bodyPr/>
            <a:lstStyle/>
            <a:p>
              <a:endParaRPr lang="en-US"/>
            </a:p>
          </p:txBody>
        </p:sp>
        <p:sp>
          <p:nvSpPr>
            <p:cNvPr id="1088584" name="Freeform 72"/>
            <p:cNvSpPr>
              <a:spLocks/>
            </p:cNvSpPr>
            <p:nvPr/>
          </p:nvSpPr>
          <p:spPr bwMode="auto">
            <a:xfrm>
              <a:off x="343" y="2378"/>
              <a:ext cx="320" cy="174"/>
            </a:xfrm>
            <a:custGeom>
              <a:avLst/>
              <a:gdLst/>
              <a:ahLst/>
              <a:cxnLst>
                <a:cxn ang="0">
                  <a:pos x="19" y="39"/>
                </a:cxn>
                <a:cxn ang="0">
                  <a:pos x="95" y="43"/>
                </a:cxn>
                <a:cxn ang="0">
                  <a:pos x="176" y="46"/>
                </a:cxn>
                <a:cxn ang="0">
                  <a:pos x="228" y="46"/>
                </a:cxn>
                <a:cxn ang="0">
                  <a:pos x="269" y="37"/>
                </a:cxn>
                <a:cxn ang="0">
                  <a:pos x="336" y="17"/>
                </a:cxn>
                <a:cxn ang="0">
                  <a:pos x="368" y="0"/>
                </a:cxn>
                <a:cxn ang="0">
                  <a:pos x="411" y="24"/>
                </a:cxn>
                <a:cxn ang="0">
                  <a:pos x="482" y="73"/>
                </a:cxn>
                <a:cxn ang="0">
                  <a:pos x="534" y="109"/>
                </a:cxn>
                <a:cxn ang="0">
                  <a:pos x="600" y="155"/>
                </a:cxn>
                <a:cxn ang="0">
                  <a:pos x="640" y="191"/>
                </a:cxn>
                <a:cxn ang="0">
                  <a:pos x="603" y="222"/>
                </a:cxn>
                <a:cxn ang="0">
                  <a:pos x="566" y="257"/>
                </a:cxn>
                <a:cxn ang="0">
                  <a:pos x="507" y="281"/>
                </a:cxn>
                <a:cxn ang="0">
                  <a:pos x="446" y="307"/>
                </a:cxn>
                <a:cxn ang="0">
                  <a:pos x="389" y="329"/>
                </a:cxn>
                <a:cxn ang="0">
                  <a:pos x="338"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5" y="43"/>
                  </a:lnTo>
                  <a:lnTo>
                    <a:pt x="176" y="46"/>
                  </a:lnTo>
                  <a:lnTo>
                    <a:pt x="228" y="46"/>
                  </a:lnTo>
                  <a:lnTo>
                    <a:pt x="269" y="37"/>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88585" name="Freeform 73"/>
            <p:cNvSpPr>
              <a:spLocks/>
            </p:cNvSpPr>
            <p:nvPr/>
          </p:nvSpPr>
          <p:spPr bwMode="auto">
            <a:xfrm>
              <a:off x="335" y="2373"/>
              <a:ext cx="346" cy="202"/>
            </a:xfrm>
            <a:custGeom>
              <a:avLst/>
              <a:gdLst/>
              <a:ahLst/>
              <a:cxnLst>
                <a:cxn ang="0">
                  <a:pos x="339" y="346"/>
                </a:cxn>
                <a:cxn ang="0">
                  <a:pos x="449" y="315"/>
                </a:cxn>
                <a:cxn ang="0">
                  <a:pos x="538" y="277"/>
                </a:cxn>
                <a:cxn ang="0">
                  <a:pos x="602" y="232"/>
                </a:cxn>
                <a:cxn ang="0">
                  <a:pos x="627" y="206"/>
                </a:cxn>
                <a:cxn ang="0">
                  <a:pos x="535" y="123"/>
                </a:cxn>
                <a:cxn ang="0">
                  <a:pos x="461" y="78"/>
                </a:cxn>
                <a:cxn ang="0">
                  <a:pos x="390" y="34"/>
                </a:cxn>
                <a:cxn ang="0">
                  <a:pos x="376" y="34"/>
                </a:cxn>
                <a:cxn ang="0">
                  <a:pos x="331" y="49"/>
                </a:cxn>
                <a:cxn ang="0">
                  <a:pos x="272" y="65"/>
                </a:cxn>
                <a:cxn ang="0">
                  <a:pos x="167" y="74"/>
                </a:cxn>
                <a:cxn ang="0">
                  <a:pos x="65" y="71"/>
                </a:cxn>
                <a:cxn ang="0">
                  <a:pos x="37" y="74"/>
                </a:cxn>
                <a:cxn ang="0">
                  <a:pos x="37" y="93"/>
                </a:cxn>
                <a:cxn ang="0">
                  <a:pos x="59" y="123"/>
                </a:cxn>
                <a:cxn ang="0">
                  <a:pos x="102" y="176"/>
                </a:cxn>
                <a:cxn ang="0">
                  <a:pos x="155" y="220"/>
                </a:cxn>
                <a:cxn ang="0">
                  <a:pos x="221" y="284"/>
                </a:cxn>
                <a:cxn ang="0">
                  <a:pos x="285" y="331"/>
                </a:cxn>
                <a:cxn ang="0">
                  <a:pos x="324" y="358"/>
                </a:cxn>
                <a:cxn ang="0">
                  <a:pos x="337" y="387"/>
                </a:cxn>
                <a:cxn ang="0">
                  <a:pos x="322" y="404"/>
                </a:cxn>
                <a:cxn ang="0">
                  <a:pos x="300" y="395"/>
                </a:cxn>
                <a:cxn ang="0">
                  <a:pos x="236" y="336"/>
                </a:cxn>
                <a:cxn ang="0">
                  <a:pos x="155" y="269"/>
                </a:cxn>
                <a:cxn ang="0">
                  <a:pos x="96" y="220"/>
                </a:cxn>
                <a:cxn ang="0">
                  <a:pos x="56" y="176"/>
                </a:cxn>
                <a:cxn ang="0">
                  <a:pos x="22" y="130"/>
                </a:cxn>
                <a:cxn ang="0">
                  <a:pos x="7" y="99"/>
                </a:cxn>
                <a:cxn ang="0">
                  <a:pos x="0" y="65"/>
                </a:cxn>
                <a:cxn ang="0">
                  <a:pos x="10" y="43"/>
                </a:cxn>
                <a:cxn ang="0">
                  <a:pos x="35" y="34"/>
                </a:cxn>
                <a:cxn ang="0">
                  <a:pos x="78" y="37"/>
                </a:cxn>
                <a:cxn ang="0">
                  <a:pos x="162" y="49"/>
                </a:cxn>
                <a:cxn ang="0">
                  <a:pos x="233" y="49"/>
                </a:cxn>
                <a:cxn ang="0">
                  <a:pos x="285" y="34"/>
                </a:cxn>
                <a:cxn ang="0">
                  <a:pos x="344" y="22"/>
                </a:cxn>
                <a:cxn ang="0">
                  <a:pos x="368" y="0"/>
                </a:cxn>
                <a:cxn ang="0">
                  <a:pos x="396" y="0"/>
                </a:cxn>
                <a:cxn ang="0">
                  <a:pos x="457" y="37"/>
                </a:cxn>
                <a:cxn ang="0">
                  <a:pos x="523" y="87"/>
                </a:cxn>
                <a:cxn ang="0">
                  <a:pos x="594" y="132"/>
                </a:cxn>
                <a:cxn ang="0">
                  <a:pos x="633" y="161"/>
                </a:cxn>
                <a:cxn ang="0">
                  <a:pos x="675" y="188"/>
                </a:cxn>
                <a:cxn ang="0">
                  <a:pos x="692" y="198"/>
                </a:cxn>
                <a:cxn ang="0">
                  <a:pos x="683" y="218"/>
                </a:cxn>
                <a:cxn ang="0">
                  <a:pos x="653" y="235"/>
                </a:cxn>
                <a:cxn ang="0">
                  <a:pos x="618" y="265"/>
                </a:cxn>
                <a:cxn ang="0">
                  <a:pos x="587" y="277"/>
                </a:cxn>
                <a:cxn ang="0">
                  <a:pos x="528" y="302"/>
                </a:cxn>
                <a:cxn ang="0">
                  <a:pos x="486" y="321"/>
                </a:cxn>
                <a:cxn ang="0">
                  <a:pos x="439" y="350"/>
                </a:cxn>
                <a:cxn ang="0">
                  <a:pos x="390" y="358"/>
                </a:cxn>
                <a:cxn ang="0">
                  <a:pos x="352" y="361"/>
                </a:cxn>
                <a:cxn ang="0">
                  <a:pos x="339" y="346"/>
                </a:cxn>
              </a:cxnLst>
              <a:rect l="0" t="0" r="r" b="b"/>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4"/>
                  </a:lnTo>
                  <a:lnTo>
                    <a:pt x="65" y="71"/>
                  </a:lnTo>
                  <a:lnTo>
                    <a:pt x="37" y="74"/>
                  </a:lnTo>
                  <a:lnTo>
                    <a:pt x="37" y="93"/>
                  </a:lnTo>
                  <a:lnTo>
                    <a:pt x="59" y="123"/>
                  </a:lnTo>
                  <a:lnTo>
                    <a:pt x="102" y="176"/>
                  </a:lnTo>
                  <a:lnTo>
                    <a:pt x="155" y="220"/>
                  </a:lnTo>
                  <a:lnTo>
                    <a:pt x="221" y="284"/>
                  </a:lnTo>
                  <a:lnTo>
                    <a:pt x="285" y="331"/>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5"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5"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endParaRPr lang="en-US"/>
            </a:p>
          </p:txBody>
        </p:sp>
        <p:sp>
          <p:nvSpPr>
            <p:cNvPr id="1088586" name="Freeform 74"/>
            <p:cNvSpPr>
              <a:spLocks/>
            </p:cNvSpPr>
            <p:nvPr/>
          </p:nvSpPr>
          <p:spPr bwMode="auto">
            <a:xfrm>
              <a:off x="531" y="2526"/>
              <a:ext cx="109" cy="70"/>
            </a:xfrm>
            <a:custGeom>
              <a:avLst/>
              <a:gdLst/>
              <a:ahLst/>
              <a:cxnLst>
                <a:cxn ang="0">
                  <a:pos x="185" y="16"/>
                </a:cxn>
                <a:cxn ang="0">
                  <a:pos x="139" y="53"/>
                </a:cxn>
                <a:cxn ang="0">
                  <a:pos x="96" y="87"/>
                </a:cxn>
                <a:cxn ang="0">
                  <a:pos x="35" y="109"/>
                </a:cxn>
                <a:cxn ang="0">
                  <a:pos x="0" y="120"/>
                </a:cxn>
                <a:cxn ang="0">
                  <a:pos x="28" y="139"/>
                </a:cxn>
                <a:cxn ang="0">
                  <a:pos x="72" y="133"/>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3"/>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10" name="Group 75"/>
          <p:cNvGrpSpPr>
            <a:grpSpLocks/>
          </p:cNvGrpSpPr>
          <p:nvPr/>
        </p:nvGrpSpPr>
        <p:grpSpPr bwMode="auto">
          <a:xfrm>
            <a:off x="677863" y="3979863"/>
            <a:ext cx="639762" cy="1446212"/>
            <a:chOff x="427" y="2507"/>
            <a:chExt cx="403" cy="911"/>
          </a:xfrm>
        </p:grpSpPr>
        <p:sp>
          <p:nvSpPr>
            <p:cNvPr id="1088588" name="Freeform 76"/>
            <p:cNvSpPr>
              <a:spLocks/>
            </p:cNvSpPr>
            <p:nvPr/>
          </p:nvSpPr>
          <p:spPr bwMode="auto">
            <a:xfrm>
              <a:off x="435" y="2547"/>
              <a:ext cx="212" cy="859"/>
            </a:xfrm>
            <a:custGeom>
              <a:avLst/>
              <a:gdLst/>
              <a:ahLst/>
              <a:cxnLst>
                <a:cxn ang="0">
                  <a:pos x="417" y="309"/>
                </a:cxn>
                <a:cxn ang="0">
                  <a:pos x="424" y="372"/>
                </a:cxn>
                <a:cxn ang="0">
                  <a:pos x="424" y="713"/>
                </a:cxn>
                <a:cxn ang="0">
                  <a:pos x="394" y="1169"/>
                </a:cxn>
                <a:cxn ang="0">
                  <a:pos x="397" y="1460"/>
                </a:cxn>
                <a:cxn ang="0">
                  <a:pos x="412" y="1661"/>
                </a:cxn>
                <a:cxn ang="0">
                  <a:pos x="397" y="1717"/>
                </a:cxn>
                <a:cxn ang="0">
                  <a:pos x="372" y="1705"/>
                </a:cxn>
                <a:cxn ang="0">
                  <a:pos x="228" y="1594"/>
                </a:cxn>
                <a:cxn ang="0">
                  <a:pos x="191" y="1573"/>
                </a:cxn>
                <a:cxn ang="0">
                  <a:pos x="170" y="1541"/>
                </a:cxn>
                <a:cxn ang="0">
                  <a:pos x="133" y="1499"/>
                </a:cxn>
                <a:cxn ang="0">
                  <a:pos x="83" y="1455"/>
                </a:cxn>
                <a:cxn ang="0">
                  <a:pos x="59" y="1396"/>
                </a:cxn>
                <a:cxn ang="0">
                  <a:pos x="0" y="1346"/>
                </a:cxn>
                <a:cxn ang="0">
                  <a:pos x="0" y="1315"/>
                </a:cxn>
                <a:cxn ang="0">
                  <a:pos x="31" y="1276"/>
                </a:cxn>
                <a:cxn ang="0">
                  <a:pos x="44" y="1225"/>
                </a:cxn>
                <a:cxn ang="0">
                  <a:pos x="37" y="1198"/>
                </a:cxn>
                <a:cxn ang="0">
                  <a:pos x="22" y="1154"/>
                </a:cxn>
                <a:cxn ang="0">
                  <a:pos x="16" y="1123"/>
                </a:cxn>
                <a:cxn ang="0">
                  <a:pos x="40" y="1074"/>
                </a:cxn>
                <a:cxn ang="0">
                  <a:pos x="40" y="1041"/>
                </a:cxn>
                <a:cxn ang="0">
                  <a:pos x="15" y="975"/>
                </a:cxn>
                <a:cxn ang="0">
                  <a:pos x="15" y="938"/>
                </a:cxn>
                <a:cxn ang="0">
                  <a:pos x="29" y="909"/>
                </a:cxn>
                <a:cxn ang="0">
                  <a:pos x="53" y="875"/>
                </a:cxn>
                <a:cxn ang="0">
                  <a:pos x="52" y="816"/>
                </a:cxn>
                <a:cxn ang="0">
                  <a:pos x="37" y="769"/>
                </a:cxn>
                <a:cxn ang="0">
                  <a:pos x="52" y="713"/>
                </a:cxn>
                <a:cxn ang="0">
                  <a:pos x="66" y="699"/>
                </a:cxn>
                <a:cxn ang="0">
                  <a:pos x="53" y="647"/>
                </a:cxn>
                <a:cxn ang="0">
                  <a:pos x="22" y="592"/>
                </a:cxn>
                <a:cxn ang="0">
                  <a:pos x="15" y="557"/>
                </a:cxn>
                <a:cxn ang="0">
                  <a:pos x="22" y="523"/>
                </a:cxn>
                <a:cxn ang="0">
                  <a:pos x="62" y="492"/>
                </a:cxn>
                <a:cxn ang="0">
                  <a:pos x="59" y="468"/>
                </a:cxn>
                <a:cxn ang="0">
                  <a:pos x="16" y="390"/>
                </a:cxn>
                <a:cxn ang="0">
                  <a:pos x="3" y="328"/>
                </a:cxn>
                <a:cxn ang="0">
                  <a:pos x="15" y="294"/>
                </a:cxn>
                <a:cxn ang="0">
                  <a:pos x="53" y="263"/>
                </a:cxn>
                <a:cxn ang="0">
                  <a:pos x="44" y="235"/>
                </a:cxn>
                <a:cxn ang="0">
                  <a:pos x="16" y="204"/>
                </a:cxn>
                <a:cxn ang="0">
                  <a:pos x="16" y="170"/>
                </a:cxn>
                <a:cxn ang="0">
                  <a:pos x="62" y="147"/>
                </a:cxn>
                <a:cxn ang="0">
                  <a:pos x="81" y="122"/>
                </a:cxn>
                <a:cxn ang="0">
                  <a:pos x="44" y="71"/>
                </a:cxn>
                <a:cxn ang="0">
                  <a:pos x="44" y="44"/>
                </a:cxn>
                <a:cxn ang="0">
                  <a:pos x="88" y="28"/>
                </a:cxn>
                <a:cxn ang="0">
                  <a:pos x="90" y="0"/>
                </a:cxn>
                <a:cxn ang="0">
                  <a:pos x="139"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88589" name="Freeform 77"/>
            <p:cNvSpPr>
              <a:spLocks/>
            </p:cNvSpPr>
            <p:nvPr/>
          </p:nvSpPr>
          <p:spPr bwMode="auto">
            <a:xfrm>
              <a:off x="427" y="2560"/>
              <a:ext cx="61" cy="654"/>
            </a:xfrm>
            <a:custGeom>
              <a:avLst/>
              <a:gdLst/>
              <a:ahLst/>
              <a:cxnLst>
                <a:cxn ang="0">
                  <a:pos x="83" y="44"/>
                </a:cxn>
                <a:cxn ang="0">
                  <a:pos x="121" y="91"/>
                </a:cxn>
                <a:cxn ang="0">
                  <a:pos x="98" y="127"/>
                </a:cxn>
                <a:cxn ang="0">
                  <a:pos x="46" y="153"/>
                </a:cxn>
                <a:cxn ang="0">
                  <a:pos x="67" y="190"/>
                </a:cxn>
                <a:cxn ang="0">
                  <a:pos x="90" y="237"/>
                </a:cxn>
                <a:cxn ang="0">
                  <a:pos x="61" y="267"/>
                </a:cxn>
                <a:cxn ang="0">
                  <a:pos x="37" y="304"/>
                </a:cxn>
                <a:cxn ang="0">
                  <a:pos x="61" y="369"/>
                </a:cxn>
                <a:cxn ang="0">
                  <a:pos x="90" y="428"/>
                </a:cxn>
                <a:cxn ang="0">
                  <a:pos x="83" y="480"/>
                </a:cxn>
                <a:cxn ang="0">
                  <a:pos x="46" y="524"/>
                </a:cxn>
                <a:cxn ang="0">
                  <a:pos x="88" y="617"/>
                </a:cxn>
                <a:cxn ang="0">
                  <a:pos x="105" y="676"/>
                </a:cxn>
                <a:cxn ang="0">
                  <a:pos x="73" y="719"/>
                </a:cxn>
                <a:cxn ang="0">
                  <a:pos x="80" y="786"/>
                </a:cxn>
                <a:cxn ang="0">
                  <a:pos x="102" y="852"/>
                </a:cxn>
                <a:cxn ang="0">
                  <a:pos x="76" y="889"/>
                </a:cxn>
                <a:cxn ang="0">
                  <a:pos x="39" y="933"/>
                </a:cxn>
                <a:cxn ang="0">
                  <a:pos x="76" y="1013"/>
                </a:cxn>
                <a:cxn ang="0">
                  <a:pos x="90" y="1068"/>
                </a:cxn>
                <a:cxn ang="0">
                  <a:pos x="58" y="1080"/>
                </a:cxn>
                <a:cxn ang="0">
                  <a:pos x="67" y="1168"/>
                </a:cxn>
                <a:cxn ang="0">
                  <a:pos x="83" y="1214"/>
                </a:cxn>
                <a:cxn ang="0">
                  <a:pos x="58" y="1266"/>
                </a:cxn>
                <a:cxn ang="0">
                  <a:pos x="2" y="1294"/>
                </a:cxn>
                <a:cxn ang="0">
                  <a:pos x="45" y="1205"/>
                </a:cxn>
                <a:cxn ang="0">
                  <a:pos x="24" y="1131"/>
                </a:cxn>
                <a:cxn ang="0">
                  <a:pos x="30" y="1068"/>
                </a:cxn>
                <a:cxn ang="0">
                  <a:pos x="46" y="1037"/>
                </a:cxn>
                <a:cxn ang="0">
                  <a:pos x="11" y="957"/>
                </a:cxn>
                <a:cxn ang="0">
                  <a:pos x="11" y="877"/>
                </a:cxn>
                <a:cxn ang="0">
                  <a:pos x="54" y="840"/>
                </a:cxn>
                <a:cxn ang="0">
                  <a:pos x="45" y="781"/>
                </a:cxn>
                <a:cxn ang="0">
                  <a:pos x="32" y="713"/>
                </a:cxn>
                <a:cxn ang="0">
                  <a:pos x="67" y="669"/>
                </a:cxn>
                <a:cxn ang="0">
                  <a:pos x="52" y="620"/>
                </a:cxn>
                <a:cxn ang="0">
                  <a:pos x="11" y="543"/>
                </a:cxn>
                <a:cxn ang="0">
                  <a:pos x="17" y="492"/>
                </a:cxn>
                <a:cxn ang="0">
                  <a:pos x="54" y="450"/>
                </a:cxn>
                <a:cxn ang="0">
                  <a:pos x="15" y="353"/>
                </a:cxn>
                <a:cxn ang="0">
                  <a:pos x="0" y="296"/>
                </a:cxn>
                <a:cxn ang="0">
                  <a:pos x="32" y="252"/>
                </a:cxn>
                <a:cxn ang="0">
                  <a:pos x="46" y="223"/>
                </a:cxn>
                <a:cxn ang="0">
                  <a:pos x="11" y="177"/>
                </a:cxn>
                <a:cxn ang="0">
                  <a:pos x="24" y="132"/>
                </a:cxn>
                <a:cxn ang="0">
                  <a:pos x="67" y="103"/>
                </a:cxn>
                <a:cxn ang="0">
                  <a:pos x="68" y="69"/>
                </a:cxn>
                <a:cxn ang="0">
                  <a:pos x="46" y="24"/>
                </a:cxn>
              </a:cxnLst>
              <a:rect l="0" t="0" r="r" b="b"/>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endParaRPr lang="en-US"/>
            </a:p>
          </p:txBody>
        </p:sp>
        <p:sp>
          <p:nvSpPr>
            <p:cNvPr id="1088590" name="Freeform 78"/>
            <p:cNvSpPr>
              <a:spLocks/>
            </p:cNvSpPr>
            <p:nvPr/>
          </p:nvSpPr>
          <p:spPr bwMode="auto">
            <a:xfrm>
              <a:off x="592" y="2719"/>
              <a:ext cx="58" cy="529"/>
            </a:xfrm>
            <a:custGeom>
              <a:avLst/>
              <a:gdLst/>
              <a:ahLst/>
              <a:cxnLst>
                <a:cxn ang="0">
                  <a:pos x="103" y="30"/>
                </a:cxn>
                <a:cxn ang="0">
                  <a:pos x="109" y="102"/>
                </a:cxn>
                <a:cxn ang="0">
                  <a:pos x="60" y="132"/>
                </a:cxn>
                <a:cxn ang="0">
                  <a:pos x="75" y="213"/>
                </a:cxn>
                <a:cxn ang="0">
                  <a:pos x="97" y="291"/>
                </a:cxn>
                <a:cxn ang="0">
                  <a:pos x="67" y="331"/>
                </a:cxn>
                <a:cxn ang="0">
                  <a:pos x="75" y="396"/>
                </a:cxn>
                <a:cxn ang="0">
                  <a:pos x="97" y="467"/>
                </a:cxn>
                <a:cxn ang="0">
                  <a:pos x="82" y="519"/>
                </a:cxn>
                <a:cxn ang="0">
                  <a:pos x="57" y="566"/>
                </a:cxn>
                <a:cxn ang="0">
                  <a:pos x="90" y="659"/>
                </a:cxn>
                <a:cxn ang="0">
                  <a:pos x="97" y="720"/>
                </a:cxn>
                <a:cxn ang="0">
                  <a:pos x="42" y="764"/>
                </a:cxn>
                <a:cxn ang="0">
                  <a:pos x="57" y="857"/>
                </a:cxn>
                <a:cxn ang="0">
                  <a:pos x="72" y="938"/>
                </a:cxn>
                <a:cxn ang="0">
                  <a:pos x="42" y="984"/>
                </a:cxn>
                <a:cxn ang="0">
                  <a:pos x="27" y="1048"/>
                </a:cxn>
                <a:cxn ang="0">
                  <a:pos x="12" y="1021"/>
                </a:cxn>
                <a:cxn ang="0">
                  <a:pos x="42" y="947"/>
                </a:cxn>
                <a:cxn ang="0">
                  <a:pos x="27" y="838"/>
                </a:cxn>
                <a:cxn ang="0">
                  <a:pos x="20" y="757"/>
                </a:cxn>
                <a:cxn ang="0">
                  <a:pos x="60" y="703"/>
                </a:cxn>
                <a:cxn ang="0">
                  <a:pos x="27" y="625"/>
                </a:cxn>
                <a:cxn ang="0">
                  <a:pos x="20" y="551"/>
                </a:cxn>
                <a:cxn ang="0">
                  <a:pos x="50" y="492"/>
                </a:cxn>
                <a:cxn ang="0">
                  <a:pos x="64" y="448"/>
                </a:cxn>
                <a:cxn ang="0">
                  <a:pos x="35" y="374"/>
                </a:cxn>
                <a:cxn ang="0">
                  <a:pos x="42" y="313"/>
                </a:cxn>
                <a:cxn ang="0">
                  <a:pos x="60" y="269"/>
                </a:cxn>
                <a:cxn ang="0">
                  <a:pos x="38" y="204"/>
                </a:cxn>
                <a:cxn ang="0">
                  <a:pos x="30" y="130"/>
                </a:cxn>
                <a:cxn ang="0">
                  <a:pos x="64" y="80"/>
                </a:cxn>
                <a:cxn ang="0">
                  <a:pos x="67" y="34"/>
                </a:cxn>
                <a:cxn ang="0">
                  <a:pos x="90" y="0"/>
                </a:cxn>
              </a:cxnLst>
              <a:rect l="0" t="0" r="r" b="b"/>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1088591" name="Freeform 79"/>
            <p:cNvSpPr>
              <a:spLocks/>
            </p:cNvSpPr>
            <p:nvPr/>
          </p:nvSpPr>
          <p:spPr bwMode="auto">
            <a:xfrm>
              <a:off x="501" y="2655"/>
              <a:ext cx="132" cy="114"/>
            </a:xfrm>
            <a:custGeom>
              <a:avLst/>
              <a:gdLst/>
              <a:ahLst/>
              <a:cxnLst>
                <a:cxn ang="0">
                  <a:pos x="266" y="185"/>
                </a:cxn>
                <a:cxn ang="0">
                  <a:pos x="185" y="119"/>
                </a:cxn>
                <a:cxn ang="0">
                  <a:pos x="118" y="59"/>
                </a:cxn>
                <a:cxn ang="0">
                  <a:pos x="56" y="0"/>
                </a:cxn>
                <a:cxn ang="0">
                  <a:pos x="0" y="0"/>
                </a:cxn>
                <a:cxn ang="0">
                  <a:pos x="133" y="96"/>
                </a:cxn>
                <a:cxn ang="0">
                  <a:pos x="197" y="156"/>
                </a:cxn>
                <a:cxn ang="0">
                  <a:pos x="251" y="229"/>
                </a:cxn>
                <a:cxn ang="0">
                  <a:pos x="266" y="185"/>
                </a:cxn>
              </a:cxnLst>
              <a:rect l="0" t="0" r="r" b="b"/>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endParaRPr lang="en-US"/>
            </a:p>
          </p:txBody>
        </p:sp>
        <p:sp>
          <p:nvSpPr>
            <p:cNvPr id="1088592" name="Freeform 80"/>
            <p:cNvSpPr>
              <a:spLocks/>
            </p:cNvSpPr>
            <p:nvPr/>
          </p:nvSpPr>
          <p:spPr bwMode="auto">
            <a:xfrm>
              <a:off x="499" y="2721"/>
              <a:ext cx="114" cy="93"/>
            </a:xfrm>
            <a:custGeom>
              <a:avLst/>
              <a:gdLst/>
              <a:ahLst/>
              <a:cxnLst>
                <a:cxn ang="0">
                  <a:pos x="228" y="117"/>
                </a:cxn>
                <a:cxn ang="0">
                  <a:pos x="169" y="96"/>
                </a:cxn>
                <a:cxn ang="0">
                  <a:pos x="125" y="59"/>
                </a:cxn>
                <a:cxn ang="0">
                  <a:pos x="45" y="0"/>
                </a:cxn>
                <a:cxn ang="0">
                  <a:pos x="0" y="0"/>
                </a:cxn>
                <a:cxn ang="0">
                  <a:pos x="103" y="59"/>
                </a:cxn>
                <a:cxn ang="0">
                  <a:pos x="143" y="98"/>
                </a:cxn>
                <a:cxn ang="0">
                  <a:pos x="228" y="186"/>
                </a:cxn>
                <a:cxn ang="0">
                  <a:pos x="224" y="133"/>
                </a:cxn>
                <a:cxn ang="0">
                  <a:pos x="228" y="117"/>
                </a:cxn>
              </a:cxnLst>
              <a:rect l="0" t="0" r="r" b="b"/>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endParaRPr lang="en-US"/>
            </a:p>
          </p:txBody>
        </p:sp>
        <p:sp>
          <p:nvSpPr>
            <p:cNvPr id="1088593" name="Freeform 81"/>
            <p:cNvSpPr>
              <a:spLocks/>
            </p:cNvSpPr>
            <p:nvPr/>
          </p:nvSpPr>
          <p:spPr bwMode="auto">
            <a:xfrm>
              <a:off x="481" y="2777"/>
              <a:ext cx="136" cy="144"/>
            </a:xfrm>
            <a:custGeom>
              <a:avLst/>
              <a:gdLst/>
              <a:ahLst/>
              <a:cxnLst>
                <a:cxn ang="0">
                  <a:pos x="265" y="214"/>
                </a:cxn>
                <a:cxn ang="0">
                  <a:pos x="191" y="149"/>
                </a:cxn>
                <a:cxn ang="0">
                  <a:pos x="163" y="104"/>
                </a:cxn>
                <a:cxn ang="0">
                  <a:pos x="104" y="60"/>
                </a:cxn>
                <a:cxn ang="0">
                  <a:pos x="52" y="22"/>
                </a:cxn>
                <a:cxn ang="0">
                  <a:pos x="15" y="0"/>
                </a:cxn>
                <a:cxn ang="0">
                  <a:pos x="0" y="0"/>
                </a:cxn>
                <a:cxn ang="0">
                  <a:pos x="0" y="22"/>
                </a:cxn>
                <a:cxn ang="0">
                  <a:pos x="45" y="50"/>
                </a:cxn>
                <a:cxn ang="0">
                  <a:pos x="126" y="102"/>
                </a:cxn>
                <a:cxn ang="0">
                  <a:pos x="185" y="161"/>
                </a:cxn>
                <a:cxn ang="0">
                  <a:pos x="226" y="227"/>
                </a:cxn>
                <a:cxn ang="0">
                  <a:pos x="271" y="288"/>
                </a:cxn>
                <a:cxn ang="0">
                  <a:pos x="265" y="214"/>
                </a:cxn>
              </a:cxnLst>
              <a:rect l="0" t="0" r="r" b="b"/>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endParaRPr lang="en-US"/>
            </a:p>
          </p:txBody>
        </p:sp>
        <p:sp>
          <p:nvSpPr>
            <p:cNvPr id="1088594" name="Freeform 82"/>
            <p:cNvSpPr>
              <a:spLocks/>
            </p:cNvSpPr>
            <p:nvPr/>
          </p:nvSpPr>
          <p:spPr bwMode="auto">
            <a:xfrm>
              <a:off x="497" y="2895"/>
              <a:ext cx="103" cy="85"/>
            </a:xfrm>
            <a:custGeom>
              <a:avLst/>
              <a:gdLst/>
              <a:ahLst/>
              <a:cxnLst>
                <a:cxn ang="0">
                  <a:pos x="208" y="140"/>
                </a:cxn>
                <a:cxn ang="0">
                  <a:pos x="149" y="77"/>
                </a:cxn>
                <a:cxn ang="0">
                  <a:pos x="88" y="37"/>
                </a:cxn>
                <a:cxn ang="0">
                  <a:pos x="37" y="10"/>
                </a:cxn>
                <a:cxn ang="0">
                  <a:pos x="0" y="0"/>
                </a:cxn>
                <a:cxn ang="0">
                  <a:pos x="22" y="37"/>
                </a:cxn>
                <a:cxn ang="0">
                  <a:pos x="88" y="74"/>
                </a:cxn>
                <a:cxn ang="0">
                  <a:pos x="140" y="127"/>
                </a:cxn>
                <a:cxn ang="0">
                  <a:pos x="164" y="163"/>
                </a:cxn>
                <a:cxn ang="0">
                  <a:pos x="186" y="170"/>
                </a:cxn>
                <a:cxn ang="0">
                  <a:pos x="205" y="157"/>
                </a:cxn>
                <a:cxn ang="0">
                  <a:pos x="208" y="140"/>
                </a:cxn>
              </a:cxnLst>
              <a:rect l="0" t="0" r="r" b="b"/>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88595" name="Freeform 83"/>
            <p:cNvSpPr>
              <a:spLocks/>
            </p:cNvSpPr>
            <p:nvPr/>
          </p:nvSpPr>
          <p:spPr bwMode="auto">
            <a:xfrm>
              <a:off x="484" y="2955"/>
              <a:ext cx="114"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6"/>
                </a:cxn>
                <a:cxn ang="0">
                  <a:pos x="208" y="211"/>
                </a:cxn>
                <a:cxn ang="0">
                  <a:pos x="218"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1088596" name="Freeform 84"/>
            <p:cNvSpPr>
              <a:spLocks/>
            </p:cNvSpPr>
            <p:nvPr/>
          </p:nvSpPr>
          <p:spPr bwMode="auto">
            <a:xfrm>
              <a:off x="497" y="3043"/>
              <a:ext cx="81" cy="83"/>
            </a:xfrm>
            <a:custGeom>
              <a:avLst/>
              <a:gdLst/>
              <a:ahLst/>
              <a:cxnLst>
                <a:cxn ang="0">
                  <a:pos x="159" y="140"/>
                </a:cxn>
                <a:cxn ang="0">
                  <a:pos x="93" y="43"/>
                </a:cxn>
                <a:cxn ang="0">
                  <a:pos x="29" y="6"/>
                </a:cxn>
                <a:cxn ang="0">
                  <a:pos x="0" y="0"/>
                </a:cxn>
                <a:cxn ang="0">
                  <a:pos x="7" y="20"/>
                </a:cxn>
                <a:cxn ang="0">
                  <a:pos x="81" y="74"/>
                </a:cxn>
                <a:cxn ang="0">
                  <a:pos x="152" y="160"/>
                </a:cxn>
                <a:cxn ang="0">
                  <a:pos x="162" y="167"/>
                </a:cxn>
                <a:cxn ang="0">
                  <a:pos x="159" y="140"/>
                </a:cxn>
              </a:cxnLst>
              <a:rect l="0" t="0" r="r" b="b"/>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endParaRPr lang="en-US"/>
            </a:p>
          </p:txBody>
        </p:sp>
        <p:sp>
          <p:nvSpPr>
            <p:cNvPr id="1088597" name="Freeform 85"/>
            <p:cNvSpPr>
              <a:spLocks/>
            </p:cNvSpPr>
            <p:nvPr/>
          </p:nvSpPr>
          <p:spPr bwMode="auto">
            <a:xfrm>
              <a:off x="499" y="3124"/>
              <a:ext cx="56" cy="63"/>
            </a:xfrm>
            <a:custGeom>
              <a:avLst/>
              <a:gdLst/>
              <a:ahLst/>
              <a:cxnLst>
                <a:cxn ang="0">
                  <a:pos x="106" y="96"/>
                </a:cxn>
                <a:cxn ang="0">
                  <a:pos x="52" y="22"/>
                </a:cxn>
                <a:cxn ang="0">
                  <a:pos x="2" y="0"/>
                </a:cxn>
                <a:cxn ang="0">
                  <a:pos x="0" y="22"/>
                </a:cxn>
                <a:cxn ang="0">
                  <a:pos x="23" y="59"/>
                </a:cxn>
                <a:cxn ang="0">
                  <a:pos x="82" y="108"/>
                </a:cxn>
                <a:cxn ang="0">
                  <a:pos x="98" y="126"/>
                </a:cxn>
                <a:cxn ang="0">
                  <a:pos x="110" y="118"/>
                </a:cxn>
                <a:cxn ang="0">
                  <a:pos x="106" y="96"/>
                </a:cxn>
              </a:cxnLst>
              <a:rect l="0" t="0" r="r" b="b"/>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endParaRPr lang="en-US"/>
            </a:p>
          </p:txBody>
        </p:sp>
        <p:sp>
          <p:nvSpPr>
            <p:cNvPr id="1088598" name="Freeform 86"/>
            <p:cNvSpPr>
              <a:spLocks/>
            </p:cNvSpPr>
            <p:nvPr/>
          </p:nvSpPr>
          <p:spPr bwMode="auto">
            <a:xfrm>
              <a:off x="504" y="3207"/>
              <a:ext cx="70" cy="71"/>
            </a:xfrm>
            <a:custGeom>
              <a:avLst/>
              <a:gdLst/>
              <a:ahLst/>
              <a:cxnLst>
                <a:cxn ang="0">
                  <a:pos x="140" y="142"/>
                </a:cxn>
                <a:cxn ang="0">
                  <a:pos x="120" y="120"/>
                </a:cxn>
                <a:cxn ang="0">
                  <a:pos x="81" y="61"/>
                </a:cxn>
                <a:cxn ang="0">
                  <a:pos x="25" y="0"/>
                </a:cxn>
                <a:cxn ang="0">
                  <a:pos x="0" y="0"/>
                </a:cxn>
                <a:cxn ang="0">
                  <a:pos x="10" y="21"/>
                </a:cxn>
                <a:cxn ang="0">
                  <a:pos x="53" y="80"/>
                </a:cxn>
                <a:cxn ang="0">
                  <a:pos x="97" y="139"/>
                </a:cxn>
                <a:cxn ang="0">
                  <a:pos x="140" y="142"/>
                </a:cxn>
              </a:cxnLst>
              <a:rect l="0" t="0" r="r" b="b"/>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endParaRPr lang="en-US"/>
            </a:p>
          </p:txBody>
        </p:sp>
        <p:sp>
          <p:nvSpPr>
            <p:cNvPr id="1088599" name="Freeform 87"/>
            <p:cNvSpPr>
              <a:spLocks/>
            </p:cNvSpPr>
            <p:nvPr/>
          </p:nvSpPr>
          <p:spPr bwMode="auto">
            <a:xfrm>
              <a:off x="598" y="2615"/>
              <a:ext cx="214" cy="791"/>
            </a:xfrm>
            <a:custGeom>
              <a:avLst/>
              <a:gdLst/>
              <a:ahLst/>
              <a:cxnLst>
                <a:cxn ang="0">
                  <a:pos x="61" y="194"/>
                </a:cxn>
                <a:cxn ang="0">
                  <a:pos x="76" y="281"/>
                </a:cxn>
                <a:cxn ang="0">
                  <a:pos x="39" y="340"/>
                </a:cxn>
                <a:cxn ang="0">
                  <a:pos x="44" y="421"/>
                </a:cxn>
                <a:cxn ang="0">
                  <a:pos x="65" y="488"/>
                </a:cxn>
                <a:cxn ang="0">
                  <a:pos x="31" y="553"/>
                </a:cxn>
                <a:cxn ang="0">
                  <a:pos x="68" y="668"/>
                </a:cxn>
                <a:cxn ang="0">
                  <a:pos x="24" y="764"/>
                </a:cxn>
                <a:cxn ang="0">
                  <a:pos x="46" y="860"/>
                </a:cxn>
                <a:cxn ang="0">
                  <a:pos x="59" y="928"/>
                </a:cxn>
                <a:cxn ang="0">
                  <a:pos x="15" y="987"/>
                </a:cxn>
                <a:cxn ang="0">
                  <a:pos x="39"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3" y="1478"/>
                </a:cxn>
                <a:cxn ang="0">
                  <a:pos x="377" y="1434"/>
                </a:cxn>
                <a:cxn ang="0">
                  <a:pos x="385" y="1345"/>
                </a:cxn>
                <a:cxn ang="0">
                  <a:pos x="368" y="1230"/>
                </a:cxn>
                <a:cxn ang="0">
                  <a:pos x="349" y="1169"/>
                </a:cxn>
                <a:cxn ang="0">
                  <a:pos x="361" y="1095"/>
                </a:cxn>
                <a:cxn ang="0">
                  <a:pos x="325" y="1014"/>
                </a:cxn>
                <a:cxn ang="0">
                  <a:pos x="374" y="951"/>
                </a:cxn>
                <a:cxn ang="0">
                  <a:pos x="338" y="860"/>
                </a:cxn>
                <a:cxn ang="0">
                  <a:pos x="318" y="773"/>
                </a:cxn>
                <a:cxn ang="0">
                  <a:pos x="392" y="708"/>
                </a:cxn>
                <a:cxn ang="0">
                  <a:pos x="368" y="661"/>
                </a:cxn>
                <a:cxn ang="0">
                  <a:pos x="368" y="581"/>
                </a:cxn>
                <a:cxn ang="0">
                  <a:pos x="333" y="529"/>
                </a:cxn>
                <a:cxn ang="0">
                  <a:pos x="361" y="466"/>
                </a:cxn>
                <a:cxn ang="0">
                  <a:pos x="338" y="414"/>
                </a:cxn>
                <a:cxn ang="0">
                  <a:pos x="338" y="370"/>
                </a:cxn>
                <a:cxn ang="0">
                  <a:pos x="362" y="330"/>
                </a:cxn>
                <a:cxn ang="0">
                  <a:pos x="331" y="279"/>
                </a:cxn>
                <a:cxn ang="0">
                  <a:pos x="325" y="206"/>
                </a:cxn>
                <a:cxn ang="0">
                  <a:pos x="407" y="112"/>
                </a:cxn>
                <a:cxn ang="0">
                  <a:pos x="426" y="15"/>
                </a:cxn>
                <a:cxn ang="0">
                  <a:pos x="377" y="15"/>
                </a:cxn>
                <a:cxn ang="0">
                  <a:pos x="235" y="90"/>
                </a:cxn>
                <a:cxn ang="0">
                  <a:pos x="117" y="135"/>
                </a:cxn>
              </a:cxnLst>
              <a:rect l="0" t="0" r="r" b="b"/>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88600" name="Freeform 88"/>
            <p:cNvSpPr>
              <a:spLocks/>
            </p:cNvSpPr>
            <p:nvPr/>
          </p:nvSpPr>
          <p:spPr bwMode="auto">
            <a:xfrm>
              <a:off x="449" y="2609"/>
              <a:ext cx="381" cy="809"/>
            </a:xfrm>
            <a:custGeom>
              <a:avLst/>
              <a:gdLst/>
              <a:ahLst/>
              <a:cxnLst>
                <a:cxn ang="0">
                  <a:pos x="497" y="1521"/>
                </a:cxn>
                <a:cxn ang="0">
                  <a:pos x="351" y="1573"/>
                </a:cxn>
                <a:cxn ang="0">
                  <a:pos x="61" y="1310"/>
                </a:cxn>
                <a:cxn ang="0">
                  <a:pos x="46" y="1354"/>
                </a:cxn>
                <a:cxn ang="0">
                  <a:pos x="361" y="1619"/>
                </a:cxn>
                <a:cxn ang="0">
                  <a:pos x="513" y="1538"/>
                </a:cxn>
                <a:cxn ang="0">
                  <a:pos x="720" y="1470"/>
                </a:cxn>
                <a:cxn ang="0">
                  <a:pos x="711" y="1354"/>
                </a:cxn>
                <a:cxn ang="0">
                  <a:pos x="668" y="1227"/>
                </a:cxn>
                <a:cxn ang="0">
                  <a:pos x="689" y="1124"/>
                </a:cxn>
                <a:cxn ang="0">
                  <a:pos x="644" y="1024"/>
                </a:cxn>
                <a:cxn ang="0">
                  <a:pos x="667" y="907"/>
                </a:cxn>
                <a:cxn ang="0">
                  <a:pos x="683" y="789"/>
                </a:cxn>
                <a:cxn ang="0">
                  <a:pos x="689" y="642"/>
                </a:cxn>
                <a:cxn ang="0">
                  <a:pos x="659" y="517"/>
                </a:cxn>
                <a:cxn ang="0">
                  <a:pos x="644" y="419"/>
                </a:cxn>
                <a:cxn ang="0">
                  <a:pos x="681" y="334"/>
                </a:cxn>
                <a:cxn ang="0">
                  <a:pos x="662" y="192"/>
                </a:cxn>
                <a:cxn ang="0">
                  <a:pos x="755" y="17"/>
                </a:cxn>
                <a:cxn ang="0">
                  <a:pos x="714" y="54"/>
                </a:cxn>
                <a:cxn ang="0">
                  <a:pos x="618" y="214"/>
                </a:cxn>
                <a:cxn ang="0">
                  <a:pos x="478" y="345"/>
                </a:cxn>
                <a:cxn ang="0">
                  <a:pos x="622" y="297"/>
                </a:cxn>
                <a:cxn ang="0">
                  <a:pos x="610" y="390"/>
                </a:cxn>
                <a:cxn ang="0">
                  <a:pos x="541" y="487"/>
                </a:cxn>
                <a:cxn ang="0">
                  <a:pos x="640" y="465"/>
                </a:cxn>
                <a:cxn ang="0">
                  <a:pos x="615" y="539"/>
                </a:cxn>
                <a:cxn ang="0">
                  <a:pos x="608" y="620"/>
                </a:cxn>
                <a:cxn ang="0">
                  <a:pos x="463" y="728"/>
                </a:cxn>
                <a:cxn ang="0">
                  <a:pos x="625" y="654"/>
                </a:cxn>
                <a:cxn ang="0">
                  <a:pos x="683" y="728"/>
                </a:cxn>
                <a:cxn ang="0">
                  <a:pos x="585" y="796"/>
                </a:cxn>
                <a:cxn ang="0">
                  <a:pos x="404" y="885"/>
                </a:cxn>
                <a:cxn ang="0">
                  <a:pos x="610" y="848"/>
                </a:cxn>
                <a:cxn ang="0">
                  <a:pos x="652" y="985"/>
                </a:cxn>
                <a:cxn ang="0">
                  <a:pos x="409" y="1050"/>
                </a:cxn>
                <a:cxn ang="0">
                  <a:pos x="541" y="1046"/>
                </a:cxn>
                <a:cxn ang="0">
                  <a:pos x="625" y="1087"/>
                </a:cxn>
                <a:cxn ang="0">
                  <a:pos x="622" y="1168"/>
                </a:cxn>
                <a:cxn ang="0">
                  <a:pos x="389" y="1214"/>
                </a:cxn>
                <a:cxn ang="0">
                  <a:pos x="504" y="1214"/>
                </a:cxn>
                <a:cxn ang="0">
                  <a:pos x="637" y="1192"/>
                </a:cxn>
                <a:cxn ang="0">
                  <a:pos x="522" y="1303"/>
                </a:cxn>
                <a:cxn ang="0">
                  <a:pos x="389" y="1366"/>
                </a:cxn>
                <a:cxn ang="0">
                  <a:pos x="556" y="1307"/>
                </a:cxn>
                <a:cxn ang="0">
                  <a:pos x="655" y="1285"/>
                </a:cxn>
                <a:cxn ang="0">
                  <a:pos x="652" y="1381"/>
                </a:cxn>
                <a:cxn ang="0">
                  <a:pos x="667" y="1462"/>
                </a:cxn>
              </a:cxnLst>
              <a:rect l="0" t="0" r="r" b="b"/>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1088601" name="Freeform 89"/>
            <p:cNvSpPr>
              <a:spLocks/>
            </p:cNvSpPr>
            <p:nvPr/>
          </p:nvSpPr>
          <p:spPr bwMode="auto">
            <a:xfrm>
              <a:off x="652" y="3304"/>
              <a:ext cx="110" cy="36"/>
            </a:xfrm>
            <a:custGeom>
              <a:avLst/>
              <a:gdLst/>
              <a:ahLst/>
              <a:cxnLst>
                <a:cxn ang="0">
                  <a:pos x="0" y="57"/>
                </a:cxn>
                <a:cxn ang="0">
                  <a:pos x="88" y="54"/>
                </a:cxn>
                <a:cxn ang="0">
                  <a:pos x="122" y="35"/>
                </a:cxn>
                <a:cxn ang="0">
                  <a:pos x="151" y="13"/>
                </a:cxn>
                <a:cxn ang="0">
                  <a:pos x="206" y="0"/>
                </a:cxn>
                <a:cxn ang="0">
                  <a:pos x="221" y="13"/>
                </a:cxn>
                <a:cxn ang="0">
                  <a:pos x="197" y="20"/>
                </a:cxn>
                <a:cxn ang="0">
                  <a:pos x="159" y="41"/>
                </a:cxn>
                <a:cxn ang="0">
                  <a:pos x="139" y="54"/>
                </a:cxn>
                <a:cxn ang="0">
                  <a:pos x="103" y="64"/>
                </a:cxn>
                <a:cxn ang="0">
                  <a:pos x="48" y="69"/>
                </a:cxn>
                <a:cxn ang="0">
                  <a:pos x="5" y="72"/>
                </a:cxn>
                <a:cxn ang="0">
                  <a:pos x="0" y="57"/>
                </a:cxn>
              </a:cxnLst>
              <a:rect l="0" t="0" r="r" b="b"/>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endParaRPr lang="en-US"/>
            </a:p>
          </p:txBody>
        </p:sp>
        <p:sp>
          <p:nvSpPr>
            <p:cNvPr id="1088602" name="Freeform 90"/>
            <p:cNvSpPr>
              <a:spLocks/>
            </p:cNvSpPr>
            <p:nvPr/>
          </p:nvSpPr>
          <p:spPr bwMode="auto">
            <a:xfrm>
              <a:off x="483" y="2512"/>
              <a:ext cx="320" cy="174"/>
            </a:xfrm>
            <a:custGeom>
              <a:avLst/>
              <a:gdLst/>
              <a:ahLst/>
              <a:cxnLst>
                <a:cxn ang="0">
                  <a:pos x="19" y="39"/>
                </a:cxn>
                <a:cxn ang="0">
                  <a:pos x="95" y="43"/>
                </a:cxn>
                <a:cxn ang="0">
                  <a:pos x="176" y="46"/>
                </a:cxn>
                <a:cxn ang="0">
                  <a:pos x="228" y="46"/>
                </a:cxn>
                <a:cxn ang="0">
                  <a:pos x="269" y="36"/>
                </a:cxn>
                <a:cxn ang="0">
                  <a:pos x="336" y="17"/>
                </a:cxn>
                <a:cxn ang="0">
                  <a:pos x="368" y="0"/>
                </a:cxn>
                <a:cxn ang="0">
                  <a:pos x="411" y="24"/>
                </a:cxn>
                <a:cxn ang="0">
                  <a:pos x="482" y="73"/>
                </a:cxn>
                <a:cxn ang="0">
                  <a:pos x="534" y="109"/>
                </a:cxn>
                <a:cxn ang="0">
                  <a:pos x="600" y="155"/>
                </a:cxn>
                <a:cxn ang="0">
                  <a:pos x="640" y="191"/>
                </a:cxn>
                <a:cxn ang="0">
                  <a:pos x="603" y="222"/>
                </a:cxn>
                <a:cxn ang="0">
                  <a:pos x="566" y="257"/>
                </a:cxn>
                <a:cxn ang="0">
                  <a:pos x="507" y="281"/>
                </a:cxn>
                <a:cxn ang="0">
                  <a:pos x="446" y="307"/>
                </a:cxn>
                <a:cxn ang="0">
                  <a:pos x="389" y="329"/>
                </a:cxn>
                <a:cxn ang="0">
                  <a:pos x="337" y="337"/>
                </a:cxn>
                <a:cxn ang="0">
                  <a:pos x="284" y="347"/>
                </a:cxn>
                <a:cxn ang="0">
                  <a:pos x="217" y="300"/>
                </a:cxn>
                <a:cxn ang="0">
                  <a:pos x="167" y="259"/>
                </a:cxn>
                <a:cxn ang="0">
                  <a:pos x="108" y="207"/>
                </a:cxn>
                <a:cxn ang="0">
                  <a:pos x="59" y="155"/>
                </a:cxn>
                <a:cxn ang="0">
                  <a:pos x="22" y="120"/>
                </a:cxn>
                <a:cxn ang="0">
                  <a:pos x="0" y="68"/>
                </a:cxn>
                <a:cxn ang="0">
                  <a:pos x="19" y="39"/>
                </a:cxn>
              </a:cxnLst>
              <a:rect l="0" t="0" r="r" b="b"/>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1088603" name="Freeform 91"/>
            <p:cNvSpPr>
              <a:spLocks/>
            </p:cNvSpPr>
            <p:nvPr/>
          </p:nvSpPr>
          <p:spPr bwMode="auto">
            <a:xfrm>
              <a:off x="475" y="2507"/>
              <a:ext cx="346" cy="202"/>
            </a:xfrm>
            <a:custGeom>
              <a:avLst/>
              <a:gdLst/>
              <a:ahLst/>
              <a:cxnLst>
                <a:cxn ang="0">
                  <a:pos x="339" y="346"/>
                </a:cxn>
                <a:cxn ang="0">
                  <a:pos x="449" y="315"/>
                </a:cxn>
                <a:cxn ang="0">
                  <a:pos x="538" y="277"/>
                </a:cxn>
                <a:cxn ang="0">
                  <a:pos x="602" y="232"/>
                </a:cxn>
                <a:cxn ang="0">
                  <a:pos x="627" y="206"/>
                </a:cxn>
                <a:cxn ang="0">
                  <a:pos x="535" y="123"/>
                </a:cxn>
                <a:cxn ang="0">
                  <a:pos x="461" y="78"/>
                </a:cxn>
                <a:cxn ang="0">
                  <a:pos x="390" y="34"/>
                </a:cxn>
                <a:cxn ang="0">
                  <a:pos x="376" y="34"/>
                </a:cxn>
                <a:cxn ang="0">
                  <a:pos x="331" y="49"/>
                </a:cxn>
                <a:cxn ang="0">
                  <a:pos x="272" y="65"/>
                </a:cxn>
                <a:cxn ang="0">
                  <a:pos x="167" y="73"/>
                </a:cxn>
                <a:cxn ang="0">
                  <a:pos x="65" y="71"/>
                </a:cxn>
                <a:cxn ang="0">
                  <a:pos x="37" y="73"/>
                </a:cxn>
                <a:cxn ang="0">
                  <a:pos x="37" y="93"/>
                </a:cxn>
                <a:cxn ang="0">
                  <a:pos x="59" y="123"/>
                </a:cxn>
                <a:cxn ang="0">
                  <a:pos x="102" y="176"/>
                </a:cxn>
                <a:cxn ang="0">
                  <a:pos x="155" y="220"/>
                </a:cxn>
                <a:cxn ang="0">
                  <a:pos x="220" y="284"/>
                </a:cxn>
                <a:cxn ang="0">
                  <a:pos x="285" y="330"/>
                </a:cxn>
                <a:cxn ang="0">
                  <a:pos x="324" y="358"/>
                </a:cxn>
                <a:cxn ang="0">
                  <a:pos x="337" y="387"/>
                </a:cxn>
                <a:cxn ang="0">
                  <a:pos x="322" y="404"/>
                </a:cxn>
                <a:cxn ang="0">
                  <a:pos x="300" y="395"/>
                </a:cxn>
                <a:cxn ang="0">
                  <a:pos x="236" y="336"/>
                </a:cxn>
                <a:cxn ang="0">
                  <a:pos x="155" y="269"/>
                </a:cxn>
                <a:cxn ang="0">
                  <a:pos x="96" y="220"/>
                </a:cxn>
                <a:cxn ang="0">
                  <a:pos x="56" y="176"/>
                </a:cxn>
                <a:cxn ang="0">
                  <a:pos x="22" y="130"/>
                </a:cxn>
                <a:cxn ang="0">
                  <a:pos x="7" y="99"/>
                </a:cxn>
                <a:cxn ang="0">
                  <a:pos x="0" y="65"/>
                </a:cxn>
                <a:cxn ang="0">
                  <a:pos x="10" y="43"/>
                </a:cxn>
                <a:cxn ang="0">
                  <a:pos x="34" y="34"/>
                </a:cxn>
                <a:cxn ang="0">
                  <a:pos x="78" y="37"/>
                </a:cxn>
                <a:cxn ang="0">
                  <a:pos x="162" y="49"/>
                </a:cxn>
                <a:cxn ang="0">
                  <a:pos x="233" y="49"/>
                </a:cxn>
                <a:cxn ang="0">
                  <a:pos x="285" y="34"/>
                </a:cxn>
                <a:cxn ang="0">
                  <a:pos x="344" y="22"/>
                </a:cxn>
                <a:cxn ang="0">
                  <a:pos x="368" y="0"/>
                </a:cxn>
                <a:cxn ang="0">
                  <a:pos x="396" y="0"/>
                </a:cxn>
                <a:cxn ang="0">
                  <a:pos x="457" y="37"/>
                </a:cxn>
                <a:cxn ang="0">
                  <a:pos x="523" y="87"/>
                </a:cxn>
                <a:cxn ang="0">
                  <a:pos x="594" y="132"/>
                </a:cxn>
                <a:cxn ang="0">
                  <a:pos x="633" y="161"/>
                </a:cxn>
                <a:cxn ang="0">
                  <a:pos x="674" y="188"/>
                </a:cxn>
                <a:cxn ang="0">
                  <a:pos x="692" y="198"/>
                </a:cxn>
                <a:cxn ang="0">
                  <a:pos x="683" y="218"/>
                </a:cxn>
                <a:cxn ang="0">
                  <a:pos x="653" y="235"/>
                </a:cxn>
                <a:cxn ang="0">
                  <a:pos x="618" y="265"/>
                </a:cxn>
                <a:cxn ang="0">
                  <a:pos x="587" y="277"/>
                </a:cxn>
                <a:cxn ang="0">
                  <a:pos x="528" y="302"/>
                </a:cxn>
                <a:cxn ang="0">
                  <a:pos x="486" y="321"/>
                </a:cxn>
                <a:cxn ang="0">
                  <a:pos x="439" y="350"/>
                </a:cxn>
                <a:cxn ang="0">
                  <a:pos x="390" y="358"/>
                </a:cxn>
                <a:cxn ang="0">
                  <a:pos x="352" y="361"/>
                </a:cxn>
                <a:cxn ang="0">
                  <a:pos x="339" y="346"/>
                </a:cxn>
              </a:cxnLst>
              <a:rect l="0" t="0" r="r" b="b"/>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endParaRPr lang="en-US"/>
            </a:p>
          </p:txBody>
        </p:sp>
        <p:sp>
          <p:nvSpPr>
            <p:cNvPr id="1088604" name="Freeform 92"/>
            <p:cNvSpPr>
              <a:spLocks/>
            </p:cNvSpPr>
            <p:nvPr/>
          </p:nvSpPr>
          <p:spPr bwMode="auto">
            <a:xfrm>
              <a:off x="670" y="2660"/>
              <a:ext cx="110" cy="70"/>
            </a:xfrm>
            <a:custGeom>
              <a:avLst/>
              <a:gdLst/>
              <a:ahLst/>
              <a:cxnLst>
                <a:cxn ang="0">
                  <a:pos x="185" y="16"/>
                </a:cxn>
                <a:cxn ang="0">
                  <a:pos x="139" y="53"/>
                </a:cxn>
                <a:cxn ang="0">
                  <a:pos x="96" y="87"/>
                </a:cxn>
                <a:cxn ang="0">
                  <a:pos x="35" y="109"/>
                </a:cxn>
                <a:cxn ang="0">
                  <a:pos x="0" y="120"/>
                </a:cxn>
                <a:cxn ang="0">
                  <a:pos x="28" y="139"/>
                </a:cxn>
                <a:cxn ang="0">
                  <a:pos x="72" y="132"/>
                </a:cxn>
                <a:cxn ang="0">
                  <a:pos x="140" y="87"/>
                </a:cxn>
                <a:cxn ang="0">
                  <a:pos x="219" y="0"/>
                </a:cxn>
                <a:cxn ang="0">
                  <a:pos x="185" y="16"/>
                </a:cxn>
              </a:cxnLst>
              <a:rect l="0" t="0" r="r" b="b"/>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11" name="Group 93"/>
          <p:cNvGrpSpPr>
            <a:grpSpLocks/>
          </p:cNvGrpSpPr>
          <p:nvPr/>
        </p:nvGrpSpPr>
        <p:grpSpPr bwMode="auto">
          <a:xfrm>
            <a:off x="981075" y="4192588"/>
            <a:ext cx="641350" cy="1446212"/>
            <a:chOff x="618" y="2641"/>
            <a:chExt cx="404" cy="911"/>
          </a:xfrm>
        </p:grpSpPr>
        <p:sp>
          <p:nvSpPr>
            <p:cNvPr id="1088606" name="Freeform 94"/>
            <p:cNvSpPr>
              <a:spLocks/>
            </p:cNvSpPr>
            <p:nvPr/>
          </p:nvSpPr>
          <p:spPr bwMode="auto">
            <a:xfrm>
              <a:off x="626" y="2681"/>
              <a:ext cx="212" cy="859"/>
            </a:xfrm>
            <a:custGeom>
              <a:avLst/>
              <a:gdLst/>
              <a:ahLst/>
              <a:cxnLst>
                <a:cxn ang="0">
                  <a:pos x="417" y="309"/>
                </a:cxn>
                <a:cxn ang="0">
                  <a:pos x="424" y="372"/>
                </a:cxn>
                <a:cxn ang="0">
                  <a:pos x="424" y="713"/>
                </a:cxn>
                <a:cxn ang="0">
                  <a:pos x="394" y="1169"/>
                </a:cxn>
                <a:cxn ang="0">
                  <a:pos x="396" y="1460"/>
                </a:cxn>
                <a:cxn ang="0">
                  <a:pos x="411" y="1661"/>
                </a:cxn>
                <a:cxn ang="0">
                  <a:pos x="396" y="1717"/>
                </a:cxn>
                <a:cxn ang="0">
                  <a:pos x="372" y="1705"/>
                </a:cxn>
                <a:cxn ang="0">
                  <a:pos x="228" y="1594"/>
                </a:cxn>
                <a:cxn ang="0">
                  <a:pos x="191" y="1572"/>
                </a:cxn>
                <a:cxn ang="0">
                  <a:pos x="169" y="1541"/>
                </a:cxn>
                <a:cxn ang="0">
                  <a:pos x="133" y="1499"/>
                </a:cxn>
                <a:cxn ang="0">
                  <a:pos x="83" y="1455"/>
                </a:cxn>
                <a:cxn ang="0">
                  <a:pos x="59" y="1396"/>
                </a:cxn>
                <a:cxn ang="0">
                  <a:pos x="0" y="1346"/>
                </a:cxn>
                <a:cxn ang="0">
                  <a:pos x="0" y="1315"/>
                </a:cxn>
                <a:cxn ang="0">
                  <a:pos x="31" y="1276"/>
                </a:cxn>
                <a:cxn ang="0">
                  <a:pos x="44" y="1225"/>
                </a:cxn>
                <a:cxn ang="0">
                  <a:pos x="37" y="1198"/>
                </a:cxn>
                <a:cxn ang="0">
                  <a:pos x="22" y="1154"/>
                </a:cxn>
                <a:cxn ang="0">
                  <a:pos x="16" y="1123"/>
                </a:cxn>
                <a:cxn ang="0">
                  <a:pos x="40" y="1073"/>
                </a:cxn>
                <a:cxn ang="0">
                  <a:pos x="40" y="1041"/>
                </a:cxn>
                <a:cxn ang="0">
                  <a:pos x="15" y="975"/>
                </a:cxn>
                <a:cxn ang="0">
                  <a:pos x="15" y="938"/>
                </a:cxn>
                <a:cxn ang="0">
                  <a:pos x="29" y="909"/>
                </a:cxn>
                <a:cxn ang="0">
                  <a:pos x="53" y="875"/>
                </a:cxn>
                <a:cxn ang="0">
                  <a:pos x="52" y="816"/>
                </a:cxn>
                <a:cxn ang="0">
                  <a:pos x="37" y="769"/>
                </a:cxn>
                <a:cxn ang="0">
                  <a:pos x="52" y="713"/>
                </a:cxn>
                <a:cxn ang="0">
                  <a:pos x="66" y="699"/>
                </a:cxn>
                <a:cxn ang="0">
                  <a:pos x="53" y="647"/>
                </a:cxn>
                <a:cxn ang="0">
                  <a:pos x="22" y="592"/>
                </a:cxn>
                <a:cxn ang="0">
                  <a:pos x="15" y="557"/>
                </a:cxn>
                <a:cxn ang="0">
                  <a:pos x="22" y="523"/>
                </a:cxn>
                <a:cxn ang="0">
                  <a:pos x="61" y="492"/>
                </a:cxn>
                <a:cxn ang="0">
                  <a:pos x="59" y="468"/>
                </a:cxn>
                <a:cxn ang="0">
                  <a:pos x="16" y="390"/>
                </a:cxn>
                <a:cxn ang="0">
                  <a:pos x="3" y="328"/>
                </a:cxn>
                <a:cxn ang="0">
                  <a:pos x="15" y="294"/>
                </a:cxn>
                <a:cxn ang="0">
                  <a:pos x="53" y="263"/>
                </a:cxn>
                <a:cxn ang="0">
                  <a:pos x="44" y="235"/>
                </a:cxn>
                <a:cxn ang="0">
                  <a:pos x="16" y="204"/>
                </a:cxn>
                <a:cxn ang="0">
                  <a:pos x="16" y="170"/>
                </a:cxn>
                <a:cxn ang="0">
                  <a:pos x="61" y="147"/>
                </a:cxn>
                <a:cxn ang="0">
                  <a:pos x="81" y="122"/>
                </a:cxn>
                <a:cxn ang="0">
                  <a:pos x="44" y="71"/>
                </a:cxn>
                <a:cxn ang="0">
                  <a:pos x="44" y="44"/>
                </a:cxn>
                <a:cxn ang="0">
                  <a:pos x="87" y="28"/>
                </a:cxn>
                <a:cxn ang="0">
                  <a:pos x="90" y="0"/>
                </a:cxn>
                <a:cxn ang="0">
                  <a:pos x="139" y="71"/>
                </a:cxn>
                <a:cxn ang="0">
                  <a:pos x="198" y="145"/>
                </a:cxn>
                <a:cxn ang="0">
                  <a:pos x="272" y="204"/>
                </a:cxn>
                <a:cxn ang="0">
                  <a:pos x="331" y="250"/>
                </a:cxn>
                <a:cxn ang="0">
                  <a:pos x="394" y="287"/>
                </a:cxn>
                <a:cxn ang="0">
                  <a:pos x="417" y="309"/>
                </a:cxn>
              </a:cxnLst>
              <a:rect l="0" t="0" r="r" b="b"/>
              <a:pathLst>
                <a:path w="424" h="1717">
                  <a:moveTo>
                    <a:pt x="417" y="309"/>
                  </a:moveTo>
                  <a:lnTo>
                    <a:pt x="424" y="372"/>
                  </a:lnTo>
                  <a:lnTo>
                    <a:pt x="424" y="713"/>
                  </a:lnTo>
                  <a:lnTo>
                    <a:pt x="394" y="1169"/>
                  </a:lnTo>
                  <a:lnTo>
                    <a:pt x="396" y="1460"/>
                  </a:lnTo>
                  <a:lnTo>
                    <a:pt x="411" y="1661"/>
                  </a:lnTo>
                  <a:lnTo>
                    <a:pt x="396" y="1717"/>
                  </a:lnTo>
                  <a:lnTo>
                    <a:pt x="372" y="1705"/>
                  </a:lnTo>
                  <a:lnTo>
                    <a:pt x="228" y="1594"/>
                  </a:lnTo>
                  <a:lnTo>
                    <a:pt x="191" y="1572"/>
                  </a:lnTo>
                  <a:lnTo>
                    <a:pt x="169"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3"/>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1" y="492"/>
                  </a:lnTo>
                  <a:lnTo>
                    <a:pt x="59" y="468"/>
                  </a:lnTo>
                  <a:lnTo>
                    <a:pt x="16" y="390"/>
                  </a:lnTo>
                  <a:lnTo>
                    <a:pt x="3" y="328"/>
                  </a:lnTo>
                  <a:lnTo>
                    <a:pt x="15" y="294"/>
                  </a:lnTo>
                  <a:lnTo>
                    <a:pt x="53" y="263"/>
                  </a:lnTo>
                  <a:lnTo>
                    <a:pt x="44" y="235"/>
                  </a:lnTo>
                  <a:lnTo>
                    <a:pt x="16" y="204"/>
                  </a:lnTo>
                  <a:lnTo>
                    <a:pt x="16" y="170"/>
                  </a:lnTo>
                  <a:lnTo>
                    <a:pt x="61" y="147"/>
                  </a:lnTo>
                  <a:lnTo>
                    <a:pt x="81" y="122"/>
                  </a:lnTo>
                  <a:lnTo>
                    <a:pt x="44" y="71"/>
                  </a:lnTo>
                  <a:lnTo>
                    <a:pt x="44" y="44"/>
                  </a:lnTo>
                  <a:lnTo>
                    <a:pt x="87"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1088607" name="Freeform 95"/>
            <p:cNvSpPr>
              <a:spLocks/>
            </p:cNvSpPr>
            <p:nvPr/>
          </p:nvSpPr>
          <p:spPr bwMode="auto">
            <a:xfrm>
              <a:off x="618" y="2694"/>
              <a:ext cx="61" cy="654"/>
            </a:xfrm>
            <a:custGeom>
              <a:avLst/>
              <a:gdLst/>
              <a:ahLst/>
              <a:cxnLst>
                <a:cxn ang="0">
                  <a:pos x="84" y="44"/>
                </a:cxn>
                <a:cxn ang="0">
                  <a:pos x="122" y="90"/>
                </a:cxn>
                <a:cxn ang="0">
                  <a:pos x="99" y="127"/>
                </a:cxn>
                <a:cxn ang="0">
                  <a:pos x="47" y="153"/>
                </a:cxn>
                <a:cxn ang="0">
                  <a:pos x="67" y="190"/>
                </a:cxn>
                <a:cxn ang="0">
                  <a:pos x="91" y="237"/>
                </a:cxn>
                <a:cxn ang="0">
                  <a:pos x="62" y="267"/>
                </a:cxn>
                <a:cxn ang="0">
                  <a:pos x="37" y="304"/>
                </a:cxn>
                <a:cxn ang="0">
                  <a:pos x="62" y="369"/>
                </a:cxn>
                <a:cxn ang="0">
                  <a:pos x="91" y="428"/>
                </a:cxn>
                <a:cxn ang="0">
                  <a:pos x="84" y="480"/>
                </a:cxn>
                <a:cxn ang="0">
                  <a:pos x="47" y="524"/>
                </a:cxn>
                <a:cxn ang="0">
                  <a:pos x="89" y="617"/>
                </a:cxn>
                <a:cxn ang="0">
                  <a:pos x="106" y="676"/>
                </a:cxn>
                <a:cxn ang="0">
                  <a:pos x="74" y="719"/>
                </a:cxn>
                <a:cxn ang="0">
                  <a:pos x="81" y="786"/>
                </a:cxn>
                <a:cxn ang="0">
                  <a:pos x="103" y="852"/>
                </a:cxn>
                <a:cxn ang="0">
                  <a:pos x="77" y="889"/>
                </a:cxn>
                <a:cxn ang="0">
                  <a:pos x="40" y="933"/>
                </a:cxn>
                <a:cxn ang="0">
                  <a:pos x="77" y="1013"/>
                </a:cxn>
                <a:cxn ang="0">
                  <a:pos x="91" y="1068"/>
                </a:cxn>
                <a:cxn ang="0">
                  <a:pos x="59" y="1080"/>
                </a:cxn>
                <a:cxn ang="0">
                  <a:pos x="67" y="1168"/>
                </a:cxn>
                <a:cxn ang="0">
                  <a:pos x="84" y="1214"/>
                </a:cxn>
                <a:cxn ang="0">
                  <a:pos x="59" y="1266"/>
                </a:cxn>
                <a:cxn ang="0">
                  <a:pos x="3" y="1294"/>
                </a:cxn>
                <a:cxn ang="0">
                  <a:pos x="46" y="1205"/>
                </a:cxn>
                <a:cxn ang="0">
                  <a:pos x="25" y="1131"/>
                </a:cxn>
                <a:cxn ang="0">
                  <a:pos x="31" y="1068"/>
                </a:cxn>
                <a:cxn ang="0">
                  <a:pos x="47" y="1037"/>
                </a:cxn>
                <a:cxn ang="0">
                  <a:pos x="11" y="957"/>
                </a:cxn>
                <a:cxn ang="0">
                  <a:pos x="11" y="877"/>
                </a:cxn>
                <a:cxn ang="0">
                  <a:pos x="55" y="840"/>
                </a:cxn>
                <a:cxn ang="0">
                  <a:pos x="46" y="781"/>
                </a:cxn>
                <a:cxn ang="0">
                  <a:pos x="33" y="713"/>
                </a:cxn>
                <a:cxn ang="0">
                  <a:pos x="67" y="669"/>
                </a:cxn>
                <a:cxn ang="0">
                  <a:pos x="52" y="620"/>
                </a:cxn>
                <a:cxn ang="0">
                  <a:pos x="11" y="543"/>
                </a:cxn>
                <a:cxn ang="0">
                  <a:pos x="18" y="492"/>
                </a:cxn>
                <a:cxn ang="0">
                  <a:pos x="55" y="450"/>
                </a:cxn>
                <a:cxn ang="0">
                  <a:pos x="16" y="353"/>
                </a:cxn>
                <a:cxn ang="0">
                  <a:pos x="0" y="296"/>
                </a:cxn>
                <a:cxn ang="0">
                  <a:pos x="33" y="252"/>
                </a:cxn>
                <a:cxn ang="0">
                  <a:pos x="47" y="223"/>
                </a:cxn>
                <a:cxn ang="0">
                  <a:pos x="11" y="177"/>
                </a:cxn>
                <a:cxn ang="0">
                  <a:pos x="25" y="131"/>
                </a:cxn>
                <a:cxn ang="0">
                  <a:pos x="67" y="103"/>
                </a:cxn>
                <a:cxn ang="0">
                  <a:pos x="69" y="69"/>
                </a:cxn>
                <a:cxn ang="0">
                  <a:pos x="47" y="23"/>
                </a:cxn>
              </a:cxnLst>
              <a:rect l="0" t="0" r="r" b="b"/>
              <a:pathLst>
                <a:path w="122" h="1309">
                  <a:moveTo>
                    <a:pt x="62" y="0"/>
                  </a:moveTo>
                  <a:lnTo>
                    <a:pt x="84" y="44"/>
                  </a:lnTo>
                  <a:lnTo>
                    <a:pt x="103" y="73"/>
                  </a:lnTo>
                  <a:lnTo>
                    <a:pt x="122" y="90"/>
                  </a:lnTo>
                  <a:lnTo>
                    <a:pt x="118" y="112"/>
                  </a:lnTo>
                  <a:lnTo>
                    <a:pt x="99" y="127"/>
                  </a:lnTo>
                  <a:lnTo>
                    <a:pt x="69" y="134"/>
                  </a:lnTo>
                  <a:lnTo>
                    <a:pt x="47" y="153"/>
                  </a:lnTo>
                  <a:lnTo>
                    <a:pt x="52" y="177"/>
                  </a:lnTo>
                  <a:lnTo>
                    <a:pt x="67" y="190"/>
                  </a:lnTo>
                  <a:lnTo>
                    <a:pt x="91" y="220"/>
                  </a:lnTo>
                  <a:lnTo>
                    <a:pt x="91" y="237"/>
                  </a:lnTo>
                  <a:lnTo>
                    <a:pt x="84" y="252"/>
                  </a:lnTo>
                  <a:lnTo>
                    <a:pt x="62" y="267"/>
                  </a:lnTo>
                  <a:lnTo>
                    <a:pt x="40" y="282"/>
                  </a:lnTo>
                  <a:lnTo>
                    <a:pt x="37" y="304"/>
                  </a:lnTo>
                  <a:lnTo>
                    <a:pt x="46" y="326"/>
                  </a:lnTo>
                  <a:lnTo>
                    <a:pt x="62" y="369"/>
                  </a:lnTo>
                  <a:lnTo>
                    <a:pt x="77" y="404"/>
                  </a:lnTo>
                  <a:lnTo>
                    <a:pt x="91" y="428"/>
                  </a:lnTo>
                  <a:lnTo>
                    <a:pt x="91" y="455"/>
                  </a:lnTo>
                  <a:lnTo>
                    <a:pt x="84" y="480"/>
                  </a:lnTo>
                  <a:lnTo>
                    <a:pt x="62" y="502"/>
                  </a:lnTo>
                  <a:lnTo>
                    <a:pt x="47" y="524"/>
                  </a:lnTo>
                  <a:lnTo>
                    <a:pt x="52" y="561"/>
                  </a:lnTo>
                  <a:lnTo>
                    <a:pt x="89" y="617"/>
                  </a:lnTo>
                  <a:lnTo>
                    <a:pt x="103" y="647"/>
                  </a:lnTo>
                  <a:lnTo>
                    <a:pt x="106" y="676"/>
                  </a:lnTo>
                  <a:lnTo>
                    <a:pt x="91" y="697"/>
                  </a:lnTo>
                  <a:lnTo>
                    <a:pt x="74" y="719"/>
                  </a:lnTo>
                  <a:lnTo>
                    <a:pt x="69" y="749"/>
                  </a:lnTo>
                  <a:lnTo>
                    <a:pt x="81" y="786"/>
                  </a:lnTo>
                  <a:lnTo>
                    <a:pt x="96" y="825"/>
                  </a:lnTo>
                  <a:lnTo>
                    <a:pt x="103" y="852"/>
                  </a:lnTo>
                  <a:lnTo>
                    <a:pt x="96" y="870"/>
                  </a:lnTo>
                  <a:lnTo>
                    <a:pt x="77" y="889"/>
                  </a:lnTo>
                  <a:lnTo>
                    <a:pt x="52" y="911"/>
                  </a:lnTo>
                  <a:lnTo>
                    <a:pt x="40" y="933"/>
                  </a:lnTo>
                  <a:lnTo>
                    <a:pt x="52" y="972"/>
                  </a:lnTo>
                  <a:lnTo>
                    <a:pt x="77" y="1013"/>
                  </a:lnTo>
                  <a:lnTo>
                    <a:pt x="89" y="1043"/>
                  </a:lnTo>
                  <a:lnTo>
                    <a:pt x="91" y="1068"/>
                  </a:lnTo>
                  <a:lnTo>
                    <a:pt x="84" y="1080"/>
                  </a:lnTo>
                  <a:lnTo>
                    <a:pt x="59" y="1080"/>
                  </a:lnTo>
                  <a:lnTo>
                    <a:pt x="52" y="1134"/>
                  </a:lnTo>
                  <a:lnTo>
                    <a:pt x="67" y="1168"/>
                  </a:lnTo>
                  <a:lnTo>
                    <a:pt x="81" y="1192"/>
                  </a:lnTo>
                  <a:lnTo>
                    <a:pt x="84" y="1214"/>
                  </a:lnTo>
                  <a:lnTo>
                    <a:pt x="84" y="1235"/>
                  </a:lnTo>
                  <a:lnTo>
                    <a:pt x="59" y="1266"/>
                  </a:lnTo>
                  <a:lnTo>
                    <a:pt x="25" y="1309"/>
                  </a:lnTo>
                  <a:lnTo>
                    <a:pt x="3" y="1294"/>
                  </a:lnTo>
                  <a:lnTo>
                    <a:pt x="11" y="1259"/>
                  </a:lnTo>
                  <a:lnTo>
                    <a:pt x="46" y="1205"/>
                  </a:lnTo>
                  <a:lnTo>
                    <a:pt x="40" y="1171"/>
                  </a:lnTo>
                  <a:lnTo>
                    <a:pt x="25" y="1131"/>
                  </a:lnTo>
                  <a:lnTo>
                    <a:pt x="16" y="1097"/>
                  </a:lnTo>
                  <a:lnTo>
                    <a:pt x="31" y="1068"/>
                  </a:lnTo>
                  <a:lnTo>
                    <a:pt x="46" y="1058"/>
                  </a:lnTo>
                  <a:lnTo>
                    <a:pt x="47" y="1037"/>
                  </a:lnTo>
                  <a:lnTo>
                    <a:pt x="31" y="994"/>
                  </a:lnTo>
                  <a:lnTo>
                    <a:pt x="11" y="957"/>
                  </a:lnTo>
                  <a:lnTo>
                    <a:pt x="0" y="920"/>
                  </a:lnTo>
                  <a:lnTo>
                    <a:pt x="11" y="877"/>
                  </a:lnTo>
                  <a:lnTo>
                    <a:pt x="46" y="860"/>
                  </a:lnTo>
                  <a:lnTo>
                    <a:pt x="55" y="840"/>
                  </a:lnTo>
                  <a:lnTo>
                    <a:pt x="52" y="811"/>
                  </a:lnTo>
                  <a:lnTo>
                    <a:pt x="46" y="781"/>
                  </a:lnTo>
                  <a:lnTo>
                    <a:pt x="33" y="743"/>
                  </a:lnTo>
                  <a:lnTo>
                    <a:pt x="33" y="713"/>
                  </a:lnTo>
                  <a:lnTo>
                    <a:pt x="47" y="693"/>
                  </a:lnTo>
                  <a:lnTo>
                    <a:pt x="67" y="669"/>
                  </a:lnTo>
                  <a:lnTo>
                    <a:pt x="67" y="654"/>
                  </a:lnTo>
                  <a:lnTo>
                    <a:pt x="52" y="620"/>
                  </a:lnTo>
                  <a:lnTo>
                    <a:pt x="24" y="576"/>
                  </a:lnTo>
                  <a:lnTo>
                    <a:pt x="11" y="543"/>
                  </a:lnTo>
                  <a:lnTo>
                    <a:pt x="11" y="517"/>
                  </a:lnTo>
                  <a:lnTo>
                    <a:pt x="18" y="492"/>
                  </a:lnTo>
                  <a:lnTo>
                    <a:pt x="37" y="472"/>
                  </a:lnTo>
                  <a:lnTo>
                    <a:pt x="55" y="450"/>
                  </a:lnTo>
                  <a:lnTo>
                    <a:pt x="55" y="434"/>
                  </a:lnTo>
                  <a:lnTo>
                    <a:pt x="16" y="353"/>
                  </a:lnTo>
                  <a:lnTo>
                    <a:pt x="9" y="323"/>
                  </a:lnTo>
                  <a:lnTo>
                    <a:pt x="0" y="296"/>
                  </a:lnTo>
                  <a:lnTo>
                    <a:pt x="16" y="271"/>
                  </a:lnTo>
                  <a:lnTo>
                    <a:pt x="33" y="252"/>
                  </a:lnTo>
                  <a:lnTo>
                    <a:pt x="47" y="237"/>
                  </a:lnTo>
                  <a:lnTo>
                    <a:pt x="47" y="223"/>
                  </a:lnTo>
                  <a:lnTo>
                    <a:pt x="33" y="200"/>
                  </a:lnTo>
                  <a:lnTo>
                    <a:pt x="11" y="177"/>
                  </a:lnTo>
                  <a:lnTo>
                    <a:pt x="11" y="153"/>
                  </a:lnTo>
                  <a:lnTo>
                    <a:pt x="25" y="131"/>
                  </a:lnTo>
                  <a:lnTo>
                    <a:pt x="47" y="112"/>
                  </a:lnTo>
                  <a:lnTo>
                    <a:pt x="67" y="103"/>
                  </a:lnTo>
                  <a:lnTo>
                    <a:pt x="77" y="88"/>
                  </a:lnTo>
                  <a:lnTo>
                    <a:pt x="69" y="69"/>
                  </a:lnTo>
                  <a:lnTo>
                    <a:pt x="55" y="47"/>
                  </a:lnTo>
                  <a:lnTo>
                    <a:pt x="47" y="23"/>
                  </a:lnTo>
                  <a:lnTo>
                    <a:pt x="62" y="0"/>
                  </a:lnTo>
                  <a:close/>
                </a:path>
              </a:pathLst>
            </a:custGeom>
            <a:solidFill>
              <a:srgbClr val="000000"/>
            </a:solidFill>
            <a:ln w="9525">
              <a:noFill/>
              <a:round/>
              <a:headEnd/>
              <a:tailEnd/>
            </a:ln>
          </p:spPr>
          <p:txBody>
            <a:bodyPr/>
            <a:lstStyle/>
            <a:p>
              <a:endParaRPr lang="en-US"/>
            </a:p>
          </p:txBody>
        </p:sp>
        <p:sp>
          <p:nvSpPr>
            <p:cNvPr id="1088608" name="Freeform 96"/>
            <p:cNvSpPr>
              <a:spLocks/>
            </p:cNvSpPr>
            <p:nvPr/>
          </p:nvSpPr>
          <p:spPr bwMode="auto">
            <a:xfrm>
              <a:off x="784" y="2853"/>
              <a:ext cx="58" cy="529"/>
            </a:xfrm>
            <a:custGeom>
              <a:avLst/>
              <a:gdLst/>
              <a:ahLst/>
              <a:cxnLst>
                <a:cxn ang="0">
                  <a:pos x="104" y="30"/>
                </a:cxn>
                <a:cxn ang="0">
                  <a:pos x="110" y="102"/>
                </a:cxn>
                <a:cxn ang="0">
                  <a:pos x="61" y="132"/>
                </a:cxn>
                <a:cxn ang="0">
                  <a:pos x="76" y="213"/>
                </a:cxn>
                <a:cxn ang="0">
                  <a:pos x="97" y="291"/>
                </a:cxn>
                <a:cxn ang="0">
                  <a:pos x="67" y="331"/>
                </a:cxn>
                <a:cxn ang="0">
                  <a:pos x="76" y="396"/>
                </a:cxn>
                <a:cxn ang="0">
                  <a:pos x="97" y="467"/>
                </a:cxn>
                <a:cxn ang="0">
                  <a:pos x="82" y="519"/>
                </a:cxn>
                <a:cxn ang="0">
                  <a:pos x="58" y="566"/>
                </a:cxn>
                <a:cxn ang="0">
                  <a:pos x="91" y="659"/>
                </a:cxn>
                <a:cxn ang="0">
                  <a:pos x="97" y="720"/>
                </a:cxn>
                <a:cxn ang="0">
                  <a:pos x="43" y="764"/>
                </a:cxn>
                <a:cxn ang="0">
                  <a:pos x="58" y="857"/>
                </a:cxn>
                <a:cxn ang="0">
                  <a:pos x="73" y="938"/>
                </a:cxn>
                <a:cxn ang="0">
                  <a:pos x="43" y="984"/>
                </a:cxn>
                <a:cxn ang="0">
                  <a:pos x="28" y="1048"/>
                </a:cxn>
                <a:cxn ang="0">
                  <a:pos x="13" y="1021"/>
                </a:cxn>
                <a:cxn ang="0">
                  <a:pos x="43" y="947"/>
                </a:cxn>
                <a:cxn ang="0">
                  <a:pos x="28" y="838"/>
                </a:cxn>
                <a:cxn ang="0">
                  <a:pos x="21" y="757"/>
                </a:cxn>
                <a:cxn ang="0">
                  <a:pos x="61" y="702"/>
                </a:cxn>
                <a:cxn ang="0">
                  <a:pos x="28" y="625"/>
                </a:cxn>
                <a:cxn ang="0">
                  <a:pos x="21" y="551"/>
                </a:cxn>
                <a:cxn ang="0">
                  <a:pos x="51" y="492"/>
                </a:cxn>
                <a:cxn ang="0">
                  <a:pos x="65" y="448"/>
                </a:cxn>
                <a:cxn ang="0">
                  <a:pos x="36" y="374"/>
                </a:cxn>
                <a:cxn ang="0">
                  <a:pos x="43" y="313"/>
                </a:cxn>
                <a:cxn ang="0">
                  <a:pos x="61" y="269"/>
                </a:cxn>
                <a:cxn ang="0">
                  <a:pos x="39" y="203"/>
                </a:cxn>
                <a:cxn ang="0">
                  <a:pos x="30" y="130"/>
                </a:cxn>
                <a:cxn ang="0">
                  <a:pos x="65" y="80"/>
                </a:cxn>
                <a:cxn ang="0">
                  <a:pos x="67" y="34"/>
                </a:cxn>
                <a:cxn ang="0">
                  <a:pos x="91" y="0"/>
                </a:cxn>
              </a:cxnLst>
              <a:rect l="0" t="0" r="r" b="b"/>
              <a:pathLst>
                <a:path w="117" h="1058">
                  <a:moveTo>
                    <a:pt x="91" y="0"/>
                  </a:moveTo>
                  <a:lnTo>
                    <a:pt x="104" y="30"/>
                  </a:lnTo>
                  <a:lnTo>
                    <a:pt x="117" y="80"/>
                  </a:lnTo>
                  <a:lnTo>
                    <a:pt x="110" y="102"/>
                  </a:lnTo>
                  <a:lnTo>
                    <a:pt x="80" y="117"/>
                  </a:lnTo>
                  <a:lnTo>
                    <a:pt x="61" y="132"/>
                  </a:lnTo>
                  <a:lnTo>
                    <a:pt x="61" y="173"/>
                  </a:lnTo>
                  <a:lnTo>
                    <a:pt x="76" y="213"/>
                  </a:lnTo>
                  <a:lnTo>
                    <a:pt x="95" y="240"/>
                  </a:lnTo>
                  <a:lnTo>
                    <a:pt x="97" y="291"/>
                  </a:lnTo>
                  <a:lnTo>
                    <a:pt x="88" y="309"/>
                  </a:lnTo>
                  <a:lnTo>
                    <a:pt x="67" y="331"/>
                  </a:lnTo>
                  <a:lnTo>
                    <a:pt x="65" y="365"/>
                  </a:lnTo>
                  <a:lnTo>
                    <a:pt x="76" y="396"/>
                  </a:lnTo>
                  <a:lnTo>
                    <a:pt x="91" y="424"/>
                  </a:lnTo>
                  <a:lnTo>
                    <a:pt x="97" y="467"/>
                  </a:lnTo>
                  <a:lnTo>
                    <a:pt x="97" y="492"/>
                  </a:lnTo>
                  <a:lnTo>
                    <a:pt x="82" y="519"/>
                  </a:lnTo>
                  <a:lnTo>
                    <a:pt x="58" y="544"/>
                  </a:lnTo>
                  <a:lnTo>
                    <a:pt x="58" y="566"/>
                  </a:lnTo>
                  <a:lnTo>
                    <a:pt x="65" y="631"/>
                  </a:lnTo>
                  <a:lnTo>
                    <a:pt x="91" y="659"/>
                  </a:lnTo>
                  <a:lnTo>
                    <a:pt x="104" y="687"/>
                  </a:lnTo>
                  <a:lnTo>
                    <a:pt x="97" y="720"/>
                  </a:lnTo>
                  <a:lnTo>
                    <a:pt x="61" y="742"/>
                  </a:lnTo>
                  <a:lnTo>
                    <a:pt x="43" y="764"/>
                  </a:lnTo>
                  <a:lnTo>
                    <a:pt x="39" y="805"/>
                  </a:lnTo>
                  <a:lnTo>
                    <a:pt x="58" y="857"/>
                  </a:lnTo>
                  <a:lnTo>
                    <a:pt x="73" y="909"/>
                  </a:lnTo>
                  <a:lnTo>
                    <a:pt x="73" y="938"/>
                  </a:lnTo>
                  <a:lnTo>
                    <a:pt x="65" y="977"/>
                  </a:lnTo>
                  <a:lnTo>
                    <a:pt x="43" y="984"/>
                  </a:lnTo>
                  <a:lnTo>
                    <a:pt x="28" y="1014"/>
                  </a:lnTo>
                  <a:lnTo>
                    <a:pt x="28" y="1048"/>
                  </a:lnTo>
                  <a:lnTo>
                    <a:pt x="0" y="1058"/>
                  </a:lnTo>
                  <a:lnTo>
                    <a:pt x="13" y="1021"/>
                  </a:lnTo>
                  <a:lnTo>
                    <a:pt x="36" y="977"/>
                  </a:lnTo>
                  <a:lnTo>
                    <a:pt x="43" y="947"/>
                  </a:lnTo>
                  <a:lnTo>
                    <a:pt x="43" y="888"/>
                  </a:lnTo>
                  <a:lnTo>
                    <a:pt x="28" y="838"/>
                  </a:lnTo>
                  <a:lnTo>
                    <a:pt x="24" y="798"/>
                  </a:lnTo>
                  <a:lnTo>
                    <a:pt x="21" y="757"/>
                  </a:lnTo>
                  <a:lnTo>
                    <a:pt x="46" y="724"/>
                  </a:lnTo>
                  <a:lnTo>
                    <a:pt x="61" y="702"/>
                  </a:lnTo>
                  <a:lnTo>
                    <a:pt x="51" y="659"/>
                  </a:lnTo>
                  <a:lnTo>
                    <a:pt x="28" y="625"/>
                  </a:lnTo>
                  <a:lnTo>
                    <a:pt x="24" y="594"/>
                  </a:lnTo>
                  <a:lnTo>
                    <a:pt x="21" y="551"/>
                  </a:lnTo>
                  <a:lnTo>
                    <a:pt x="30" y="522"/>
                  </a:lnTo>
                  <a:lnTo>
                    <a:pt x="51" y="492"/>
                  </a:lnTo>
                  <a:lnTo>
                    <a:pt x="65" y="470"/>
                  </a:lnTo>
                  <a:lnTo>
                    <a:pt x="65" y="448"/>
                  </a:lnTo>
                  <a:lnTo>
                    <a:pt x="51" y="424"/>
                  </a:lnTo>
                  <a:lnTo>
                    <a:pt x="36" y="374"/>
                  </a:lnTo>
                  <a:lnTo>
                    <a:pt x="36" y="343"/>
                  </a:lnTo>
                  <a:lnTo>
                    <a:pt x="43" y="313"/>
                  </a:lnTo>
                  <a:lnTo>
                    <a:pt x="58" y="291"/>
                  </a:lnTo>
                  <a:lnTo>
                    <a:pt x="61" y="269"/>
                  </a:lnTo>
                  <a:lnTo>
                    <a:pt x="58" y="242"/>
                  </a:lnTo>
                  <a:lnTo>
                    <a:pt x="39" y="203"/>
                  </a:lnTo>
                  <a:lnTo>
                    <a:pt x="28" y="176"/>
                  </a:lnTo>
                  <a:lnTo>
                    <a:pt x="30" y="130"/>
                  </a:lnTo>
                  <a:lnTo>
                    <a:pt x="46" y="111"/>
                  </a:lnTo>
                  <a:lnTo>
                    <a:pt x="65" y="80"/>
                  </a:lnTo>
                  <a:lnTo>
                    <a:pt x="76" y="56"/>
                  </a:lnTo>
                  <a:lnTo>
                    <a:pt x="67" y="34"/>
                  </a:lnTo>
                  <a:lnTo>
                    <a:pt x="73" y="12"/>
                  </a:lnTo>
                  <a:lnTo>
                    <a:pt x="91" y="0"/>
                  </a:lnTo>
                  <a:close/>
                </a:path>
              </a:pathLst>
            </a:custGeom>
            <a:solidFill>
              <a:srgbClr val="000000"/>
            </a:solidFill>
            <a:ln w="9525">
              <a:noFill/>
              <a:round/>
              <a:headEnd/>
              <a:tailEnd/>
            </a:ln>
          </p:spPr>
          <p:txBody>
            <a:bodyPr/>
            <a:lstStyle/>
            <a:p>
              <a:endParaRPr lang="en-US"/>
            </a:p>
          </p:txBody>
        </p:sp>
        <p:sp>
          <p:nvSpPr>
            <p:cNvPr id="1088609" name="Freeform 97"/>
            <p:cNvSpPr>
              <a:spLocks/>
            </p:cNvSpPr>
            <p:nvPr/>
          </p:nvSpPr>
          <p:spPr bwMode="auto">
            <a:xfrm>
              <a:off x="692" y="2789"/>
              <a:ext cx="133" cy="114"/>
            </a:xfrm>
            <a:custGeom>
              <a:avLst/>
              <a:gdLst/>
              <a:ahLst/>
              <a:cxnLst>
                <a:cxn ang="0">
                  <a:pos x="265" y="185"/>
                </a:cxn>
                <a:cxn ang="0">
                  <a:pos x="185" y="119"/>
                </a:cxn>
                <a:cxn ang="0">
                  <a:pos x="118" y="59"/>
                </a:cxn>
                <a:cxn ang="0">
                  <a:pos x="56" y="0"/>
                </a:cxn>
                <a:cxn ang="0">
                  <a:pos x="0" y="0"/>
                </a:cxn>
                <a:cxn ang="0">
                  <a:pos x="133" y="96"/>
                </a:cxn>
                <a:cxn ang="0">
                  <a:pos x="197" y="156"/>
                </a:cxn>
                <a:cxn ang="0">
                  <a:pos x="250" y="229"/>
                </a:cxn>
                <a:cxn ang="0">
                  <a:pos x="265" y="185"/>
                </a:cxn>
              </a:cxnLst>
              <a:rect l="0" t="0" r="r" b="b"/>
              <a:pathLst>
                <a:path w="265" h="229">
                  <a:moveTo>
                    <a:pt x="265" y="185"/>
                  </a:moveTo>
                  <a:lnTo>
                    <a:pt x="185" y="119"/>
                  </a:lnTo>
                  <a:lnTo>
                    <a:pt x="118" y="59"/>
                  </a:lnTo>
                  <a:lnTo>
                    <a:pt x="56" y="0"/>
                  </a:lnTo>
                  <a:lnTo>
                    <a:pt x="0" y="0"/>
                  </a:lnTo>
                  <a:lnTo>
                    <a:pt x="133" y="96"/>
                  </a:lnTo>
                  <a:lnTo>
                    <a:pt x="197" y="156"/>
                  </a:lnTo>
                  <a:lnTo>
                    <a:pt x="250" y="229"/>
                  </a:lnTo>
                  <a:lnTo>
                    <a:pt x="265" y="185"/>
                  </a:lnTo>
                  <a:close/>
                </a:path>
              </a:pathLst>
            </a:custGeom>
            <a:solidFill>
              <a:srgbClr val="000000"/>
            </a:solidFill>
            <a:ln w="9525">
              <a:noFill/>
              <a:round/>
              <a:headEnd/>
              <a:tailEnd/>
            </a:ln>
          </p:spPr>
          <p:txBody>
            <a:bodyPr/>
            <a:lstStyle/>
            <a:p>
              <a:endParaRPr lang="en-US"/>
            </a:p>
          </p:txBody>
        </p:sp>
        <p:sp>
          <p:nvSpPr>
            <p:cNvPr id="1088610" name="Freeform 98"/>
            <p:cNvSpPr>
              <a:spLocks/>
            </p:cNvSpPr>
            <p:nvPr/>
          </p:nvSpPr>
          <p:spPr bwMode="auto">
            <a:xfrm>
              <a:off x="691" y="2855"/>
              <a:ext cx="114" cy="93"/>
            </a:xfrm>
            <a:custGeom>
              <a:avLst/>
              <a:gdLst/>
              <a:ahLst/>
              <a:cxnLst>
                <a:cxn ang="0">
                  <a:pos x="229" y="117"/>
                </a:cxn>
                <a:cxn ang="0">
                  <a:pos x="170" y="96"/>
                </a:cxn>
                <a:cxn ang="0">
                  <a:pos x="126" y="59"/>
                </a:cxn>
                <a:cxn ang="0">
                  <a:pos x="46" y="0"/>
                </a:cxn>
                <a:cxn ang="0">
                  <a:pos x="0" y="0"/>
                </a:cxn>
                <a:cxn ang="0">
                  <a:pos x="104" y="59"/>
                </a:cxn>
                <a:cxn ang="0">
                  <a:pos x="144" y="98"/>
                </a:cxn>
                <a:cxn ang="0">
                  <a:pos x="229" y="186"/>
                </a:cxn>
                <a:cxn ang="0">
                  <a:pos x="225" y="132"/>
                </a:cxn>
                <a:cxn ang="0">
                  <a:pos x="229" y="117"/>
                </a:cxn>
              </a:cxnLst>
              <a:rect l="0" t="0" r="r" b="b"/>
              <a:pathLst>
                <a:path w="229" h="186">
                  <a:moveTo>
                    <a:pt x="229" y="117"/>
                  </a:moveTo>
                  <a:lnTo>
                    <a:pt x="170" y="96"/>
                  </a:lnTo>
                  <a:lnTo>
                    <a:pt x="126" y="59"/>
                  </a:lnTo>
                  <a:lnTo>
                    <a:pt x="46" y="0"/>
                  </a:lnTo>
                  <a:lnTo>
                    <a:pt x="0" y="0"/>
                  </a:lnTo>
                  <a:lnTo>
                    <a:pt x="104" y="59"/>
                  </a:lnTo>
                  <a:lnTo>
                    <a:pt x="144" y="98"/>
                  </a:lnTo>
                  <a:lnTo>
                    <a:pt x="229" y="186"/>
                  </a:lnTo>
                  <a:lnTo>
                    <a:pt x="225" y="132"/>
                  </a:lnTo>
                  <a:lnTo>
                    <a:pt x="229" y="117"/>
                  </a:lnTo>
                  <a:close/>
                </a:path>
              </a:pathLst>
            </a:custGeom>
            <a:solidFill>
              <a:srgbClr val="000000"/>
            </a:solidFill>
            <a:ln w="9525">
              <a:noFill/>
              <a:round/>
              <a:headEnd/>
              <a:tailEnd/>
            </a:ln>
          </p:spPr>
          <p:txBody>
            <a:bodyPr/>
            <a:lstStyle/>
            <a:p>
              <a:endParaRPr lang="en-US"/>
            </a:p>
          </p:txBody>
        </p:sp>
        <p:sp>
          <p:nvSpPr>
            <p:cNvPr id="1088611" name="Freeform 99"/>
            <p:cNvSpPr>
              <a:spLocks/>
            </p:cNvSpPr>
            <p:nvPr/>
          </p:nvSpPr>
          <p:spPr bwMode="auto">
            <a:xfrm>
              <a:off x="673" y="2911"/>
              <a:ext cx="135" cy="144"/>
            </a:xfrm>
            <a:custGeom>
              <a:avLst/>
              <a:gdLst/>
              <a:ahLst/>
              <a:cxnLst>
                <a:cxn ang="0">
                  <a:pos x="265" y="214"/>
                </a:cxn>
                <a:cxn ang="0">
                  <a:pos x="191" y="149"/>
                </a:cxn>
                <a:cxn ang="0">
                  <a:pos x="163" y="104"/>
                </a:cxn>
                <a:cxn ang="0">
                  <a:pos x="104" y="60"/>
                </a:cxn>
                <a:cxn ang="0">
                  <a:pos x="52" y="21"/>
                </a:cxn>
                <a:cxn ang="0">
                  <a:pos x="15" y="0"/>
                </a:cxn>
                <a:cxn ang="0">
                  <a:pos x="0" y="0"/>
                </a:cxn>
                <a:cxn ang="0">
                  <a:pos x="0" y="21"/>
                </a:cxn>
                <a:cxn ang="0">
                  <a:pos x="45" y="50"/>
                </a:cxn>
                <a:cxn ang="0">
                  <a:pos x="126" y="102"/>
                </a:cxn>
                <a:cxn ang="0">
                  <a:pos x="184" y="161"/>
                </a:cxn>
                <a:cxn ang="0">
                  <a:pos x="225" y="227"/>
                </a:cxn>
                <a:cxn ang="0">
                  <a:pos x="271" y="288"/>
                </a:cxn>
                <a:cxn ang="0">
                  <a:pos x="265" y="214"/>
                </a:cxn>
              </a:cxnLst>
              <a:rect l="0" t="0" r="r" b="b"/>
              <a:pathLst>
                <a:path w="271" h="288">
                  <a:moveTo>
                    <a:pt x="265" y="214"/>
                  </a:moveTo>
                  <a:lnTo>
                    <a:pt x="191" y="149"/>
                  </a:lnTo>
                  <a:lnTo>
                    <a:pt x="163" y="104"/>
                  </a:lnTo>
                  <a:lnTo>
                    <a:pt x="104" y="60"/>
                  </a:lnTo>
                  <a:lnTo>
                    <a:pt x="52" y="21"/>
                  </a:lnTo>
                  <a:lnTo>
                    <a:pt x="15" y="0"/>
                  </a:lnTo>
                  <a:lnTo>
                    <a:pt x="0" y="0"/>
                  </a:lnTo>
                  <a:lnTo>
                    <a:pt x="0" y="21"/>
                  </a:lnTo>
                  <a:lnTo>
                    <a:pt x="45" y="50"/>
                  </a:lnTo>
                  <a:lnTo>
                    <a:pt x="126" y="102"/>
                  </a:lnTo>
                  <a:lnTo>
                    <a:pt x="184" y="161"/>
                  </a:lnTo>
                  <a:lnTo>
                    <a:pt x="225" y="227"/>
                  </a:lnTo>
                  <a:lnTo>
                    <a:pt x="271" y="288"/>
                  </a:lnTo>
                  <a:lnTo>
                    <a:pt x="265" y="214"/>
                  </a:lnTo>
                  <a:close/>
                </a:path>
              </a:pathLst>
            </a:custGeom>
            <a:solidFill>
              <a:srgbClr val="000000"/>
            </a:solidFill>
            <a:ln w="9525">
              <a:noFill/>
              <a:round/>
              <a:headEnd/>
              <a:tailEnd/>
            </a:ln>
          </p:spPr>
          <p:txBody>
            <a:bodyPr/>
            <a:lstStyle/>
            <a:p>
              <a:endParaRPr lang="en-US"/>
            </a:p>
          </p:txBody>
        </p:sp>
        <p:sp>
          <p:nvSpPr>
            <p:cNvPr id="1088612" name="Freeform 100"/>
            <p:cNvSpPr>
              <a:spLocks/>
            </p:cNvSpPr>
            <p:nvPr/>
          </p:nvSpPr>
          <p:spPr bwMode="auto">
            <a:xfrm>
              <a:off x="688" y="3029"/>
              <a:ext cx="104" cy="85"/>
            </a:xfrm>
            <a:custGeom>
              <a:avLst/>
              <a:gdLst/>
              <a:ahLst/>
              <a:cxnLst>
                <a:cxn ang="0">
                  <a:pos x="208" y="140"/>
                </a:cxn>
                <a:cxn ang="0">
                  <a:pos x="149" y="77"/>
                </a:cxn>
                <a:cxn ang="0">
                  <a:pos x="87" y="37"/>
                </a:cxn>
                <a:cxn ang="0">
                  <a:pos x="37" y="10"/>
                </a:cxn>
                <a:cxn ang="0">
                  <a:pos x="0" y="0"/>
                </a:cxn>
                <a:cxn ang="0">
                  <a:pos x="22" y="37"/>
                </a:cxn>
                <a:cxn ang="0">
                  <a:pos x="87" y="74"/>
                </a:cxn>
                <a:cxn ang="0">
                  <a:pos x="139" y="127"/>
                </a:cxn>
                <a:cxn ang="0">
                  <a:pos x="164" y="163"/>
                </a:cxn>
                <a:cxn ang="0">
                  <a:pos x="186" y="170"/>
                </a:cxn>
                <a:cxn ang="0">
                  <a:pos x="205" y="157"/>
                </a:cxn>
                <a:cxn ang="0">
                  <a:pos x="208" y="140"/>
                </a:cxn>
              </a:cxnLst>
              <a:rect l="0" t="0" r="r" b="b"/>
              <a:pathLst>
                <a:path w="208" h="170">
                  <a:moveTo>
                    <a:pt x="208" y="140"/>
                  </a:moveTo>
                  <a:lnTo>
                    <a:pt x="149" y="77"/>
                  </a:lnTo>
                  <a:lnTo>
                    <a:pt x="87" y="37"/>
                  </a:lnTo>
                  <a:lnTo>
                    <a:pt x="37" y="10"/>
                  </a:lnTo>
                  <a:lnTo>
                    <a:pt x="0" y="0"/>
                  </a:lnTo>
                  <a:lnTo>
                    <a:pt x="22" y="37"/>
                  </a:lnTo>
                  <a:lnTo>
                    <a:pt x="87" y="74"/>
                  </a:lnTo>
                  <a:lnTo>
                    <a:pt x="139"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1088613" name="Freeform 101"/>
            <p:cNvSpPr>
              <a:spLocks/>
            </p:cNvSpPr>
            <p:nvPr/>
          </p:nvSpPr>
          <p:spPr bwMode="auto">
            <a:xfrm>
              <a:off x="675" y="3089"/>
              <a:ext cx="115" cy="105"/>
            </a:xfrm>
            <a:custGeom>
              <a:avLst/>
              <a:gdLst/>
              <a:ahLst/>
              <a:cxnLst>
                <a:cxn ang="0">
                  <a:pos x="230" y="196"/>
                </a:cxn>
                <a:cxn ang="0">
                  <a:pos x="171" y="133"/>
                </a:cxn>
                <a:cxn ang="0">
                  <a:pos x="97" y="56"/>
                </a:cxn>
                <a:cxn ang="0">
                  <a:pos x="53" y="19"/>
                </a:cxn>
                <a:cxn ang="0">
                  <a:pos x="19" y="0"/>
                </a:cxn>
                <a:cxn ang="0">
                  <a:pos x="0" y="12"/>
                </a:cxn>
                <a:cxn ang="0">
                  <a:pos x="40" y="44"/>
                </a:cxn>
                <a:cxn ang="0">
                  <a:pos x="105" y="111"/>
                </a:cxn>
                <a:cxn ang="0">
                  <a:pos x="167" y="176"/>
                </a:cxn>
                <a:cxn ang="0">
                  <a:pos x="208" y="211"/>
                </a:cxn>
                <a:cxn ang="0">
                  <a:pos x="217" y="211"/>
                </a:cxn>
                <a:cxn ang="0">
                  <a:pos x="230" y="196"/>
                </a:cxn>
              </a:cxnLst>
              <a:rect l="0" t="0" r="r" b="b"/>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7" y="211"/>
                  </a:lnTo>
                  <a:lnTo>
                    <a:pt x="230" y="196"/>
                  </a:lnTo>
                  <a:close/>
                </a:path>
              </a:pathLst>
            </a:custGeom>
            <a:solidFill>
              <a:srgbClr val="000000"/>
            </a:solidFill>
            <a:ln w="9525">
              <a:noFill/>
              <a:round/>
              <a:headEnd/>
              <a:tailEnd/>
            </a:ln>
          </p:spPr>
          <p:txBody>
            <a:bodyPr/>
            <a:lstStyle/>
            <a:p>
              <a:endParaRPr lang="en-US"/>
            </a:p>
          </p:txBody>
        </p:sp>
        <p:sp>
          <p:nvSpPr>
            <p:cNvPr id="1088614" name="Freeform 102"/>
            <p:cNvSpPr>
              <a:spLocks/>
            </p:cNvSpPr>
            <p:nvPr/>
          </p:nvSpPr>
          <p:spPr bwMode="auto">
            <a:xfrm>
              <a:off x="689" y="3177"/>
              <a:ext cx="80" cy="83"/>
            </a:xfrm>
            <a:custGeom>
              <a:avLst/>
              <a:gdLst/>
              <a:ahLst/>
              <a:cxnLst>
                <a:cxn ang="0">
                  <a:pos x="159" y="140"/>
                </a:cxn>
                <a:cxn ang="0">
                  <a:pos x="93" y="43"/>
                </a:cxn>
                <a:cxn ang="0">
                  <a:pos x="29" y="6"/>
                </a:cxn>
                <a:cxn ang="0">
                  <a:pos x="0" y="0"/>
                </a:cxn>
                <a:cxn ang="0">
                  <a:pos x="7" y="20"/>
                </a:cxn>
                <a:cxn ang="0">
                  <a:pos x="81" y="74"/>
                </a:cxn>
                <a:cxn ang="0">
                  <a:pos x="152" y="160"/>
                </a:cxn>
                <a:cxn ang="0">
                  <a:pos x="162" y="167"/>
                </a:cxn>
                <a:cxn ang="0">
                  <a:pos x="159" y="140"/>
                </a:cxn>
              </a:cxnLst>
              <a:rect l="0" t="0" r="r" b="b"/>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endParaRPr lang="en-US"/>
            </a:p>
          </p:txBody>
        </p:sp>
        <p:sp>
          <p:nvSpPr>
            <p:cNvPr id="1088615" name="Freeform 103"/>
            <p:cNvSpPr>
              <a:spLocks/>
            </p:cNvSpPr>
            <p:nvPr/>
          </p:nvSpPr>
          <p:spPr bwMode="auto">
            <a:xfrm>
              <a:off x="691" y="3258"/>
              <a:ext cx="55" cy="63"/>
            </a:xfrm>
            <a:custGeom>
              <a:avLst/>
              <a:gdLst/>
              <a:ahLst/>
              <a:cxnLst>
                <a:cxn ang="0">
                  <a:pos x="107" y="96"/>
                </a:cxn>
                <a:cxn ang="0">
                  <a:pos x="52" y="22"/>
                </a:cxn>
                <a:cxn ang="0">
                  <a:pos x="3" y="0"/>
                </a:cxn>
                <a:cxn ang="0">
                  <a:pos x="0" y="22"/>
                </a:cxn>
                <a:cxn ang="0">
                  <a:pos x="24" y="59"/>
                </a:cxn>
                <a:cxn ang="0">
                  <a:pos x="82" y="108"/>
                </a:cxn>
                <a:cxn ang="0">
                  <a:pos x="99" y="126"/>
                </a:cxn>
                <a:cxn ang="0">
                  <a:pos x="111" y="118"/>
                </a:cxn>
                <a:cxn ang="0">
                  <a:pos x="107" y="96"/>
                </a:cxn>
              </a:cxnLst>
              <a:rect l="0" t="0" r="r" b="b"/>
              <a:pathLst>
                <a:path w="111" h="126">
                  <a:moveTo>
                    <a:pt x="107" y="96"/>
                  </a:moveTo>
                  <a:lnTo>
                    <a:pt x="52" y="22"/>
                  </a:lnTo>
                  <a:lnTo>
                    <a:pt x="3" y="0"/>
                  </a:lnTo>
                  <a:lnTo>
                    <a:pt x="0" y="22"/>
                  </a:lnTo>
                  <a:lnTo>
                    <a:pt x="24" y="59"/>
                  </a:lnTo>
                  <a:lnTo>
                    <a:pt x="82" y="108"/>
                  </a:lnTo>
                  <a:lnTo>
                    <a:pt x="99" y="126"/>
                  </a:lnTo>
                  <a:lnTo>
                    <a:pt x="111" y="118"/>
                  </a:lnTo>
                  <a:lnTo>
                    <a:pt x="107" y="96"/>
                  </a:lnTo>
                  <a:close/>
                </a:path>
              </a:pathLst>
            </a:custGeom>
            <a:solidFill>
              <a:srgbClr val="000000"/>
            </a:solidFill>
            <a:ln w="9525">
              <a:noFill/>
              <a:round/>
              <a:headEnd/>
              <a:tailEnd/>
            </a:ln>
          </p:spPr>
          <p:txBody>
            <a:bodyPr/>
            <a:lstStyle/>
            <a:p>
              <a:endParaRPr lang="en-US"/>
            </a:p>
          </p:txBody>
        </p:sp>
        <p:sp>
          <p:nvSpPr>
            <p:cNvPr id="1088616" name="Freeform 104"/>
            <p:cNvSpPr>
              <a:spLocks/>
            </p:cNvSpPr>
            <p:nvPr/>
          </p:nvSpPr>
          <p:spPr bwMode="auto">
            <a:xfrm>
              <a:off x="695" y="3341"/>
              <a:ext cx="70" cy="71"/>
            </a:xfrm>
            <a:custGeom>
              <a:avLst/>
              <a:gdLst/>
              <a:ahLst/>
              <a:cxnLst>
                <a:cxn ang="0">
                  <a:pos x="139" y="142"/>
                </a:cxn>
                <a:cxn ang="0">
                  <a:pos x="120" y="120"/>
                </a:cxn>
                <a:cxn ang="0">
                  <a:pos x="81" y="61"/>
                </a:cxn>
                <a:cxn ang="0">
                  <a:pos x="25" y="0"/>
                </a:cxn>
                <a:cxn ang="0">
                  <a:pos x="0" y="0"/>
                </a:cxn>
                <a:cxn ang="0">
                  <a:pos x="10" y="21"/>
                </a:cxn>
                <a:cxn ang="0">
                  <a:pos x="53" y="80"/>
                </a:cxn>
                <a:cxn ang="0">
                  <a:pos x="97" y="139"/>
                </a:cxn>
                <a:cxn ang="0">
                  <a:pos x="139" y="142"/>
                </a:cxn>
              </a:cxnLst>
              <a:rect l="0" t="0" r="r" b="b"/>
              <a:pathLst>
                <a:path w="139" h="142">
                  <a:moveTo>
                    <a:pt x="139" y="142"/>
                  </a:moveTo>
                  <a:lnTo>
                    <a:pt x="120" y="120"/>
                  </a:lnTo>
                  <a:lnTo>
                    <a:pt x="81" y="61"/>
                  </a:lnTo>
                  <a:lnTo>
                    <a:pt x="25" y="0"/>
                  </a:lnTo>
                  <a:lnTo>
                    <a:pt x="0" y="0"/>
                  </a:lnTo>
                  <a:lnTo>
                    <a:pt x="10" y="21"/>
                  </a:lnTo>
                  <a:lnTo>
                    <a:pt x="53" y="80"/>
                  </a:lnTo>
                  <a:lnTo>
                    <a:pt x="97" y="139"/>
                  </a:lnTo>
                  <a:lnTo>
                    <a:pt x="139" y="142"/>
                  </a:lnTo>
                  <a:close/>
                </a:path>
              </a:pathLst>
            </a:custGeom>
            <a:solidFill>
              <a:srgbClr val="000000"/>
            </a:solidFill>
            <a:ln w="9525">
              <a:noFill/>
              <a:round/>
              <a:headEnd/>
              <a:tailEnd/>
            </a:ln>
          </p:spPr>
          <p:txBody>
            <a:bodyPr/>
            <a:lstStyle/>
            <a:p>
              <a:endParaRPr lang="en-US"/>
            </a:p>
          </p:txBody>
        </p:sp>
        <p:sp>
          <p:nvSpPr>
            <p:cNvPr id="1088617" name="Freeform 105"/>
            <p:cNvSpPr>
              <a:spLocks/>
            </p:cNvSpPr>
            <p:nvPr/>
          </p:nvSpPr>
          <p:spPr bwMode="auto">
            <a:xfrm>
              <a:off x="790" y="2749"/>
              <a:ext cx="213" cy="791"/>
            </a:xfrm>
            <a:custGeom>
              <a:avLst/>
              <a:gdLst/>
              <a:ahLst/>
              <a:cxnLst>
                <a:cxn ang="0">
                  <a:pos x="61" y="194"/>
                </a:cxn>
                <a:cxn ang="0">
                  <a:pos x="76" y="281"/>
                </a:cxn>
                <a:cxn ang="0">
                  <a:pos x="39" y="340"/>
                </a:cxn>
                <a:cxn ang="0">
                  <a:pos x="43" y="421"/>
                </a:cxn>
                <a:cxn ang="0">
                  <a:pos x="65" y="488"/>
                </a:cxn>
                <a:cxn ang="0">
                  <a:pos x="31" y="553"/>
                </a:cxn>
                <a:cxn ang="0">
                  <a:pos x="68" y="668"/>
                </a:cxn>
                <a:cxn ang="0">
                  <a:pos x="24" y="764"/>
                </a:cxn>
                <a:cxn ang="0">
                  <a:pos x="46" y="860"/>
                </a:cxn>
                <a:cxn ang="0">
                  <a:pos x="58" y="928"/>
                </a:cxn>
                <a:cxn ang="0">
                  <a:pos x="15" y="987"/>
                </a:cxn>
                <a:cxn ang="0">
                  <a:pos x="39" y="1110"/>
                </a:cxn>
                <a:cxn ang="0">
                  <a:pos x="37" y="1175"/>
                </a:cxn>
                <a:cxn ang="0">
                  <a:pos x="0" y="1257"/>
                </a:cxn>
                <a:cxn ang="0">
                  <a:pos x="22" y="1326"/>
                </a:cxn>
                <a:cxn ang="0">
                  <a:pos x="24" y="1389"/>
                </a:cxn>
                <a:cxn ang="0">
                  <a:pos x="31" y="1456"/>
                </a:cxn>
                <a:cxn ang="0">
                  <a:pos x="61" y="1514"/>
                </a:cxn>
                <a:cxn ang="0">
                  <a:pos x="65" y="1583"/>
                </a:cxn>
                <a:cxn ang="0">
                  <a:pos x="161" y="1524"/>
                </a:cxn>
                <a:cxn ang="0">
                  <a:pos x="275" y="1509"/>
                </a:cxn>
                <a:cxn ang="0">
                  <a:pos x="352" y="1477"/>
                </a:cxn>
                <a:cxn ang="0">
                  <a:pos x="377" y="1434"/>
                </a:cxn>
                <a:cxn ang="0">
                  <a:pos x="385" y="1345"/>
                </a:cxn>
                <a:cxn ang="0">
                  <a:pos x="368" y="1230"/>
                </a:cxn>
                <a:cxn ang="0">
                  <a:pos x="348" y="1169"/>
                </a:cxn>
                <a:cxn ang="0">
                  <a:pos x="361" y="1095"/>
                </a:cxn>
                <a:cxn ang="0">
                  <a:pos x="325" y="1014"/>
                </a:cxn>
                <a:cxn ang="0">
                  <a:pos x="374" y="951"/>
                </a:cxn>
                <a:cxn ang="0">
                  <a:pos x="337" y="860"/>
                </a:cxn>
                <a:cxn ang="0">
                  <a:pos x="318" y="773"/>
                </a:cxn>
                <a:cxn ang="0">
                  <a:pos x="392" y="708"/>
                </a:cxn>
                <a:cxn ang="0">
                  <a:pos x="368" y="661"/>
                </a:cxn>
                <a:cxn ang="0">
                  <a:pos x="368" y="581"/>
                </a:cxn>
                <a:cxn ang="0">
                  <a:pos x="333" y="529"/>
                </a:cxn>
                <a:cxn ang="0">
                  <a:pos x="361" y="466"/>
                </a:cxn>
                <a:cxn ang="0">
                  <a:pos x="337" y="414"/>
                </a:cxn>
                <a:cxn ang="0">
                  <a:pos x="337" y="370"/>
                </a:cxn>
                <a:cxn ang="0">
                  <a:pos x="362" y="330"/>
                </a:cxn>
                <a:cxn ang="0">
                  <a:pos x="331" y="279"/>
                </a:cxn>
                <a:cxn ang="0">
                  <a:pos x="325" y="206"/>
                </a:cxn>
                <a:cxn ang="0">
                  <a:pos x="407" y="112"/>
                </a:cxn>
                <a:cxn ang="0">
                  <a:pos x="426" y="15"/>
                </a:cxn>
                <a:cxn ang="0">
                  <a:pos x="377" y="15"/>
                </a:cxn>
                <a:cxn ang="0">
                  <a:pos x="235" y="90"/>
                </a:cxn>
                <a:cxn ang="0">
                  <a:pos x="117" y="135"/>
                </a:cxn>
              </a:cxnLst>
              <a:rect l="0" t="0" r="r" b="b"/>
              <a:pathLst>
                <a:path w="426" h="1583">
                  <a:moveTo>
                    <a:pt x="76" y="149"/>
                  </a:moveTo>
                  <a:lnTo>
                    <a:pt x="61" y="194"/>
                  </a:lnTo>
                  <a:lnTo>
                    <a:pt x="74" y="237"/>
                  </a:lnTo>
                  <a:lnTo>
                    <a:pt x="76" y="281"/>
                  </a:lnTo>
                  <a:lnTo>
                    <a:pt x="61" y="309"/>
                  </a:lnTo>
                  <a:lnTo>
                    <a:pt x="39" y="340"/>
                  </a:lnTo>
                  <a:lnTo>
                    <a:pt x="30" y="389"/>
                  </a:lnTo>
                  <a:lnTo>
                    <a:pt x="43"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8" y="928"/>
                  </a:lnTo>
                  <a:lnTo>
                    <a:pt x="22" y="962"/>
                  </a:lnTo>
                  <a:lnTo>
                    <a:pt x="15" y="987"/>
                  </a:lnTo>
                  <a:lnTo>
                    <a:pt x="22" y="1045"/>
                  </a:lnTo>
                  <a:lnTo>
                    <a:pt x="39" y="1110"/>
                  </a:lnTo>
                  <a:lnTo>
                    <a:pt x="39" y="1147"/>
                  </a:lnTo>
                  <a:lnTo>
                    <a:pt x="37" y="1175"/>
                  </a:lnTo>
                  <a:lnTo>
                    <a:pt x="9" y="1220"/>
                  </a:lnTo>
                  <a:lnTo>
                    <a:pt x="0" y="1257"/>
                  </a:lnTo>
                  <a:lnTo>
                    <a:pt x="2" y="1296"/>
                  </a:lnTo>
                  <a:lnTo>
                    <a:pt x="22" y="1326"/>
                  </a:lnTo>
                  <a:lnTo>
                    <a:pt x="43" y="1352"/>
                  </a:lnTo>
                  <a:lnTo>
                    <a:pt x="24" y="1389"/>
                  </a:lnTo>
                  <a:lnTo>
                    <a:pt x="15" y="1426"/>
                  </a:lnTo>
                  <a:lnTo>
                    <a:pt x="31" y="1456"/>
                  </a:lnTo>
                  <a:lnTo>
                    <a:pt x="58" y="1477"/>
                  </a:lnTo>
                  <a:lnTo>
                    <a:pt x="61" y="1514"/>
                  </a:lnTo>
                  <a:lnTo>
                    <a:pt x="61" y="1543"/>
                  </a:lnTo>
                  <a:lnTo>
                    <a:pt x="65" y="1583"/>
                  </a:lnTo>
                  <a:lnTo>
                    <a:pt x="112" y="1551"/>
                  </a:lnTo>
                  <a:lnTo>
                    <a:pt x="161" y="1524"/>
                  </a:lnTo>
                  <a:lnTo>
                    <a:pt x="206" y="1509"/>
                  </a:lnTo>
                  <a:lnTo>
                    <a:pt x="275" y="1509"/>
                  </a:lnTo>
                  <a:lnTo>
                    <a:pt x="324" y="1502"/>
                  </a:lnTo>
                  <a:lnTo>
                    <a:pt x="352" y="1477"/>
                  </a:lnTo>
                  <a:lnTo>
                    <a:pt x="404" y="1462"/>
                  </a:lnTo>
                  <a:lnTo>
                    <a:pt x="377" y="1434"/>
                  </a:lnTo>
                  <a:lnTo>
                    <a:pt x="368" y="1391"/>
                  </a:lnTo>
                  <a:lnTo>
                    <a:pt x="385" y="1345"/>
                  </a:lnTo>
                  <a:lnTo>
                    <a:pt x="383" y="1279"/>
                  </a:lnTo>
                  <a:lnTo>
                    <a:pt x="368" y="1230"/>
                  </a:lnTo>
                  <a:lnTo>
                    <a:pt x="352" y="1205"/>
                  </a:lnTo>
                  <a:lnTo>
                    <a:pt x="348" y="1169"/>
                  </a:lnTo>
                  <a:lnTo>
                    <a:pt x="368" y="1125"/>
                  </a:lnTo>
                  <a:lnTo>
                    <a:pt x="361" y="1095"/>
                  </a:lnTo>
                  <a:lnTo>
                    <a:pt x="324" y="1044"/>
                  </a:lnTo>
                  <a:lnTo>
                    <a:pt x="325" y="1014"/>
                  </a:lnTo>
                  <a:lnTo>
                    <a:pt x="340" y="987"/>
                  </a:lnTo>
                  <a:lnTo>
                    <a:pt x="374" y="951"/>
                  </a:lnTo>
                  <a:lnTo>
                    <a:pt x="362" y="921"/>
                  </a:lnTo>
                  <a:lnTo>
                    <a:pt x="337" y="860"/>
                  </a:lnTo>
                  <a:lnTo>
                    <a:pt x="318" y="819"/>
                  </a:lnTo>
                  <a:lnTo>
                    <a:pt x="318" y="773"/>
                  </a:lnTo>
                  <a:lnTo>
                    <a:pt x="385" y="750"/>
                  </a:lnTo>
                  <a:lnTo>
                    <a:pt x="392" y="708"/>
                  </a:lnTo>
                  <a:lnTo>
                    <a:pt x="385" y="683"/>
                  </a:lnTo>
                  <a:lnTo>
                    <a:pt x="368" y="661"/>
                  </a:lnTo>
                  <a:lnTo>
                    <a:pt x="370" y="624"/>
                  </a:lnTo>
                  <a:lnTo>
                    <a:pt x="368" y="581"/>
                  </a:lnTo>
                  <a:lnTo>
                    <a:pt x="348" y="559"/>
                  </a:lnTo>
                  <a:lnTo>
                    <a:pt x="333" y="529"/>
                  </a:lnTo>
                  <a:lnTo>
                    <a:pt x="346" y="500"/>
                  </a:lnTo>
                  <a:lnTo>
                    <a:pt x="361" y="466"/>
                  </a:lnTo>
                  <a:lnTo>
                    <a:pt x="361" y="443"/>
                  </a:lnTo>
                  <a:lnTo>
                    <a:pt x="337" y="414"/>
                  </a:lnTo>
                  <a:lnTo>
                    <a:pt x="331" y="389"/>
                  </a:lnTo>
                  <a:lnTo>
                    <a:pt x="337" y="370"/>
                  </a:lnTo>
                  <a:lnTo>
                    <a:pt x="361" y="355"/>
                  </a:lnTo>
                  <a:lnTo>
                    <a:pt x="362" y="330"/>
                  </a:lnTo>
                  <a:lnTo>
                    <a:pt x="355" y="315"/>
                  </a:lnTo>
                  <a:lnTo>
                    <a:pt x="331" y="279"/>
                  </a:lnTo>
                  <a:lnTo>
                    <a:pt x="324" y="237"/>
                  </a:lnTo>
                  <a:lnTo>
                    <a:pt x="325" y="206"/>
                  </a:lnTo>
                  <a:lnTo>
                    <a:pt x="348"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1088618" name="Freeform 106"/>
            <p:cNvSpPr>
              <a:spLocks/>
            </p:cNvSpPr>
            <p:nvPr/>
          </p:nvSpPr>
          <p:spPr bwMode="auto">
            <a:xfrm>
              <a:off x="641" y="2743"/>
              <a:ext cx="381" cy="809"/>
            </a:xfrm>
            <a:custGeom>
              <a:avLst/>
              <a:gdLst/>
              <a:ahLst/>
              <a:cxnLst>
                <a:cxn ang="0">
                  <a:pos x="497" y="1521"/>
                </a:cxn>
                <a:cxn ang="0">
                  <a:pos x="351" y="1573"/>
                </a:cxn>
                <a:cxn ang="0">
                  <a:pos x="61" y="1310"/>
                </a:cxn>
                <a:cxn ang="0">
                  <a:pos x="46" y="1354"/>
                </a:cxn>
                <a:cxn ang="0">
                  <a:pos x="361" y="1619"/>
                </a:cxn>
                <a:cxn ang="0">
                  <a:pos x="512" y="1538"/>
                </a:cxn>
                <a:cxn ang="0">
                  <a:pos x="720" y="1470"/>
                </a:cxn>
                <a:cxn ang="0">
                  <a:pos x="711" y="1354"/>
                </a:cxn>
                <a:cxn ang="0">
                  <a:pos x="668" y="1227"/>
                </a:cxn>
                <a:cxn ang="0">
                  <a:pos x="689" y="1124"/>
                </a:cxn>
                <a:cxn ang="0">
                  <a:pos x="644" y="1024"/>
                </a:cxn>
                <a:cxn ang="0">
                  <a:pos x="667" y="907"/>
                </a:cxn>
                <a:cxn ang="0">
                  <a:pos x="683" y="789"/>
                </a:cxn>
                <a:cxn ang="0">
                  <a:pos x="689" y="641"/>
                </a:cxn>
                <a:cxn ang="0">
                  <a:pos x="659" y="517"/>
                </a:cxn>
                <a:cxn ang="0">
                  <a:pos x="644" y="419"/>
                </a:cxn>
                <a:cxn ang="0">
                  <a:pos x="681" y="334"/>
                </a:cxn>
                <a:cxn ang="0">
                  <a:pos x="661" y="192"/>
                </a:cxn>
                <a:cxn ang="0">
                  <a:pos x="754" y="17"/>
                </a:cxn>
                <a:cxn ang="0">
                  <a:pos x="713" y="54"/>
                </a:cxn>
                <a:cxn ang="0">
                  <a:pos x="618" y="214"/>
                </a:cxn>
                <a:cxn ang="0">
                  <a:pos x="478" y="345"/>
                </a:cxn>
                <a:cxn ang="0">
                  <a:pos x="622" y="297"/>
                </a:cxn>
                <a:cxn ang="0">
                  <a:pos x="609" y="390"/>
                </a:cxn>
                <a:cxn ang="0">
                  <a:pos x="541" y="487"/>
                </a:cxn>
                <a:cxn ang="0">
                  <a:pos x="640" y="465"/>
                </a:cxn>
                <a:cxn ang="0">
                  <a:pos x="615" y="539"/>
                </a:cxn>
                <a:cxn ang="0">
                  <a:pos x="608" y="620"/>
                </a:cxn>
                <a:cxn ang="0">
                  <a:pos x="463" y="728"/>
                </a:cxn>
                <a:cxn ang="0">
                  <a:pos x="625" y="654"/>
                </a:cxn>
                <a:cxn ang="0">
                  <a:pos x="683" y="728"/>
                </a:cxn>
                <a:cxn ang="0">
                  <a:pos x="585" y="796"/>
                </a:cxn>
                <a:cxn ang="0">
                  <a:pos x="404" y="885"/>
                </a:cxn>
                <a:cxn ang="0">
                  <a:pos x="609" y="848"/>
                </a:cxn>
                <a:cxn ang="0">
                  <a:pos x="652" y="985"/>
                </a:cxn>
                <a:cxn ang="0">
                  <a:pos x="408" y="1050"/>
                </a:cxn>
                <a:cxn ang="0">
                  <a:pos x="541" y="1046"/>
                </a:cxn>
                <a:cxn ang="0">
                  <a:pos x="625" y="1087"/>
                </a:cxn>
                <a:cxn ang="0">
                  <a:pos x="622" y="1168"/>
                </a:cxn>
                <a:cxn ang="0">
                  <a:pos x="389" y="1214"/>
                </a:cxn>
                <a:cxn ang="0">
                  <a:pos x="504" y="1214"/>
                </a:cxn>
                <a:cxn ang="0">
                  <a:pos x="637" y="1192"/>
                </a:cxn>
                <a:cxn ang="0">
                  <a:pos x="522" y="1303"/>
                </a:cxn>
                <a:cxn ang="0">
                  <a:pos x="389" y="1366"/>
                </a:cxn>
                <a:cxn ang="0">
                  <a:pos x="556" y="1307"/>
                </a:cxn>
                <a:cxn ang="0">
                  <a:pos x="655" y="1285"/>
                </a:cxn>
                <a:cxn ang="0">
                  <a:pos x="652" y="1381"/>
                </a:cxn>
                <a:cxn ang="0">
                  <a:pos x="667" y="1462"/>
                </a:cxn>
              </a:cxnLst>
              <a:rect l="0" t="0" r="r" b="b"/>
              <a:pathLst>
                <a:path w="761" h="1619">
                  <a:moveTo>
                    <a:pt x="646"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6" y="1470"/>
                  </a:lnTo>
                  <a:lnTo>
                    <a:pt x="287" y="1545"/>
                  </a:lnTo>
                  <a:lnTo>
                    <a:pt x="361" y="1619"/>
                  </a:lnTo>
                  <a:lnTo>
                    <a:pt x="389" y="1612"/>
                  </a:lnTo>
                  <a:lnTo>
                    <a:pt x="419" y="1575"/>
                  </a:lnTo>
                  <a:lnTo>
                    <a:pt x="460" y="1553"/>
                  </a:lnTo>
                  <a:lnTo>
                    <a:pt x="512" y="1538"/>
                  </a:lnTo>
                  <a:lnTo>
                    <a:pt x="622" y="1529"/>
                  </a:lnTo>
                  <a:lnTo>
                    <a:pt x="655" y="1508"/>
                  </a:lnTo>
                  <a:lnTo>
                    <a:pt x="711" y="1495"/>
                  </a:lnTo>
                  <a:lnTo>
                    <a:pt x="720" y="1470"/>
                  </a:lnTo>
                  <a:lnTo>
                    <a:pt x="702"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6"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1"/>
                  </a:lnTo>
                  <a:lnTo>
                    <a:pt x="698" y="610"/>
                  </a:lnTo>
                  <a:lnTo>
                    <a:pt x="674" y="573"/>
                  </a:lnTo>
                  <a:lnTo>
                    <a:pt x="652" y="539"/>
                  </a:lnTo>
                  <a:lnTo>
                    <a:pt x="659" y="517"/>
                  </a:lnTo>
                  <a:lnTo>
                    <a:pt x="674" y="495"/>
                  </a:lnTo>
                  <a:lnTo>
                    <a:pt x="674" y="458"/>
                  </a:lnTo>
                  <a:lnTo>
                    <a:pt x="659" y="436"/>
                  </a:lnTo>
                  <a:lnTo>
                    <a:pt x="644" y="419"/>
                  </a:lnTo>
                  <a:lnTo>
                    <a:pt x="646" y="391"/>
                  </a:lnTo>
                  <a:lnTo>
                    <a:pt x="674" y="378"/>
                  </a:lnTo>
                  <a:lnTo>
                    <a:pt x="689" y="363"/>
                  </a:lnTo>
                  <a:lnTo>
                    <a:pt x="681" y="334"/>
                  </a:lnTo>
                  <a:lnTo>
                    <a:pt x="652" y="297"/>
                  </a:lnTo>
                  <a:lnTo>
                    <a:pt x="640" y="264"/>
                  </a:lnTo>
                  <a:lnTo>
                    <a:pt x="637" y="227"/>
                  </a:lnTo>
                  <a:lnTo>
                    <a:pt x="661" y="192"/>
                  </a:lnTo>
                  <a:lnTo>
                    <a:pt x="713" y="134"/>
                  </a:lnTo>
                  <a:lnTo>
                    <a:pt x="739" y="91"/>
                  </a:lnTo>
                  <a:lnTo>
                    <a:pt x="761" y="54"/>
                  </a:lnTo>
                  <a:lnTo>
                    <a:pt x="754" y="17"/>
                  </a:lnTo>
                  <a:lnTo>
                    <a:pt x="735" y="0"/>
                  </a:lnTo>
                  <a:lnTo>
                    <a:pt x="720" y="3"/>
                  </a:lnTo>
                  <a:lnTo>
                    <a:pt x="696" y="32"/>
                  </a:lnTo>
                  <a:lnTo>
                    <a:pt x="713" y="54"/>
                  </a:lnTo>
                  <a:lnTo>
                    <a:pt x="711" y="91"/>
                  </a:lnTo>
                  <a:lnTo>
                    <a:pt x="676"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09" y="390"/>
                  </a:lnTo>
                  <a:lnTo>
                    <a:pt x="608" y="415"/>
                  </a:lnTo>
                  <a:lnTo>
                    <a:pt x="615" y="441"/>
                  </a:lnTo>
                  <a:lnTo>
                    <a:pt x="596" y="462"/>
                  </a:lnTo>
                  <a:lnTo>
                    <a:pt x="541" y="487"/>
                  </a:lnTo>
                  <a:lnTo>
                    <a:pt x="460"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49"/>
                  </a:lnTo>
                  <a:lnTo>
                    <a:pt x="640" y="765"/>
                  </a:lnTo>
                  <a:lnTo>
                    <a:pt x="608" y="774"/>
                  </a:lnTo>
                  <a:lnTo>
                    <a:pt x="585" y="796"/>
                  </a:lnTo>
                  <a:lnTo>
                    <a:pt x="485" y="826"/>
                  </a:lnTo>
                  <a:lnTo>
                    <a:pt x="411" y="852"/>
                  </a:lnTo>
                  <a:lnTo>
                    <a:pt x="382" y="867"/>
                  </a:lnTo>
                  <a:lnTo>
                    <a:pt x="404" y="885"/>
                  </a:lnTo>
                  <a:lnTo>
                    <a:pt x="448" y="874"/>
                  </a:lnTo>
                  <a:lnTo>
                    <a:pt x="537" y="840"/>
                  </a:lnTo>
                  <a:lnTo>
                    <a:pt x="596" y="823"/>
                  </a:lnTo>
                  <a:lnTo>
                    <a:pt x="609" y="848"/>
                  </a:lnTo>
                  <a:lnTo>
                    <a:pt x="625" y="892"/>
                  </a:lnTo>
                  <a:lnTo>
                    <a:pt x="652" y="929"/>
                  </a:lnTo>
                  <a:lnTo>
                    <a:pt x="655" y="957"/>
                  </a:lnTo>
                  <a:lnTo>
                    <a:pt x="652" y="985"/>
                  </a:lnTo>
                  <a:lnTo>
                    <a:pt x="622" y="994"/>
                  </a:lnTo>
                  <a:lnTo>
                    <a:pt x="571" y="1007"/>
                  </a:lnTo>
                  <a:lnTo>
                    <a:pt x="504" y="1037"/>
                  </a:lnTo>
                  <a:lnTo>
                    <a:pt x="408" y="1050"/>
                  </a:lnTo>
                  <a:lnTo>
                    <a:pt x="373" y="1068"/>
                  </a:lnTo>
                  <a:lnTo>
                    <a:pt x="398" y="1080"/>
                  </a:lnTo>
                  <a:lnTo>
                    <a:pt x="482" y="1068"/>
                  </a:lnTo>
                  <a:lnTo>
                    <a:pt x="541" y="1046"/>
                  </a:lnTo>
                  <a:lnTo>
                    <a:pt x="581" y="1031"/>
                  </a:lnTo>
                  <a:lnTo>
                    <a:pt x="615" y="1024"/>
                  </a:lnTo>
                  <a:lnTo>
                    <a:pt x="609" y="1050"/>
                  </a:lnTo>
                  <a:lnTo>
                    <a:pt x="625" y="1087"/>
                  </a:lnTo>
                  <a:lnTo>
                    <a:pt x="646"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6"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6" y="1465"/>
                  </a:lnTo>
                  <a:close/>
                </a:path>
              </a:pathLst>
            </a:custGeom>
            <a:solidFill>
              <a:srgbClr val="000000"/>
            </a:solidFill>
            <a:ln w="9525">
              <a:noFill/>
              <a:round/>
              <a:headEnd/>
              <a:tailEnd/>
            </a:ln>
          </p:spPr>
          <p:txBody>
            <a:bodyPr/>
            <a:lstStyle/>
            <a:p>
              <a:endParaRPr lang="en-US"/>
            </a:p>
          </p:txBody>
        </p:sp>
        <p:sp>
          <p:nvSpPr>
            <p:cNvPr id="1088619" name="Freeform 107"/>
            <p:cNvSpPr>
              <a:spLocks/>
            </p:cNvSpPr>
            <p:nvPr/>
          </p:nvSpPr>
          <p:spPr bwMode="auto">
            <a:xfrm>
              <a:off x="843" y="3438"/>
              <a:ext cx="110" cy="36"/>
            </a:xfrm>
            <a:custGeom>
              <a:avLst/>
              <a:gdLst/>
              <a:ahLst/>
              <a:cxnLst>
                <a:cxn ang="0">
                  <a:pos x="0" y="57"/>
                </a:cxn>
                <a:cxn ang="0">
                  <a:pos x="88" y="54"/>
                </a:cxn>
                <a:cxn ang="0">
                  <a:pos x="122" y="35"/>
                </a:cxn>
                <a:cxn ang="0">
                  <a:pos x="151" y="13"/>
                </a:cxn>
                <a:cxn ang="0">
                  <a:pos x="205" y="0"/>
                </a:cxn>
                <a:cxn ang="0">
                  <a:pos x="221" y="13"/>
                </a:cxn>
                <a:cxn ang="0">
                  <a:pos x="197" y="20"/>
                </a:cxn>
                <a:cxn ang="0">
                  <a:pos x="159" y="41"/>
                </a:cxn>
                <a:cxn ang="0">
                  <a:pos x="138" y="54"/>
                </a:cxn>
                <a:cxn ang="0">
                  <a:pos x="103" y="64"/>
                </a:cxn>
                <a:cxn ang="0">
                  <a:pos x="48" y="69"/>
                </a:cxn>
                <a:cxn ang="0">
                  <a:pos x="4" y="72"/>
                </a:cxn>
                <a:cxn ang="0">
                  <a:pos x="0" y="57"/>
                </a:cxn>
              </a:cxnLst>
              <a:rect l="0" t="0" r="r" b="b"/>
              <a:pathLst>
                <a:path w="221" h="72">
                  <a:moveTo>
                    <a:pt x="0" y="57"/>
                  </a:moveTo>
                  <a:lnTo>
                    <a:pt x="88" y="54"/>
                  </a:lnTo>
                  <a:lnTo>
                    <a:pt x="122" y="35"/>
                  </a:lnTo>
                  <a:lnTo>
                    <a:pt x="151" y="13"/>
                  </a:lnTo>
                  <a:lnTo>
                    <a:pt x="205" y="0"/>
                  </a:lnTo>
                  <a:lnTo>
                    <a:pt x="221" y="13"/>
                  </a:lnTo>
                  <a:lnTo>
                    <a:pt x="197" y="20"/>
                  </a:lnTo>
                  <a:lnTo>
                    <a:pt x="159" y="41"/>
                  </a:lnTo>
                  <a:lnTo>
                    <a:pt x="138" y="54"/>
                  </a:lnTo>
                  <a:lnTo>
                    <a:pt x="103" y="64"/>
                  </a:lnTo>
                  <a:lnTo>
                    <a:pt x="48" y="69"/>
                  </a:lnTo>
                  <a:lnTo>
                    <a:pt x="4" y="72"/>
                  </a:lnTo>
                  <a:lnTo>
                    <a:pt x="0" y="57"/>
                  </a:lnTo>
                  <a:close/>
                </a:path>
              </a:pathLst>
            </a:custGeom>
            <a:solidFill>
              <a:srgbClr val="000000"/>
            </a:solidFill>
            <a:ln w="9525">
              <a:noFill/>
              <a:round/>
              <a:headEnd/>
              <a:tailEnd/>
            </a:ln>
          </p:spPr>
          <p:txBody>
            <a:bodyPr/>
            <a:lstStyle/>
            <a:p>
              <a:endParaRPr lang="en-US"/>
            </a:p>
          </p:txBody>
        </p:sp>
        <p:sp>
          <p:nvSpPr>
            <p:cNvPr id="1088620" name="Freeform 108"/>
            <p:cNvSpPr>
              <a:spLocks/>
            </p:cNvSpPr>
            <p:nvPr/>
          </p:nvSpPr>
          <p:spPr bwMode="auto">
            <a:xfrm>
              <a:off x="674" y="2646"/>
              <a:ext cx="320" cy="174"/>
            </a:xfrm>
            <a:custGeom>
              <a:avLst/>
              <a:gdLst/>
              <a:ahLst/>
              <a:cxnLst>
                <a:cxn ang="0">
                  <a:pos x="19" y="39"/>
                </a:cxn>
                <a:cxn ang="0">
                  <a:pos x="95" y="43"/>
                </a:cxn>
                <a:cxn ang="0">
                  <a:pos x="176" y="46"/>
                </a:cxn>
                <a:cxn ang="0">
                  <a:pos x="228" y="46"/>
                </a:cxn>
                <a:cxn ang="0">
                  <a:pos x="269" y="36"/>
                </a:cxn>
                <a:cxn ang="0">
                  <a:pos x="336" y="17"/>
                </a:cxn>
                <a:cxn ang="0">
                  <a:pos x="367" y="0"/>
                </a:cxn>
                <a:cxn ang="0">
                  <a:pos x="411" y="24"/>
                </a:cxn>
                <a:cxn ang="0">
                  <a:pos x="482" y="73"/>
                </a:cxn>
                <a:cxn ang="0">
                  <a:pos x="534" y="109"/>
                </a:cxn>
                <a:cxn ang="0">
                  <a:pos x="600" y="155"/>
                </a:cxn>
                <a:cxn ang="0">
                  <a:pos x="640" y="191"/>
                </a:cxn>
                <a:cxn ang="0">
                  <a:pos x="603" y="222"/>
                </a:cxn>
                <a:cxn ang="0">
                  <a:pos x="566" y="257"/>
                </a:cxn>
                <a:cxn ang="0">
                  <a:pos x="507" y="281"/>
                </a:cxn>
                <a:cxn ang="0">
                  <a:pos x="445" y="307"/>
                </a:cxn>
                <a:cxn ang="0">
                  <a:pos x="389" y="329"/>
                </a:cxn>
                <a:cxn ang="0">
                  <a:pos x="337" y="337"/>
                </a:cxn>
                <a:cxn ang="0">
                  <a:pos x="284" y="347"/>
                </a:cxn>
                <a:cxn ang="0">
                  <a:pos x="217" y="300"/>
                </a:cxn>
                <a:cxn ang="0">
                  <a:pos x="166" y="259"/>
                </a:cxn>
                <a:cxn ang="0">
                  <a:pos x="108" y="207"/>
                </a:cxn>
                <a:cxn ang="0">
                  <a:pos x="58" y="155"/>
                </a:cxn>
                <a:cxn ang="0">
                  <a:pos x="21" y="120"/>
                </a:cxn>
                <a:cxn ang="0">
                  <a:pos x="0" y="68"/>
                </a:cxn>
                <a:cxn ang="0">
                  <a:pos x="19" y="39"/>
                </a:cxn>
              </a:cxnLst>
              <a:rect l="0" t="0" r="r" b="b"/>
              <a:pathLst>
                <a:path w="640" h="347">
                  <a:moveTo>
                    <a:pt x="19" y="39"/>
                  </a:moveTo>
                  <a:lnTo>
                    <a:pt x="95" y="43"/>
                  </a:lnTo>
                  <a:lnTo>
                    <a:pt x="176" y="46"/>
                  </a:lnTo>
                  <a:lnTo>
                    <a:pt x="228" y="46"/>
                  </a:lnTo>
                  <a:lnTo>
                    <a:pt x="269" y="36"/>
                  </a:lnTo>
                  <a:lnTo>
                    <a:pt x="336" y="17"/>
                  </a:lnTo>
                  <a:lnTo>
                    <a:pt x="367" y="0"/>
                  </a:lnTo>
                  <a:lnTo>
                    <a:pt x="411" y="24"/>
                  </a:lnTo>
                  <a:lnTo>
                    <a:pt x="482" y="73"/>
                  </a:lnTo>
                  <a:lnTo>
                    <a:pt x="534" y="109"/>
                  </a:lnTo>
                  <a:lnTo>
                    <a:pt x="600" y="155"/>
                  </a:lnTo>
                  <a:lnTo>
                    <a:pt x="640" y="191"/>
                  </a:lnTo>
                  <a:lnTo>
                    <a:pt x="603" y="222"/>
                  </a:lnTo>
                  <a:lnTo>
                    <a:pt x="566" y="257"/>
                  </a:lnTo>
                  <a:lnTo>
                    <a:pt x="507" y="281"/>
                  </a:lnTo>
                  <a:lnTo>
                    <a:pt x="445" y="307"/>
                  </a:lnTo>
                  <a:lnTo>
                    <a:pt x="389" y="329"/>
                  </a:lnTo>
                  <a:lnTo>
                    <a:pt x="337" y="337"/>
                  </a:lnTo>
                  <a:lnTo>
                    <a:pt x="284" y="347"/>
                  </a:lnTo>
                  <a:lnTo>
                    <a:pt x="217" y="300"/>
                  </a:lnTo>
                  <a:lnTo>
                    <a:pt x="166" y="259"/>
                  </a:lnTo>
                  <a:lnTo>
                    <a:pt x="108" y="207"/>
                  </a:lnTo>
                  <a:lnTo>
                    <a:pt x="58" y="155"/>
                  </a:lnTo>
                  <a:lnTo>
                    <a:pt x="21" y="120"/>
                  </a:lnTo>
                  <a:lnTo>
                    <a:pt x="0" y="68"/>
                  </a:lnTo>
                  <a:lnTo>
                    <a:pt x="19" y="39"/>
                  </a:lnTo>
                  <a:close/>
                </a:path>
              </a:pathLst>
            </a:custGeom>
            <a:solidFill>
              <a:srgbClr val="F8F8F8"/>
            </a:solidFill>
            <a:ln w="9525">
              <a:noFill/>
              <a:round/>
              <a:headEnd/>
              <a:tailEnd/>
            </a:ln>
          </p:spPr>
          <p:txBody>
            <a:bodyPr/>
            <a:lstStyle/>
            <a:p>
              <a:endParaRPr lang="en-US"/>
            </a:p>
          </p:txBody>
        </p:sp>
        <p:sp>
          <p:nvSpPr>
            <p:cNvPr id="1088621" name="Freeform 109"/>
            <p:cNvSpPr>
              <a:spLocks/>
            </p:cNvSpPr>
            <p:nvPr/>
          </p:nvSpPr>
          <p:spPr bwMode="auto">
            <a:xfrm>
              <a:off x="666" y="2641"/>
              <a:ext cx="346" cy="202"/>
            </a:xfrm>
            <a:custGeom>
              <a:avLst/>
              <a:gdLst/>
              <a:ahLst/>
              <a:cxnLst>
                <a:cxn ang="0">
                  <a:pos x="339" y="345"/>
                </a:cxn>
                <a:cxn ang="0">
                  <a:pos x="449" y="315"/>
                </a:cxn>
                <a:cxn ang="0">
                  <a:pos x="538" y="277"/>
                </a:cxn>
                <a:cxn ang="0">
                  <a:pos x="602" y="232"/>
                </a:cxn>
                <a:cxn ang="0">
                  <a:pos x="626" y="206"/>
                </a:cxn>
                <a:cxn ang="0">
                  <a:pos x="535" y="123"/>
                </a:cxn>
                <a:cxn ang="0">
                  <a:pos x="461" y="78"/>
                </a:cxn>
                <a:cxn ang="0">
                  <a:pos x="390" y="34"/>
                </a:cxn>
                <a:cxn ang="0">
                  <a:pos x="376" y="34"/>
                </a:cxn>
                <a:cxn ang="0">
                  <a:pos x="331" y="49"/>
                </a:cxn>
                <a:cxn ang="0">
                  <a:pos x="272" y="65"/>
                </a:cxn>
                <a:cxn ang="0">
                  <a:pos x="167" y="73"/>
                </a:cxn>
                <a:cxn ang="0">
                  <a:pos x="64" y="71"/>
                </a:cxn>
                <a:cxn ang="0">
                  <a:pos x="37" y="73"/>
                </a:cxn>
                <a:cxn ang="0">
                  <a:pos x="37" y="93"/>
                </a:cxn>
                <a:cxn ang="0">
                  <a:pos x="59" y="123"/>
                </a:cxn>
                <a:cxn ang="0">
                  <a:pos x="101" y="176"/>
                </a:cxn>
                <a:cxn ang="0">
                  <a:pos x="155" y="220"/>
                </a:cxn>
                <a:cxn ang="0">
                  <a:pos x="220" y="284"/>
                </a:cxn>
                <a:cxn ang="0">
                  <a:pos x="285" y="330"/>
                </a:cxn>
                <a:cxn ang="0">
                  <a:pos x="324" y="358"/>
                </a:cxn>
                <a:cxn ang="0">
                  <a:pos x="337" y="387"/>
                </a:cxn>
                <a:cxn ang="0">
                  <a:pos x="322" y="404"/>
                </a:cxn>
                <a:cxn ang="0">
                  <a:pos x="300" y="395"/>
                </a:cxn>
                <a:cxn ang="0">
                  <a:pos x="235" y="336"/>
                </a:cxn>
                <a:cxn ang="0">
                  <a:pos x="155" y="269"/>
                </a:cxn>
                <a:cxn ang="0">
                  <a:pos x="96" y="220"/>
                </a:cxn>
                <a:cxn ang="0">
                  <a:pos x="56" y="176"/>
                </a:cxn>
                <a:cxn ang="0">
                  <a:pos x="22" y="129"/>
                </a:cxn>
                <a:cxn ang="0">
                  <a:pos x="7" y="99"/>
                </a:cxn>
                <a:cxn ang="0">
                  <a:pos x="0" y="65"/>
                </a:cxn>
                <a:cxn ang="0">
                  <a:pos x="10" y="43"/>
                </a:cxn>
                <a:cxn ang="0">
                  <a:pos x="34" y="34"/>
                </a:cxn>
                <a:cxn ang="0">
                  <a:pos x="78" y="37"/>
                </a:cxn>
                <a:cxn ang="0">
                  <a:pos x="162" y="49"/>
                </a:cxn>
                <a:cxn ang="0">
                  <a:pos x="233" y="49"/>
                </a:cxn>
                <a:cxn ang="0">
                  <a:pos x="285" y="34"/>
                </a:cxn>
                <a:cxn ang="0">
                  <a:pos x="343" y="21"/>
                </a:cxn>
                <a:cxn ang="0">
                  <a:pos x="368" y="0"/>
                </a:cxn>
                <a:cxn ang="0">
                  <a:pos x="395" y="0"/>
                </a:cxn>
                <a:cxn ang="0">
                  <a:pos x="457" y="37"/>
                </a:cxn>
                <a:cxn ang="0">
                  <a:pos x="523" y="87"/>
                </a:cxn>
                <a:cxn ang="0">
                  <a:pos x="594" y="132"/>
                </a:cxn>
                <a:cxn ang="0">
                  <a:pos x="633" y="161"/>
                </a:cxn>
                <a:cxn ang="0">
                  <a:pos x="674" y="188"/>
                </a:cxn>
                <a:cxn ang="0">
                  <a:pos x="692" y="198"/>
                </a:cxn>
                <a:cxn ang="0">
                  <a:pos x="683" y="218"/>
                </a:cxn>
                <a:cxn ang="0">
                  <a:pos x="652" y="235"/>
                </a:cxn>
                <a:cxn ang="0">
                  <a:pos x="618" y="265"/>
                </a:cxn>
                <a:cxn ang="0">
                  <a:pos x="587" y="277"/>
                </a:cxn>
                <a:cxn ang="0">
                  <a:pos x="528" y="302"/>
                </a:cxn>
                <a:cxn ang="0">
                  <a:pos x="486" y="321"/>
                </a:cxn>
                <a:cxn ang="0">
                  <a:pos x="439" y="350"/>
                </a:cxn>
                <a:cxn ang="0">
                  <a:pos x="390" y="358"/>
                </a:cxn>
                <a:cxn ang="0">
                  <a:pos x="352" y="361"/>
                </a:cxn>
                <a:cxn ang="0">
                  <a:pos x="339" y="345"/>
                </a:cxn>
              </a:cxnLst>
              <a:rect l="0" t="0" r="r" b="b"/>
              <a:pathLst>
                <a:path w="692" h="404">
                  <a:moveTo>
                    <a:pt x="339" y="345"/>
                  </a:moveTo>
                  <a:lnTo>
                    <a:pt x="449" y="315"/>
                  </a:lnTo>
                  <a:lnTo>
                    <a:pt x="538" y="277"/>
                  </a:lnTo>
                  <a:lnTo>
                    <a:pt x="602" y="232"/>
                  </a:lnTo>
                  <a:lnTo>
                    <a:pt x="626" y="206"/>
                  </a:lnTo>
                  <a:lnTo>
                    <a:pt x="535" y="123"/>
                  </a:lnTo>
                  <a:lnTo>
                    <a:pt x="461" y="78"/>
                  </a:lnTo>
                  <a:lnTo>
                    <a:pt x="390" y="34"/>
                  </a:lnTo>
                  <a:lnTo>
                    <a:pt x="376" y="34"/>
                  </a:lnTo>
                  <a:lnTo>
                    <a:pt x="331" y="49"/>
                  </a:lnTo>
                  <a:lnTo>
                    <a:pt x="272" y="65"/>
                  </a:lnTo>
                  <a:lnTo>
                    <a:pt x="167" y="73"/>
                  </a:lnTo>
                  <a:lnTo>
                    <a:pt x="64" y="71"/>
                  </a:lnTo>
                  <a:lnTo>
                    <a:pt x="37" y="73"/>
                  </a:lnTo>
                  <a:lnTo>
                    <a:pt x="37" y="93"/>
                  </a:lnTo>
                  <a:lnTo>
                    <a:pt x="59" y="123"/>
                  </a:lnTo>
                  <a:lnTo>
                    <a:pt x="101" y="176"/>
                  </a:lnTo>
                  <a:lnTo>
                    <a:pt x="155" y="220"/>
                  </a:lnTo>
                  <a:lnTo>
                    <a:pt x="220" y="284"/>
                  </a:lnTo>
                  <a:lnTo>
                    <a:pt x="285" y="330"/>
                  </a:lnTo>
                  <a:lnTo>
                    <a:pt x="324" y="358"/>
                  </a:lnTo>
                  <a:lnTo>
                    <a:pt x="337" y="387"/>
                  </a:lnTo>
                  <a:lnTo>
                    <a:pt x="322" y="404"/>
                  </a:lnTo>
                  <a:lnTo>
                    <a:pt x="300" y="395"/>
                  </a:lnTo>
                  <a:lnTo>
                    <a:pt x="235" y="336"/>
                  </a:lnTo>
                  <a:lnTo>
                    <a:pt x="155" y="269"/>
                  </a:lnTo>
                  <a:lnTo>
                    <a:pt x="96" y="220"/>
                  </a:lnTo>
                  <a:lnTo>
                    <a:pt x="56" y="176"/>
                  </a:lnTo>
                  <a:lnTo>
                    <a:pt x="22" y="129"/>
                  </a:lnTo>
                  <a:lnTo>
                    <a:pt x="7" y="99"/>
                  </a:lnTo>
                  <a:lnTo>
                    <a:pt x="0" y="65"/>
                  </a:lnTo>
                  <a:lnTo>
                    <a:pt x="10" y="43"/>
                  </a:lnTo>
                  <a:lnTo>
                    <a:pt x="34" y="34"/>
                  </a:lnTo>
                  <a:lnTo>
                    <a:pt x="78" y="37"/>
                  </a:lnTo>
                  <a:lnTo>
                    <a:pt x="162" y="49"/>
                  </a:lnTo>
                  <a:lnTo>
                    <a:pt x="233" y="49"/>
                  </a:lnTo>
                  <a:lnTo>
                    <a:pt x="285" y="34"/>
                  </a:lnTo>
                  <a:lnTo>
                    <a:pt x="343" y="21"/>
                  </a:lnTo>
                  <a:lnTo>
                    <a:pt x="368" y="0"/>
                  </a:lnTo>
                  <a:lnTo>
                    <a:pt x="395" y="0"/>
                  </a:lnTo>
                  <a:lnTo>
                    <a:pt x="457" y="37"/>
                  </a:lnTo>
                  <a:lnTo>
                    <a:pt x="523" y="87"/>
                  </a:lnTo>
                  <a:lnTo>
                    <a:pt x="594" y="132"/>
                  </a:lnTo>
                  <a:lnTo>
                    <a:pt x="633" y="161"/>
                  </a:lnTo>
                  <a:lnTo>
                    <a:pt x="674" y="188"/>
                  </a:lnTo>
                  <a:lnTo>
                    <a:pt x="692" y="198"/>
                  </a:lnTo>
                  <a:lnTo>
                    <a:pt x="683" y="218"/>
                  </a:lnTo>
                  <a:lnTo>
                    <a:pt x="652" y="235"/>
                  </a:lnTo>
                  <a:lnTo>
                    <a:pt x="618" y="265"/>
                  </a:lnTo>
                  <a:lnTo>
                    <a:pt x="587" y="277"/>
                  </a:lnTo>
                  <a:lnTo>
                    <a:pt x="528" y="302"/>
                  </a:lnTo>
                  <a:lnTo>
                    <a:pt x="486" y="321"/>
                  </a:lnTo>
                  <a:lnTo>
                    <a:pt x="439" y="350"/>
                  </a:lnTo>
                  <a:lnTo>
                    <a:pt x="390" y="358"/>
                  </a:lnTo>
                  <a:lnTo>
                    <a:pt x="352" y="361"/>
                  </a:lnTo>
                  <a:lnTo>
                    <a:pt x="339" y="345"/>
                  </a:lnTo>
                  <a:close/>
                </a:path>
              </a:pathLst>
            </a:custGeom>
            <a:solidFill>
              <a:srgbClr val="000000"/>
            </a:solidFill>
            <a:ln w="9525">
              <a:noFill/>
              <a:round/>
              <a:headEnd/>
              <a:tailEnd/>
            </a:ln>
          </p:spPr>
          <p:txBody>
            <a:bodyPr/>
            <a:lstStyle/>
            <a:p>
              <a:endParaRPr lang="en-US"/>
            </a:p>
          </p:txBody>
        </p:sp>
        <p:sp>
          <p:nvSpPr>
            <p:cNvPr id="1088622" name="Freeform 110"/>
            <p:cNvSpPr>
              <a:spLocks/>
            </p:cNvSpPr>
            <p:nvPr/>
          </p:nvSpPr>
          <p:spPr bwMode="auto">
            <a:xfrm>
              <a:off x="862" y="2794"/>
              <a:ext cx="109" cy="70"/>
            </a:xfrm>
            <a:custGeom>
              <a:avLst/>
              <a:gdLst/>
              <a:ahLst/>
              <a:cxnLst>
                <a:cxn ang="0">
                  <a:pos x="185" y="16"/>
                </a:cxn>
                <a:cxn ang="0">
                  <a:pos x="138" y="53"/>
                </a:cxn>
                <a:cxn ang="0">
                  <a:pos x="96" y="87"/>
                </a:cxn>
                <a:cxn ang="0">
                  <a:pos x="34" y="109"/>
                </a:cxn>
                <a:cxn ang="0">
                  <a:pos x="0" y="120"/>
                </a:cxn>
                <a:cxn ang="0">
                  <a:pos x="28" y="139"/>
                </a:cxn>
                <a:cxn ang="0">
                  <a:pos x="71" y="132"/>
                </a:cxn>
                <a:cxn ang="0">
                  <a:pos x="140" y="87"/>
                </a:cxn>
                <a:cxn ang="0">
                  <a:pos x="219" y="0"/>
                </a:cxn>
                <a:cxn ang="0">
                  <a:pos x="185" y="16"/>
                </a:cxn>
              </a:cxnLst>
              <a:rect l="0" t="0" r="r" b="b"/>
              <a:pathLst>
                <a:path w="219" h="139">
                  <a:moveTo>
                    <a:pt x="185" y="16"/>
                  </a:moveTo>
                  <a:lnTo>
                    <a:pt x="138" y="53"/>
                  </a:lnTo>
                  <a:lnTo>
                    <a:pt x="96" y="87"/>
                  </a:lnTo>
                  <a:lnTo>
                    <a:pt x="34" y="109"/>
                  </a:lnTo>
                  <a:lnTo>
                    <a:pt x="0" y="120"/>
                  </a:lnTo>
                  <a:lnTo>
                    <a:pt x="28" y="139"/>
                  </a:lnTo>
                  <a:lnTo>
                    <a:pt x="71"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sp>
        <p:nvSpPr>
          <p:cNvPr id="1088623" name="Rectangle 111"/>
          <p:cNvSpPr>
            <a:spLocks noChangeArrowheads="1"/>
          </p:cNvSpPr>
          <p:nvPr/>
        </p:nvSpPr>
        <p:spPr bwMode="auto">
          <a:xfrm>
            <a:off x="3714744" y="2428868"/>
            <a:ext cx="5130800" cy="427044"/>
          </a:xfrm>
          <a:prstGeom prst="rect">
            <a:avLst/>
          </a:prstGeom>
          <a:noFill/>
          <a:ln w="12700">
            <a:noFill/>
            <a:miter lim="800000"/>
            <a:headEnd/>
            <a:tailEnd/>
          </a:ln>
          <a:effectLst/>
        </p:spPr>
        <p:txBody>
          <a:bodyPr lIns="90488" tIns="44450" rIns="90488" bIns="44450"/>
          <a:lstStyle/>
          <a:p>
            <a:pPr marL="342900" indent="-342900" algn="l">
              <a:spcBef>
                <a:spcPct val="20000"/>
              </a:spcBef>
              <a:buClr>
                <a:schemeClr val="accent2"/>
              </a:buClr>
              <a:buFont typeface="Monotype Sorts" pitchFamily="2" charset="2"/>
              <a:buChar char="z"/>
            </a:pPr>
            <a:endParaRPr kumimoji="1" lang="en-US" dirty="0">
              <a:solidFill>
                <a:schemeClr val="tx1"/>
              </a:solidFill>
              <a:latin typeface="Verdana" pitchFamily="34" charset="0"/>
            </a:endParaRPr>
          </a:p>
          <a:p>
            <a:pPr marL="342900" indent="-342900" algn="l">
              <a:spcBef>
                <a:spcPct val="20000"/>
              </a:spcBef>
              <a:buClr>
                <a:schemeClr val="accent2"/>
              </a:buClr>
              <a:buFont typeface="Monotype Sorts" pitchFamily="2" charset="2"/>
              <a:buChar char="z"/>
            </a:pPr>
            <a:r>
              <a:rPr kumimoji="1" lang="en-US" dirty="0">
                <a:solidFill>
                  <a:schemeClr val="tx1"/>
                </a:solidFill>
                <a:latin typeface="Verdana" pitchFamily="34" charset="0"/>
              </a:rPr>
              <a:t>I can’t get the data I need</a:t>
            </a:r>
          </a:p>
          <a:p>
            <a:pPr marL="742950" lvl="1" indent="-285750" algn="l">
              <a:spcBef>
                <a:spcPct val="20000"/>
              </a:spcBef>
              <a:buClr>
                <a:schemeClr val="accent2"/>
              </a:buClr>
              <a:buFont typeface="Monotype Sorts" pitchFamily="2" charset="2"/>
              <a:buChar char="y"/>
            </a:pPr>
            <a:r>
              <a:rPr kumimoji="1" lang="en-US" sz="2000" dirty="0">
                <a:solidFill>
                  <a:schemeClr val="tx1"/>
                </a:solidFill>
                <a:latin typeface="Verdana" pitchFamily="34" charset="0"/>
              </a:rPr>
              <a:t>need an expert to get the data</a:t>
            </a:r>
          </a:p>
        </p:txBody>
      </p:sp>
      <p:sp>
        <p:nvSpPr>
          <p:cNvPr id="1088624" name="Rectangle 112"/>
          <p:cNvSpPr>
            <a:spLocks noChangeArrowheads="1"/>
          </p:cNvSpPr>
          <p:nvPr/>
        </p:nvSpPr>
        <p:spPr bwMode="auto">
          <a:xfrm>
            <a:off x="3581400" y="3643314"/>
            <a:ext cx="5562600" cy="863599"/>
          </a:xfrm>
          <a:prstGeom prst="rect">
            <a:avLst/>
          </a:prstGeom>
          <a:noFill/>
          <a:ln w="12700">
            <a:noFill/>
            <a:miter lim="800000"/>
            <a:headEnd/>
            <a:tailEnd/>
          </a:ln>
          <a:effectLst/>
        </p:spPr>
        <p:txBody>
          <a:bodyPr lIns="90488" tIns="44450" rIns="90488" bIns="44450"/>
          <a:lstStyle/>
          <a:p>
            <a:pPr marL="342900" indent="-342900" algn="l">
              <a:spcBef>
                <a:spcPct val="20000"/>
              </a:spcBef>
              <a:buClr>
                <a:schemeClr val="accent2"/>
              </a:buClr>
              <a:buFont typeface="Monotype Sorts" pitchFamily="2" charset="2"/>
              <a:buChar char="z"/>
            </a:pPr>
            <a:r>
              <a:rPr kumimoji="1" lang="en-US" dirty="0">
                <a:solidFill>
                  <a:schemeClr val="tx1"/>
                </a:solidFill>
                <a:latin typeface="Verdana" pitchFamily="34" charset="0"/>
              </a:rPr>
              <a:t>I can’t understand the data I found</a:t>
            </a:r>
          </a:p>
          <a:p>
            <a:pPr marL="742950" lvl="1" indent="-285750" algn="l">
              <a:spcBef>
                <a:spcPct val="20000"/>
              </a:spcBef>
              <a:buClr>
                <a:schemeClr val="accent2"/>
              </a:buClr>
              <a:buFont typeface="Monotype Sorts" pitchFamily="2" charset="2"/>
              <a:buChar char="y"/>
            </a:pPr>
            <a:r>
              <a:rPr kumimoji="1" lang="en-US" sz="2000" dirty="0">
                <a:solidFill>
                  <a:schemeClr val="tx1"/>
                </a:solidFill>
                <a:latin typeface="Verdana" pitchFamily="34" charset="0"/>
              </a:rPr>
              <a:t>available data poorly documented</a:t>
            </a:r>
          </a:p>
          <a:p>
            <a:pPr marL="342900" indent="-342900" algn="l">
              <a:spcBef>
                <a:spcPct val="20000"/>
              </a:spcBef>
              <a:buClr>
                <a:schemeClr val="accent2"/>
              </a:buClr>
              <a:buFont typeface="Monotype Sorts" pitchFamily="2" charset="2"/>
              <a:buChar char="z"/>
            </a:pPr>
            <a:endParaRPr kumimoji="1" lang="en-US" dirty="0">
              <a:solidFill>
                <a:schemeClr val="tx1"/>
              </a:solidFill>
              <a:latin typeface="Verdana" pitchFamily="34" charset="0"/>
            </a:endParaRPr>
          </a:p>
        </p:txBody>
      </p:sp>
      <p:sp>
        <p:nvSpPr>
          <p:cNvPr id="1088625" name="Rectangle 113"/>
          <p:cNvSpPr>
            <a:spLocks noChangeArrowheads="1"/>
          </p:cNvSpPr>
          <p:nvPr/>
        </p:nvSpPr>
        <p:spPr bwMode="auto">
          <a:xfrm>
            <a:off x="3581400" y="4419600"/>
            <a:ext cx="5130800" cy="1676400"/>
          </a:xfrm>
          <a:prstGeom prst="rect">
            <a:avLst/>
          </a:prstGeom>
          <a:noFill/>
          <a:ln w="12700">
            <a:noFill/>
            <a:miter lim="800000"/>
            <a:headEnd/>
            <a:tailEnd/>
          </a:ln>
          <a:effectLst/>
        </p:spPr>
        <p:txBody>
          <a:bodyPr lIns="90488" tIns="44450" rIns="90488" bIns="44450"/>
          <a:lstStyle/>
          <a:p>
            <a:pPr marL="342900" indent="-342900" algn="l">
              <a:spcBef>
                <a:spcPct val="20000"/>
              </a:spcBef>
              <a:buClr>
                <a:schemeClr val="accent2"/>
              </a:buClr>
              <a:buFont typeface="Monotype Sorts" pitchFamily="2" charset="2"/>
              <a:buChar char="z"/>
            </a:pPr>
            <a:endParaRPr kumimoji="1" lang="en-US" dirty="0">
              <a:solidFill>
                <a:schemeClr val="tx1"/>
              </a:solidFill>
              <a:latin typeface="Verdana" pitchFamily="34" charset="0"/>
            </a:endParaRPr>
          </a:p>
          <a:p>
            <a:pPr marL="342900" indent="-342900" algn="l">
              <a:spcBef>
                <a:spcPct val="20000"/>
              </a:spcBef>
              <a:buClr>
                <a:schemeClr val="accent2"/>
              </a:buClr>
              <a:buFont typeface="Monotype Sorts" pitchFamily="2" charset="2"/>
              <a:buChar char="z"/>
            </a:pPr>
            <a:r>
              <a:rPr kumimoji="1" lang="en-US" dirty="0">
                <a:solidFill>
                  <a:schemeClr val="tx1"/>
                </a:solidFill>
                <a:latin typeface="Verdana" pitchFamily="34" charset="0"/>
              </a:rPr>
              <a:t>I can’t use the data I found</a:t>
            </a:r>
          </a:p>
          <a:p>
            <a:pPr marL="742950" lvl="1" indent="-285750" algn="l">
              <a:spcBef>
                <a:spcPct val="20000"/>
              </a:spcBef>
              <a:buClr>
                <a:schemeClr val="accent2"/>
              </a:buClr>
              <a:buFont typeface="Monotype Sorts" pitchFamily="2" charset="2"/>
              <a:buChar char="y"/>
            </a:pPr>
            <a:r>
              <a:rPr kumimoji="1" lang="en-US" sz="2000" dirty="0">
                <a:solidFill>
                  <a:schemeClr val="tx1"/>
                </a:solidFill>
                <a:latin typeface="Verdana" pitchFamily="34" charset="0"/>
              </a:rPr>
              <a:t>results are unexpected</a:t>
            </a:r>
          </a:p>
          <a:p>
            <a:pPr marL="742950" lvl="1" indent="-285750" algn="l">
              <a:spcBef>
                <a:spcPct val="20000"/>
              </a:spcBef>
              <a:buClr>
                <a:schemeClr val="accent2"/>
              </a:buClr>
              <a:buFont typeface="Monotype Sorts" pitchFamily="2" charset="2"/>
              <a:buChar char="y"/>
            </a:pPr>
            <a:r>
              <a:rPr kumimoji="1" lang="en-US" sz="2000" dirty="0">
                <a:solidFill>
                  <a:schemeClr val="tx1"/>
                </a:solidFill>
                <a:latin typeface="Verdana" pitchFamily="34" charset="0"/>
              </a:rPr>
              <a:t>data needs to be transformed from one form to other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85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885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88517">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8862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1088623">
                                            <p:txEl>
                                              <p:pRg st="2" end="2"/>
                                            </p:txEl>
                                          </p:spTgt>
                                        </p:tgtEl>
                                        <p:attrNameLst>
                                          <p:attrName>style.visibility</p:attrName>
                                        </p:attrNameLst>
                                      </p:cBhvr>
                                      <p:to>
                                        <p:strVal val="visible"/>
                                      </p:to>
                                    </p:se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8862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088624">
                                            <p:txEl>
                                              <p:pRg st="1" end="1"/>
                                            </p:txEl>
                                          </p:spTgt>
                                        </p:tgtEl>
                                        <p:attrNameLst>
                                          <p:attrName>style.visibility</p:attrName>
                                        </p:attrNameLst>
                                      </p:cBhvr>
                                      <p:to>
                                        <p:strVal val="visible"/>
                                      </p:to>
                                    </p:set>
                                  </p:childTnLst>
                                </p:cTn>
                              </p:par>
                            </p:childTnLst>
                          </p:cTn>
                        </p:par>
                        <p:par>
                          <p:cTn id="33" fill="hold">
                            <p:stCondLst>
                              <p:cond delay="500"/>
                            </p:stCondLst>
                            <p:childTnLst>
                              <p:par>
                                <p:cTn id="34" presetID="2" presetClass="entr" presetSubtype="1"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88625">
                                            <p:txEl>
                                              <p:pRg st="1" end="1"/>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1088625">
                                            <p:txEl>
                                              <p:pRg st="2" end="2"/>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1088625">
                                            <p:txEl>
                                              <p:pRg st="3" end="3"/>
                                            </p:txEl>
                                          </p:spTgt>
                                        </p:tgtEl>
                                        <p:attrNameLst>
                                          <p:attrName>style.visibility</p:attrName>
                                        </p:attrNameLst>
                                      </p:cBhvr>
                                      <p:to>
                                        <p:strVal val="visible"/>
                                      </p:to>
                                    </p:se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7" grpId="0" build="p" autoUpdateAnimBg="0"/>
      <p:bldP spid="1088623" grpId="0" build="p" autoUpdateAnimBg="0"/>
      <p:bldP spid="1088624" grpId="0" build="p" autoUpdateAnimBg="0"/>
      <p:bldP spid="1088625"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743</Words>
  <Application>Microsoft Office PowerPoint</Application>
  <PresentationFormat>On-screen Show (4:3)</PresentationFormat>
  <Paragraphs>178</Paragraphs>
  <Slides>24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Clip</vt:lpstr>
      <vt:lpstr>SS ZG515 - Data Warehousing</vt:lpstr>
      <vt:lpstr>Contact Info</vt:lpstr>
      <vt:lpstr>Course Information</vt:lpstr>
      <vt:lpstr>Main Topics</vt:lpstr>
      <vt:lpstr>Why this course?</vt:lpstr>
      <vt:lpstr>PowerPoint Presentation</vt:lpstr>
      <vt:lpstr>PowerPoint Presentation</vt:lpstr>
      <vt:lpstr>A producer wants to know….</vt:lpstr>
      <vt:lpstr>Data, Data everywhere yet ...</vt:lpstr>
      <vt:lpstr>What is a Data Warehouse?</vt:lpstr>
      <vt:lpstr>What are the users saying...</vt:lpstr>
      <vt:lpstr>What is Data Warehousing?</vt:lpstr>
      <vt:lpstr>Background</vt:lpstr>
      <vt:lpstr>OLTP Systems: Primary Purpose</vt:lpstr>
      <vt:lpstr>OLTP Systems</vt:lpstr>
      <vt:lpstr>Need for Data Warehousing</vt:lpstr>
      <vt:lpstr>Benefits of Data Warehousing</vt:lpstr>
      <vt:lpstr>Decision Support Systems,  DW, &amp; OLAP</vt:lpstr>
      <vt:lpstr>DW: Interesting Statistics </vt:lpstr>
      <vt:lpstr>PowerPoint Presentation</vt:lpstr>
      <vt:lpstr>Data Warehouse: Major Players</vt:lpstr>
      <vt:lpstr>PowerPoint Presentation</vt:lpstr>
      <vt:lpstr>Data Warehouse: Characteristics</vt:lpstr>
      <vt:lpstr>Data Warehouse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Ashish Jain</cp:lastModifiedBy>
  <cp:revision>25</cp:revision>
  <dcterms:created xsi:type="dcterms:W3CDTF">2012-01-02T05:05:52Z</dcterms:created>
  <dcterms:modified xsi:type="dcterms:W3CDTF">2017-10-06T11:14:47Z</dcterms:modified>
</cp:coreProperties>
</file>