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4"/>
  </p:notesMasterIdLst>
  <p:handoutMasterIdLst>
    <p:handoutMasterId r:id="rId55"/>
  </p:handoutMasterIdLst>
  <p:sldIdLst>
    <p:sldId id="256" r:id="rId2"/>
    <p:sldId id="397" r:id="rId3"/>
    <p:sldId id="389" r:id="rId4"/>
    <p:sldId id="391" r:id="rId5"/>
    <p:sldId id="392" r:id="rId6"/>
    <p:sldId id="393" r:id="rId7"/>
    <p:sldId id="394" r:id="rId8"/>
    <p:sldId id="304" r:id="rId9"/>
    <p:sldId id="305" r:id="rId10"/>
    <p:sldId id="376" r:id="rId11"/>
    <p:sldId id="377" r:id="rId12"/>
    <p:sldId id="382" r:id="rId13"/>
    <p:sldId id="383" r:id="rId14"/>
    <p:sldId id="378" r:id="rId15"/>
    <p:sldId id="395" r:id="rId16"/>
    <p:sldId id="396" r:id="rId17"/>
    <p:sldId id="379" r:id="rId18"/>
    <p:sldId id="307" r:id="rId19"/>
    <p:sldId id="386"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5pPr>
    <a:lvl6pPr marL="2286000" algn="l" defTabSz="914400" rtl="0" eaLnBrk="1" latinLnBrk="0" hangingPunct="1">
      <a:defRPr sz="4400" b="1" kern="1200">
        <a:solidFill>
          <a:schemeClr val="tx2"/>
        </a:solidFill>
        <a:latin typeface="Tahoma" panose="020B0604030504040204" pitchFamily="34" charset="0"/>
        <a:ea typeface="+mn-ea"/>
        <a:cs typeface="+mn-cs"/>
      </a:defRPr>
    </a:lvl6pPr>
    <a:lvl7pPr marL="2743200" algn="l" defTabSz="914400" rtl="0" eaLnBrk="1" latinLnBrk="0" hangingPunct="1">
      <a:defRPr sz="4400" b="1" kern="1200">
        <a:solidFill>
          <a:schemeClr val="tx2"/>
        </a:solidFill>
        <a:latin typeface="Tahoma" panose="020B0604030504040204" pitchFamily="34" charset="0"/>
        <a:ea typeface="+mn-ea"/>
        <a:cs typeface="+mn-cs"/>
      </a:defRPr>
    </a:lvl7pPr>
    <a:lvl8pPr marL="3200400" algn="l" defTabSz="914400" rtl="0" eaLnBrk="1" latinLnBrk="0" hangingPunct="1">
      <a:defRPr sz="4400" b="1" kern="1200">
        <a:solidFill>
          <a:schemeClr val="tx2"/>
        </a:solidFill>
        <a:latin typeface="Tahoma" panose="020B0604030504040204" pitchFamily="34" charset="0"/>
        <a:ea typeface="+mn-ea"/>
        <a:cs typeface="+mn-cs"/>
      </a:defRPr>
    </a:lvl8pPr>
    <a:lvl9pPr marL="3657600" algn="l" defTabSz="914400" rtl="0" eaLnBrk="1" latinLnBrk="0" hangingPunct="1">
      <a:defRPr sz="4400" b="1" kern="1200">
        <a:solidFill>
          <a:schemeClr val="tx2"/>
        </a:solidFill>
        <a:latin typeface="Tahom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9999"/>
    <a:srgbClr val="6600CC"/>
    <a:srgbClr val="FF0000"/>
    <a:srgbClr val="66FF66"/>
    <a:srgbClr val="003366"/>
    <a:srgbClr val="FF99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93" autoAdjust="0"/>
  </p:normalViewPr>
  <p:slideViewPr>
    <p:cSldViewPr>
      <p:cViewPr>
        <p:scale>
          <a:sx n="70" d="100"/>
          <a:sy n="70" d="100"/>
        </p:scale>
        <p:origin x="-1380"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1">
                <a:solidFill>
                  <a:srgbClr val="000000"/>
                </a:solidFill>
                <a:latin typeface="Times New Roman" pitchFamily="18" charset="0"/>
              </a:defRPr>
            </a:lvl1pPr>
          </a:lstStyle>
          <a:p>
            <a:pPr>
              <a:defRPr/>
            </a:pPr>
            <a:r>
              <a:rPr lang="en-US"/>
              <a:t>SS G515 – Data Warehousing</a:t>
            </a:r>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i="1">
                <a:solidFill>
                  <a:srgbClr val="000000"/>
                </a:solidFill>
              </a:defRPr>
            </a:lvl1pPr>
          </a:lstStyle>
          <a:p>
            <a:pPr>
              <a:defRPr/>
            </a:pPr>
            <a:r>
              <a:rPr lang="en-US"/>
              <a:t>04</a:t>
            </a:r>
            <a:r>
              <a:rPr lang="en-US" baseline="30000"/>
              <a:t>th</a:t>
            </a:r>
            <a:r>
              <a:rPr lang="en-US"/>
              <a:t> Feb. 2004</a:t>
            </a:r>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b="0" i="1">
                <a:solidFill>
                  <a:srgbClr val="000000"/>
                </a:solidFill>
              </a:defRPr>
            </a:lvl1pPr>
          </a:lstStyle>
          <a:p>
            <a:pPr>
              <a:defRPr/>
            </a:pPr>
            <a:r>
              <a:rPr lang="en-US"/>
              <a:t>Dr. Navneet Goyal, BITS, Pilani</a:t>
            </a: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defRPr>
            </a:lvl1pPr>
          </a:lstStyle>
          <a:p>
            <a:fld id="{510E0201-11E5-4C35-A88D-4D1CCCF6B6D6}" type="slidenum">
              <a:rPr lang="en-US" altLang="en-US"/>
              <a:pPr/>
              <a:t>‹#›</a:t>
            </a:fld>
            <a:endParaRPr lang="en-US" altLang="en-US"/>
          </a:p>
        </p:txBody>
      </p:sp>
    </p:spTree>
    <p:extLst>
      <p:ext uri="{BB962C8B-B14F-4D97-AF65-F5344CB8AC3E}">
        <p14:creationId xmlns:p14="http://schemas.microsoft.com/office/powerpoint/2010/main" val="2318883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US"/>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384F2CC1-2A74-4BD8-AC6A-4F3A7DE58A4C}" type="slidenum">
              <a:rPr lang="en-US" altLang="en-US"/>
              <a:pPr/>
              <a:t>‹#›</a:t>
            </a:fld>
            <a:endParaRPr lang="en-US" altLang="en-US"/>
          </a:p>
        </p:txBody>
      </p:sp>
    </p:spTree>
    <p:extLst>
      <p:ext uri="{BB962C8B-B14F-4D97-AF65-F5344CB8AC3E}">
        <p14:creationId xmlns:p14="http://schemas.microsoft.com/office/powerpoint/2010/main" val="1787099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defRPr/>
              </a:pPr>
              <a:endParaRPr lang="en-US" sz="2400" b="0">
                <a:solidFill>
                  <a:schemeClr val="tx1"/>
                </a:solidFill>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defRPr/>
              </a:pPr>
              <a:endParaRPr lang="en-US" sz="1800" b="0">
                <a:solidFill>
                  <a:schemeClr val="tx1"/>
                </a:solidFill>
                <a:latin typeface="Arial" charset="0"/>
              </a:endParaRPr>
            </a:p>
          </p:txBody>
        </p:sp>
      </p:grpSp>
      <p:sp>
        <p:nvSpPr>
          <p:cNvPr id="74758"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7475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fld id="{0E52762F-7C5E-482B-BEF5-B81890A14797}" type="datetime5">
              <a:rPr lang="en-US"/>
              <a:pPr>
                <a:defRPr/>
              </a:pPr>
              <a:t>5-Nov-17</a:t>
            </a:fld>
            <a:endParaRPr lang="en-US"/>
          </a:p>
        </p:txBody>
      </p:sp>
      <p:sp>
        <p:nvSpPr>
          <p:cNvPr id="9" name="Rectangle 9"/>
          <p:cNvSpPr>
            <a:spLocks noGrp="1" noChangeArrowheads="1"/>
          </p:cNvSpPr>
          <p:nvPr>
            <p:ph type="ftr" sz="quarter" idx="11"/>
          </p:nvPr>
        </p:nvSpPr>
        <p:spPr/>
        <p:txBody>
          <a:bodyPr/>
          <a:lstStyle>
            <a:lvl1pPr>
              <a:defRPr/>
            </a:lvl1pPr>
          </a:lstStyle>
          <a:p>
            <a:pPr>
              <a:defRPr/>
            </a:pPr>
            <a:r>
              <a:rPr lang="en-US"/>
              <a:t>BITS Pilani</a:t>
            </a:r>
          </a:p>
        </p:txBody>
      </p:sp>
      <p:sp>
        <p:nvSpPr>
          <p:cNvPr id="10" name="Rectangle 10"/>
          <p:cNvSpPr>
            <a:spLocks noGrp="1" noChangeArrowheads="1"/>
          </p:cNvSpPr>
          <p:nvPr>
            <p:ph type="sldNum" sz="quarter" idx="12"/>
          </p:nvPr>
        </p:nvSpPr>
        <p:spPr/>
        <p:txBody>
          <a:bodyPr/>
          <a:lstStyle>
            <a:lvl1pPr>
              <a:defRPr/>
            </a:lvl1pPr>
          </a:lstStyle>
          <a:p>
            <a:fld id="{E23E1F83-1CBB-4D3A-9D1D-9F095380293D}" type="slidenum">
              <a:rPr lang="en-US" altLang="en-US"/>
              <a:pPr/>
              <a:t>‹#›</a:t>
            </a:fld>
            <a:endParaRPr lang="en-US" altLang="en-US"/>
          </a:p>
        </p:txBody>
      </p:sp>
    </p:spTree>
    <p:extLst>
      <p:ext uri="{BB962C8B-B14F-4D97-AF65-F5344CB8AC3E}">
        <p14:creationId xmlns:p14="http://schemas.microsoft.com/office/powerpoint/2010/main" val="21045797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B8A87E2B-4B63-4ADE-8D3E-ABDCE07E4F76}"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AAC3C417-64CF-459F-9A3F-978E7DE1BCB6}" type="slidenum">
              <a:rPr lang="en-US" altLang="en-US"/>
              <a:pPr/>
              <a:t>‹#›</a:t>
            </a:fld>
            <a:endParaRPr lang="en-US" altLang="en-US"/>
          </a:p>
        </p:txBody>
      </p:sp>
    </p:spTree>
    <p:extLst>
      <p:ext uri="{BB962C8B-B14F-4D97-AF65-F5344CB8AC3E}">
        <p14:creationId xmlns:p14="http://schemas.microsoft.com/office/powerpoint/2010/main" val="41925248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81A569F2-8319-4331-AB53-EF855457E755}"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C59C3F56-667E-4013-8A1F-8355A993F57E}" type="slidenum">
              <a:rPr lang="en-US" altLang="en-US"/>
              <a:pPr/>
              <a:t>‹#›</a:t>
            </a:fld>
            <a:endParaRPr lang="en-US" altLang="en-US"/>
          </a:p>
        </p:txBody>
      </p:sp>
    </p:spTree>
    <p:extLst>
      <p:ext uri="{BB962C8B-B14F-4D97-AF65-F5344CB8AC3E}">
        <p14:creationId xmlns:p14="http://schemas.microsoft.com/office/powerpoint/2010/main" val="4224886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9DE2E21A-E6DC-4377-A681-BE4C8F26C14B}"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9AFF6008-5F63-4D3A-B3F3-6C791B2A814D}" type="slidenum">
              <a:rPr lang="en-US" altLang="en-US"/>
              <a:pPr/>
              <a:t>‹#›</a:t>
            </a:fld>
            <a:endParaRPr lang="en-US" altLang="en-US"/>
          </a:p>
        </p:txBody>
      </p:sp>
    </p:spTree>
    <p:extLst>
      <p:ext uri="{BB962C8B-B14F-4D97-AF65-F5344CB8AC3E}">
        <p14:creationId xmlns:p14="http://schemas.microsoft.com/office/powerpoint/2010/main" val="21934392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47A4451-CE71-4033-9BCA-5FA889EDC654}"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01D5877A-8990-49AB-B186-69957F7085BD}" type="slidenum">
              <a:rPr lang="en-US" altLang="en-US"/>
              <a:pPr/>
              <a:t>‹#›</a:t>
            </a:fld>
            <a:endParaRPr lang="en-US" altLang="en-US"/>
          </a:p>
        </p:txBody>
      </p:sp>
    </p:spTree>
    <p:extLst>
      <p:ext uri="{BB962C8B-B14F-4D97-AF65-F5344CB8AC3E}">
        <p14:creationId xmlns:p14="http://schemas.microsoft.com/office/powerpoint/2010/main" val="40181905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760092F0-50C2-48C8-BD11-7E659162779B}"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07D96864-D529-47CD-BC12-1DD177197A85}" type="slidenum">
              <a:rPr lang="en-US" altLang="en-US"/>
              <a:pPr/>
              <a:t>‹#›</a:t>
            </a:fld>
            <a:endParaRPr lang="en-US" altLang="en-US"/>
          </a:p>
        </p:txBody>
      </p:sp>
    </p:spTree>
    <p:extLst>
      <p:ext uri="{BB962C8B-B14F-4D97-AF65-F5344CB8AC3E}">
        <p14:creationId xmlns:p14="http://schemas.microsoft.com/office/powerpoint/2010/main" val="25355053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C98230DE-5AFC-4FD6-911E-F74D8E8EAA65}"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DA385765-058C-4C27-A234-3BFF73406F25}" type="slidenum">
              <a:rPr lang="en-US" altLang="en-US"/>
              <a:pPr/>
              <a:t>‹#›</a:t>
            </a:fld>
            <a:endParaRPr lang="en-US" altLang="en-US"/>
          </a:p>
        </p:txBody>
      </p:sp>
    </p:spTree>
    <p:extLst>
      <p:ext uri="{BB962C8B-B14F-4D97-AF65-F5344CB8AC3E}">
        <p14:creationId xmlns:p14="http://schemas.microsoft.com/office/powerpoint/2010/main" val="11375018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BA71931E-13F8-4769-A2B5-294F31814DA5}" type="datetime5">
              <a:rPr lang="en-US"/>
              <a:pPr>
                <a:defRPr/>
              </a:pPr>
              <a:t>5-Nov-17</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9" name="Rectangle 10"/>
          <p:cNvSpPr>
            <a:spLocks noGrp="1" noChangeArrowheads="1"/>
          </p:cNvSpPr>
          <p:nvPr>
            <p:ph type="sldNum" sz="quarter" idx="12"/>
          </p:nvPr>
        </p:nvSpPr>
        <p:spPr>
          <a:ln/>
        </p:spPr>
        <p:txBody>
          <a:bodyPr/>
          <a:lstStyle>
            <a:lvl1pPr>
              <a:defRPr/>
            </a:lvl1pPr>
          </a:lstStyle>
          <a:p>
            <a:fld id="{64BB73B2-7CAA-43EC-B1DB-07D072A8C268}" type="slidenum">
              <a:rPr lang="en-US" altLang="en-US"/>
              <a:pPr/>
              <a:t>‹#›</a:t>
            </a:fld>
            <a:endParaRPr lang="en-US" altLang="en-US"/>
          </a:p>
        </p:txBody>
      </p:sp>
    </p:spTree>
    <p:extLst>
      <p:ext uri="{BB962C8B-B14F-4D97-AF65-F5344CB8AC3E}">
        <p14:creationId xmlns:p14="http://schemas.microsoft.com/office/powerpoint/2010/main" val="13338063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DD265F5A-3B85-46FF-AD7E-FDDBF1FE316B}" type="datetime5">
              <a:rPr lang="en-US"/>
              <a:pPr>
                <a:defRPr/>
              </a:pPr>
              <a:t>5-Nov-17</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5" name="Rectangle 10"/>
          <p:cNvSpPr>
            <a:spLocks noGrp="1" noChangeArrowheads="1"/>
          </p:cNvSpPr>
          <p:nvPr>
            <p:ph type="sldNum" sz="quarter" idx="12"/>
          </p:nvPr>
        </p:nvSpPr>
        <p:spPr>
          <a:ln/>
        </p:spPr>
        <p:txBody>
          <a:bodyPr/>
          <a:lstStyle>
            <a:lvl1pPr>
              <a:defRPr/>
            </a:lvl1pPr>
          </a:lstStyle>
          <a:p>
            <a:fld id="{C246A08F-3171-47E8-A0CE-F4E220B2122E}" type="slidenum">
              <a:rPr lang="en-US" altLang="en-US"/>
              <a:pPr/>
              <a:t>‹#›</a:t>
            </a:fld>
            <a:endParaRPr lang="en-US" altLang="en-US"/>
          </a:p>
        </p:txBody>
      </p:sp>
    </p:spTree>
    <p:extLst>
      <p:ext uri="{BB962C8B-B14F-4D97-AF65-F5344CB8AC3E}">
        <p14:creationId xmlns:p14="http://schemas.microsoft.com/office/powerpoint/2010/main" val="3671186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E089DC00-FFF0-495E-A588-5D37403A9529}" type="datetime5">
              <a:rPr lang="en-US"/>
              <a:pPr>
                <a:defRPr/>
              </a:pPr>
              <a:t>5-Nov-17</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4" name="Rectangle 10"/>
          <p:cNvSpPr>
            <a:spLocks noGrp="1" noChangeArrowheads="1"/>
          </p:cNvSpPr>
          <p:nvPr>
            <p:ph type="sldNum" sz="quarter" idx="12"/>
          </p:nvPr>
        </p:nvSpPr>
        <p:spPr>
          <a:ln/>
        </p:spPr>
        <p:txBody>
          <a:bodyPr/>
          <a:lstStyle>
            <a:lvl1pPr>
              <a:defRPr/>
            </a:lvl1pPr>
          </a:lstStyle>
          <a:p>
            <a:fld id="{1113CE04-7981-41E0-96E4-D3996AEEBB5A}" type="slidenum">
              <a:rPr lang="en-US" altLang="en-US"/>
              <a:pPr/>
              <a:t>‹#›</a:t>
            </a:fld>
            <a:endParaRPr lang="en-US" altLang="en-US"/>
          </a:p>
        </p:txBody>
      </p:sp>
    </p:spTree>
    <p:extLst>
      <p:ext uri="{BB962C8B-B14F-4D97-AF65-F5344CB8AC3E}">
        <p14:creationId xmlns:p14="http://schemas.microsoft.com/office/powerpoint/2010/main" val="787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A47E2292-FB5F-48DE-800A-1BDB6A03CE51}"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66E134AF-A4AA-41F9-8F6C-4717B8EB0A0F}" type="slidenum">
              <a:rPr lang="en-US" altLang="en-US"/>
              <a:pPr/>
              <a:t>‹#›</a:t>
            </a:fld>
            <a:endParaRPr lang="en-US" altLang="en-US"/>
          </a:p>
        </p:txBody>
      </p:sp>
    </p:spTree>
    <p:extLst>
      <p:ext uri="{BB962C8B-B14F-4D97-AF65-F5344CB8AC3E}">
        <p14:creationId xmlns:p14="http://schemas.microsoft.com/office/powerpoint/2010/main" val="14170618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BB259A20-BE79-4C77-811C-3D392444C596}"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216C3358-747B-43F1-8D03-BEF196C32D82}" type="slidenum">
              <a:rPr lang="en-US" altLang="en-US"/>
              <a:pPr/>
              <a:t>‹#›</a:t>
            </a:fld>
            <a:endParaRPr lang="en-US" altLang="en-US"/>
          </a:p>
        </p:txBody>
      </p:sp>
    </p:spTree>
    <p:extLst>
      <p:ext uri="{BB962C8B-B14F-4D97-AF65-F5344CB8AC3E}">
        <p14:creationId xmlns:p14="http://schemas.microsoft.com/office/powerpoint/2010/main" val="30180491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3238500" y="0"/>
            <a:ext cx="11925300" cy="3810000"/>
            <a:chOff x="-2040" y="0"/>
            <a:chExt cx="7512" cy="2400"/>
          </a:xfrm>
        </p:grpSpPr>
        <p:sp>
          <p:nvSpPr>
            <p:cNvPr id="7373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defRPr/>
              </a:pPr>
              <a:endParaRPr lang="en-US" sz="2400" b="0">
                <a:solidFill>
                  <a:schemeClr val="tx1"/>
                </a:solidFill>
                <a:latin typeface="Times New Roman" pitchFamily="18" charset="0"/>
              </a:endParaRPr>
            </a:p>
          </p:txBody>
        </p:sp>
        <p:sp>
          <p:nvSpPr>
            <p:cNvPr id="7373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defRPr/>
              </a:pPr>
              <a:endParaRPr lang="en-US" sz="1800" b="0">
                <a:solidFill>
                  <a:schemeClr val="tx1"/>
                </a:solidFill>
                <a:latin typeface="Arial" charset="0"/>
              </a:endParaRPr>
            </a:p>
          </p:txBody>
        </p:sp>
        <p:sp>
          <p:nvSpPr>
            <p:cNvPr id="73733"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a:p>
          </p:txBody>
        </p:sp>
      </p:grpSp>
      <p:sp>
        <p:nvSpPr>
          <p:cNvPr id="12291"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2"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3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mn-lt"/>
              </a:defRPr>
            </a:lvl1pPr>
          </a:lstStyle>
          <a:p>
            <a:pPr>
              <a:defRPr/>
            </a:pPr>
            <a:fld id="{64C07692-F109-499B-9DF0-AA6E9843E7FB}" type="datetime5">
              <a:rPr lang="en-US"/>
              <a:pPr>
                <a:defRPr/>
              </a:pPr>
              <a:t>5-Nov-17</a:t>
            </a:fld>
            <a:endParaRPr lang="en-US"/>
          </a:p>
        </p:txBody>
      </p:sp>
      <p:sp>
        <p:nvSpPr>
          <p:cNvPr id="7373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chemeClr val="tx1"/>
                </a:solidFill>
                <a:latin typeface="+mn-lt"/>
              </a:defRPr>
            </a:lvl1pPr>
          </a:lstStyle>
          <a:p>
            <a:pPr>
              <a:defRPr/>
            </a:pPr>
            <a:r>
              <a:rPr lang="en-US"/>
              <a:t>BITS Pilani</a:t>
            </a:r>
          </a:p>
        </p:txBody>
      </p:sp>
      <p:sp>
        <p:nvSpPr>
          <p:cNvPr id="7373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Verdana" panose="020B0604030504040204" pitchFamily="34" charset="0"/>
              </a:defRPr>
            </a:lvl1pPr>
          </a:lstStyle>
          <a:p>
            <a:fld id="{F3173F40-F45C-4C5E-908F-F964135219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219200" y="1219200"/>
            <a:ext cx="7924800" cy="1189038"/>
          </a:xfrm>
        </p:spPr>
        <p:txBody>
          <a:bodyPr/>
          <a:lstStyle/>
          <a:p>
            <a:pPr eaLnBrk="1" hangingPunct="1"/>
            <a:r>
              <a:rPr lang="en-US" altLang="en-US" b="1" smtClean="0">
                <a:solidFill>
                  <a:srgbClr val="FF0000"/>
                </a:solidFill>
                <a:latin typeface="Tahoma" panose="020B0604030504040204" pitchFamily="34" charset="0"/>
              </a:rPr>
              <a:t>O</a:t>
            </a:r>
            <a:r>
              <a:rPr lang="en-US" altLang="en-US" b="1" smtClean="0">
                <a:latin typeface="Tahoma" panose="020B0604030504040204" pitchFamily="34" charset="0"/>
              </a:rPr>
              <a:t>N-</a:t>
            </a:r>
            <a:r>
              <a:rPr lang="en-US" altLang="en-US" b="1" smtClean="0">
                <a:solidFill>
                  <a:srgbClr val="FF0000"/>
                </a:solidFill>
                <a:latin typeface="Tahoma" panose="020B0604030504040204" pitchFamily="34" charset="0"/>
              </a:rPr>
              <a:t>L</a:t>
            </a:r>
            <a:r>
              <a:rPr lang="en-US" altLang="en-US" b="1" smtClean="0">
                <a:latin typeface="Tahoma" panose="020B0604030504040204" pitchFamily="34" charset="0"/>
              </a:rPr>
              <a:t>INE </a:t>
            </a:r>
            <a:r>
              <a:rPr lang="en-US" altLang="en-US" b="1" smtClean="0">
                <a:solidFill>
                  <a:srgbClr val="FF0000"/>
                </a:solidFill>
                <a:latin typeface="Tahoma" panose="020B0604030504040204" pitchFamily="34" charset="0"/>
              </a:rPr>
              <a:t>A</a:t>
            </a:r>
            <a:r>
              <a:rPr lang="en-US" altLang="en-US" b="1" smtClean="0">
                <a:latin typeface="Tahoma" panose="020B0604030504040204" pitchFamily="34" charset="0"/>
              </a:rPr>
              <a:t>NALYTICAL </a:t>
            </a:r>
            <a:r>
              <a:rPr lang="en-US" altLang="en-US" b="1" smtClean="0">
                <a:solidFill>
                  <a:srgbClr val="FF0000"/>
                </a:solidFill>
                <a:latin typeface="Tahoma" panose="020B0604030504040204" pitchFamily="34" charset="0"/>
              </a:rPr>
              <a:t>P</a:t>
            </a:r>
            <a:r>
              <a:rPr lang="en-US" altLang="en-US" b="1" smtClean="0">
                <a:latin typeface="Tahoma" panose="020B0604030504040204" pitchFamily="34" charset="0"/>
              </a:rPr>
              <a:t>ROCESSING</a:t>
            </a:r>
          </a:p>
        </p:txBody>
      </p:sp>
      <p:sp>
        <p:nvSpPr>
          <p:cNvPr id="14339" name="Rectangle 3"/>
          <p:cNvSpPr>
            <a:spLocks noGrp="1" noChangeArrowheads="1"/>
          </p:cNvSpPr>
          <p:nvPr>
            <p:ph type="subTitle" idx="1"/>
          </p:nvPr>
        </p:nvSpPr>
        <p:spPr>
          <a:xfrm>
            <a:off x="1219200" y="4648200"/>
            <a:ext cx="7467600" cy="2209800"/>
          </a:xfrm>
        </p:spPr>
        <p:txBody>
          <a:bodyPr/>
          <a:lstStyle/>
          <a:p>
            <a:pPr eaLnBrk="1" hangingPunct="1"/>
            <a:r>
              <a:rPr lang="en-US" altLang="en-US" sz="2000" b="1" i="1" dirty="0" smtClean="0">
                <a:latin typeface="Times New Roman" panose="02020603050405020304" pitchFamily="18" charset="0"/>
              </a:rPr>
              <a:t>Dr. </a:t>
            </a:r>
            <a:r>
              <a:rPr lang="en-US" altLang="en-US" sz="2000" b="1" i="1" dirty="0" err="1" smtClean="0">
                <a:latin typeface="Times New Roman" panose="02020603050405020304" pitchFamily="18" charset="0"/>
              </a:rPr>
              <a:t>Yashvardhan</a:t>
            </a:r>
            <a:r>
              <a:rPr lang="en-US" altLang="en-US" sz="2000" b="1" i="1" dirty="0" smtClean="0">
                <a:latin typeface="Times New Roman" panose="02020603050405020304" pitchFamily="18" charset="0"/>
              </a:rPr>
              <a:t> Sharma</a:t>
            </a:r>
          </a:p>
          <a:p>
            <a:pPr eaLnBrk="1" hangingPunct="1"/>
            <a:r>
              <a:rPr lang="en-US" altLang="en-US" sz="2000" b="1" i="1" dirty="0" smtClean="0">
                <a:latin typeface="Times New Roman" panose="02020603050405020304" pitchFamily="18" charset="0"/>
              </a:rPr>
              <a:t>Department of Computer Science &amp; Information Systems</a:t>
            </a:r>
          </a:p>
          <a:p>
            <a:pPr eaLnBrk="1" hangingPunct="1"/>
            <a:r>
              <a:rPr lang="en-US" altLang="en-US" sz="2000" b="1" i="1" dirty="0" smtClean="0">
                <a:latin typeface="Times New Roman" panose="02020603050405020304" pitchFamily="18" charset="0"/>
              </a:rPr>
              <a:t>BITS, </a:t>
            </a:r>
            <a:r>
              <a:rPr lang="en-US" altLang="en-US" sz="2000" b="1" i="1" dirty="0" smtClean="0">
                <a:latin typeface="Times New Roman" panose="02020603050405020304" pitchFamily="18" charset="0"/>
              </a:rPr>
              <a:t>Pilani</a:t>
            </a:r>
          </a:p>
          <a:p>
            <a:pPr eaLnBrk="1" hangingPunct="1"/>
            <a:r>
              <a:rPr lang="en-IN" altLang="en-US" sz="2000" b="1" i="1" dirty="0" smtClean="0">
                <a:latin typeface="Times New Roman" panose="02020603050405020304" pitchFamily="18" charset="0"/>
              </a:rPr>
              <a:t>L10 (</a:t>
            </a:r>
            <a:r>
              <a:rPr lang="en-IN" altLang="en-US" sz="2000" b="1" i="1" dirty="0" err="1" smtClean="0">
                <a:latin typeface="Times New Roman" panose="02020603050405020304" pitchFamily="18" charset="0"/>
              </a:rPr>
              <a:t>Lec</a:t>
            </a:r>
            <a:r>
              <a:rPr lang="en-IN" altLang="en-US" sz="2000" b="1" i="1" dirty="0" smtClean="0">
                <a:latin typeface="Times New Roman" panose="02020603050405020304" pitchFamily="18" charset="0"/>
              </a:rPr>
              <a:t> 17)</a:t>
            </a:r>
            <a:endParaRPr lang="en-US" altLang="en-US" sz="2000" b="1" i="1" dirty="0" smtClean="0">
              <a:latin typeface="Times New Roman" panose="02020603050405020304" pitchFamily="18" charset="0"/>
            </a:endParaRPr>
          </a:p>
        </p:txBody>
      </p:sp>
      <p:pic>
        <p:nvPicPr>
          <p:cNvPr id="14340" name="Picture 5"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99060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D0D4EFB6-D3CA-4054-A0A6-B6CD6D040081}" type="datetime5">
              <a:rPr lang="en-US"/>
              <a:pPr>
                <a:defRPr/>
              </a:pPr>
              <a:t>5-Nov-17</a:t>
            </a:fld>
            <a:endParaRPr lang="en-US"/>
          </a:p>
        </p:txBody>
      </p:sp>
      <p:sp>
        <p:nvSpPr>
          <p:cNvPr id="7" name="Footer Placeholder 4"/>
          <p:cNvSpPr>
            <a:spLocks noGrp="1"/>
          </p:cNvSpPr>
          <p:nvPr>
            <p:ph type="ftr" sz="quarter" idx="11"/>
          </p:nvPr>
        </p:nvSpPr>
        <p:spPr/>
        <p:txBody>
          <a:bodyPr/>
          <a:lstStyle/>
          <a:p>
            <a:pPr>
              <a:defRPr/>
            </a:pPr>
            <a:r>
              <a:rPr lang="en-US"/>
              <a:t>BITS Pilani</a:t>
            </a:r>
          </a:p>
        </p:txBody>
      </p:sp>
      <p:sp>
        <p:nvSpPr>
          <p:cNvPr id="8"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58A6C047-971C-4F20-9327-EAE76B68F500}" type="slidenum">
              <a:rPr lang="en-US" altLang="en-US" sz="1200" b="0">
                <a:solidFill>
                  <a:schemeClr val="tx1"/>
                </a:solidFill>
                <a:latin typeface="Verdana" panose="020B0604030504040204" pitchFamily="34" charset="0"/>
              </a:rPr>
              <a:pPr/>
              <a:t>10</a:t>
            </a:fld>
            <a:endParaRPr lang="en-US" altLang="en-US" sz="1200" b="0">
              <a:solidFill>
                <a:schemeClr val="tx1"/>
              </a:solidFill>
              <a:latin typeface="Verdana" panose="020B0604030504040204" pitchFamily="34" charset="0"/>
            </a:endParaRPr>
          </a:p>
        </p:txBody>
      </p:sp>
      <p:sp>
        <p:nvSpPr>
          <p:cNvPr id="29701" name="Rectangle 2"/>
          <p:cNvSpPr>
            <a:spLocks noGrp="1" noChangeArrowheads="1"/>
          </p:cNvSpPr>
          <p:nvPr>
            <p:ph type="title"/>
          </p:nvPr>
        </p:nvSpPr>
        <p:spPr/>
        <p:txBody>
          <a:bodyPr/>
          <a:lstStyle/>
          <a:p>
            <a:pPr eaLnBrk="1" hangingPunct="1"/>
            <a:r>
              <a:rPr lang="en-US" altLang="en-US" sz="4000" b="1" smtClean="0"/>
              <a:t>What is OLAP?</a:t>
            </a:r>
          </a:p>
        </p:txBody>
      </p:sp>
      <p:sp>
        <p:nvSpPr>
          <p:cNvPr id="2970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29703" name="Rectangle 4"/>
          <p:cNvSpPr>
            <a:spLocks noChangeArrowheads="1"/>
          </p:cNvSpPr>
          <p:nvPr/>
        </p:nvSpPr>
        <p:spPr bwMode="auto">
          <a:xfrm>
            <a:off x="0" y="3355975"/>
            <a:ext cx="922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a:defRPr sz="4400" b="1">
                <a:solidFill>
                  <a:schemeClr val="tx2"/>
                </a:solidFill>
                <a:latin typeface="Tahoma" panose="020B0604030504040204" pitchFamily="34" charset="0"/>
              </a:defRPr>
            </a:lvl1pPr>
            <a:lvl2pPr>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lvl="1">
              <a:buClr>
                <a:srgbClr val="FF3300"/>
              </a:buClr>
              <a:buFont typeface="Wingdings" panose="05000000000000000000" pitchFamily="2" charset="2"/>
              <a:buNone/>
            </a:pPr>
            <a:endParaRPr lang="en-US" altLang="en-US" sz="4000" i="1">
              <a:solidFill>
                <a:schemeClr val="hlink"/>
              </a:solidFill>
              <a:latin typeface="Times New Roman" panose="02020603050405020304" pitchFamily="18" charset="0"/>
            </a:endParaRPr>
          </a:p>
        </p:txBody>
      </p:sp>
      <p:sp>
        <p:nvSpPr>
          <p:cNvPr id="29704" name="Rectangle 5"/>
          <p:cNvSpPr>
            <a:spLocks noChangeArrowheads="1"/>
          </p:cNvSpPr>
          <p:nvPr/>
        </p:nvSpPr>
        <p:spPr bwMode="auto">
          <a:xfrm>
            <a:off x="838200" y="2667000"/>
            <a:ext cx="83058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3600" i="1">
                <a:solidFill>
                  <a:schemeClr val="hlink"/>
                </a:solidFill>
                <a:latin typeface="Times New Roman" panose="02020603050405020304" pitchFamily="18" charset="0"/>
              </a:rPr>
              <a:t>OLAP software provides the ability to analyze large volumes of information to improve decision making at all levels of an organization.</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AC27F04E-F85E-46D1-9FAE-EE34A44DB16C}"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5F619C7B-988C-4380-B40F-4B0951655FA6}" type="slidenum">
              <a:rPr lang="en-US" altLang="en-US" sz="1200" b="0">
                <a:solidFill>
                  <a:schemeClr val="tx1"/>
                </a:solidFill>
                <a:latin typeface="Verdana" panose="020B0604030504040204" pitchFamily="34" charset="0"/>
              </a:rPr>
              <a:pPr/>
              <a:t>11</a:t>
            </a:fld>
            <a:endParaRPr lang="en-US" altLang="en-US" sz="1200" b="0">
              <a:solidFill>
                <a:schemeClr val="tx1"/>
              </a:solidFill>
              <a:latin typeface="Verdana" panose="020B0604030504040204" pitchFamily="34" charset="0"/>
            </a:endParaRPr>
          </a:p>
        </p:txBody>
      </p:sp>
      <p:sp>
        <p:nvSpPr>
          <p:cNvPr id="30725" name="Rectangle 2"/>
          <p:cNvSpPr>
            <a:spLocks noGrp="1" noChangeArrowheads="1"/>
          </p:cNvSpPr>
          <p:nvPr>
            <p:ph type="title"/>
          </p:nvPr>
        </p:nvSpPr>
        <p:spPr/>
        <p:txBody>
          <a:bodyPr/>
          <a:lstStyle/>
          <a:p>
            <a:pPr eaLnBrk="1" hangingPunct="1"/>
            <a:r>
              <a:rPr lang="en-US" altLang="en-US" sz="4000" b="1" smtClean="0"/>
              <a:t>What is OLAP?</a:t>
            </a:r>
          </a:p>
        </p:txBody>
      </p:sp>
      <p:sp>
        <p:nvSpPr>
          <p:cNvPr id="3072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30727" name="Rectangle 4"/>
          <p:cNvSpPr>
            <a:spLocks noChangeArrowheads="1"/>
          </p:cNvSpPr>
          <p:nvPr/>
        </p:nvSpPr>
        <p:spPr bwMode="auto">
          <a:xfrm>
            <a:off x="0" y="2836863"/>
            <a:ext cx="922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a:defRPr sz="4400" b="1">
                <a:solidFill>
                  <a:schemeClr val="tx2"/>
                </a:solidFill>
                <a:latin typeface="Tahoma" panose="020B0604030504040204" pitchFamily="34" charset="0"/>
              </a:defRPr>
            </a:lvl1pPr>
            <a:lvl2pPr>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lvl="1">
              <a:buClr>
                <a:srgbClr val="FF3300"/>
              </a:buClr>
              <a:buFont typeface="Wingdings" panose="05000000000000000000" pitchFamily="2" charset="2"/>
              <a:buNone/>
            </a:pPr>
            <a:r>
              <a:rPr lang="en-US" altLang="en-US" sz="3600" i="1">
                <a:solidFill>
                  <a:schemeClr val="hlink"/>
                </a:solidFill>
                <a:latin typeface="Times New Roman" panose="02020603050405020304" pitchFamily="18" charset="0"/>
              </a:rPr>
              <a:t>A wide spectrum of multidimensional analysis involving intricate calculations and requiring fast response times.</a:t>
            </a:r>
            <a:endParaRPr lang="en-US" altLang="en-US" sz="4000" i="1">
              <a:solidFill>
                <a:schemeClr val="hlink"/>
              </a:solidFill>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74AF9D0F-D495-4F0E-BB64-648FA9A7CEB4}"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8C999A29-8CD5-4499-8737-34EFD550009E}" type="slidenum">
              <a:rPr lang="en-US" altLang="en-US" sz="1200" b="0">
                <a:solidFill>
                  <a:schemeClr val="tx1"/>
                </a:solidFill>
                <a:latin typeface="Verdana" panose="020B0604030504040204" pitchFamily="34" charset="0"/>
              </a:rPr>
              <a:pPr/>
              <a:t>12</a:t>
            </a:fld>
            <a:endParaRPr lang="en-US" altLang="en-US" sz="1200" b="0">
              <a:solidFill>
                <a:schemeClr val="tx1"/>
              </a:solidFill>
              <a:latin typeface="Verdana" panose="020B0604030504040204" pitchFamily="34" charset="0"/>
            </a:endParaRPr>
          </a:p>
        </p:txBody>
      </p:sp>
      <p:sp>
        <p:nvSpPr>
          <p:cNvPr id="31749" name="Rectangle 2"/>
          <p:cNvSpPr>
            <a:spLocks noGrp="1" noChangeArrowheads="1"/>
          </p:cNvSpPr>
          <p:nvPr>
            <p:ph type="title"/>
          </p:nvPr>
        </p:nvSpPr>
        <p:spPr/>
        <p:txBody>
          <a:bodyPr/>
          <a:lstStyle/>
          <a:p>
            <a:pPr eaLnBrk="1" hangingPunct="1"/>
            <a:r>
              <a:rPr lang="en-US" altLang="en-US" sz="4000" b="1" smtClean="0"/>
              <a:t>What is OLAP?</a:t>
            </a:r>
          </a:p>
        </p:txBody>
      </p:sp>
      <p:sp>
        <p:nvSpPr>
          <p:cNvPr id="3175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31751" name="Rectangle 4"/>
          <p:cNvSpPr>
            <a:spLocks noChangeArrowheads="1"/>
          </p:cNvSpPr>
          <p:nvPr/>
        </p:nvSpPr>
        <p:spPr bwMode="auto">
          <a:xfrm>
            <a:off x="0" y="2012950"/>
            <a:ext cx="9220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a:defRPr sz="4400" b="1">
                <a:solidFill>
                  <a:schemeClr val="tx2"/>
                </a:solidFill>
                <a:latin typeface="Tahoma" panose="020B0604030504040204" pitchFamily="34" charset="0"/>
              </a:defRPr>
            </a:lvl1pPr>
            <a:lvl2pPr>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lvl="1">
              <a:buClr>
                <a:srgbClr val="FF3300"/>
              </a:buClr>
              <a:buFont typeface="Wingdings" panose="05000000000000000000" pitchFamily="2" charset="2"/>
              <a:buNone/>
            </a:pPr>
            <a:r>
              <a:rPr lang="en-US" altLang="en-US" sz="3600" i="1">
                <a:solidFill>
                  <a:schemeClr val="hlink"/>
                </a:solidFill>
                <a:latin typeface="Times New Roman" panose="02020603050405020304" pitchFamily="18" charset="0"/>
              </a:rPr>
              <a:t>OLAP has two immediate consequences: </a:t>
            </a:r>
            <a:r>
              <a:rPr lang="en-US" altLang="en-US" sz="3600" i="1">
                <a:solidFill>
                  <a:srgbClr val="FF0000"/>
                </a:solidFill>
                <a:latin typeface="Times New Roman" panose="02020603050405020304" pitchFamily="18" charset="0"/>
              </a:rPr>
              <a:t>online</a:t>
            </a:r>
            <a:r>
              <a:rPr lang="en-US" altLang="en-US" sz="3600" i="1">
                <a:solidFill>
                  <a:schemeClr val="hlink"/>
                </a:solidFill>
                <a:latin typeface="Times New Roman" panose="02020603050405020304" pitchFamily="18" charset="0"/>
              </a:rPr>
              <a:t> part requires the answers of queries to be fast, the </a:t>
            </a:r>
            <a:r>
              <a:rPr lang="en-US" altLang="en-US" sz="3600" i="1">
                <a:solidFill>
                  <a:srgbClr val="FF0000"/>
                </a:solidFill>
                <a:latin typeface="Times New Roman" panose="02020603050405020304" pitchFamily="18" charset="0"/>
              </a:rPr>
              <a:t>analytical</a:t>
            </a:r>
            <a:r>
              <a:rPr lang="en-US" altLang="en-US" sz="3600" i="1">
                <a:solidFill>
                  <a:schemeClr val="hlink"/>
                </a:solidFill>
                <a:latin typeface="Times New Roman" panose="02020603050405020304" pitchFamily="18" charset="0"/>
              </a:rPr>
              <a:t> part is a hint that the queries itself are complex</a:t>
            </a:r>
          </a:p>
          <a:p>
            <a:pPr lvl="1">
              <a:buClr>
                <a:srgbClr val="FF3300"/>
              </a:buClr>
              <a:buFont typeface="Wingdings" panose="05000000000000000000" pitchFamily="2" charset="2"/>
              <a:buNone/>
            </a:pPr>
            <a:endParaRPr lang="en-US" altLang="en-US" sz="3600" i="1">
              <a:solidFill>
                <a:schemeClr val="hlink"/>
              </a:solidFill>
              <a:latin typeface="Times New Roman" panose="02020603050405020304" pitchFamily="18" charset="0"/>
            </a:endParaRPr>
          </a:p>
          <a:p>
            <a:pPr lvl="1">
              <a:buClr>
                <a:srgbClr val="FF3300"/>
              </a:buClr>
              <a:buFont typeface="Wingdings" panose="05000000000000000000" pitchFamily="2" charset="2"/>
              <a:buNone/>
            </a:pPr>
            <a:r>
              <a:rPr lang="en-US" altLang="en-US" sz="3600" i="1">
                <a:solidFill>
                  <a:schemeClr val="hlink"/>
                </a:solidFill>
                <a:latin typeface="Times New Roman" panose="02020603050405020304" pitchFamily="18" charset="0"/>
              </a:rPr>
              <a:t>i.e., Complex questions with Fast Answers!</a:t>
            </a:r>
            <a:endParaRPr lang="en-US" altLang="en-US" sz="4000" i="1">
              <a:solidFill>
                <a:schemeClr val="hlink"/>
              </a:solidFill>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A9E2821-C2B7-41B9-A8EE-94B3DC004798}"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8C3E300F-B8E0-4738-ABBE-6EBA65F7403B}" type="slidenum">
              <a:rPr lang="en-US" altLang="en-US" sz="1200" b="0">
                <a:solidFill>
                  <a:schemeClr val="tx1"/>
                </a:solidFill>
                <a:latin typeface="Verdana" panose="020B0604030504040204" pitchFamily="34" charset="0"/>
              </a:rPr>
              <a:pPr/>
              <a:t>13</a:t>
            </a:fld>
            <a:endParaRPr lang="en-US" altLang="en-US" sz="1200" b="0">
              <a:solidFill>
                <a:schemeClr val="tx1"/>
              </a:solidFill>
              <a:latin typeface="Verdana" panose="020B0604030504040204" pitchFamily="34" charset="0"/>
            </a:endParaRPr>
          </a:p>
        </p:txBody>
      </p:sp>
      <p:sp>
        <p:nvSpPr>
          <p:cNvPr id="32773" name="Rectangle 2"/>
          <p:cNvSpPr>
            <a:spLocks noGrp="1" noChangeArrowheads="1"/>
          </p:cNvSpPr>
          <p:nvPr>
            <p:ph type="title"/>
          </p:nvPr>
        </p:nvSpPr>
        <p:spPr/>
        <p:txBody>
          <a:bodyPr/>
          <a:lstStyle/>
          <a:p>
            <a:pPr eaLnBrk="1" hangingPunct="1"/>
            <a:r>
              <a:rPr lang="en-US" altLang="en-US" sz="4000" b="1" smtClean="0"/>
              <a:t>Why a separate OLAP tool?</a:t>
            </a:r>
          </a:p>
        </p:txBody>
      </p:sp>
      <p:sp>
        <p:nvSpPr>
          <p:cNvPr id="3277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32775" name="Rectangle 4"/>
          <p:cNvSpPr>
            <a:spLocks noChangeArrowheads="1"/>
          </p:cNvSpPr>
          <p:nvPr/>
        </p:nvSpPr>
        <p:spPr bwMode="auto">
          <a:xfrm>
            <a:off x="304800" y="2166938"/>
            <a:ext cx="85344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a:defRPr sz="4400" b="1">
                <a:solidFill>
                  <a:schemeClr val="tx2"/>
                </a:solidFill>
                <a:latin typeface="Tahoma" panose="020B0604030504040204" pitchFamily="34" charset="0"/>
              </a:defRPr>
            </a:lvl1pPr>
            <a:lvl2pPr>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lvl="1">
              <a:buClr>
                <a:schemeClr val="tx1"/>
              </a:buClr>
              <a:buFontTx/>
              <a:buChar char="o"/>
            </a:pPr>
            <a:r>
              <a:rPr lang="en-US" altLang="en-US" sz="3600" i="1">
                <a:solidFill>
                  <a:schemeClr val="hlink"/>
                </a:solidFill>
                <a:latin typeface="Times New Roman" panose="02020603050405020304" pitchFamily="18" charset="0"/>
              </a:rPr>
              <a:t> </a:t>
            </a:r>
            <a:r>
              <a:rPr lang="en-US" altLang="en-US" sz="3200">
                <a:solidFill>
                  <a:schemeClr val="hlink"/>
                </a:solidFill>
                <a:latin typeface="Arial" panose="020B0604020202020204" pitchFamily="34" charset="0"/>
              </a:rPr>
              <a:t>Empowers end users to do own analysis</a:t>
            </a:r>
          </a:p>
          <a:p>
            <a:pPr lvl="1">
              <a:buClr>
                <a:schemeClr val="tx1"/>
              </a:buClr>
              <a:buFontTx/>
              <a:buChar char="o"/>
            </a:pPr>
            <a:r>
              <a:rPr lang="en-US" altLang="en-US" sz="3200">
                <a:solidFill>
                  <a:schemeClr val="hlink"/>
                </a:solidFill>
                <a:latin typeface="Arial" panose="020B0604020202020204" pitchFamily="34" charset="0"/>
              </a:rPr>
              <a:t> Frees up IS backlog of report  requests</a:t>
            </a:r>
          </a:p>
          <a:p>
            <a:pPr lvl="1">
              <a:buClr>
                <a:schemeClr val="tx1"/>
              </a:buClr>
              <a:buFontTx/>
              <a:buChar char="o"/>
            </a:pPr>
            <a:r>
              <a:rPr lang="en-US" altLang="en-US" sz="3200">
                <a:solidFill>
                  <a:schemeClr val="hlink"/>
                </a:solidFill>
                <a:latin typeface="Arial" panose="020B0604020202020204" pitchFamily="34" charset="0"/>
              </a:rPr>
              <a:t> Ease of use</a:t>
            </a:r>
          </a:p>
          <a:p>
            <a:pPr lvl="1">
              <a:buClr>
                <a:schemeClr val="tx1"/>
              </a:buClr>
              <a:buFontTx/>
              <a:buChar char="o"/>
            </a:pPr>
            <a:r>
              <a:rPr lang="en-US" altLang="en-US" sz="3200">
                <a:solidFill>
                  <a:schemeClr val="hlink"/>
                </a:solidFill>
                <a:latin typeface="Arial" panose="020B0604020202020204" pitchFamily="34" charset="0"/>
              </a:rPr>
              <a:t> No knowledge of tables or SQL required</a:t>
            </a:r>
            <a:endParaRPr lang="en-US" altLang="en-US" sz="3600">
              <a:solidFill>
                <a:schemeClr val="hlink"/>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6DE5D27-A585-40BA-B65F-BA7D95D9E65D}"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033B2B94-EEEC-4BAF-A8BF-BB6F05490831}" type="slidenum">
              <a:rPr lang="en-US" altLang="en-US" sz="1200" b="0">
                <a:solidFill>
                  <a:schemeClr val="tx1"/>
                </a:solidFill>
                <a:latin typeface="Verdana" panose="020B0604030504040204" pitchFamily="34" charset="0"/>
              </a:rPr>
              <a:pPr/>
              <a:t>14</a:t>
            </a:fld>
            <a:endParaRPr lang="en-US" altLang="en-US" sz="1200" b="0">
              <a:solidFill>
                <a:schemeClr val="tx1"/>
              </a:solidFill>
              <a:latin typeface="Verdana" panose="020B0604030504040204" pitchFamily="34" charset="0"/>
            </a:endParaRPr>
          </a:p>
        </p:txBody>
      </p:sp>
      <p:sp>
        <p:nvSpPr>
          <p:cNvPr id="33797" name="Rectangle 2"/>
          <p:cNvSpPr>
            <a:spLocks noGrp="1" noChangeArrowheads="1"/>
          </p:cNvSpPr>
          <p:nvPr>
            <p:ph type="title"/>
          </p:nvPr>
        </p:nvSpPr>
        <p:spPr/>
        <p:txBody>
          <a:bodyPr/>
          <a:lstStyle/>
          <a:p>
            <a:pPr eaLnBrk="1" hangingPunct="1"/>
            <a:r>
              <a:rPr lang="en-US" altLang="en-US" sz="4000" b="1" smtClean="0"/>
              <a:t>OLAP Characteristics </a:t>
            </a:r>
          </a:p>
        </p:txBody>
      </p:sp>
      <p:sp>
        <p:nvSpPr>
          <p:cNvPr id="3379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33799" name="Rectangle 4"/>
          <p:cNvSpPr>
            <a:spLocks noChangeArrowheads="1"/>
          </p:cNvSpPr>
          <p:nvPr/>
        </p:nvSpPr>
        <p:spPr bwMode="auto">
          <a:xfrm>
            <a:off x="990600" y="1752600"/>
            <a:ext cx="75438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a:buClr>
                <a:schemeClr val="tx1"/>
              </a:buClr>
              <a:buFontTx/>
              <a:buChar char="o"/>
            </a:pPr>
            <a:r>
              <a:rPr lang="en-US" altLang="en-US" sz="3200" i="1">
                <a:solidFill>
                  <a:schemeClr val="hlink"/>
                </a:solidFill>
                <a:latin typeface="Times New Roman" panose="02020603050405020304" pitchFamily="18" charset="0"/>
              </a:rPr>
              <a:t> </a:t>
            </a:r>
            <a:r>
              <a:rPr lang="en-US" altLang="en-US" sz="3200">
                <a:solidFill>
                  <a:schemeClr val="hlink"/>
                </a:solidFill>
                <a:latin typeface="Arial" panose="020B0604020202020204" pitchFamily="34" charset="0"/>
              </a:rPr>
              <a:t>Multi-user environment</a:t>
            </a:r>
          </a:p>
          <a:p>
            <a:pPr>
              <a:buClr>
                <a:schemeClr val="tx1"/>
              </a:buClr>
            </a:pPr>
            <a:endParaRPr lang="en-US" altLang="en-US" sz="3200">
              <a:solidFill>
                <a:schemeClr val="hlink"/>
              </a:solidFill>
              <a:latin typeface="Arial" panose="020B0604020202020204" pitchFamily="34" charset="0"/>
            </a:endParaRPr>
          </a:p>
          <a:p>
            <a:pPr>
              <a:buClr>
                <a:schemeClr val="tx1"/>
              </a:buClr>
              <a:buFontTx/>
              <a:buChar char="o"/>
            </a:pPr>
            <a:r>
              <a:rPr lang="en-US" altLang="en-US" sz="3200">
                <a:solidFill>
                  <a:schemeClr val="hlink"/>
                </a:solidFill>
                <a:latin typeface="Arial" panose="020B0604020202020204" pitchFamily="34" charset="0"/>
              </a:rPr>
              <a:t> Client-server architecture</a:t>
            </a:r>
          </a:p>
          <a:p>
            <a:pPr>
              <a:buClr>
                <a:schemeClr val="tx1"/>
              </a:buClr>
            </a:pPr>
            <a:endParaRPr lang="en-US" altLang="en-US" sz="3200">
              <a:solidFill>
                <a:schemeClr val="hlink"/>
              </a:solidFill>
              <a:latin typeface="Arial" panose="020B0604020202020204" pitchFamily="34" charset="0"/>
            </a:endParaRPr>
          </a:p>
          <a:p>
            <a:pPr>
              <a:buClr>
                <a:schemeClr val="tx1"/>
              </a:buClr>
              <a:buFontTx/>
              <a:buChar char="o"/>
            </a:pPr>
            <a:r>
              <a:rPr lang="en-US" altLang="en-US" sz="3200">
                <a:solidFill>
                  <a:schemeClr val="hlink"/>
                </a:solidFill>
                <a:latin typeface="Arial" panose="020B0604020202020204" pitchFamily="34" charset="0"/>
              </a:rPr>
              <a:t> Rapid response to queries,    regardless of DB size and complexity</a:t>
            </a:r>
          </a:p>
          <a:p>
            <a:pPr>
              <a:buClr>
                <a:srgbClr val="FF3300"/>
              </a:buClr>
              <a:buFont typeface="Wingdings" panose="05000000000000000000" pitchFamily="2" charset="2"/>
              <a:buNone/>
            </a:pPr>
            <a:endParaRPr lang="en-US" altLang="en-US" sz="3200">
              <a:solidFill>
                <a:schemeClr val="hlink"/>
              </a:solidFill>
              <a:latin typeface="Arial" panose="020B0604020202020204" pitchFamily="34" charset="0"/>
            </a:endParaRPr>
          </a:p>
          <a:p>
            <a:pPr>
              <a:buClr>
                <a:srgbClr val="FF3300"/>
              </a:buClr>
              <a:buFont typeface="Wingdings" panose="05000000000000000000" pitchFamily="2" charset="2"/>
              <a:buChar char="q"/>
            </a:pPr>
            <a:endParaRPr lang="en-US" altLang="en-US" sz="2800">
              <a:solidFill>
                <a:schemeClr val="hlink"/>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229600" cy="457200"/>
          </a:xfrm>
        </p:spPr>
        <p:txBody>
          <a:bodyPr/>
          <a:lstStyle/>
          <a:p>
            <a:r>
              <a:rPr lang="en-US" altLang="en-US" sz="4000" smtClean="0">
                <a:latin typeface="Garamond" panose="02020404030301010803" pitchFamily="18" charset="0"/>
              </a:rPr>
              <a:t>Guidelines for an OLAP System</a:t>
            </a:r>
          </a:p>
        </p:txBody>
      </p:sp>
      <p:sp>
        <p:nvSpPr>
          <p:cNvPr id="34819" name="Rectangle 3"/>
          <p:cNvSpPr>
            <a:spLocks noGrp="1" noChangeArrowheads="1"/>
          </p:cNvSpPr>
          <p:nvPr>
            <p:ph type="body" idx="1"/>
          </p:nvPr>
        </p:nvSpPr>
        <p:spPr>
          <a:xfrm>
            <a:off x="457200" y="990600"/>
            <a:ext cx="8229600" cy="5867400"/>
          </a:xfrm>
        </p:spPr>
        <p:txBody>
          <a:bodyPr/>
          <a:lstStyle/>
          <a:p>
            <a:pPr>
              <a:lnSpc>
                <a:spcPct val="90000"/>
              </a:lnSpc>
            </a:pPr>
            <a:r>
              <a:rPr lang="en-US" altLang="en-US" sz="2400" b="1" smtClean="0">
                <a:latin typeface="Garamond" panose="02020404030301010803" pitchFamily="18" charset="0"/>
              </a:rPr>
              <a:t>Multidimensional Conceptual View:</a:t>
            </a:r>
            <a:r>
              <a:rPr lang="en-US" altLang="en-US" sz="2400" smtClean="0">
                <a:latin typeface="Garamond" panose="02020404030301010803" pitchFamily="18" charset="0"/>
              </a:rPr>
              <a:t> It conforms to how the users perceive business problems</a:t>
            </a:r>
          </a:p>
          <a:p>
            <a:pPr>
              <a:lnSpc>
                <a:spcPct val="90000"/>
              </a:lnSpc>
            </a:pPr>
            <a:r>
              <a:rPr lang="en-US" altLang="en-US" sz="2400" b="1" smtClean="0">
                <a:latin typeface="Garamond" panose="02020404030301010803" pitchFamily="18" charset="0"/>
              </a:rPr>
              <a:t>Transparency:</a:t>
            </a:r>
            <a:r>
              <a:rPr lang="en-US" altLang="en-US" sz="2400" smtClean="0">
                <a:latin typeface="Garamond" panose="02020404030301010803" pitchFamily="18" charset="0"/>
              </a:rPr>
              <a:t> It helps to enhance the efficiency and productivity of the users through transparent technology, underlying data repository, computing architecture, and the diverse nature of source data    </a:t>
            </a:r>
          </a:p>
          <a:p>
            <a:pPr>
              <a:lnSpc>
                <a:spcPct val="90000"/>
              </a:lnSpc>
            </a:pPr>
            <a:r>
              <a:rPr lang="en-US" altLang="en-US" sz="2400" b="1" smtClean="0">
                <a:latin typeface="Garamond" panose="02020404030301010803" pitchFamily="18" charset="0"/>
              </a:rPr>
              <a:t>Accessibility:</a:t>
            </a:r>
            <a:r>
              <a:rPr lang="en-US" altLang="en-US" sz="2400" smtClean="0">
                <a:latin typeface="Garamond" panose="02020404030301010803" pitchFamily="18" charset="0"/>
              </a:rPr>
              <a:t> Provide access only to the data that is actually needed to perform the specific analysis, presenting a single, coherent, and consistent view to the users</a:t>
            </a:r>
          </a:p>
          <a:p>
            <a:pPr>
              <a:lnSpc>
                <a:spcPct val="90000"/>
              </a:lnSpc>
            </a:pPr>
            <a:r>
              <a:rPr lang="en-US" altLang="en-US" sz="2400" b="1" smtClean="0">
                <a:latin typeface="Garamond" panose="02020404030301010803" pitchFamily="18" charset="0"/>
              </a:rPr>
              <a:t>Consistent Reporting Performance:</a:t>
            </a:r>
            <a:r>
              <a:rPr lang="en-US" altLang="en-US" sz="2400" smtClean="0">
                <a:latin typeface="Garamond" panose="02020404030301010803" pitchFamily="18" charset="0"/>
              </a:rPr>
              <a:t> Provide consistent run time, response time, or machine utilization</a:t>
            </a:r>
          </a:p>
          <a:p>
            <a:pPr>
              <a:lnSpc>
                <a:spcPct val="90000"/>
              </a:lnSpc>
            </a:pPr>
            <a:r>
              <a:rPr lang="en-US" altLang="en-US" sz="2400" b="1" smtClean="0">
                <a:latin typeface="Garamond" panose="02020404030301010803" pitchFamily="18" charset="0"/>
              </a:rPr>
              <a:t>Client/Server Architecture:</a:t>
            </a:r>
            <a:r>
              <a:rPr lang="en-US" altLang="en-US" sz="2400" smtClean="0">
                <a:latin typeface="Garamond" panose="02020404030301010803" pitchFamily="18" charset="0"/>
              </a:rPr>
              <a:t> It provides optimum performance, flexibility, adaptability, and interoperability</a:t>
            </a:r>
          </a:p>
          <a:p>
            <a:pPr>
              <a:lnSpc>
                <a:spcPct val="90000"/>
              </a:lnSpc>
            </a:pPr>
            <a:r>
              <a:rPr lang="en-US" altLang="en-US" sz="2400" b="1" smtClean="0">
                <a:latin typeface="Garamond" panose="02020404030301010803" pitchFamily="18" charset="0"/>
              </a:rPr>
              <a:t>Generic dimensionality:</a:t>
            </a:r>
            <a:r>
              <a:rPr lang="en-US" altLang="en-US" sz="2400" smtClean="0">
                <a:latin typeface="Garamond" panose="02020404030301010803" pitchFamily="18" charset="0"/>
              </a:rPr>
              <a:t> one logical structure for all dimensions</a:t>
            </a:r>
          </a:p>
          <a:p>
            <a:pPr>
              <a:lnSpc>
                <a:spcPct val="90000"/>
              </a:lnSpc>
              <a:buFont typeface="Wingdings" panose="05000000000000000000" pitchFamily="2" charset="2"/>
              <a:buNone/>
            </a:pPr>
            <a:endParaRPr lang="en-US" altLang="en-US" sz="2400" smtClean="0">
              <a:latin typeface="Garamond" panose="02020404030301010803" pitchFamily="18"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457200"/>
          </a:xfrm>
        </p:spPr>
        <p:txBody>
          <a:bodyPr/>
          <a:lstStyle/>
          <a:p>
            <a:r>
              <a:rPr lang="en-US" altLang="en-US" sz="4000" smtClean="0">
                <a:latin typeface="Garamond" panose="02020404030301010803" pitchFamily="18" charset="0"/>
              </a:rPr>
              <a:t>Guidelines for an OLAP System</a:t>
            </a:r>
          </a:p>
        </p:txBody>
      </p:sp>
      <p:sp>
        <p:nvSpPr>
          <p:cNvPr id="35843" name="Rectangle 3"/>
          <p:cNvSpPr>
            <a:spLocks noGrp="1" noChangeArrowheads="1"/>
          </p:cNvSpPr>
          <p:nvPr>
            <p:ph type="body" idx="1"/>
          </p:nvPr>
        </p:nvSpPr>
        <p:spPr>
          <a:xfrm>
            <a:off x="304800" y="762000"/>
            <a:ext cx="8382000" cy="5715000"/>
          </a:xfrm>
        </p:spPr>
        <p:txBody>
          <a:bodyPr/>
          <a:lstStyle/>
          <a:p>
            <a:pPr>
              <a:lnSpc>
                <a:spcPct val="80000"/>
              </a:lnSpc>
            </a:pPr>
            <a:r>
              <a:rPr lang="en-US" altLang="en-US" sz="2800" b="1" smtClean="0">
                <a:latin typeface="Garamond" panose="02020404030301010803" pitchFamily="18" charset="0"/>
              </a:rPr>
              <a:t>Dynamic Sparse Matrix Handling:</a:t>
            </a:r>
            <a:r>
              <a:rPr lang="en-US" altLang="en-US" sz="2800" smtClean="0">
                <a:latin typeface="Garamond" panose="02020404030301010803" pitchFamily="18" charset="0"/>
              </a:rPr>
              <a:t> The system must be able to dynamically deduce the distribution of the data and adjust the storage and access to achieve and maintain consistent level of performance</a:t>
            </a:r>
          </a:p>
          <a:p>
            <a:pPr>
              <a:lnSpc>
                <a:spcPct val="80000"/>
              </a:lnSpc>
            </a:pPr>
            <a:r>
              <a:rPr lang="en-US" altLang="en-US" sz="2800" b="1" smtClean="0">
                <a:latin typeface="Garamond" panose="02020404030301010803" pitchFamily="18" charset="0"/>
              </a:rPr>
              <a:t>Multiuser Support</a:t>
            </a:r>
          </a:p>
          <a:p>
            <a:pPr>
              <a:lnSpc>
                <a:spcPct val="80000"/>
              </a:lnSpc>
            </a:pPr>
            <a:r>
              <a:rPr lang="en-US" altLang="en-US" sz="2800" b="1" smtClean="0">
                <a:latin typeface="Garamond" panose="02020404030301010803" pitchFamily="18" charset="0"/>
              </a:rPr>
              <a:t>Unrestricted Cross Dimensional Operations:</a:t>
            </a:r>
            <a:r>
              <a:rPr lang="en-US" altLang="en-US" sz="2800" smtClean="0">
                <a:latin typeface="Garamond" panose="02020404030301010803" pitchFamily="18" charset="0"/>
              </a:rPr>
              <a:t> Provide ability for the system to recognize dimensional hierarchies and automatically perform roll-up and drill-down operations within a dimension or across dimensions</a:t>
            </a:r>
          </a:p>
          <a:p>
            <a:pPr>
              <a:lnSpc>
                <a:spcPct val="80000"/>
              </a:lnSpc>
            </a:pPr>
            <a:r>
              <a:rPr lang="en-US" altLang="en-US" sz="2800" b="1" smtClean="0">
                <a:latin typeface="Garamond" panose="02020404030301010803" pitchFamily="18" charset="0"/>
              </a:rPr>
              <a:t>Intuitive Data Manipulation</a:t>
            </a:r>
            <a:r>
              <a:rPr lang="en-US" altLang="en-US" sz="2800" smtClean="0">
                <a:latin typeface="Garamond" panose="02020404030301010803" pitchFamily="18" charset="0"/>
              </a:rPr>
              <a:t> </a:t>
            </a:r>
          </a:p>
          <a:p>
            <a:pPr>
              <a:lnSpc>
                <a:spcPct val="80000"/>
              </a:lnSpc>
            </a:pPr>
            <a:r>
              <a:rPr lang="en-US" altLang="en-US" sz="2800" b="1" smtClean="0">
                <a:latin typeface="Garamond" panose="02020404030301010803" pitchFamily="18" charset="0"/>
              </a:rPr>
              <a:t>Flexible reporting:</a:t>
            </a:r>
            <a:r>
              <a:rPr lang="en-US" altLang="en-US" sz="2800" smtClean="0">
                <a:latin typeface="Garamond" panose="02020404030301010803" pitchFamily="18" charset="0"/>
              </a:rPr>
              <a:t> Every dimension, including any subsets, must be able to be displayed with equal ease</a:t>
            </a:r>
          </a:p>
          <a:p>
            <a:pPr>
              <a:lnSpc>
                <a:spcPct val="80000"/>
              </a:lnSpc>
            </a:pPr>
            <a:r>
              <a:rPr lang="en-US" altLang="en-US" sz="2800" b="1" smtClean="0">
                <a:latin typeface="Garamond" panose="02020404030301010803" pitchFamily="18" charset="0"/>
              </a:rPr>
              <a:t>Unlimited Dimensions and Aggregation Levels</a:t>
            </a:r>
          </a:p>
          <a:p>
            <a:pPr>
              <a:lnSpc>
                <a:spcPct val="80000"/>
              </a:lnSpc>
            </a:pPr>
            <a:endParaRPr lang="en-US" altLang="en-US" sz="2000"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30936478-BF6D-45E8-9665-FDDAA3303755}"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2AFBFDC7-4F61-4EC2-84A2-B855CC8A1B95}" type="slidenum">
              <a:rPr lang="en-US" altLang="en-US" sz="1200" b="0">
                <a:solidFill>
                  <a:schemeClr val="tx1"/>
                </a:solidFill>
                <a:latin typeface="Verdana" panose="020B0604030504040204" pitchFamily="34" charset="0"/>
              </a:rPr>
              <a:pPr/>
              <a:t>17</a:t>
            </a:fld>
            <a:endParaRPr lang="en-US" altLang="en-US" sz="1200" b="0">
              <a:solidFill>
                <a:schemeClr val="tx1"/>
              </a:solidFill>
              <a:latin typeface="Verdana" panose="020B0604030504040204" pitchFamily="34" charset="0"/>
            </a:endParaRPr>
          </a:p>
        </p:txBody>
      </p:sp>
      <p:sp>
        <p:nvSpPr>
          <p:cNvPr id="36869" name="Rectangle 2"/>
          <p:cNvSpPr>
            <a:spLocks noGrp="1" noChangeArrowheads="1"/>
          </p:cNvSpPr>
          <p:nvPr>
            <p:ph type="title"/>
          </p:nvPr>
        </p:nvSpPr>
        <p:spPr/>
        <p:txBody>
          <a:bodyPr/>
          <a:lstStyle/>
          <a:p>
            <a:pPr eaLnBrk="1" hangingPunct="1"/>
            <a:r>
              <a:rPr lang="en-US" altLang="en-US" sz="4000" b="1" smtClean="0"/>
              <a:t>Data Warehouse &amp; OLAP</a:t>
            </a:r>
          </a:p>
        </p:txBody>
      </p:sp>
      <p:sp>
        <p:nvSpPr>
          <p:cNvPr id="3687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36871" name="Rectangle 4"/>
          <p:cNvSpPr>
            <a:spLocks noChangeArrowheads="1"/>
          </p:cNvSpPr>
          <p:nvPr/>
        </p:nvSpPr>
        <p:spPr bwMode="auto">
          <a:xfrm>
            <a:off x="685800" y="1539875"/>
            <a:ext cx="8458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a:buClr>
                <a:schemeClr val="tx1"/>
              </a:buClr>
              <a:buFontTx/>
              <a:buChar char="o"/>
            </a:pPr>
            <a:r>
              <a:rPr lang="en-US" altLang="en-US" sz="2800">
                <a:solidFill>
                  <a:schemeClr val="hlink"/>
                </a:solidFill>
                <a:latin typeface="Arial" panose="020B0604020202020204" pitchFamily="34" charset="0"/>
              </a:rPr>
              <a:t> OLAP is a software system that works on top of a DW</a:t>
            </a:r>
          </a:p>
          <a:p>
            <a:pPr>
              <a:buClr>
                <a:schemeClr val="tx1"/>
              </a:buClr>
            </a:pPr>
            <a:endParaRPr lang="en-US" altLang="en-US" sz="2800">
              <a:solidFill>
                <a:schemeClr val="hlink"/>
              </a:solidFill>
              <a:latin typeface="Arial" panose="020B0604020202020204" pitchFamily="34" charset="0"/>
            </a:endParaRPr>
          </a:p>
          <a:p>
            <a:pPr>
              <a:buClr>
                <a:schemeClr val="tx1"/>
              </a:buClr>
              <a:buFontTx/>
              <a:buChar char="o"/>
            </a:pPr>
            <a:r>
              <a:rPr lang="en-US" altLang="en-US" sz="2800">
                <a:solidFill>
                  <a:schemeClr val="hlink"/>
                </a:solidFill>
                <a:latin typeface="Arial" panose="020B0604020202020204" pitchFamily="34" charset="0"/>
              </a:rPr>
              <a:t> A front-end tool for a DW</a:t>
            </a:r>
          </a:p>
          <a:p>
            <a:pPr>
              <a:buClr>
                <a:schemeClr val="tx1"/>
              </a:buClr>
            </a:pPr>
            <a:endParaRPr lang="en-US" altLang="en-US" sz="2800">
              <a:solidFill>
                <a:schemeClr val="hlink"/>
              </a:solidFill>
              <a:latin typeface="Arial" panose="020B0604020202020204" pitchFamily="34" charset="0"/>
            </a:endParaRPr>
          </a:p>
          <a:p>
            <a:pPr>
              <a:buClr>
                <a:schemeClr val="tx1"/>
              </a:buClr>
              <a:buFontTx/>
              <a:buChar char="o"/>
            </a:pPr>
            <a:r>
              <a:rPr lang="en-US" altLang="en-US" sz="2800">
                <a:solidFill>
                  <a:schemeClr val="hlink"/>
                </a:solidFill>
                <a:latin typeface="Arial" panose="020B0604020202020204" pitchFamily="34" charset="0"/>
              </a:rPr>
              <a:t> Information delivery system for the DW</a:t>
            </a:r>
          </a:p>
          <a:p>
            <a:pPr>
              <a:buClr>
                <a:schemeClr val="tx1"/>
              </a:buClr>
            </a:pPr>
            <a:endParaRPr lang="en-US" altLang="en-US" sz="2800">
              <a:solidFill>
                <a:schemeClr val="hlink"/>
              </a:solidFill>
              <a:latin typeface="Arial" panose="020B0604020202020204" pitchFamily="34" charset="0"/>
            </a:endParaRPr>
          </a:p>
          <a:p>
            <a:pPr>
              <a:buClr>
                <a:schemeClr val="tx1"/>
              </a:buClr>
              <a:buFontTx/>
              <a:buChar char="o"/>
            </a:pPr>
            <a:r>
              <a:rPr lang="en-US" altLang="en-US" sz="2800">
                <a:solidFill>
                  <a:schemeClr val="hlink"/>
                </a:solidFill>
                <a:latin typeface="Arial" panose="020B0604020202020204" pitchFamily="34" charset="0"/>
              </a:rPr>
              <a:t> Compliments the information delivery capacities of a DW</a:t>
            </a:r>
          </a:p>
          <a:p>
            <a:pPr>
              <a:buClr>
                <a:srgbClr val="FF3300"/>
              </a:buClr>
              <a:buFont typeface="Wingdings" panose="05000000000000000000" pitchFamily="2" charset="2"/>
              <a:buNone/>
            </a:pPr>
            <a:endParaRPr lang="en-US" altLang="en-US" sz="2800">
              <a:solidFill>
                <a:schemeClr val="hlink"/>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458C2952-2916-4E31-B95E-3CD2ECBAEF91}"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610F5C75-CDDE-4CE2-B88F-11D342C39E1B}" type="slidenum">
              <a:rPr lang="en-US" altLang="en-US" sz="1200" b="0">
                <a:solidFill>
                  <a:schemeClr val="tx1"/>
                </a:solidFill>
                <a:latin typeface="Verdana" panose="020B0604030504040204" pitchFamily="34" charset="0"/>
              </a:rPr>
              <a:pPr/>
              <a:t>18</a:t>
            </a:fld>
            <a:endParaRPr lang="en-US" altLang="en-US" sz="1200" b="0">
              <a:solidFill>
                <a:schemeClr val="tx1"/>
              </a:solidFill>
              <a:latin typeface="Verdana" panose="020B0604030504040204" pitchFamily="34" charset="0"/>
            </a:endParaRPr>
          </a:p>
        </p:txBody>
      </p:sp>
      <p:sp>
        <p:nvSpPr>
          <p:cNvPr id="37893" name="Rectangle 4"/>
          <p:cNvSpPr>
            <a:spLocks noChangeArrowheads="1"/>
          </p:cNvSpPr>
          <p:nvPr/>
        </p:nvSpPr>
        <p:spPr bwMode="auto">
          <a:xfrm>
            <a:off x="1371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eaLnBrk="1" hangingPunct="1"/>
            <a:r>
              <a:rPr lang="en-US" altLang="en-US" sz="3600">
                <a:latin typeface="Verdana" panose="020B0604030504040204" pitchFamily="34" charset="0"/>
              </a:rPr>
              <a:t>Why is OLAP useful?</a:t>
            </a:r>
            <a:endParaRPr lang="en-CA" altLang="en-US" sz="3600">
              <a:latin typeface="Verdana" panose="020B0604030504040204" pitchFamily="34" charset="0"/>
            </a:endParaRPr>
          </a:p>
        </p:txBody>
      </p:sp>
      <p:sp>
        <p:nvSpPr>
          <p:cNvPr id="37894" name="Rectangle 5" descr="Rectangle: Click to edit Master text styles&#10;Second level&#10;Third level&#10;Fourth level&#10;Fifth level"/>
          <p:cNvSpPr>
            <a:spLocks noChangeArrowheads="1"/>
          </p:cNvSpPr>
          <p:nvPr/>
        </p:nvSpPr>
        <p:spPr bwMode="auto">
          <a:xfrm>
            <a:off x="8382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pPr eaLnBrk="1" hangingPunct="1">
              <a:spcBef>
                <a:spcPct val="20000"/>
              </a:spcBef>
              <a:buClr>
                <a:schemeClr val="tx2"/>
              </a:buClr>
              <a:buSzPct val="70000"/>
              <a:buFont typeface="Wingdings" panose="05000000000000000000" pitchFamily="2" charset="2"/>
              <a:buChar char="¡"/>
            </a:pPr>
            <a:r>
              <a:rPr lang="en-US" altLang="en-US" sz="2900">
                <a:solidFill>
                  <a:schemeClr val="tx1"/>
                </a:solidFill>
                <a:latin typeface="Verdana" panose="020B0604030504040204" pitchFamily="34" charset="0"/>
              </a:rPr>
              <a:t>Facilitates multidimensional data analysis by pre-computing aggregates across many sets of dimensions</a:t>
            </a:r>
          </a:p>
          <a:p>
            <a:pPr eaLnBrk="1" hangingPunct="1">
              <a:spcBef>
                <a:spcPct val="20000"/>
              </a:spcBef>
              <a:buClr>
                <a:schemeClr val="tx2"/>
              </a:buClr>
              <a:buSzPct val="70000"/>
              <a:buFont typeface="Wingdings" panose="05000000000000000000" pitchFamily="2" charset="2"/>
              <a:buChar char="¡"/>
            </a:pPr>
            <a:r>
              <a:rPr lang="en-US" altLang="en-US" sz="2900">
                <a:solidFill>
                  <a:schemeClr val="tx1"/>
                </a:solidFill>
                <a:latin typeface="Verdana" panose="020B0604030504040204" pitchFamily="34" charset="0"/>
              </a:rPr>
              <a:t>Provides for:</a:t>
            </a:r>
          </a:p>
          <a:p>
            <a:pPr lvl="1" eaLnBrk="1" hangingPunct="1">
              <a:spcBef>
                <a:spcPct val="20000"/>
              </a:spcBef>
              <a:buClr>
                <a:schemeClr val="tx1"/>
              </a:buClr>
              <a:buSzPct val="70000"/>
              <a:buFont typeface="Wingdings" panose="05000000000000000000" pitchFamily="2" charset="2"/>
              <a:buChar char="l"/>
            </a:pPr>
            <a:r>
              <a:rPr lang="en-US" altLang="en-US" sz="2500">
                <a:solidFill>
                  <a:schemeClr val="tx1"/>
                </a:solidFill>
                <a:latin typeface="Verdana" panose="020B0604030504040204" pitchFamily="34" charset="0"/>
              </a:rPr>
              <a:t>Greater speed and responsiveness</a:t>
            </a:r>
          </a:p>
          <a:p>
            <a:pPr lvl="1" eaLnBrk="1" hangingPunct="1">
              <a:spcBef>
                <a:spcPct val="20000"/>
              </a:spcBef>
              <a:buClr>
                <a:schemeClr val="tx1"/>
              </a:buClr>
              <a:buSzPct val="70000"/>
              <a:buFont typeface="Wingdings" panose="05000000000000000000" pitchFamily="2" charset="2"/>
              <a:buChar char="l"/>
            </a:pPr>
            <a:r>
              <a:rPr lang="en-US" altLang="en-US" sz="2500">
                <a:solidFill>
                  <a:schemeClr val="tx1"/>
                </a:solidFill>
                <a:latin typeface="Verdana" panose="020B0604030504040204" pitchFamily="34" charset="0"/>
              </a:rPr>
              <a:t>Improved user interactivity</a:t>
            </a:r>
            <a:endParaRPr lang="en-CA" altLang="en-US" sz="2500">
              <a:solidFill>
                <a:schemeClr val="tx1"/>
              </a:solidFill>
              <a:latin typeface="Verdana" panose="020B0604030504040204" pitchFamily="34" charset="0"/>
            </a:endParaRPr>
          </a:p>
        </p:txBody>
      </p:sp>
      <p:pic>
        <p:nvPicPr>
          <p:cNvPr id="37895" name="Picture 8"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700" y="13970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b="1" smtClean="0"/>
              <a:t>OLAP Functionalities</a:t>
            </a:r>
          </a:p>
        </p:txBody>
      </p:sp>
      <p:sp>
        <p:nvSpPr>
          <p:cNvPr id="38915" name="Rectangle 3"/>
          <p:cNvSpPr>
            <a:spLocks noGrp="1" noChangeArrowheads="1"/>
          </p:cNvSpPr>
          <p:nvPr>
            <p:ph type="body" idx="1"/>
          </p:nvPr>
        </p:nvSpPr>
        <p:spPr>
          <a:xfrm>
            <a:off x="533400" y="1600200"/>
            <a:ext cx="8150225" cy="4341813"/>
          </a:xfrm>
        </p:spPr>
        <p:txBody>
          <a:bodyPr/>
          <a:lstStyle/>
          <a:p>
            <a:pPr marL="609600" indent="-609600" eaLnBrk="1" hangingPunct="1">
              <a:lnSpc>
                <a:spcPct val="80000"/>
              </a:lnSpc>
              <a:buFont typeface="Wingdings" panose="05000000000000000000" pitchFamily="2" charset="2"/>
              <a:buNone/>
            </a:pPr>
            <a:r>
              <a:rPr lang="en-US" altLang="en-US" sz="1400" b="1" smtClean="0"/>
              <a:t>	</a:t>
            </a:r>
            <a:r>
              <a:rPr lang="en-US" altLang="en-US" sz="2000" b="1" smtClean="0">
                <a:solidFill>
                  <a:schemeClr val="hlink"/>
                </a:solidFill>
              </a:rPr>
              <a:t>OLAP software provides some or all of the following functionalities:</a:t>
            </a:r>
          </a:p>
          <a:p>
            <a:pPr marL="609600" indent="-609600" eaLnBrk="1" hangingPunct="1">
              <a:lnSpc>
                <a:spcPct val="80000"/>
              </a:lnSpc>
            </a:pPr>
            <a:r>
              <a:rPr lang="en-US" altLang="en-US" sz="2400" b="1" smtClean="0">
                <a:solidFill>
                  <a:schemeClr val="hlink"/>
                </a:solidFill>
              </a:rPr>
              <a:t>Drilling down from high-level summaries to better understand data relationships.</a:t>
            </a:r>
          </a:p>
          <a:p>
            <a:pPr marL="609600" indent="-609600" eaLnBrk="1" hangingPunct="1">
              <a:lnSpc>
                <a:spcPct val="80000"/>
              </a:lnSpc>
            </a:pPr>
            <a:r>
              <a:rPr lang="en-US" altLang="en-US" sz="2400" b="1" smtClean="0">
                <a:solidFill>
                  <a:schemeClr val="hlink"/>
                </a:solidFill>
              </a:rPr>
              <a:t>Viewing data from different perspectives, called pivoting or rotation</a:t>
            </a:r>
          </a:p>
          <a:p>
            <a:pPr marL="609600" indent="-609600" eaLnBrk="1" hangingPunct="1">
              <a:lnSpc>
                <a:spcPct val="80000"/>
              </a:lnSpc>
            </a:pPr>
            <a:r>
              <a:rPr lang="en-US" altLang="en-US" sz="2400" b="1" smtClean="0">
                <a:solidFill>
                  <a:schemeClr val="hlink"/>
                </a:solidFill>
              </a:rPr>
              <a:t>Comparisons among different elements</a:t>
            </a:r>
          </a:p>
          <a:p>
            <a:pPr marL="609600" indent="-609600" eaLnBrk="1" hangingPunct="1">
              <a:lnSpc>
                <a:spcPct val="80000"/>
              </a:lnSpc>
            </a:pPr>
            <a:r>
              <a:rPr lang="en-US" altLang="en-US" sz="2400" b="1" smtClean="0">
                <a:solidFill>
                  <a:schemeClr val="hlink"/>
                </a:solidFill>
              </a:rPr>
              <a:t>Exception reports to highlight unusual situations· Time-series analysis to identify trends</a:t>
            </a:r>
          </a:p>
          <a:p>
            <a:pPr marL="609600" indent="-609600" eaLnBrk="1" hangingPunct="1">
              <a:lnSpc>
                <a:spcPct val="80000"/>
              </a:lnSpc>
            </a:pPr>
            <a:r>
              <a:rPr lang="en-US" altLang="en-US" sz="2400" b="1" smtClean="0">
                <a:solidFill>
                  <a:schemeClr val="hlink"/>
                </a:solidFill>
              </a:rPr>
              <a:t>Forecasting with a variety of quantitative techniques</a:t>
            </a:r>
          </a:p>
          <a:p>
            <a:pPr marL="609600" indent="-609600" eaLnBrk="1" hangingPunct="1">
              <a:lnSpc>
                <a:spcPct val="80000"/>
              </a:lnSpc>
            </a:pPr>
            <a:r>
              <a:rPr lang="en-US" altLang="en-US" sz="2400" b="1" smtClean="0">
                <a:solidFill>
                  <a:schemeClr val="hlink"/>
                </a:solidFill>
              </a:rPr>
              <a:t>Running model-based what-if simulations to understand the interactions among the different parts of the business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533400" y="203451"/>
            <a:ext cx="8382000" cy="6349750"/>
          </a:xfrm>
          <a:prstGeom prst="rect">
            <a:avLst/>
          </a:prstGeom>
          <a:noFill/>
          <a:ln w="9525">
            <a:noFill/>
            <a:miter lim="800000"/>
            <a:headEnd/>
            <a:tailEnd/>
          </a:ln>
          <a:effectLst/>
        </p:spPr>
      </p:pic>
    </p:spTree>
    <p:extLst>
      <p:ext uri="{BB962C8B-B14F-4D97-AF65-F5344CB8AC3E}">
        <p14:creationId xmlns:p14="http://schemas.microsoft.com/office/powerpoint/2010/main" val="6266606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Concept Hierarchies</a:t>
            </a:r>
          </a:p>
        </p:txBody>
      </p:sp>
      <p:sp>
        <p:nvSpPr>
          <p:cNvPr id="9219" name="Rectangle 3"/>
          <p:cNvSpPr>
            <a:spLocks noGrp="1" noChangeArrowheads="1"/>
          </p:cNvSpPr>
          <p:nvPr>
            <p:ph type="body" idx="1"/>
          </p:nvPr>
        </p:nvSpPr>
        <p:spPr/>
        <p:txBody>
          <a:bodyPr/>
          <a:lstStyle/>
          <a:p>
            <a:r>
              <a:rPr lang="en-US" dirty="0"/>
              <a:t>A </a:t>
            </a:r>
            <a:r>
              <a:rPr lang="en-US" b="1" dirty="0"/>
              <a:t>Concept Hierarchy</a:t>
            </a:r>
            <a:r>
              <a:rPr lang="en-US" dirty="0"/>
              <a:t> defines a sequence of mappings from a set of low-level concepts to high-level</a:t>
            </a:r>
          </a:p>
          <a:p>
            <a:endParaRPr lang="en-US" dirty="0"/>
          </a:p>
          <a:p>
            <a:r>
              <a:rPr lang="en-US" dirty="0"/>
              <a:t>Consider a concept hierarchy for the dimension </a:t>
            </a:r>
            <a:r>
              <a:rPr lang="en-US" b="1" dirty="0"/>
              <a:t>“Location”</a:t>
            </a:r>
          </a:p>
        </p:txBody>
      </p:sp>
    </p:spTree>
    <p:extLst>
      <p:ext uri="{BB962C8B-B14F-4D97-AF65-F5344CB8AC3E}">
        <p14:creationId xmlns:p14="http://schemas.microsoft.com/office/powerpoint/2010/main" val="35650227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Concept Hierarchies</a:t>
            </a:r>
          </a:p>
        </p:txBody>
      </p:sp>
      <p:sp>
        <p:nvSpPr>
          <p:cNvPr id="10243" name="Rectangle 3"/>
          <p:cNvSpPr>
            <a:spLocks noGrp="1" noChangeArrowheads="1"/>
          </p:cNvSpPr>
          <p:nvPr>
            <p:ph type="body" idx="1"/>
          </p:nvPr>
        </p:nvSpPr>
        <p:spPr/>
        <p:txBody>
          <a:bodyPr/>
          <a:lstStyle/>
          <a:p>
            <a:pPr>
              <a:buFont typeface="Wingdings" pitchFamily="2" charset="2"/>
              <a:buNone/>
            </a:pPr>
            <a:r>
              <a:rPr lang="en-US"/>
              <a:t> </a:t>
            </a:r>
          </a:p>
        </p:txBody>
      </p:sp>
      <p:pic>
        <p:nvPicPr>
          <p:cNvPr id="10244" name="Picture 4"/>
          <p:cNvPicPr>
            <a:picLocks noChangeAspect="1" noChangeArrowheads="1"/>
          </p:cNvPicPr>
          <p:nvPr/>
        </p:nvPicPr>
        <p:blipFill>
          <a:blip r:embed="rId2"/>
          <a:srcRect/>
          <a:stretch>
            <a:fillRect/>
          </a:stretch>
        </p:blipFill>
        <p:spPr bwMode="auto">
          <a:xfrm>
            <a:off x="685800" y="2133600"/>
            <a:ext cx="8229600" cy="4525963"/>
          </a:xfrm>
          <a:prstGeom prst="rect">
            <a:avLst/>
          </a:prstGeom>
          <a:noFill/>
          <a:ln w="9525">
            <a:noFill/>
            <a:miter lim="800000"/>
            <a:headEnd/>
            <a:tailEnd/>
          </a:ln>
          <a:effectLst/>
        </p:spPr>
      </p:pic>
    </p:spTree>
    <p:extLst>
      <p:ext uri="{BB962C8B-B14F-4D97-AF65-F5344CB8AC3E}">
        <p14:creationId xmlns:p14="http://schemas.microsoft.com/office/powerpoint/2010/main" val="17215858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Concept Hierarchies</a:t>
            </a:r>
          </a:p>
        </p:txBody>
      </p:sp>
      <p:sp>
        <p:nvSpPr>
          <p:cNvPr id="11267" name="Rectangle 3"/>
          <p:cNvSpPr>
            <a:spLocks noGrp="1" noChangeArrowheads="1"/>
          </p:cNvSpPr>
          <p:nvPr>
            <p:ph type="body" idx="1"/>
          </p:nvPr>
        </p:nvSpPr>
        <p:spPr/>
        <p:txBody>
          <a:bodyPr/>
          <a:lstStyle/>
          <a:p>
            <a:r>
              <a:rPr lang="en-US"/>
              <a:t>Many concept hierarchies are implicit within the database system</a:t>
            </a:r>
          </a:p>
        </p:txBody>
      </p:sp>
      <p:pic>
        <p:nvPicPr>
          <p:cNvPr id="11268" name="Picture 4"/>
          <p:cNvPicPr>
            <a:picLocks noChangeAspect="1" noChangeArrowheads="1"/>
          </p:cNvPicPr>
          <p:nvPr/>
        </p:nvPicPr>
        <p:blipFill>
          <a:blip r:embed="rId2"/>
          <a:srcRect/>
          <a:stretch>
            <a:fillRect/>
          </a:stretch>
        </p:blipFill>
        <p:spPr bwMode="auto">
          <a:xfrm>
            <a:off x="2286000" y="3124200"/>
            <a:ext cx="4676775" cy="3590925"/>
          </a:xfrm>
          <a:prstGeom prst="rect">
            <a:avLst/>
          </a:prstGeom>
          <a:noFill/>
        </p:spPr>
      </p:pic>
    </p:spTree>
    <p:extLst>
      <p:ext uri="{BB962C8B-B14F-4D97-AF65-F5344CB8AC3E}">
        <p14:creationId xmlns:p14="http://schemas.microsoft.com/office/powerpoint/2010/main" val="14150654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Concept Hierarchies</a:t>
            </a:r>
          </a:p>
        </p:txBody>
      </p:sp>
      <p:sp>
        <p:nvSpPr>
          <p:cNvPr id="12291" name="Rectangle 3"/>
          <p:cNvSpPr>
            <a:spLocks noGrp="1" noChangeArrowheads="1"/>
          </p:cNvSpPr>
          <p:nvPr>
            <p:ph type="body" idx="1"/>
          </p:nvPr>
        </p:nvSpPr>
        <p:spPr/>
        <p:txBody>
          <a:bodyPr/>
          <a:lstStyle/>
          <a:p>
            <a:r>
              <a:rPr lang="en-US" sz="2400"/>
              <a:t>Concept hierarchies may also be defined by grouping values for a given dimension or attribute, resulting in a </a:t>
            </a:r>
            <a:r>
              <a:rPr lang="en-US" sz="2400" b="1"/>
              <a:t>set-grouping hierarchy</a:t>
            </a:r>
          </a:p>
        </p:txBody>
      </p:sp>
      <p:pic>
        <p:nvPicPr>
          <p:cNvPr id="12292" name="Picture 4"/>
          <p:cNvPicPr>
            <a:picLocks noChangeAspect="1" noChangeArrowheads="1"/>
          </p:cNvPicPr>
          <p:nvPr/>
        </p:nvPicPr>
        <p:blipFill>
          <a:blip r:embed="rId2"/>
          <a:srcRect/>
          <a:stretch>
            <a:fillRect/>
          </a:stretch>
        </p:blipFill>
        <p:spPr bwMode="auto">
          <a:xfrm>
            <a:off x="1676400" y="3276600"/>
            <a:ext cx="6248400" cy="3436938"/>
          </a:xfrm>
          <a:prstGeom prst="rect">
            <a:avLst/>
          </a:prstGeom>
          <a:noFill/>
          <a:ln w="9525">
            <a:noFill/>
            <a:miter lim="800000"/>
            <a:headEnd/>
            <a:tailEnd/>
          </a:ln>
          <a:effectLst/>
        </p:spPr>
      </p:pic>
    </p:spTree>
    <p:extLst>
      <p:ext uri="{BB962C8B-B14F-4D97-AF65-F5344CB8AC3E}">
        <p14:creationId xmlns:p14="http://schemas.microsoft.com/office/powerpoint/2010/main" val="23177250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FAB858D-5188-430B-A391-685486BC8BE4}" type="slidenum">
              <a:rPr lang="sk-SK"/>
              <a:pPr>
                <a:defRPr/>
              </a:pPr>
              <a:t>24</a:t>
            </a:fld>
            <a:endParaRPr lang="sk-SK"/>
          </a:p>
        </p:txBody>
      </p:sp>
      <p:sp>
        <p:nvSpPr>
          <p:cNvPr id="24579" name="Rectangle 2"/>
          <p:cNvSpPr>
            <a:spLocks noGrp="1" noChangeArrowheads="1"/>
          </p:cNvSpPr>
          <p:nvPr>
            <p:ph type="title"/>
          </p:nvPr>
        </p:nvSpPr>
        <p:spPr/>
        <p:txBody>
          <a:bodyPr/>
          <a:lstStyle/>
          <a:p>
            <a:r>
              <a:rPr lang="en-US" b="1" smtClean="0"/>
              <a:t>Dimensional Analysis</a:t>
            </a:r>
            <a:endParaRPr lang="sk-SK" smtClean="0"/>
          </a:p>
        </p:txBody>
      </p:sp>
      <p:pic>
        <p:nvPicPr>
          <p:cNvPr id="24580" name="Picture 4"/>
          <p:cNvPicPr>
            <a:picLocks noGrp="1" noChangeAspect="1" noChangeArrowheads="1"/>
          </p:cNvPicPr>
          <p:nvPr>
            <p:ph type="body" idx="1"/>
          </p:nvPr>
        </p:nvPicPr>
        <p:blipFill>
          <a:blip r:embed="rId2"/>
          <a:srcRect/>
          <a:stretch>
            <a:fillRect/>
          </a:stretch>
        </p:blipFill>
        <p:spPr>
          <a:xfrm>
            <a:off x="685800" y="1295400"/>
            <a:ext cx="7620000" cy="5499100"/>
          </a:xfrm>
          <a:noFill/>
        </p:spPr>
      </p:pic>
    </p:spTree>
    <p:extLst>
      <p:ext uri="{BB962C8B-B14F-4D97-AF65-F5344CB8AC3E}">
        <p14:creationId xmlns:p14="http://schemas.microsoft.com/office/powerpoint/2010/main" val="17357180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DBEF407-4E6D-458F-8578-0E5704382927}" type="slidenum">
              <a:rPr lang="sk-SK"/>
              <a:pPr>
                <a:defRPr/>
              </a:pPr>
              <a:t>25</a:t>
            </a:fld>
            <a:endParaRPr lang="sk-SK"/>
          </a:p>
        </p:txBody>
      </p:sp>
      <p:sp>
        <p:nvSpPr>
          <p:cNvPr id="25603" name="Rectangle 3"/>
          <p:cNvSpPr>
            <a:spLocks noGrp="1" noChangeArrowheads="1"/>
          </p:cNvSpPr>
          <p:nvPr>
            <p:ph type="body" idx="1"/>
          </p:nvPr>
        </p:nvSpPr>
        <p:spPr/>
        <p:txBody>
          <a:bodyPr/>
          <a:lstStyle/>
          <a:p>
            <a:endParaRPr lang="en-US" smtClean="0"/>
          </a:p>
        </p:txBody>
      </p:sp>
      <p:pic>
        <p:nvPicPr>
          <p:cNvPr id="25604" name="Picture 4"/>
          <p:cNvPicPr>
            <a:picLocks noChangeAspect="1" noChangeArrowheads="1"/>
          </p:cNvPicPr>
          <p:nvPr/>
        </p:nvPicPr>
        <p:blipFill>
          <a:blip r:embed="rId2"/>
          <a:srcRect/>
          <a:stretch>
            <a:fillRect/>
          </a:stretch>
        </p:blipFill>
        <p:spPr bwMode="auto">
          <a:xfrm>
            <a:off x="0" y="457200"/>
            <a:ext cx="8915400" cy="5751513"/>
          </a:xfrm>
          <a:prstGeom prst="rect">
            <a:avLst/>
          </a:prstGeom>
          <a:noFill/>
          <a:ln w="9525">
            <a:noFill/>
            <a:miter lim="800000"/>
            <a:headEnd/>
            <a:tailEnd/>
          </a:ln>
        </p:spPr>
      </p:pic>
    </p:spTree>
    <p:extLst>
      <p:ext uri="{BB962C8B-B14F-4D97-AF65-F5344CB8AC3E}">
        <p14:creationId xmlns:p14="http://schemas.microsoft.com/office/powerpoint/2010/main" val="23496034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r>
              <a:rPr lang="en-US" smtClean="0"/>
              <a:t> </a:t>
            </a:r>
            <a:r>
              <a:rPr lang="en-US" b="1" smtClean="0"/>
              <a:t>Hypercubes</a:t>
            </a:r>
            <a:endParaRPr lang="sk-SK" smtClean="0"/>
          </a:p>
        </p:txBody>
      </p:sp>
    </p:spTree>
    <p:extLst>
      <p:ext uri="{BB962C8B-B14F-4D97-AF65-F5344CB8AC3E}">
        <p14:creationId xmlns:p14="http://schemas.microsoft.com/office/powerpoint/2010/main" val="2634503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7058A3-D2F5-402B-B983-1ECB26BE0AF3}" type="slidenum">
              <a:rPr lang="sk-SK"/>
              <a:pPr>
                <a:defRPr/>
              </a:pPr>
              <a:t>27</a:t>
            </a:fld>
            <a:endParaRPr lang="sk-SK"/>
          </a:p>
        </p:txBody>
      </p:sp>
      <p:sp>
        <p:nvSpPr>
          <p:cNvPr id="27651" name="Rectangle 2"/>
          <p:cNvSpPr>
            <a:spLocks noGrp="1" noChangeArrowheads="1"/>
          </p:cNvSpPr>
          <p:nvPr>
            <p:ph type="title"/>
          </p:nvPr>
        </p:nvSpPr>
        <p:spPr/>
        <p:txBody>
          <a:bodyPr/>
          <a:lstStyle/>
          <a:p>
            <a:endParaRPr lang="en-US" smtClean="0"/>
          </a:p>
        </p:txBody>
      </p:sp>
      <p:sp>
        <p:nvSpPr>
          <p:cNvPr id="27652" name="Rectangle 3"/>
          <p:cNvSpPr>
            <a:spLocks noGrp="1" noChangeArrowheads="1"/>
          </p:cNvSpPr>
          <p:nvPr>
            <p:ph type="body" idx="1"/>
          </p:nvPr>
        </p:nvSpPr>
        <p:spPr/>
        <p:txBody>
          <a:bodyPr/>
          <a:lstStyle/>
          <a:p>
            <a:endParaRPr lang="en-US" smtClean="0"/>
          </a:p>
        </p:txBody>
      </p:sp>
      <p:pic>
        <p:nvPicPr>
          <p:cNvPr id="27653" name="Picture 4"/>
          <p:cNvPicPr>
            <a:picLocks noChangeAspect="1" noChangeArrowheads="1"/>
          </p:cNvPicPr>
          <p:nvPr/>
        </p:nvPicPr>
        <p:blipFill>
          <a:blip r:embed="rId2"/>
          <a:srcRect/>
          <a:stretch>
            <a:fillRect/>
          </a:stretch>
        </p:blipFill>
        <p:spPr bwMode="auto">
          <a:xfrm>
            <a:off x="0" y="0"/>
            <a:ext cx="9144000" cy="6675438"/>
          </a:xfrm>
          <a:prstGeom prst="rect">
            <a:avLst/>
          </a:prstGeom>
          <a:noFill/>
          <a:ln w="9525">
            <a:noFill/>
            <a:miter lim="800000"/>
            <a:headEnd/>
            <a:tailEnd/>
          </a:ln>
        </p:spPr>
      </p:pic>
    </p:spTree>
    <p:extLst>
      <p:ext uri="{BB962C8B-B14F-4D97-AF65-F5344CB8AC3E}">
        <p14:creationId xmlns:p14="http://schemas.microsoft.com/office/powerpoint/2010/main" val="12975642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29EF2F0-C715-4406-B2C9-54C9ED553711}" type="slidenum">
              <a:rPr lang="sk-SK"/>
              <a:pPr>
                <a:defRPr/>
              </a:pPr>
              <a:t>28</a:t>
            </a:fld>
            <a:endParaRPr lang="sk-SK"/>
          </a:p>
        </p:txBody>
      </p:sp>
      <p:sp>
        <p:nvSpPr>
          <p:cNvPr id="28675" name="Rectangle 3"/>
          <p:cNvSpPr>
            <a:spLocks noGrp="1" noChangeArrowheads="1"/>
          </p:cNvSpPr>
          <p:nvPr>
            <p:ph type="body" idx="1"/>
          </p:nvPr>
        </p:nvSpPr>
        <p:spPr/>
        <p:txBody>
          <a:bodyPr/>
          <a:lstStyle/>
          <a:p>
            <a:pPr>
              <a:lnSpc>
                <a:spcPct val="90000"/>
              </a:lnSpc>
            </a:pPr>
            <a:r>
              <a:rPr lang="en-US" smtClean="0"/>
              <a:t>In the figure, note the three straight lines, two of which represent the two business dimensions and the third, the metrics. You can independently move up or down along the straight lines. </a:t>
            </a:r>
          </a:p>
          <a:p>
            <a:pPr>
              <a:lnSpc>
                <a:spcPct val="90000"/>
              </a:lnSpc>
            </a:pPr>
            <a:r>
              <a:rPr lang="en-US" smtClean="0"/>
              <a:t>Some experts refer to this representation of a multidimension as a </a:t>
            </a:r>
            <a:r>
              <a:rPr lang="en-US" b="1" smtClean="0"/>
              <a:t>multidimensional domain structure (MDS)</a:t>
            </a:r>
            <a:r>
              <a:rPr lang="en-US" smtClean="0"/>
              <a:t>. </a:t>
            </a:r>
            <a:endParaRPr lang="sk-SK" smtClean="0"/>
          </a:p>
        </p:txBody>
      </p:sp>
    </p:spTree>
    <p:extLst>
      <p:ext uri="{BB962C8B-B14F-4D97-AF65-F5344CB8AC3E}">
        <p14:creationId xmlns:p14="http://schemas.microsoft.com/office/powerpoint/2010/main" val="15768912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BA8CA73-C530-4817-ACA8-2D4AE2E9B7D0}" type="slidenum">
              <a:rPr lang="sk-SK"/>
              <a:pPr>
                <a:defRPr/>
              </a:pPr>
              <a:t>29</a:t>
            </a:fld>
            <a:endParaRPr lang="sk-SK"/>
          </a:p>
        </p:txBody>
      </p:sp>
      <p:sp>
        <p:nvSpPr>
          <p:cNvPr id="29699" name="Rectangle 2"/>
          <p:cNvSpPr>
            <a:spLocks noGrp="1" noChangeArrowheads="1"/>
          </p:cNvSpPr>
          <p:nvPr>
            <p:ph type="title"/>
          </p:nvPr>
        </p:nvSpPr>
        <p:spPr/>
        <p:txBody>
          <a:bodyPr/>
          <a:lstStyle/>
          <a:p>
            <a:endParaRPr lang="en-US" smtClean="0"/>
          </a:p>
        </p:txBody>
      </p:sp>
      <p:sp>
        <p:nvSpPr>
          <p:cNvPr id="29700" name="Rectangle 3"/>
          <p:cNvSpPr>
            <a:spLocks noGrp="1" noChangeArrowheads="1"/>
          </p:cNvSpPr>
          <p:nvPr>
            <p:ph type="body" idx="1"/>
          </p:nvPr>
        </p:nvSpPr>
        <p:spPr/>
        <p:txBody>
          <a:bodyPr/>
          <a:lstStyle/>
          <a:p>
            <a:endParaRPr lang="en-US" smtClean="0"/>
          </a:p>
        </p:txBody>
      </p:sp>
      <p:pic>
        <p:nvPicPr>
          <p:cNvPr id="29701" name="Picture 4"/>
          <p:cNvPicPr>
            <a:picLocks noChangeAspect="1" noChangeArrowheads="1"/>
          </p:cNvPicPr>
          <p:nvPr/>
        </p:nvPicPr>
        <p:blipFill>
          <a:blip r:embed="rId2"/>
          <a:srcRect/>
          <a:stretch>
            <a:fillRect/>
          </a:stretch>
        </p:blipFill>
        <p:spPr bwMode="auto">
          <a:xfrm>
            <a:off x="0" y="0"/>
            <a:ext cx="9144000" cy="6210300"/>
          </a:xfrm>
          <a:prstGeom prst="rect">
            <a:avLst/>
          </a:prstGeom>
          <a:noFill/>
          <a:ln w="9525">
            <a:noFill/>
            <a:miter lim="800000"/>
            <a:headEnd/>
            <a:tailEnd/>
          </a:ln>
        </p:spPr>
      </p:pic>
    </p:spTree>
    <p:extLst>
      <p:ext uri="{BB962C8B-B14F-4D97-AF65-F5344CB8AC3E}">
        <p14:creationId xmlns:p14="http://schemas.microsoft.com/office/powerpoint/2010/main" val="9921300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4000" smtClean="0">
                <a:latin typeface="Garamond" panose="02020404030301010803" pitchFamily="18" charset="0"/>
              </a:rPr>
              <a:t>Typical calculations in the query requests</a:t>
            </a:r>
          </a:p>
        </p:txBody>
      </p:sp>
      <p:sp>
        <p:nvSpPr>
          <p:cNvPr id="22531" name="Rectangle 3"/>
          <p:cNvSpPr>
            <a:spLocks noGrp="1" noChangeArrowheads="1"/>
          </p:cNvSpPr>
          <p:nvPr>
            <p:ph type="body" idx="1"/>
          </p:nvPr>
        </p:nvSpPr>
        <p:spPr>
          <a:xfrm>
            <a:off x="457200" y="1752600"/>
            <a:ext cx="8229600" cy="4683125"/>
          </a:xfrm>
        </p:spPr>
        <p:txBody>
          <a:bodyPr/>
          <a:lstStyle/>
          <a:p>
            <a:pPr lvl="1">
              <a:lnSpc>
                <a:spcPct val="90000"/>
              </a:lnSpc>
            </a:pPr>
            <a:r>
              <a:rPr lang="en-US" altLang="en-US" smtClean="0">
                <a:latin typeface="Garamond" panose="02020404030301010803" pitchFamily="18" charset="0"/>
              </a:rPr>
              <a:t>Roll-ups to provide summaries and aggregations along the hierarchies of the dimensions</a:t>
            </a:r>
          </a:p>
          <a:p>
            <a:pPr lvl="1">
              <a:lnSpc>
                <a:spcPct val="90000"/>
              </a:lnSpc>
            </a:pPr>
            <a:r>
              <a:rPr lang="en-US" altLang="en-US" smtClean="0">
                <a:latin typeface="Garamond" panose="02020404030301010803" pitchFamily="18" charset="0"/>
              </a:rPr>
              <a:t>Drill-downs from the top level to the lowest along the hierarchies of the dimensions, in combinations among the dimensions</a:t>
            </a:r>
          </a:p>
          <a:p>
            <a:pPr lvl="1">
              <a:lnSpc>
                <a:spcPct val="90000"/>
              </a:lnSpc>
            </a:pPr>
            <a:r>
              <a:rPr lang="en-US" altLang="en-US" smtClean="0">
                <a:latin typeface="Garamond" panose="02020404030301010803" pitchFamily="18" charset="0"/>
              </a:rPr>
              <a:t>Simple calculations, such as computation of margins </a:t>
            </a:r>
          </a:p>
          <a:p>
            <a:pPr lvl="1">
              <a:lnSpc>
                <a:spcPct val="90000"/>
              </a:lnSpc>
            </a:pPr>
            <a:r>
              <a:rPr lang="en-US" altLang="en-US" smtClean="0">
                <a:latin typeface="Garamond" panose="02020404030301010803" pitchFamily="18" charset="0"/>
              </a:rPr>
              <a:t>Share calculations to compute the percentage of parts to the whole</a:t>
            </a:r>
          </a:p>
          <a:p>
            <a:pPr lvl="1">
              <a:lnSpc>
                <a:spcPct val="90000"/>
              </a:lnSpc>
            </a:pPr>
            <a:r>
              <a:rPr lang="en-US" altLang="en-US" smtClean="0">
                <a:latin typeface="Garamond" panose="02020404030301010803" pitchFamily="18" charset="0"/>
              </a:rPr>
              <a:t>Algebraic equations involving key performance indicators</a:t>
            </a:r>
          </a:p>
          <a:p>
            <a:pPr lvl="1">
              <a:lnSpc>
                <a:spcPct val="90000"/>
              </a:lnSpc>
            </a:pPr>
            <a:r>
              <a:rPr lang="en-US" altLang="en-US" smtClean="0">
                <a:latin typeface="Garamond" panose="02020404030301010803" pitchFamily="18" charset="0"/>
              </a:rPr>
              <a:t>Moving averages and growth percentages</a:t>
            </a:r>
          </a:p>
          <a:p>
            <a:pPr lvl="1">
              <a:lnSpc>
                <a:spcPct val="90000"/>
              </a:lnSpc>
            </a:pPr>
            <a:r>
              <a:rPr lang="en-US" altLang="en-US" smtClean="0">
                <a:latin typeface="Garamond" panose="02020404030301010803" pitchFamily="18" charset="0"/>
              </a:rPr>
              <a:t>Trend analysis using statistical methods</a:t>
            </a:r>
          </a:p>
          <a:p>
            <a:pPr lvl="1">
              <a:lnSpc>
                <a:spcPct val="90000"/>
              </a:lnSpc>
            </a:pPr>
            <a:endParaRPr lang="en-US" altLang="en-US" sz="240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0941E31-5A53-4874-80C9-76DBE81FF92A}" type="slidenum">
              <a:rPr lang="sk-SK"/>
              <a:pPr>
                <a:defRPr/>
              </a:pPr>
              <a:t>30</a:t>
            </a:fld>
            <a:endParaRPr lang="sk-SK"/>
          </a:p>
        </p:txBody>
      </p:sp>
      <p:sp>
        <p:nvSpPr>
          <p:cNvPr id="30723" name="Rectangle 2"/>
          <p:cNvSpPr>
            <a:spLocks noGrp="1" noChangeArrowheads="1"/>
          </p:cNvSpPr>
          <p:nvPr>
            <p:ph type="title"/>
          </p:nvPr>
        </p:nvSpPr>
        <p:spPr/>
        <p:txBody>
          <a:bodyPr/>
          <a:lstStyle/>
          <a:p>
            <a:endParaRPr lang="en-US" smtClean="0"/>
          </a:p>
        </p:txBody>
      </p:sp>
      <p:sp>
        <p:nvSpPr>
          <p:cNvPr id="30724" name="Rectangle 3"/>
          <p:cNvSpPr>
            <a:spLocks noGrp="1" noChangeArrowheads="1"/>
          </p:cNvSpPr>
          <p:nvPr>
            <p:ph type="body" idx="1"/>
          </p:nvPr>
        </p:nvSpPr>
        <p:spPr/>
        <p:txBody>
          <a:bodyPr/>
          <a:lstStyle/>
          <a:p>
            <a:endParaRPr lang="en-US" smtClean="0"/>
          </a:p>
        </p:txBody>
      </p:sp>
      <p:pic>
        <p:nvPicPr>
          <p:cNvPr id="30725" name="Picture 4"/>
          <p:cNvPicPr>
            <a:picLocks noChangeAspect="1" noChangeArrowheads="1"/>
          </p:cNvPicPr>
          <p:nvPr/>
        </p:nvPicPr>
        <p:blipFill>
          <a:blip r:embed="rId2"/>
          <a:srcRect/>
          <a:stretch>
            <a:fillRect/>
          </a:stretch>
        </p:blipFill>
        <p:spPr bwMode="auto">
          <a:xfrm>
            <a:off x="0" y="0"/>
            <a:ext cx="9144000" cy="6405563"/>
          </a:xfrm>
          <a:prstGeom prst="rect">
            <a:avLst/>
          </a:prstGeom>
          <a:noFill/>
          <a:ln w="9525">
            <a:noFill/>
            <a:miter lim="800000"/>
            <a:headEnd/>
            <a:tailEnd/>
          </a:ln>
        </p:spPr>
      </p:pic>
    </p:spTree>
    <p:extLst>
      <p:ext uri="{BB962C8B-B14F-4D97-AF65-F5344CB8AC3E}">
        <p14:creationId xmlns:p14="http://schemas.microsoft.com/office/powerpoint/2010/main" val="25105132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F8209E1-853D-4C20-8D07-F0722CEFB9EC}" type="slidenum">
              <a:rPr lang="sk-SK"/>
              <a:pPr>
                <a:defRPr/>
              </a:pPr>
              <a:t>31</a:t>
            </a:fld>
            <a:endParaRPr lang="sk-SK"/>
          </a:p>
        </p:txBody>
      </p:sp>
      <p:sp>
        <p:nvSpPr>
          <p:cNvPr id="31747" name="Rectangle 2"/>
          <p:cNvSpPr>
            <a:spLocks noGrp="1" noChangeArrowheads="1"/>
          </p:cNvSpPr>
          <p:nvPr>
            <p:ph type="title"/>
          </p:nvPr>
        </p:nvSpPr>
        <p:spPr/>
        <p:txBody>
          <a:bodyPr/>
          <a:lstStyle/>
          <a:p>
            <a:endParaRPr lang="en-US" smtClean="0"/>
          </a:p>
        </p:txBody>
      </p:sp>
      <p:sp>
        <p:nvSpPr>
          <p:cNvPr id="31748" name="Rectangle 3"/>
          <p:cNvSpPr>
            <a:spLocks noGrp="1" noChangeArrowheads="1"/>
          </p:cNvSpPr>
          <p:nvPr>
            <p:ph type="body" idx="1"/>
          </p:nvPr>
        </p:nvSpPr>
        <p:spPr/>
        <p:txBody>
          <a:bodyPr/>
          <a:lstStyle/>
          <a:p>
            <a:endParaRPr lang="en-US" smtClean="0"/>
          </a:p>
        </p:txBody>
      </p:sp>
      <p:pic>
        <p:nvPicPr>
          <p:cNvPr id="31749" name="Picture 4"/>
          <p:cNvPicPr>
            <a:picLocks noChangeAspect="1" noChangeArrowheads="1"/>
          </p:cNvPicPr>
          <p:nvPr/>
        </p:nvPicPr>
        <p:blipFill>
          <a:blip r:embed="rId2"/>
          <a:srcRect/>
          <a:stretch>
            <a:fillRect/>
          </a:stretch>
        </p:blipFill>
        <p:spPr bwMode="auto">
          <a:xfrm>
            <a:off x="0" y="0"/>
            <a:ext cx="9144000" cy="6232525"/>
          </a:xfrm>
          <a:prstGeom prst="rect">
            <a:avLst/>
          </a:prstGeom>
          <a:noFill/>
          <a:ln w="9525">
            <a:noFill/>
            <a:miter lim="800000"/>
            <a:headEnd/>
            <a:tailEnd/>
          </a:ln>
        </p:spPr>
      </p:pic>
    </p:spTree>
    <p:extLst>
      <p:ext uri="{BB962C8B-B14F-4D97-AF65-F5344CB8AC3E}">
        <p14:creationId xmlns:p14="http://schemas.microsoft.com/office/powerpoint/2010/main" val="19310155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9A989FE-C5DF-454E-94DE-C0FFD498864A}" type="slidenum">
              <a:rPr lang="sk-SK"/>
              <a:pPr>
                <a:defRPr/>
              </a:pPr>
              <a:t>32</a:t>
            </a:fld>
            <a:endParaRPr lang="sk-SK"/>
          </a:p>
        </p:txBody>
      </p:sp>
      <p:sp>
        <p:nvSpPr>
          <p:cNvPr id="32771" name="Rectangle 2"/>
          <p:cNvSpPr>
            <a:spLocks noGrp="1" noChangeArrowheads="1"/>
          </p:cNvSpPr>
          <p:nvPr>
            <p:ph type="title"/>
          </p:nvPr>
        </p:nvSpPr>
        <p:spPr/>
        <p:txBody>
          <a:bodyPr/>
          <a:lstStyle/>
          <a:p>
            <a:endParaRPr lang="en-US" smtClean="0"/>
          </a:p>
        </p:txBody>
      </p:sp>
      <p:sp>
        <p:nvSpPr>
          <p:cNvPr id="32772" name="Rectangle 3"/>
          <p:cNvSpPr>
            <a:spLocks noGrp="1" noChangeArrowheads="1"/>
          </p:cNvSpPr>
          <p:nvPr>
            <p:ph type="body" idx="1"/>
          </p:nvPr>
        </p:nvSpPr>
        <p:spPr/>
        <p:txBody>
          <a:bodyPr/>
          <a:lstStyle/>
          <a:p>
            <a:endParaRPr lang="en-US" smtClean="0"/>
          </a:p>
        </p:txBody>
      </p:sp>
      <p:pic>
        <p:nvPicPr>
          <p:cNvPr id="32773" name="Picture 4"/>
          <p:cNvPicPr>
            <a:picLocks noChangeAspect="1" noChangeArrowheads="1"/>
          </p:cNvPicPr>
          <p:nvPr/>
        </p:nvPicPr>
        <p:blipFill>
          <a:blip r:embed="rId2"/>
          <a:srcRect/>
          <a:stretch>
            <a:fillRect/>
          </a:stretch>
        </p:blipFill>
        <p:spPr bwMode="auto">
          <a:xfrm>
            <a:off x="0" y="381000"/>
            <a:ext cx="9144000" cy="5835650"/>
          </a:xfrm>
          <a:prstGeom prst="rect">
            <a:avLst/>
          </a:prstGeom>
          <a:noFill/>
          <a:ln w="9525">
            <a:noFill/>
            <a:miter lim="800000"/>
            <a:headEnd/>
            <a:tailEnd/>
          </a:ln>
        </p:spPr>
      </p:pic>
    </p:spTree>
    <p:extLst>
      <p:ext uri="{BB962C8B-B14F-4D97-AF65-F5344CB8AC3E}">
        <p14:creationId xmlns:p14="http://schemas.microsoft.com/office/powerpoint/2010/main" val="5387347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9E47FDDE-5ACB-416F-A442-D5C9FE83903C}" type="slidenum">
              <a:rPr lang="sk-SK"/>
              <a:pPr>
                <a:defRPr/>
              </a:pPr>
              <a:t>33</a:t>
            </a:fld>
            <a:endParaRPr lang="sk-SK"/>
          </a:p>
        </p:txBody>
      </p:sp>
      <p:pic>
        <p:nvPicPr>
          <p:cNvPr id="33795" name="Picture 5"/>
          <p:cNvPicPr>
            <a:picLocks noGrp="1" noChangeAspect="1" noChangeArrowheads="1"/>
          </p:cNvPicPr>
          <p:nvPr>
            <p:ph type="body" idx="1"/>
          </p:nvPr>
        </p:nvPicPr>
        <p:blipFill>
          <a:blip r:embed="rId2"/>
          <a:srcRect/>
          <a:stretch>
            <a:fillRect/>
          </a:stretch>
        </p:blipFill>
        <p:spPr>
          <a:xfrm>
            <a:off x="1219200" y="1371600"/>
            <a:ext cx="6477000" cy="5284788"/>
          </a:xfrm>
          <a:noFill/>
        </p:spPr>
      </p:pic>
      <p:sp>
        <p:nvSpPr>
          <p:cNvPr id="33796" name="Oval 6"/>
          <p:cNvSpPr>
            <a:spLocks noChangeArrowheads="1"/>
          </p:cNvSpPr>
          <p:nvPr/>
        </p:nvSpPr>
        <p:spPr bwMode="auto">
          <a:xfrm>
            <a:off x="4267200" y="2819400"/>
            <a:ext cx="914400" cy="914400"/>
          </a:xfrm>
          <a:prstGeom prst="ellipse">
            <a:avLst/>
          </a:prstGeom>
          <a:noFill/>
          <a:ln w="28575">
            <a:solidFill>
              <a:srgbClr val="FF0000"/>
            </a:solidFill>
            <a:round/>
            <a:headEnd/>
            <a:tailEnd/>
          </a:ln>
        </p:spPr>
        <p:txBody>
          <a:bodyPr wrap="none" anchor="ctr"/>
          <a:lstStyle/>
          <a:p>
            <a:endParaRPr lang="en-US"/>
          </a:p>
        </p:txBody>
      </p:sp>
      <p:sp>
        <p:nvSpPr>
          <p:cNvPr id="33797" name="Oval 7"/>
          <p:cNvSpPr>
            <a:spLocks noChangeArrowheads="1"/>
          </p:cNvSpPr>
          <p:nvPr/>
        </p:nvSpPr>
        <p:spPr bwMode="auto">
          <a:xfrm>
            <a:off x="6629400" y="1371600"/>
            <a:ext cx="1066800" cy="1447800"/>
          </a:xfrm>
          <a:prstGeom prst="ellipse">
            <a:avLst/>
          </a:prstGeom>
          <a:noFill/>
          <a:ln w="28575">
            <a:solidFill>
              <a:srgbClr val="FF0000"/>
            </a:solidFill>
            <a:round/>
            <a:headEnd/>
            <a:tailEnd/>
          </a:ln>
        </p:spPr>
        <p:txBody>
          <a:bodyPr wrap="none" anchor="ctr"/>
          <a:lstStyle/>
          <a:p>
            <a:endParaRPr lang="en-US"/>
          </a:p>
        </p:txBody>
      </p:sp>
      <p:sp>
        <p:nvSpPr>
          <p:cNvPr id="33798" name="Oval 8"/>
          <p:cNvSpPr>
            <a:spLocks noChangeArrowheads="1"/>
          </p:cNvSpPr>
          <p:nvPr/>
        </p:nvSpPr>
        <p:spPr bwMode="auto">
          <a:xfrm>
            <a:off x="4419600" y="3810000"/>
            <a:ext cx="914400" cy="914400"/>
          </a:xfrm>
          <a:prstGeom prst="ellipse">
            <a:avLst/>
          </a:prstGeom>
          <a:noFill/>
          <a:ln w="28575">
            <a:solidFill>
              <a:srgbClr val="FF0000"/>
            </a:solidFill>
            <a:round/>
            <a:headEnd/>
            <a:tailEnd/>
          </a:ln>
        </p:spPr>
        <p:txBody>
          <a:bodyPr wrap="none" anchor="ctr"/>
          <a:lstStyle/>
          <a:p>
            <a:endParaRPr lang="en-US"/>
          </a:p>
        </p:txBody>
      </p:sp>
      <p:sp>
        <p:nvSpPr>
          <p:cNvPr id="33799" name="Rectangle 7"/>
          <p:cNvSpPr>
            <a:spLocks noChangeArrowheads="1"/>
          </p:cNvSpPr>
          <p:nvPr/>
        </p:nvSpPr>
        <p:spPr bwMode="auto">
          <a:xfrm>
            <a:off x="533400" y="0"/>
            <a:ext cx="8001000" cy="1570038"/>
          </a:xfrm>
          <a:prstGeom prst="rect">
            <a:avLst/>
          </a:prstGeom>
          <a:noFill/>
          <a:ln w="9525">
            <a:noFill/>
            <a:miter lim="800000"/>
            <a:headEnd/>
            <a:tailEnd/>
          </a:ln>
        </p:spPr>
        <p:txBody>
          <a:bodyPr>
            <a:spAutoFit/>
          </a:bodyPr>
          <a:lstStyle/>
          <a:p>
            <a:r>
              <a:rPr lang="en-US" sz="2400">
                <a:latin typeface="Garamond" pitchFamily="18" charset="0"/>
              </a:rPr>
              <a:t>Drill down: It refers to the process of viewing data at a level of increased detail </a:t>
            </a:r>
          </a:p>
          <a:p>
            <a:r>
              <a:rPr lang="en-US" sz="2400">
                <a:latin typeface="Garamond" pitchFamily="18" charset="0"/>
              </a:rPr>
              <a:t>Roll up: It refers to the process of viewing data with decreasing detail</a:t>
            </a:r>
          </a:p>
        </p:txBody>
      </p:sp>
    </p:spTree>
    <p:extLst>
      <p:ext uri="{BB962C8B-B14F-4D97-AF65-F5344CB8AC3E}">
        <p14:creationId xmlns:p14="http://schemas.microsoft.com/office/powerpoint/2010/main" val="6621431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264170-E4A3-4A0B-8CD9-9B55F2BDF9C7}" type="slidenum">
              <a:rPr lang="sk-SK"/>
              <a:pPr>
                <a:defRPr/>
              </a:pPr>
              <a:t>34</a:t>
            </a:fld>
            <a:endParaRPr lang="sk-SK"/>
          </a:p>
        </p:txBody>
      </p:sp>
      <p:sp>
        <p:nvSpPr>
          <p:cNvPr id="34819" name="Rectangle 2"/>
          <p:cNvSpPr>
            <a:spLocks noGrp="1" noChangeArrowheads="1"/>
          </p:cNvSpPr>
          <p:nvPr>
            <p:ph type="title"/>
          </p:nvPr>
        </p:nvSpPr>
        <p:spPr>
          <a:xfrm>
            <a:off x="5638800" y="0"/>
            <a:ext cx="3276600" cy="1477963"/>
          </a:xfrm>
        </p:spPr>
        <p:txBody>
          <a:bodyPr/>
          <a:lstStyle/>
          <a:p>
            <a:r>
              <a:rPr lang="en-US" smtClean="0"/>
              <a:t>Example of roll-up</a:t>
            </a:r>
            <a:endParaRPr lang="sk-SK" smtClean="0"/>
          </a:p>
        </p:txBody>
      </p:sp>
      <p:pic>
        <p:nvPicPr>
          <p:cNvPr id="34820" name="Picture 5"/>
          <p:cNvPicPr>
            <a:picLocks noChangeAspect="1" noChangeArrowheads="1"/>
          </p:cNvPicPr>
          <p:nvPr/>
        </p:nvPicPr>
        <p:blipFill>
          <a:blip r:embed="rId2"/>
          <a:srcRect/>
          <a:stretch>
            <a:fillRect/>
          </a:stretch>
        </p:blipFill>
        <p:spPr bwMode="auto">
          <a:xfrm>
            <a:off x="0" y="0"/>
            <a:ext cx="5668963" cy="3657600"/>
          </a:xfrm>
          <a:prstGeom prst="rect">
            <a:avLst/>
          </a:prstGeom>
          <a:noFill/>
          <a:ln w="9525">
            <a:noFill/>
            <a:miter lim="800000"/>
            <a:headEnd/>
            <a:tailEnd/>
          </a:ln>
        </p:spPr>
      </p:pic>
      <p:pic>
        <p:nvPicPr>
          <p:cNvPr id="34821" name="Picture 4"/>
          <p:cNvPicPr>
            <a:picLocks noChangeAspect="1" noChangeArrowheads="1"/>
          </p:cNvPicPr>
          <p:nvPr/>
        </p:nvPicPr>
        <p:blipFill>
          <a:blip r:embed="rId3"/>
          <a:srcRect/>
          <a:stretch>
            <a:fillRect/>
          </a:stretch>
        </p:blipFill>
        <p:spPr bwMode="auto">
          <a:xfrm>
            <a:off x="4318000" y="3494088"/>
            <a:ext cx="4826000" cy="3363912"/>
          </a:xfrm>
          <a:prstGeom prst="rect">
            <a:avLst/>
          </a:prstGeom>
          <a:noFill/>
          <a:ln w="9525">
            <a:noFill/>
            <a:miter lim="800000"/>
            <a:headEnd/>
            <a:tailEnd/>
          </a:ln>
        </p:spPr>
      </p:pic>
    </p:spTree>
    <p:extLst>
      <p:ext uri="{BB962C8B-B14F-4D97-AF65-F5344CB8AC3E}">
        <p14:creationId xmlns:p14="http://schemas.microsoft.com/office/powerpoint/2010/main" val="396798178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t>Rollup &amp; Drill-down</a:t>
            </a:r>
          </a:p>
        </p:txBody>
      </p:sp>
      <p:sp>
        <p:nvSpPr>
          <p:cNvPr id="40963" name="Rectangle 3"/>
          <p:cNvSpPr>
            <a:spLocks noGrp="1" noRot="1" noChangeArrowheads="1"/>
          </p:cNvSpPr>
          <p:nvPr>
            <p:ph type="body" idx="1"/>
          </p:nvPr>
        </p:nvSpPr>
        <p:spPr/>
        <p:txBody>
          <a:bodyPr/>
          <a:lstStyle/>
          <a:p>
            <a:r>
              <a:rPr lang="en-US"/>
              <a:t>OLAP permit users to view data at ay desired level of granularity.</a:t>
            </a:r>
          </a:p>
          <a:p>
            <a:r>
              <a:rPr lang="en-US"/>
              <a:t>Rollup: moving from finer-granularity data to coarser granularity</a:t>
            </a:r>
          </a:p>
          <a:p>
            <a:r>
              <a:rPr lang="en-US"/>
              <a:t>Drill-down: opposite to Rollup</a:t>
            </a:r>
          </a:p>
        </p:txBody>
      </p:sp>
    </p:spTree>
    <p:extLst>
      <p:ext uri="{BB962C8B-B14F-4D97-AF65-F5344CB8AC3E}">
        <p14:creationId xmlns:p14="http://schemas.microsoft.com/office/powerpoint/2010/main" val="108518460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AFCE612-DB1C-4B60-BE09-0FD7E49242B1}" type="slidenum">
              <a:rPr lang="sk-SK"/>
              <a:pPr>
                <a:defRPr/>
              </a:pPr>
              <a:t>36</a:t>
            </a:fld>
            <a:endParaRPr lang="sk-SK"/>
          </a:p>
        </p:txBody>
      </p:sp>
      <p:sp>
        <p:nvSpPr>
          <p:cNvPr id="35843" name="Rectangle 2"/>
          <p:cNvSpPr>
            <a:spLocks noGrp="1" noChangeArrowheads="1"/>
          </p:cNvSpPr>
          <p:nvPr>
            <p:ph type="title"/>
          </p:nvPr>
        </p:nvSpPr>
        <p:spPr>
          <a:xfrm>
            <a:off x="6934200" y="1676400"/>
            <a:ext cx="2209800" cy="2590800"/>
          </a:xfrm>
        </p:spPr>
        <p:txBody>
          <a:bodyPr/>
          <a:lstStyle/>
          <a:p>
            <a:r>
              <a:rPr lang="en-US" sz="2800" b="1" smtClean="0"/>
              <a:t>Slice-and-Dice or Rotation</a:t>
            </a:r>
            <a:endParaRPr lang="sk-SK" sz="2800" smtClean="0"/>
          </a:p>
        </p:txBody>
      </p:sp>
      <p:pic>
        <p:nvPicPr>
          <p:cNvPr id="35844" name="Picture 4"/>
          <p:cNvPicPr>
            <a:picLocks noGrp="1" noChangeAspect="1" noChangeArrowheads="1"/>
          </p:cNvPicPr>
          <p:nvPr>
            <p:ph type="body" idx="1"/>
          </p:nvPr>
        </p:nvPicPr>
        <p:blipFill>
          <a:blip r:embed="rId2"/>
          <a:srcRect/>
          <a:stretch>
            <a:fillRect/>
          </a:stretch>
        </p:blipFill>
        <p:spPr>
          <a:xfrm>
            <a:off x="0" y="1671638"/>
            <a:ext cx="7010400" cy="5186362"/>
          </a:xfrm>
          <a:noFill/>
        </p:spPr>
      </p:pic>
      <p:sp>
        <p:nvSpPr>
          <p:cNvPr id="35845" name="Rectangle 4"/>
          <p:cNvSpPr>
            <a:spLocks noChangeArrowheads="1"/>
          </p:cNvSpPr>
          <p:nvPr/>
        </p:nvSpPr>
        <p:spPr bwMode="auto">
          <a:xfrm>
            <a:off x="1066800" y="304800"/>
            <a:ext cx="7086600" cy="1200150"/>
          </a:xfrm>
          <a:prstGeom prst="rect">
            <a:avLst/>
          </a:prstGeom>
          <a:noFill/>
          <a:ln w="9525">
            <a:noFill/>
            <a:miter lim="800000"/>
            <a:headEnd/>
            <a:tailEnd/>
          </a:ln>
        </p:spPr>
        <p:txBody>
          <a:bodyPr>
            <a:spAutoFit/>
          </a:bodyPr>
          <a:lstStyle/>
          <a:p>
            <a:r>
              <a:rPr lang="en-US" sz="2400">
                <a:latin typeface="Garamond" pitchFamily="18" charset="0"/>
              </a:rPr>
              <a:t>Slice n dice: It is an ability to move between different combinations of dimensions when viewing data with an OLAP browser</a:t>
            </a:r>
          </a:p>
        </p:txBody>
      </p:sp>
    </p:spTree>
    <p:extLst>
      <p:ext uri="{BB962C8B-B14F-4D97-AF65-F5344CB8AC3E}">
        <p14:creationId xmlns:p14="http://schemas.microsoft.com/office/powerpoint/2010/main" val="370314848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t>Slicing &amp; Dicing</a:t>
            </a:r>
          </a:p>
        </p:txBody>
      </p:sp>
      <p:sp>
        <p:nvSpPr>
          <p:cNvPr id="39939" name="Rectangle 3"/>
          <p:cNvSpPr>
            <a:spLocks noGrp="1" noRot="1" noChangeArrowheads="1"/>
          </p:cNvSpPr>
          <p:nvPr>
            <p:ph type="body" idx="1"/>
          </p:nvPr>
        </p:nvSpPr>
        <p:spPr/>
        <p:txBody>
          <a:bodyPr/>
          <a:lstStyle/>
          <a:p>
            <a:r>
              <a:rPr lang="en-US"/>
              <a:t>Additional Functionality that can be thought of as viewing a slice of the data cube, particularly when values for multiple dimensions are fixed.</a:t>
            </a:r>
          </a:p>
          <a:p>
            <a:r>
              <a:rPr lang="en-US"/>
              <a:t>Slicing/Dicing simply consists of selecting specific values for these attributes, which are then displayed on top of the cross-tab</a:t>
            </a:r>
          </a:p>
        </p:txBody>
      </p:sp>
    </p:spTree>
    <p:extLst>
      <p:ext uri="{BB962C8B-B14F-4D97-AF65-F5344CB8AC3E}">
        <p14:creationId xmlns:p14="http://schemas.microsoft.com/office/powerpoint/2010/main" val="28227547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2"/>
          <p:cNvPicPr>
            <a:picLocks noChangeAspect="1" noChangeArrowheads="1"/>
          </p:cNvPicPr>
          <p:nvPr/>
        </p:nvPicPr>
        <p:blipFill>
          <a:blip r:embed="rId2"/>
          <a:srcRect/>
          <a:stretch>
            <a:fillRect/>
          </a:stretch>
        </p:blipFill>
        <p:spPr bwMode="auto">
          <a:xfrm>
            <a:off x="533400" y="117475"/>
            <a:ext cx="8229600" cy="6642100"/>
          </a:xfrm>
          <a:prstGeom prst="rect">
            <a:avLst/>
          </a:prstGeom>
          <a:noFill/>
        </p:spPr>
      </p:pic>
    </p:spTree>
    <p:extLst>
      <p:ext uri="{BB962C8B-B14F-4D97-AF65-F5344CB8AC3E}">
        <p14:creationId xmlns:p14="http://schemas.microsoft.com/office/powerpoint/2010/main" val="25030424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rowse1"/>
          <p:cNvPicPr>
            <a:picLocks noChangeAspect="1" noChangeArrowheads="1"/>
          </p:cNvPicPr>
          <p:nvPr/>
        </p:nvPicPr>
        <p:blipFill>
          <a:blip r:embed="rId2"/>
          <a:srcRect/>
          <a:stretch>
            <a:fillRect/>
          </a:stretch>
        </p:blipFill>
        <p:spPr bwMode="auto">
          <a:xfrm>
            <a:off x="1600200" y="1685925"/>
            <a:ext cx="6076950" cy="5172075"/>
          </a:xfrm>
          <a:prstGeom prst="rect">
            <a:avLst/>
          </a:prstGeom>
          <a:noFill/>
        </p:spPr>
      </p:pic>
      <p:sp>
        <p:nvSpPr>
          <p:cNvPr id="21507" name="Rectangle 3"/>
          <p:cNvSpPr>
            <a:spLocks noGrp="1" noChangeArrowheads="1"/>
          </p:cNvSpPr>
          <p:nvPr>
            <p:ph type="title"/>
          </p:nvPr>
        </p:nvSpPr>
        <p:spPr>
          <a:xfrm>
            <a:off x="1295400" y="685800"/>
            <a:ext cx="5486400" cy="914400"/>
          </a:xfrm>
        </p:spPr>
        <p:txBody>
          <a:bodyPr/>
          <a:lstStyle/>
          <a:p>
            <a:r>
              <a:rPr lang="en-US"/>
              <a:t>Browsing a Data Cube</a:t>
            </a:r>
          </a:p>
        </p:txBody>
      </p:sp>
    </p:spTree>
    <p:extLst>
      <p:ext uri="{BB962C8B-B14F-4D97-AF65-F5344CB8AC3E}">
        <p14:creationId xmlns:p14="http://schemas.microsoft.com/office/powerpoint/2010/main" val="181578580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altLang="en-US" smtClean="0"/>
              <a:t>OLTP vs Data warehouse</a:t>
            </a:r>
          </a:p>
        </p:txBody>
      </p:sp>
      <p:sp>
        <p:nvSpPr>
          <p:cNvPr id="23555" name="Rectangle 5"/>
          <p:cNvSpPr>
            <a:spLocks noGrp="1" noChangeArrowheads="1"/>
          </p:cNvSpPr>
          <p:nvPr>
            <p:ph type="body" sz="half" idx="1"/>
          </p:nvPr>
        </p:nvSpPr>
        <p:spPr>
          <a:xfrm>
            <a:off x="457200" y="1600200"/>
            <a:ext cx="2895600" cy="4530725"/>
          </a:xfrm>
        </p:spPr>
        <p:txBody>
          <a:bodyPr/>
          <a:lstStyle/>
          <a:p>
            <a:pPr algn="ctr">
              <a:lnSpc>
                <a:spcPct val="80000"/>
              </a:lnSpc>
              <a:buFont typeface="Wingdings" panose="05000000000000000000" pitchFamily="2" charset="2"/>
              <a:buNone/>
            </a:pPr>
            <a:r>
              <a:rPr lang="en-US" altLang="en-US" sz="1600" smtClean="0"/>
              <a:t>Characteristic</a:t>
            </a:r>
          </a:p>
          <a:p>
            <a:pPr>
              <a:lnSpc>
                <a:spcPct val="80000"/>
              </a:lnSpc>
            </a:pPr>
            <a:endParaRPr lang="en-US" altLang="en-US" sz="1600" smtClean="0"/>
          </a:p>
          <a:p>
            <a:pPr>
              <a:lnSpc>
                <a:spcPct val="80000"/>
              </a:lnSpc>
            </a:pPr>
            <a:r>
              <a:rPr lang="en-US" altLang="en-US" sz="1600" smtClean="0"/>
              <a:t>Analytical capabilities</a:t>
            </a:r>
          </a:p>
          <a:p>
            <a:pPr>
              <a:lnSpc>
                <a:spcPct val="80000"/>
              </a:lnSpc>
            </a:pPr>
            <a:r>
              <a:rPr lang="en-US" altLang="en-US" sz="1600" smtClean="0"/>
              <a:t>Data for a single session</a:t>
            </a:r>
          </a:p>
          <a:p>
            <a:pPr>
              <a:lnSpc>
                <a:spcPct val="80000"/>
              </a:lnSpc>
            </a:pPr>
            <a:r>
              <a:rPr lang="en-US" altLang="en-US" sz="1600" smtClean="0"/>
              <a:t>Size of result set</a:t>
            </a:r>
          </a:p>
          <a:p>
            <a:pPr>
              <a:lnSpc>
                <a:spcPct val="80000"/>
              </a:lnSpc>
            </a:pPr>
            <a:r>
              <a:rPr lang="en-US" altLang="en-US" sz="1600" smtClean="0"/>
              <a:t>Response time</a:t>
            </a:r>
          </a:p>
          <a:p>
            <a:pPr>
              <a:lnSpc>
                <a:spcPct val="80000"/>
              </a:lnSpc>
            </a:pPr>
            <a:r>
              <a:rPr lang="en-US" altLang="en-US" sz="1600" smtClean="0"/>
              <a:t>Data granularity</a:t>
            </a:r>
          </a:p>
          <a:p>
            <a:pPr>
              <a:lnSpc>
                <a:spcPct val="80000"/>
              </a:lnSpc>
            </a:pPr>
            <a:r>
              <a:rPr lang="en-US" altLang="en-US" sz="1600" smtClean="0"/>
              <a:t>Data currency</a:t>
            </a:r>
          </a:p>
          <a:p>
            <a:pPr>
              <a:lnSpc>
                <a:spcPct val="80000"/>
              </a:lnSpc>
            </a:pPr>
            <a:r>
              <a:rPr lang="en-US" altLang="en-US" sz="1600" smtClean="0"/>
              <a:t>Access method</a:t>
            </a:r>
          </a:p>
          <a:p>
            <a:pPr>
              <a:lnSpc>
                <a:spcPct val="80000"/>
              </a:lnSpc>
            </a:pPr>
            <a:r>
              <a:rPr lang="en-US" altLang="en-US" sz="1600" smtClean="0"/>
              <a:t>Basic motivation</a:t>
            </a:r>
          </a:p>
          <a:p>
            <a:pPr>
              <a:lnSpc>
                <a:spcPct val="80000"/>
              </a:lnSpc>
            </a:pPr>
            <a:endParaRPr lang="en-US" altLang="en-US" sz="1600" smtClean="0"/>
          </a:p>
          <a:p>
            <a:pPr>
              <a:lnSpc>
                <a:spcPct val="80000"/>
              </a:lnSpc>
            </a:pPr>
            <a:r>
              <a:rPr lang="en-US" altLang="en-US" sz="1600" smtClean="0"/>
              <a:t>Data model</a:t>
            </a:r>
          </a:p>
          <a:p>
            <a:pPr>
              <a:lnSpc>
                <a:spcPct val="80000"/>
              </a:lnSpc>
            </a:pPr>
            <a:endParaRPr lang="en-US" altLang="en-US" sz="1600" smtClean="0"/>
          </a:p>
          <a:p>
            <a:pPr>
              <a:lnSpc>
                <a:spcPct val="80000"/>
              </a:lnSpc>
            </a:pPr>
            <a:r>
              <a:rPr lang="en-US" altLang="en-US" sz="1600" smtClean="0"/>
              <a:t>Optimization of database</a:t>
            </a:r>
          </a:p>
          <a:p>
            <a:pPr>
              <a:lnSpc>
                <a:spcPct val="80000"/>
              </a:lnSpc>
            </a:pPr>
            <a:r>
              <a:rPr lang="en-US" altLang="en-US" sz="1600" smtClean="0"/>
              <a:t>Update frequency</a:t>
            </a:r>
          </a:p>
          <a:p>
            <a:pPr>
              <a:lnSpc>
                <a:spcPct val="80000"/>
              </a:lnSpc>
            </a:pPr>
            <a:r>
              <a:rPr lang="en-US" altLang="en-US" sz="1600" smtClean="0"/>
              <a:t>Scope of user interaction</a:t>
            </a:r>
          </a:p>
        </p:txBody>
      </p:sp>
      <p:sp>
        <p:nvSpPr>
          <p:cNvPr id="23556" name="Rectangle 6"/>
          <p:cNvSpPr>
            <a:spLocks noGrp="1" noChangeArrowheads="1"/>
          </p:cNvSpPr>
          <p:nvPr>
            <p:ph type="body" sz="half" idx="2"/>
          </p:nvPr>
        </p:nvSpPr>
        <p:spPr>
          <a:xfrm>
            <a:off x="3657600" y="1600200"/>
            <a:ext cx="2514600" cy="4530725"/>
          </a:xfrm>
        </p:spPr>
        <p:txBody>
          <a:bodyPr/>
          <a:lstStyle/>
          <a:p>
            <a:pPr lvl="1">
              <a:lnSpc>
                <a:spcPct val="80000"/>
              </a:lnSpc>
              <a:buFontTx/>
              <a:buNone/>
            </a:pPr>
            <a:r>
              <a:rPr lang="en-US" altLang="en-US" sz="1600" smtClean="0"/>
              <a:t> OLTP Systems</a:t>
            </a:r>
          </a:p>
          <a:p>
            <a:pPr lvl="1">
              <a:lnSpc>
                <a:spcPct val="80000"/>
              </a:lnSpc>
            </a:pPr>
            <a:endParaRPr lang="en-US" altLang="en-US" sz="1600" smtClean="0"/>
          </a:p>
          <a:p>
            <a:pPr lvl="1">
              <a:lnSpc>
                <a:spcPct val="80000"/>
              </a:lnSpc>
            </a:pPr>
            <a:r>
              <a:rPr lang="en-US" altLang="en-US" sz="1600" smtClean="0"/>
              <a:t>Very low</a:t>
            </a:r>
          </a:p>
          <a:p>
            <a:pPr lvl="1">
              <a:lnSpc>
                <a:spcPct val="80000"/>
              </a:lnSpc>
            </a:pPr>
            <a:r>
              <a:rPr lang="en-US" altLang="en-US" sz="1600" smtClean="0"/>
              <a:t>Very limited</a:t>
            </a:r>
          </a:p>
          <a:p>
            <a:pPr lvl="1">
              <a:lnSpc>
                <a:spcPct val="80000"/>
              </a:lnSpc>
            </a:pPr>
            <a:r>
              <a:rPr lang="en-US" altLang="en-US" sz="1600" smtClean="0"/>
              <a:t>Small</a:t>
            </a:r>
          </a:p>
          <a:p>
            <a:pPr lvl="1">
              <a:lnSpc>
                <a:spcPct val="80000"/>
              </a:lnSpc>
            </a:pPr>
            <a:r>
              <a:rPr lang="en-US" altLang="en-US" sz="1600" smtClean="0"/>
              <a:t>Very fast</a:t>
            </a:r>
          </a:p>
          <a:p>
            <a:pPr lvl="1">
              <a:lnSpc>
                <a:spcPct val="80000"/>
              </a:lnSpc>
            </a:pPr>
            <a:r>
              <a:rPr lang="en-US" altLang="en-US" sz="1600" smtClean="0"/>
              <a:t>Detail</a:t>
            </a:r>
          </a:p>
          <a:p>
            <a:pPr lvl="1">
              <a:lnSpc>
                <a:spcPct val="80000"/>
              </a:lnSpc>
            </a:pPr>
            <a:r>
              <a:rPr lang="en-US" altLang="en-US" sz="1600" smtClean="0"/>
              <a:t>Current</a:t>
            </a:r>
          </a:p>
          <a:p>
            <a:pPr lvl="1">
              <a:lnSpc>
                <a:spcPct val="80000"/>
              </a:lnSpc>
            </a:pPr>
            <a:r>
              <a:rPr lang="en-US" altLang="en-US" sz="1600" smtClean="0"/>
              <a:t>Predefined</a:t>
            </a:r>
          </a:p>
          <a:p>
            <a:pPr lvl="1">
              <a:lnSpc>
                <a:spcPct val="80000"/>
              </a:lnSpc>
            </a:pPr>
            <a:r>
              <a:rPr lang="en-US" altLang="en-US" sz="1600" smtClean="0"/>
              <a:t>Collect and input data</a:t>
            </a:r>
            <a:endParaRPr lang="en-US" altLang="en-US" sz="1400" smtClean="0"/>
          </a:p>
          <a:p>
            <a:pPr lvl="1">
              <a:lnSpc>
                <a:spcPct val="80000"/>
              </a:lnSpc>
            </a:pPr>
            <a:r>
              <a:rPr lang="en-US" altLang="en-US" sz="1600" smtClean="0"/>
              <a:t>Design for data updates</a:t>
            </a:r>
          </a:p>
          <a:p>
            <a:pPr lvl="1">
              <a:lnSpc>
                <a:spcPct val="80000"/>
              </a:lnSpc>
            </a:pPr>
            <a:r>
              <a:rPr lang="en-US" altLang="en-US" sz="1600" smtClean="0"/>
              <a:t>For transactions</a:t>
            </a:r>
          </a:p>
          <a:p>
            <a:pPr lvl="1">
              <a:lnSpc>
                <a:spcPct val="80000"/>
              </a:lnSpc>
            </a:pPr>
            <a:r>
              <a:rPr lang="en-US" altLang="en-US" sz="1600" smtClean="0"/>
              <a:t>Very frequent</a:t>
            </a:r>
          </a:p>
          <a:p>
            <a:pPr lvl="1">
              <a:lnSpc>
                <a:spcPct val="80000"/>
              </a:lnSpc>
            </a:pPr>
            <a:r>
              <a:rPr lang="en-US" altLang="en-US" sz="1600" smtClean="0"/>
              <a:t>Single transactions</a:t>
            </a:r>
          </a:p>
        </p:txBody>
      </p:sp>
      <p:sp>
        <p:nvSpPr>
          <p:cNvPr id="23557" name="Rectangle 7"/>
          <p:cNvSpPr>
            <a:spLocks noChangeArrowheads="1"/>
          </p:cNvSpPr>
          <p:nvPr/>
        </p:nvSpPr>
        <p:spPr bwMode="auto">
          <a:xfrm>
            <a:off x="6400800" y="1600200"/>
            <a:ext cx="27432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1600"/>
              <a:t>         Data Warehouse</a:t>
            </a:r>
          </a:p>
          <a:p>
            <a:pPr>
              <a:buFontTx/>
              <a:buChar char="•"/>
            </a:pPr>
            <a:endParaRPr lang="en-US" altLang="en-US" sz="1600"/>
          </a:p>
          <a:p>
            <a:pPr>
              <a:buFontTx/>
              <a:buChar char="•"/>
            </a:pPr>
            <a:r>
              <a:rPr lang="en-US" altLang="en-US" sz="1600"/>
              <a:t>Moderate</a:t>
            </a:r>
          </a:p>
          <a:p>
            <a:pPr>
              <a:buFontTx/>
              <a:buChar char="•"/>
            </a:pPr>
            <a:r>
              <a:rPr lang="en-US" altLang="en-US" sz="1600"/>
              <a:t> Small to medium size</a:t>
            </a:r>
          </a:p>
          <a:p>
            <a:pPr>
              <a:buFontTx/>
              <a:buChar char="•"/>
            </a:pPr>
            <a:r>
              <a:rPr lang="en-US" altLang="en-US" sz="1600"/>
              <a:t> Large</a:t>
            </a:r>
          </a:p>
          <a:p>
            <a:pPr>
              <a:buFontTx/>
              <a:buChar char="•"/>
            </a:pPr>
            <a:r>
              <a:rPr lang="en-US" altLang="en-US" sz="1600"/>
              <a:t> Fast to moderate</a:t>
            </a:r>
          </a:p>
          <a:p>
            <a:pPr>
              <a:buFontTx/>
              <a:buChar char="•"/>
            </a:pPr>
            <a:r>
              <a:rPr lang="en-US" altLang="en-US" sz="1600"/>
              <a:t> Detail and summary</a:t>
            </a:r>
          </a:p>
          <a:p>
            <a:pPr>
              <a:buFontTx/>
              <a:buChar char="•"/>
            </a:pPr>
            <a:r>
              <a:rPr lang="en-US" altLang="en-US" sz="1600"/>
              <a:t> Current and historical</a:t>
            </a:r>
          </a:p>
          <a:p>
            <a:pPr>
              <a:buFontTx/>
              <a:buChar char="•"/>
            </a:pPr>
            <a:r>
              <a:rPr lang="en-US" altLang="en-US" sz="1600"/>
              <a:t> Predefined and ad hoc</a:t>
            </a:r>
          </a:p>
          <a:p>
            <a:pPr>
              <a:buFontTx/>
              <a:buChar char="•"/>
            </a:pPr>
            <a:r>
              <a:rPr lang="en-US" altLang="en-US" sz="1600"/>
              <a:t> Provide information</a:t>
            </a:r>
          </a:p>
          <a:p>
            <a:endParaRPr lang="en-US" altLang="en-US" sz="1600"/>
          </a:p>
          <a:p>
            <a:pPr>
              <a:buFontTx/>
              <a:buChar char="•"/>
            </a:pPr>
            <a:r>
              <a:rPr lang="en-US" altLang="en-US" sz="1600"/>
              <a:t> Design for queries</a:t>
            </a:r>
          </a:p>
          <a:p>
            <a:pPr>
              <a:buFontTx/>
              <a:buChar char="•"/>
            </a:pPr>
            <a:r>
              <a:rPr lang="en-US" altLang="en-US" sz="1600"/>
              <a:t> For analysis</a:t>
            </a:r>
          </a:p>
          <a:p>
            <a:pPr>
              <a:buFontTx/>
              <a:buChar char="•"/>
            </a:pPr>
            <a:r>
              <a:rPr lang="en-US" altLang="en-US" sz="1600"/>
              <a:t> Generally read-only</a:t>
            </a:r>
          </a:p>
          <a:p>
            <a:endParaRPr lang="en-US" altLang="en-US" sz="1600"/>
          </a:p>
          <a:p>
            <a:pPr>
              <a:buFontTx/>
              <a:buChar char="•"/>
            </a:pPr>
            <a:r>
              <a:rPr lang="en-US" altLang="en-US" sz="1600"/>
              <a:t> Throughout data content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OLAP Operation </a:t>
            </a:r>
          </a:p>
        </p:txBody>
      </p:sp>
      <p:sp>
        <p:nvSpPr>
          <p:cNvPr id="13315" name="Rectangle 3"/>
          <p:cNvSpPr>
            <a:spLocks noGrp="1" noChangeArrowheads="1"/>
          </p:cNvSpPr>
          <p:nvPr>
            <p:ph type="body" idx="1"/>
          </p:nvPr>
        </p:nvSpPr>
        <p:spPr/>
        <p:txBody>
          <a:bodyPr/>
          <a:lstStyle/>
          <a:p>
            <a:r>
              <a:rPr lang="en-US" sz="2800"/>
              <a:t>So, how are </a:t>
            </a:r>
            <a:r>
              <a:rPr lang="en-US" sz="2800" i="1"/>
              <a:t>concept hierarchies </a:t>
            </a:r>
            <a:r>
              <a:rPr lang="en-US" sz="2800"/>
              <a:t>useful in OLAP?</a:t>
            </a:r>
          </a:p>
          <a:p>
            <a:endParaRPr lang="en-US" sz="2800"/>
          </a:p>
          <a:p>
            <a:r>
              <a:rPr lang="en-US" sz="2800"/>
              <a:t>In the multidimensional model, data are organized into multiple dimensions,</a:t>
            </a:r>
          </a:p>
          <a:p>
            <a:endParaRPr lang="en-US" sz="2800"/>
          </a:p>
          <a:p>
            <a:r>
              <a:rPr lang="en-US" sz="2800"/>
              <a:t>And each dimension contains multiple levels of abstraction defined by concept hierarchies</a:t>
            </a:r>
          </a:p>
        </p:txBody>
      </p:sp>
    </p:spTree>
    <p:extLst>
      <p:ext uri="{BB962C8B-B14F-4D97-AF65-F5344CB8AC3E}">
        <p14:creationId xmlns:p14="http://schemas.microsoft.com/office/powerpoint/2010/main" val="318590710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p>
        </p:txBody>
      </p:sp>
      <p:sp>
        <p:nvSpPr>
          <p:cNvPr id="14339" name="Rectangle 3"/>
          <p:cNvSpPr>
            <a:spLocks noGrp="1" noChangeArrowheads="1"/>
          </p:cNvSpPr>
          <p:nvPr>
            <p:ph type="body" idx="1"/>
          </p:nvPr>
        </p:nvSpPr>
        <p:spPr/>
        <p:txBody>
          <a:bodyPr/>
          <a:lstStyle/>
          <a:p>
            <a:endParaRPr lang="en-US"/>
          </a:p>
        </p:txBody>
      </p:sp>
      <p:pic>
        <p:nvPicPr>
          <p:cNvPr id="1434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213830627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Typical OLAP Operations</a:t>
            </a:r>
          </a:p>
        </p:txBody>
      </p:sp>
      <p:sp>
        <p:nvSpPr>
          <p:cNvPr id="15363" name="Rectangle 3"/>
          <p:cNvSpPr>
            <a:spLocks noGrp="1" noChangeArrowheads="1"/>
          </p:cNvSpPr>
          <p:nvPr>
            <p:ph type="body" idx="1"/>
          </p:nvPr>
        </p:nvSpPr>
        <p:spPr/>
        <p:txBody>
          <a:bodyPr/>
          <a:lstStyle/>
          <a:p>
            <a:r>
              <a:rPr lang="en-US" sz="2800">
                <a:solidFill>
                  <a:schemeClr val="hlink"/>
                </a:solidFill>
              </a:rPr>
              <a:t>Roll up (drill-up):</a:t>
            </a:r>
            <a:r>
              <a:rPr lang="en-US" sz="2800"/>
              <a:t> summarize data</a:t>
            </a:r>
          </a:p>
          <a:p>
            <a:pPr lvl="1"/>
            <a:r>
              <a:rPr lang="en-US" i="1"/>
              <a:t>by climbing up hierarchy or by dimension reduction</a:t>
            </a:r>
            <a:endParaRPr lang="en-US"/>
          </a:p>
          <a:p>
            <a:endParaRPr lang="en-US"/>
          </a:p>
          <a:p>
            <a:r>
              <a:rPr lang="en-US" sz="2800">
                <a:solidFill>
                  <a:schemeClr val="hlink"/>
                </a:solidFill>
              </a:rPr>
              <a:t>Drill down (roll down):</a:t>
            </a:r>
            <a:r>
              <a:rPr lang="en-US" sz="2800"/>
              <a:t> reverse of roll-up</a:t>
            </a:r>
          </a:p>
          <a:p>
            <a:pPr lvl="1"/>
            <a:r>
              <a:rPr lang="en-US" i="1"/>
              <a:t>from higher level summary to lower level summary or detailed data, or introducing new dimensions</a:t>
            </a:r>
          </a:p>
          <a:p>
            <a:endParaRPr lang="en-US"/>
          </a:p>
        </p:txBody>
      </p:sp>
    </p:spTree>
    <p:extLst>
      <p:ext uri="{BB962C8B-B14F-4D97-AF65-F5344CB8AC3E}">
        <p14:creationId xmlns:p14="http://schemas.microsoft.com/office/powerpoint/2010/main" val="35182042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Typical OLAP Operations</a:t>
            </a:r>
          </a:p>
        </p:txBody>
      </p:sp>
      <p:sp>
        <p:nvSpPr>
          <p:cNvPr id="16387" name="Rectangle 3"/>
          <p:cNvSpPr>
            <a:spLocks noGrp="1" noChangeArrowheads="1"/>
          </p:cNvSpPr>
          <p:nvPr>
            <p:ph type="body" idx="1"/>
          </p:nvPr>
        </p:nvSpPr>
        <p:spPr/>
        <p:txBody>
          <a:bodyPr/>
          <a:lstStyle/>
          <a:p>
            <a:r>
              <a:rPr lang="en-US" sz="2800">
                <a:solidFill>
                  <a:schemeClr val="hlink"/>
                </a:solidFill>
              </a:rPr>
              <a:t>Slice and dice:</a:t>
            </a:r>
            <a:r>
              <a:rPr lang="en-US" sz="2800"/>
              <a:t> </a:t>
            </a:r>
            <a:r>
              <a:rPr lang="en-US" i="1"/>
              <a:t>project and select</a:t>
            </a:r>
            <a:r>
              <a:rPr lang="en-US"/>
              <a:t> </a:t>
            </a:r>
          </a:p>
          <a:p>
            <a:endParaRPr lang="en-US"/>
          </a:p>
          <a:p>
            <a:r>
              <a:rPr lang="en-US" sz="2800">
                <a:solidFill>
                  <a:schemeClr val="hlink"/>
                </a:solidFill>
              </a:rPr>
              <a:t>Pivot (rotate):</a:t>
            </a:r>
            <a:r>
              <a:rPr lang="en-US" sz="2800"/>
              <a:t> </a:t>
            </a:r>
          </a:p>
          <a:p>
            <a:pPr lvl="1"/>
            <a:r>
              <a:rPr lang="en-US" i="1"/>
              <a:t>reorient the cube, visualization, 3D to series of 2D planes</a:t>
            </a:r>
          </a:p>
        </p:txBody>
      </p:sp>
    </p:spTree>
    <p:extLst>
      <p:ext uri="{BB962C8B-B14F-4D97-AF65-F5344CB8AC3E}">
        <p14:creationId xmlns:p14="http://schemas.microsoft.com/office/powerpoint/2010/main" val="42570774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Multidimensional Data</a:t>
            </a:r>
          </a:p>
        </p:txBody>
      </p:sp>
      <p:sp>
        <p:nvSpPr>
          <p:cNvPr id="9219" name="Rectangle 3"/>
          <p:cNvSpPr>
            <a:spLocks noChangeArrowheads="1"/>
          </p:cNvSpPr>
          <p:nvPr/>
        </p:nvSpPr>
        <p:spPr bwMode="auto">
          <a:xfrm>
            <a:off x="3505200" y="3352800"/>
            <a:ext cx="1981200" cy="1524000"/>
          </a:xfrm>
          <a:prstGeom prst="rect">
            <a:avLst/>
          </a:prstGeom>
          <a:noFill/>
          <a:ln w="9525">
            <a:noFill/>
            <a:miter lim="800000"/>
            <a:headEnd/>
            <a:tailEnd/>
          </a:ln>
          <a:effectLst/>
        </p:spPr>
        <p:txBody>
          <a:bodyPr wrap="none" anchor="ctr"/>
          <a:lstStyle/>
          <a:p>
            <a:endParaRPr lang="en-US"/>
          </a:p>
        </p:txBody>
      </p:sp>
      <p:sp>
        <p:nvSpPr>
          <p:cNvPr id="9220" name="Rectangle 4"/>
          <p:cNvSpPr>
            <a:spLocks noChangeArrowheads="1"/>
          </p:cNvSpPr>
          <p:nvPr/>
        </p:nvSpPr>
        <p:spPr bwMode="auto">
          <a:xfrm>
            <a:off x="3581400" y="2438400"/>
            <a:ext cx="1524000" cy="1981200"/>
          </a:xfrm>
          <a:prstGeom prst="rect">
            <a:avLst/>
          </a:prstGeom>
          <a:noFill/>
          <a:ln w="9525">
            <a:noFill/>
            <a:miter lim="800000"/>
            <a:headEnd/>
            <a:tailEnd/>
          </a:ln>
          <a:effectLst/>
        </p:spPr>
        <p:txBody>
          <a:bodyPr wrap="none" anchor="ctr"/>
          <a:lstStyle/>
          <a:p>
            <a:endParaRPr lang="en-US"/>
          </a:p>
        </p:txBody>
      </p:sp>
      <p:sp>
        <p:nvSpPr>
          <p:cNvPr id="9221" name="Rectangle 5"/>
          <p:cNvSpPr>
            <a:spLocks noChangeArrowheads="1"/>
          </p:cNvSpPr>
          <p:nvPr/>
        </p:nvSpPr>
        <p:spPr bwMode="auto">
          <a:xfrm>
            <a:off x="2743200" y="2667000"/>
            <a:ext cx="2590800" cy="22860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9222" name="Line 6"/>
          <p:cNvSpPr>
            <a:spLocks noChangeShapeType="1"/>
          </p:cNvSpPr>
          <p:nvPr/>
        </p:nvSpPr>
        <p:spPr bwMode="auto">
          <a:xfrm flipH="1">
            <a:off x="5334000" y="1981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3" name="Line 7"/>
          <p:cNvSpPr>
            <a:spLocks noChangeShapeType="1"/>
          </p:cNvSpPr>
          <p:nvPr/>
        </p:nvSpPr>
        <p:spPr bwMode="auto">
          <a:xfrm flipH="1">
            <a:off x="2743200" y="1981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4" name="Line 8"/>
          <p:cNvSpPr>
            <a:spLocks noChangeShapeType="1"/>
          </p:cNvSpPr>
          <p:nvPr/>
        </p:nvSpPr>
        <p:spPr bwMode="auto">
          <a:xfrm flipH="1">
            <a:off x="5334000" y="4267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5" name="Line 9"/>
          <p:cNvSpPr>
            <a:spLocks noChangeShapeType="1"/>
          </p:cNvSpPr>
          <p:nvPr/>
        </p:nvSpPr>
        <p:spPr bwMode="auto">
          <a:xfrm>
            <a:off x="3276600" y="2667000"/>
            <a:ext cx="0" cy="76200"/>
          </a:xfrm>
          <a:prstGeom prst="line">
            <a:avLst/>
          </a:prstGeom>
          <a:noFill/>
          <a:ln w="9525">
            <a:noFill/>
            <a:round/>
            <a:headEnd/>
            <a:tailEnd/>
          </a:ln>
          <a:effectLst/>
        </p:spPr>
        <p:txBody>
          <a:bodyPr wrap="none" anchor="ctr"/>
          <a:lstStyle/>
          <a:p>
            <a:endParaRPr lang="en-US"/>
          </a:p>
        </p:txBody>
      </p:sp>
      <p:sp>
        <p:nvSpPr>
          <p:cNvPr id="9226" name="Line 10"/>
          <p:cNvSpPr>
            <a:spLocks noChangeShapeType="1"/>
          </p:cNvSpPr>
          <p:nvPr/>
        </p:nvSpPr>
        <p:spPr bwMode="auto">
          <a:xfrm flipH="1">
            <a:off x="4038600" y="1981200"/>
            <a:ext cx="609600" cy="685800"/>
          </a:xfrm>
          <a:prstGeom prst="line">
            <a:avLst/>
          </a:prstGeom>
          <a:noFill/>
          <a:ln w="9525">
            <a:solidFill>
              <a:schemeClr val="tx1"/>
            </a:solidFill>
            <a:round/>
            <a:headEnd/>
            <a:tailEnd/>
          </a:ln>
          <a:effectLst/>
        </p:spPr>
        <p:txBody>
          <a:bodyPr wrap="none" anchor="ctr"/>
          <a:lstStyle/>
          <a:p>
            <a:endParaRPr lang="en-US"/>
          </a:p>
        </p:txBody>
      </p:sp>
      <p:sp>
        <p:nvSpPr>
          <p:cNvPr id="9227" name="Rectangle 11"/>
          <p:cNvSpPr>
            <a:spLocks noChangeArrowheads="1"/>
          </p:cNvSpPr>
          <p:nvPr/>
        </p:nvSpPr>
        <p:spPr bwMode="auto">
          <a:xfrm>
            <a:off x="2743200" y="2667000"/>
            <a:ext cx="1295400" cy="2286000"/>
          </a:xfrm>
          <a:prstGeom prst="rect">
            <a:avLst/>
          </a:prstGeom>
          <a:noFill/>
          <a:ln w="9525">
            <a:solidFill>
              <a:schemeClr val="tx1"/>
            </a:solidFill>
            <a:miter lim="800000"/>
            <a:headEnd/>
            <a:tailEnd/>
          </a:ln>
          <a:effectLst/>
        </p:spPr>
        <p:txBody>
          <a:bodyPr wrap="none" anchor="ctr"/>
          <a:lstStyle/>
          <a:p>
            <a:endParaRPr lang="en-US"/>
          </a:p>
        </p:txBody>
      </p:sp>
      <p:sp>
        <p:nvSpPr>
          <p:cNvPr id="9228" name="Rectangle 12"/>
          <p:cNvSpPr>
            <a:spLocks noChangeArrowheads="1"/>
          </p:cNvSpPr>
          <p:nvPr/>
        </p:nvSpPr>
        <p:spPr bwMode="auto">
          <a:xfrm>
            <a:off x="2743200" y="2667000"/>
            <a:ext cx="2590800" cy="1219200"/>
          </a:xfrm>
          <a:prstGeom prst="rect">
            <a:avLst/>
          </a:prstGeom>
          <a:noFill/>
          <a:ln w="9525">
            <a:solidFill>
              <a:schemeClr val="tx1"/>
            </a:solidFill>
            <a:miter lim="800000"/>
            <a:headEnd/>
            <a:tailEnd/>
          </a:ln>
          <a:effectLst/>
        </p:spPr>
        <p:txBody>
          <a:bodyPr wrap="none" anchor="ctr"/>
          <a:lstStyle/>
          <a:p>
            <a:endParaRPr lang="en-US"/>
          </a:p>
        </p:txBody>
      </p:sp>
      <p:sp>
        <p:nvSpPr>
          <p:cNvPr id="9229" name="Rectangle 13"/>
          <p:cNvSpPr>
            <a:spLocks noChangeArrowheads="1"/>
          </p:cNvSpPr>
          <p:nvPr/>
        </p:nvSpPr>
        <p:spPr bwMode="auto">
          <a:xfrm>
            <a:off x="3352800" y="3276600"/>
            <a:ext cx="1295400" cy="1143000"/>
          </a:xfrm>
          <a:prstGeom prst="rect">
            <a:avLst/>
          </a:prstGeom>
          <a:noFill/>
          <a:ln w="9525">
            <a:solidFill>
              <a:schemeClr val="tx1"/>
            </a:solidFill>
            <a:miter lim="800000"/>
            <a:headEnd/>
            <a:tailEnd/>
          </a:ln>
          <a:effectLst/>
        </p:spPr>
        <p:txBody>
          <a:bodyPr wrap="none" anchor="ctr"/>
          <a:lstStyle/>
          <a:p>
            <a:endParaRPr lang="en-US"/>
          </a:p>
        </p:txBody>
      </p:sp>
      <p:sp>
        <p:nvSpPr>
          <p:cNvPr id="9230" name="Line 14"/>
          <p:cNvSpPr>
            <a:spLocks noChangeShapeType="1"/>
          </p:cNvSpPr>
          <p:nvPr/>
        </p:nvSpPr>
        <p:spPr bwMode="auto">
          <a:xfrm>
            <a:off x="3352800" y="2667000"/>
            <a:ext cx="0" cy="2286000"/>
          </a:xfrm>
          <a:prstGeom prst="line">
            <a:avLst/>
          </a:prstGeom>
          <a:noFill/>
          <a:ln w="9525">
            <a:solidFill>
              <a:schemeClr val="tx1"/>
            </a:solidFill>
            <a:round/>
            <a:headEnd/>
            <a:tailEnd/>
          </a:ln>
          <a:effectLst/>
        </p:spPr>
        <p:txBody>
          <a:bodyPr wrap="none" anchor="ctr"/>
          <a:lstStyle/>
          <a:p>
            <a:endParaRPr lang="en-US"/>
          </a:p>
        </p:txBody>
      </p:sp>
      <p:sp>
        <p:nvSpPr>
          <p:cNvPr id="9231" name="Line 15"/>
          <p:cNvSpPr>
            <a:spLocks noChangeShapeType="1"/>
          </p:cNvSpPr>
          <p:nvPr/>
        </p:nvSpPr>
        <p:spPr bwMode="auto">
          <a:xfrm>
            <a:off x="4648200" y="2667000"/>
            <a:ext cx="0" cy="2286000"/>
          </a:xfrm>
          <a:prstGeom prst="line">
            <a:avLst/>
          </a:prstGeom>
          <a:noFill/>
          <a:ln w="9525">
            <a:solidFill>
              <a:schemeClr val="tx1"/>
            </a:solidFill>
            <a:round/>
            <a:headEnd/>
            <a:tailEnd/>
          </a:ln>
          <a:effectLst/>
        </p:spPr>
        <p:txBody>
          <a:bodyPr wrap="none" anchor="ctr"/>
          <a:lstStyle/>
          <a:p>
            <a:endParaRPr lang="en-US"/>
          </a:p>
        </p:txBody>
      </p:sp>
      <p:sp>
        <p:nvSpPr>
          <p:cNvPr id="9232" name="Line 16"/>
          <p:cNvSpPr>
            <a:spLocks noChangeShapeType="1"/>
          </p:cNvSpPr>
          <p:nvPr/>
        </p:nvSpPr>
        <p:spPr bwMode="auto">
          <a:xfrm>
            <a:off x="3505200" y="1981200"/>
            <a:ext cx="2590800" cy="0"/>
          </a:xfrm>
          <a:prstGeom prst="line">
            <a:avLst/>
          </a:prstGeom>
          <a:noFill/>
          <a:ln w="9525">
            <a:solidFill>
              <a:schemeClr val="tx1"/>
            </a:solidFill>
            <a:round/>
            <a:headEnd/>
            <a:tailEnd/>
          </a:ln>
          <a:effectLst/>
        </p:spPr>
        <p:txBody>
          <a:bodyPr wrap="none" anchor="ctr"/>
          <a:lstStyle/>
          <a:p>
            <a:endParaRPr lang="en-US"/>
          </a:p>
        </p:txBody>
      </p:sp>
      <p:sp>
        <p:nvSpPr>
          <p:cNvPr id="9233" name="Line 17"/>
          <p:cNvSpPr>
            <a:spLocks noChangeShapeType="1"/>
          </p:cNvSpPr>
          <p:nvPr/>
        </p:nvSpPr>
        <p:spPr bwMode="auto">
          <a:xfrm>
            <a:off x="6096000" y="1981200"/>
            <a:ext cx="0" cy="2286000"/>
          </a:xfrm>
          <a:prstGeom prst="line">
            <a:avLst/>
          </a:prstGeom>
          <a:noFill/>
          <a:ln w="9525">
            <a:solidFill>
              <a:schemeClr val="tx1"/>
            </a:solidFill>
            <a:round/>
            <a:headEnd/>
            <a:tailEnd/>
          </a:ln>
          <a:effectLst/>
        </p:spPr>
        <p:txBody>
          <a:bodyPr wrap="none" anchor="ctr"/>
          <a:lstStyle/>
          <a:p>
            <a:endParaRPr lang="en-US"/>
          </a:p>
        </p:txBody>
      </p:sp>
      <p:sp>
        <p:nvSpPr>
          <p:cNvPr id="9234" name="Rectangle 18"/>
          <p:cNvSpPr>
            <a:spLocks noChangeArrowheads="1"/>
          </p:cNvSpPr>
          <p:nvPr/>
        </p:nvSpPr>
        <p:spPr bwMode="auto">
          <a:xfrm>
            <a:off x="2743200" y="3276600"/>
            <a:ext cx="2590800" cy="1143000"/>
          </a:xfrm>
          <a:prstGeom prst="rect">
            <a:avLst/>
          </a:prstGeom>
          <a:noFill/>
          <a:ln w="9525">
            <a:noFill/>
            <a:miter lim="800000"/>
            <a:headEnd/>
            <a:tailEnd/>
          </a:ln>
          <a:effectLst/>
        </p:spPr>
        <p:txBody>
          <a:bodyPr wrap="none" anchor="ctr"/>
          <a:lstStyle/>
          <a:p>
            <a:endParaRPr lang="en-US"/>
          </a:p>
        </p:txBody>
      </p:sp>
      <p:sp>
        <p:nvSpPr>
          <p:cNvPr id="9235" name="Rectangle 19"/>
          <p:cNvSpPr>
            <a:spLocks noChangeArrowheads="1"/>
          </p:cNvSpPr>
          <p:nvPr/>
        </p:nvSpPr>
        <p:spPr bwMode="auto">
          <a:xfrm>
            <a:off x="2743200" y="3276600"/>
            <a:ext cx="2590800" cy="1143000"/>
          </a:xfrm>
          <a:prstGeom prst="rect">
            <a:avLst/>
          </a:prstGeom>
          <a:noFill/>
          <a:ln w="9525">
            <a:solidFill>
              <a:schemeClr val="tx1"/>
            </a:solidFill>
            <a:miter lim="800000"/>
            <a:headEnd/>
            <a:tailEnd/>
          </a:ln>
          <a:effectLst/>
        </p:spPr>
        <p:txBody>
          <a:bodyPr wrap="none" anchor="ctr"/>
          <a:lstStyle/>
          <a:p>
            <a:endParaRPr lang="en-US"/>
          </a:p>
        </p:txBody>
      </p:sp>
      <p:sp>
        <p:nvSpPr>
          <p:cNvPr id="9236" name="Text Box 20"/>
          <p:cNvSpPr txBox="1">
            <a:spLocks noChangeArrowheads="1"/>
          </p:cNvSpPr>
          <p:nvPr/>
        </p:nvSpPr>
        <p:spPr bwMode="auto">
          <a:xfrm>
            <a:off x="2895600" y="2803525"/>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10</a:t>
            </a:r>
          </a:p>
        </p:txBody>
      </p:sp>
      <p:sp>
        <p:nvSpPr>
          <p:cNvPr id="9237" name="Text Box 21"/>
          <p:cNvSpPr txBox="1">
            <a:spLocks noChangeArrowheads="1"/>
          </p:cNvSpPr>
          <p:nvPr/>
        </p:nvSpPr>
        <p:spPr bwMode="auto">
          <a:xfrm>
            <a:off x="2895600" y="34290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47</a:t>
            </a:r>
          </a:p>
        </p:txBody>
      </p:sp>
      <p:sp>
        <p:nvSpPr>
          <p:cNvPr id="9238" name="Text Box 22"/>
          <p:cNvSpPr txBox="1">
            <a:spLocks noChangeArrowheads="1"/>
          </p:cNvSpPr>
          <p:nvPr/>
        </p:nvSpPr>
        <p:spPr bwMode="auto">
          <a:xfrm>
            <a:off x="2895600" y="39624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30</a:t>
            </a:r>
          </a:p>
        </p:txBody>
      </p:sp>
      <p:sp>
        <p:nvSpPr>
          <p:cNvPr id="9239" name="Text Box 23"/>
          <p:cNvSpPr txBox="1">
            <a:spLocks noChangeArrowheads="1"/>
          </p:cNvSpPr>
          <p:nvPr/>
        </p:nvSpPr>
        <p:spPr bwMode="auto">
          <a:xfrm>
            <a:off x="2895600" y="44958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12</a:t>
            </a:r>
          </a:p>
        </p:txBody>
      </p:sp>
      <p:sp>
        <p:nvSpPr>
          <p:cNvPr id="9240" name="Text Box 24"/>
          <p:cNvSpPr txBox="1">
            <a:spLocks noChangeArrowheads="1"/>
          </p:cNvSpPr>
          <p:nvPr/>
        </p:nvSpPr>
        <p:spPr bwMode="auto">
          <a:xfrm>
            <a:off x="1524000" y="2667000"/>
            <a:ext cx="1066800" cy="2100263"/>
          </a:xfrm>
          <a:prstGeom prst="rect">
            <a:avLst/>
          </a:prstGeom>
          <a:noFill/>
          <a:ln w="9525">
            <a:noFill/>
            <a:miter lim="800000"/>
            <a:headEnd/>
            <a:tailEnd/>
          </a:ln>
          <a:effectLst/>
        </p:spPr>
        <p:txBody>
          <a:bodyPr anchor="b">
            <a:spAutoFit/>
          </a:bodyPr>
          <a:lstStyle/>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Juice</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Cola</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Milk </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Cream</a:t>
            </a:r>
          </a:p>
        </p:txBody>
      </p:sp>
      <p:sp>
        <p:nvSpPr>
          <p:cNvPr id="9241" name="Line 25"/>
          <p:cNvSpPr>
            <a:spLocks noChangeShapeType="1"/>
          </p:cNvSpPr>
          <p:nvPr/>
        </p:nvSpPr>
        <p:spPr bwMode="auto">
          <a:xfrm>
            <a:off x="3048000" y="2438400"/>
            <a:ext cx="2514600" cy="0"/>
          </a:xfrm>
          <a:prstGeom prst="line">
            <a:avLst/>
          </a:prstGeom>
          <a:noFill/>
          <a:ln w="9525">
            <a:solidFill>
              <a:schemeClr val="tx1"/>
            </a:solidFill>
            <a:round/>
            <a:headEnd/>
            <a:tailEnd/>
          </a:ln>
          <a:effectLst/>
        </p:spPr>
        <p:txBody>
          <a:bodyPr wrap="none" anchor="ctr"/>
          <a:lstStyle/>
          <a:p>
            <a:endParaRPr lang="en-US"/>
          </a:p>
        </p:txBody>
      </p:sp>
      <p:sp>
        <p:nvSpPr>
          <p:cNvPr id="9242" name="Line 26"/>
          <p:cNvSpPr>
            <a:spLocks noChangeShapeType="1"/>
          </p:cNvSpPr>
          <p:nvPr/>
        </p:nvSpPr>
        <p:spPr bwMode="auto">
          <a:xfrm>
            <a:off x="3200400" y="2209800"/>
            <a:ext cx="2667000" cy="0"/>
          </a:xfrm>
          <a:prstGeom prst="line">
            <a:avLst/>
          </a:prstGeom>
          <a:noFill/>
          <a:ln w="9525">
            <a:solidFill>
              <a:schemeClr val="tx1"/>
            </a:solidFill>
            <a:round/>
            <a:headEnd/>
            <a:tailEnd/>
          </a:ln>
          <a:effectLst/>
        </p:spPr>
        <p:txBody>
          <a:bodyPr wrap="none" anchor="ctr"/>
          <a:lstStyle/>
          <a:p>
            <a:endParaRPr lang="en-US"/>
          </a:p>
        </p:txBody>
      </p:sp>
      <p:sp>
        <p:nvSpPr>
          <p:cNvPr id="9243" name="Line 27"/>
          <p:cNvSpPr>
            <a:spLocks noChangeShapeType="1"/>
          </p:cNvSpPr>
          <p:nvPr/>
        </p:nvSpPr>
        <p:spPr bwMode="auto">
          <a:xfrm flipV="1">
            <a:off x="3352800" y="1981200"/>
            <a:ext cx="685800" cy="685800"/>
          </a:xfrm>
          <a:prstGeom prst="line">
            <a:avLst/>
          </a:prstGeom>
          <a:noFill/>
          <a:ln w="9525">
            <a:solidFill>
              <a:schemeClr val="tx1"/>
            </a:solidFill>
            <a:round/>
            <a:headEnd/>
            <a:tailEnd/>
          </a:ln>
          <a:effectLst/>
        </p:spPr>
        <p:txBody>
          <a:bodyPr wrap="none" anchor="ctr"/>
          <a:lstStyle/>
          <a:p>
            <a:endParaRPr lang="en-US"/>
          </a:p>
        </p:txBody>
      </p:sp>
      <p:sp>
        <p:nvSpPr>
          <p:cNvPr id="9244" name="Line 28"/>
          <p:cNvSpPr>
            <a:spLocks noChangeShapeType="1"/>
          </p:cNvSpPr>
          <p:nvPr/>
        </p:nvSpPr>
        <p:spPr bwMode="auto">
          <a:xfrm flipV="1">
            <a:off x="4724400" y="1981200"/>
            <a:ext cx="533400" cy="685800"/>
          </a:xfrm>
          <a:prstGeom prst="line">
            <a:avLst/>
          </a:prstGeom>
          <a:noFill/>
          <a:ln w="9525">
            <a:solidFill>
              <a:schemeClr val="tx1"/>
            </a:solidFill>
            <a:round/>
            <a:headEnd/>
            <a:tailEnd/>
          </a:ln>
          <a:effectLst/>
        </p:spPr>
        <p:txBody>
          <a:bodyPr wrap="none" anchor="ctr"/>
          <a:lstStyle/>
          <a:p>
            <a:endParaRPr lang="en-US"/>
          </a:p>
        </p:txBody>
      </p:sp>
      <p:sp>
        <p:nvSpPr>
          <p:cNvPr id="9245" name="Text Box 29"/>
          <p:cNvSpPr txBox="1">
            <a:spLocks noChangeArrowheads="1"/>
          </p:cNvSpPr>
          <p:nvPr/>
        </p:nvSpPr>
        <p:spPr bwMode="auto">
          <a:xfrm rot="2891953">
            <a:off x="2659063" y="1873250"/>
            <a:ext cx="1425575" cy="13112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NY</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LA</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SF</a:t>
            </a:r>
          </a:p>
        </p:txBody>
      </p:sp>
      <p:sp>
        <p:nvSpPr>
          <p:cNvPr id="9246" name="Text Box 30"/>
          <p:cNvSpPr txBox="1">
            <a:spLocks noChangeArrowheads="1"/>
          </p:cNvSpPr>
          <p:nvPr/>
        </p:nvSpPr>
        <p:spPr bwMode="auto">
          <a:xfrm>
            <a:off x="6858000" y="1525588"/>
            <a:ext cx="1752600" cy="3503612"/>
          </a:xfrm>
          <a:prstGeom prst="rect">
            <a:avLst/>
          </a:prstGeom>
          <a:noFill/>
          <a:ln w="9525">
            <a:noFill/>
            <a:miter lim="800000"/>
            <a:headEnd/>
            <a:tailEnd/>
          </a:ln>
          <a:effectLst/>
        </p:spPr>
        <p:txBody>
          <a:bodyPr anchor="b">
            <a:spAutoFit/>
          </a:bodyPr>
          <a:lstStyle/>
          <a:p>
            <a:pPr eaLnBrk="0" hangingPunct="0">
              <a:spcBef>
                <a:spcPct val="50000"/>
              </a:spcBef>
            </a:pPr>
            <a:r>
              <a:rPr kumimoji="1" lang="en-US" sz="3200">
                <a:solidFill>
                  <a:schemeClr val="tx2"/>
                </a:solidFill>
                <a:effectLst>
                  <a:outerShdw blurRad="38100" dist="38100" dir="2700000" algn="tl">
                    <a:srgbClr val="C0C0C0"/>
                  </a:outerShdw>
                </a:effectLst>
                <a:latin typeface="Impact" pitchFamily="34" charset="0"/>
              </a:rPr>
              <a:t>Sales Volume as a function of time, city and product</a:t>
            </a:r>
          </a:p>
        </p:txBody>
      </p:sp>
      <p:sp>
        <p:nvSpPr>
          <p:cNvPr id="9247" name="Text Box 31"/>
          <p:cNvSpPr txBox="1">
            <a:spLocks noChangeArrowheads="1"/>
          </p:cNvSpPr>
          <p:nvPr/>
        </p:nvSpPr>
        <p:spPr bwMode="auto">
          <a:xfrm>
            <a:off x="2743200" y="4967288"/>
            <a:ext cx="2514600" cy="519112"/>
          </a:xfrm>
          <a:prstGeom prst="rect">
            <a:avLst/>
          </a:prstGeom>
          <a:noFill/>
          <a:ln w="9525">
            <a:noFill/>
            <a:miter lim="800000"/>
            <a:headEnd/>
            <a:tailEnd/>
          </a:ln>
          <a:effectLst/>
        </p:spPr>
        <p:txBody>
          <a:bodyPr anchor="b">
            <a:spAutoFit/>
          </a:bodyPr>
          <a:lstStyle/>
          <a:p>
            <a:pPr eaLnBrk="0" hangingPunct="0">
              <a:spcBef>
                <a:spcPct val="50000"/>
              </a:spcBef>
            </a:pPr>
            <a:r>
              <a:rPr kumimoji="1" lang="en-US" sz="2800">
                <a:solidFill>
                  <a:schemeClr val="tx2"/>
                </a:solidFill>
                <a:effectLst>
                  <a:outerShdw blurRad="38100" dist="38100" dir="2700000" algn="tl">
                    <a:srgbClr val="C0C0C0"/>
                  </a:outerShdw>
                </a:effectLst>
                <a:latin typeface="Impact" pitchFamily="34" charset="0"/>
              </a:rPr>
              <a:t>3/1  3/2  3/3 3/4</a:t>
            </a:r>
          </a:p>
        </p:txBody>
      </p:sp>
      <p:sp>
        <p:nvSpPr>
          <p:cNvPr id="9248" name="Text Box 32"/>
          <p:cNvSpPr txBox="1">
            <a:spLocks noChangeArrowheads="1"/>
          </p:cNvSpPr>
          <p:nvPr/>
        </p:nvSpPr>
        <p:spPr bwMode="auto">
          <a:xfrm>
            <a:off x="3124200" y="5257800"/>
            <a:ext cx="1752600" cy="762000"/>
          </a:xfrm>
          <a:prstGeom prst="rect">
            <a:avLst/>
          </a:prstGeom>
          <a:noFill/>
          <a:ln w="9525">
            <a:noFill/>
            <a:miter lim="800000"/>
            <a:headEnd/>
            <a:tailEnd/>
          </a:ln>
          <a:effectLst/>
        </p:spPr>
        <p:txBody>
          <a:bodyPr anchor="b">
            <a:spAutoFit/>
          </a:bodyPr>
          <a:lstStyle/>
          <a:p>
            <a:pPr eaLnBrk="0" hangingPunct="0">
              <a:spcBef>
                <a:spcPct val="50000"/>
              </a:spcBef>
            </a:pPr>
            <a:r>
              <a:rPr kumimoji="1" lang="en-US" sz="4400">
                <a:solidFill>
                  <a:schemeClr val="tx2"/>
                </a:solidFill>
                <a:effectLst>
                  <a:outerShdw blurRad="38100" dist="38100" dir="2700000" algn="tl">
                    <a:srgbClr val="C0C0C0"/>
                  </a:outerShdw>
                </a:effectLst>
                <a:latin typeface="Impact" pitchFamily="34" charset="0"/>
              </a:rPr>
              <a:t>Date</a:t>
            </a:r>
          </a:p>
        </p:txBody>
      </p:sp>
    </p:spTree>
    <p:extLst>
      <p:ext uri="{BB962C8B-B14F-4D97-AF65-F5344CB8AC3E}">
        <p14:creationId xmlns:p14="http://schemas.microsoft.com/office/powerpoint/2010/main" val="9043797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81000"/>
            <a:ext cx="7778750" cy="1104900"/>
          </a:xfrm>
        </p:spPr>
        <p:txBody>
          <a:bodyPr/>
          <a:lstStyle/>
          <a:p>
            <a:r>
              <a:rPr lang="en-US" sz="3600"/>
              <a:t>Operations in Multidimensional Data Model</a:t>
            </a:r>
          </a:p>
        </p:txBody>
      </p:sp>
      <p:sp>
        <p:nvSpPr>
          <p:cNvPr id="10243" name="Rectangle 3"/>
          <p:cNvSpPr>
            <a:spLocks noGrp="1" noChangeArrowheads="1"/>
          </p:cNvSpPr>
          <p:nvPr>
            <p:ph type="body" idx="1"/>
          </p:nvPr>
        </p:nvSpPr>
        <p:spPr/>
        <p:txBody>
          <a:bodyPr/>
          <a:lstStyle/>
          <a:p>
            <a:r>
              <a:rPr lang="en-US" sz="2000"/>
              <a:t>Aggregation (</a:t>
            </a:r>
            <a:r>
              <a:rPr lang="en-US" sz="2000" i="1"/>
              <a:t>roll-up</a:t>
            </a:r>
            <a:r>
              <a:rPr lang="en-US" sz="2000"/>
              <a:t>)</a:t>
            </a:r>
          </a:p>
          <a:p>
            <a:pPr lvl="1"/>
            <a:r>
              <a:rPr lang="en-US" sz="2000"/>
              <a:t>dimension reduction:  e.g., total sales by city</a:t>
            </a:r>
          </a:p>
          <a:p>
            <a:pPr lvl="1"/>
            <a:r>
              <a:rPr lang="en-US" sz="2000"/>
              <a:t>summarization over aggregate hierarchy: e.g., total sales by city and year -&gt; total sales by region and by year</a:t>
            </a:r>
          </a:p>
          <a:p>
            <a:r>
              <a:rPr lang="en-US" sz="2000"/>
              <a:t>Selection (</a:t>
            </a:r>
            <a:r>
              <a:rPr lang="en-US" sz="2000" i="1"/>
              <a:t>slice</a:t>
            </a:r>
            <a:r>
              <a:rPr lang="en-US" sz="2000"/>
              <a:t>) defines a subcube</a:t>
            </a:r>
          </a:p>
          <a:p>
            <a:pPr lvl="1"/>
            <a:r>
              <a:rPr lang="en-US" sz="2000"/>
              <a:t>e.g., sales where city = Palo Alto and date = 1/15/96</a:t>
            </a:r>
          </a:p>
          <a:p>
            <a:r>
              <a:rPr lang="en-US" sz="2000"/>
              <a:t>Navigation to detailed data (</a:t>
            </a:r>
            <a:r>
              <a:rPr lang="en-US" sz="2000" i="1"/>
              <a:t>drill-down</a:t>
            </a:r>
            <a:r>
              <a:rPr lang="en-US" sz="2000"/>
              <a:t>)</a:t>
            </a:r>
          </a:p>
          <a:p>
            <a:pPr lvl="1"/>
            <a:r>
              <a:rPr lang="en-US" sz="2000"/>
              <a:t>e.g., (sales - expense) by city, top 3% of cities by average income</a:t>
            </a:r>
          </a:p>
          <a:p>
            <a:r>
              <a:rPr lang="en-US" sz="2000"/>
              <a:t>Visualization Operations (e.g., Pivot)</a:t>
            </a:r>
          </a:p>
        </p:txBody>
      </p:sp>
    </p:spTree>
    <p:extLst>
      <p:ext uri="{BB962C8B-B14F-4D97-AF65-F5344CB8AC3E}">
        <p14:creationId xmlns:p14="http://schemas.microsoft.com/office/powerpoint/2010/main" val="360192699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 Visual Operation:  Pivot (Rotate)</a:t>
            </a:r>
          </a:p>
        </p:txBody>
      </p:sp>
      <p:sp>
        <p:nvSpPr>
          <p:cNvPr id="11267" name="Rectangle 3"/>
          <p:cNvSpPr>
            <a:spLocks noChangeArrowheads="1"/>
          </p:cNvSpPr>
          <p:nvPr/>
        </p:nvSpPr>
        <p:spPr bwMode="auto">
          <a:xfrm>
            <a:off x="3429000" y="3352800"/>
            <a:ext cx="1981200" cy="1524000"/>
          </a:xfrm>
          <a:prstGeom prst="rect">
            <a:avLst/>
          </a:prstGeom>
          <a:noFill/>
          <a:ln w="9525">
            <a:noFill/>
            <a:miter lim="800000"/>
            <a:headEnd/>
            <a:tailEnd/>
          </a:ln>
          <a:effectLst/>
        </p:spPr>
        <p:txBody>
          <a:bodyPr wrap="none" anchor="ctr"/>
          <a:lstStyle/>
          <a:p>
            <a:endParaRPr lang="en-US"/>
          </a:p>
        </p:txBody>
      </p:sp>
      <p:sp>
        <p:nvSpPr>
          <p:cNvPr id="11268" name="Rectangle 4"/>
          <p:cNvSpPr>
            <a:spLocks noChangeArrowheads="1"/>
          </p:cNvSpPr>
          <p:nvPr/>
        </p:nvSpPr>
        <p:spPr bwMode="auto">
          <a:xfrm>
            <a:off x="3505200" y="2438400"/>
            <a:ext cx="1524000" cy="1981200"/>
          </a:xfrm>
          <a:prstGeom prst="rect">
            <a:avLst/>
          </a:prstGeom>
          <a:noFill/>
          <a:ln w="9525">
            <a:noFill/>
            <a:miter lim="800000"/>
            <a:headEnd/>
            <a:tailEnd/>
          </a:ln>
          <a:effectLst/>
        </p:spPr>
        <p:txBody>
          <a:bodyPr wrap="none" anchor="ctr"/>
          <a:lstStyle/>
          <a:p>
            <a:endParaRPr lang="en-US"/>
          </a:p>
        </p:txBody>
      </p:sp>
      <p:sp>
        <p:nvSpPr>
          <p:cNvPr id="11269" name="Rectangle 5"/>
          <p:cNvSpPr>
            <a:spLocks noChangeArrowheads="1"/>
          </p:cNvSpPr>
          <p:nvPr/>
        </p:nvSpPr>
        <p:spPr bwMode="auto">
          <a:xfrm>
            <a:off x="1524000" y="2590800"/>
            <a:ext cx="2590800" cy="22860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70" name="Line 6"/>
          <p:cNvSpPr>
            <a:spLocks noChangeShapeType="1"/>
          </p:cNvSpPr>
          <p:nvPr/>
        </p:nvSpPr>
        <p:spPr bwMode="auto">
          <a:xfrm flipH="1">
            <a:off x="41148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1" name="Line 7"/>
          <p:cNvSpPr>
            <a:spLocks noChangeShapeType="1"/>
          </p:cNvSpPr>
          <p:nvPr/>
        </p:nvSpPr>
        <p:spPr bwMode="auto">
          <a:xfrm flipH="1">
            <a:off x="15240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2" name="Line 8"/>
          <p:cNvSpPr>
            <a:spLocks noChangeShapeType="1"/>
          </p:cNvSpPr>
          <p:nvPr/>
        </p:nvSpPr>
        <p:spPr bwMode="auto">
          <a:xfrm flipH="1">
            <a:off x="4114800" y="4191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3" name="Line 9"/>
          <p:cNvSpPr>
            <a:spLocks noChangeShapeType="1"/>
          </p:cNvSpPr>
          <p:nvPr/>
        </p:nvSpPr>
        <p:spPr bwMode="auto">
          <a:xfrm>
            <a:off x="3276600" y="2667000"/>
            <a:ext cx="1588" cy="76200"/>
          </a:xfrm>
          <a:prstGeom prst="line">
            <a:avLst/>
          </a:prstGeom>
          <a:noFill/>
          <a:ln w="9525">
            <a:noFill/>
            <a:round/>
            <a:headEnd/>
            <a:tailEnd/>
          </a:ln>
          <a:effectLst/>
        </p:spPr>
        <p:txBody>
          <a:bodyPr wrap="none" anchor="ctr"/>
          <a:lstStyle/>
          <a:p>
            <a:endParaRPr lang="en-US"/>
          </a:p>
        </p:txBody>
      </p:sp>
      <p:sp>
        <p:nvSpPr>
          <p:cNvPr id="11274" name="Line 10"/>
          <p:cNvSpPr>
            <a:spLocks noChangeShapeType="1"/>
          </p:cNvSpPr>
          <p:nvPr/>
        </p:nvSpPr>
        <p:spPr bwMode="auto">
          <a:xfrm flipH="1">
            <a:off x="3352800" y="1905000"/>
            <a:ext cx="609600" cy="685800"/>
          </a:xfrm>
          <a:prstGeom prst="line">
            <a:avLst/>
          </a:prstGeom>
          <a:noFill/>
          <a:ln w="9525">
            <a:solidFill>
              <a:schemeClr val="tx1"/>
            </a:solidFill>
            <a:round/>
            <a:headEnd/>
            <a:tailEnd/>
          </a:ln>
          <a:effectLst/>
        </p:spPr>
        <p:txBody>
          <a:bodyPr wrap="none" anchor="ctr"/>
          <a:lstStyle/>
          <a:p>
            <a:endParaRPr lang="en-US"/>
          </a:p>
        </p:txBody>
      </p:sp>
      <p:sp>
        <p:nvSpPr>
          <p:cNvPr id="11275" name="Rectangle 11"/>
          <p:cNvSpPr>
            <a:spLocks noChangeArrowheads="1"/>
          </p:cNvSpPr>
          <p:nvPr/>
        </p:nvSpPr>
        <p:spPr bwMode="auto">
          <a:xfrm>
            <a:off x="2057400" y="2590800"/>
            <a:ext cx="1295400" cy="2286000"/>
          </a:xfrm>
          <a:prstGeom prst="rect">
            <a:avLst/>
          </a:prstGeom>
          <a:noFill/>
          <a:ln w="9525">
            <a:solidFill>
              <a:schemeClr val="tx1"/>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1524000" y="2590800"/>
            <a:ext cx="2590800" cy="1219200"/>
          </a:xfrm>
          <a:prstGeom prst="rect">
            <a:avLst/>
          </a:prstGeom>
          <a:noFill/>
          <a:ln w="9525">
            <a:solidFill>
              <a:schemeClr val="tx1"/>
            </a:solidFill>
            <a:miter lim="800000"/>
            <a:headEnd/>
            <a:tailEnd/>
          </a:ln>
          <a:effectLst/>
        </p:spPr>
        <p:txBody>
          <a:bodyPr wrap="none" anchor="ctr"/>
          <a:lstStyle/>
          <a:p>
            <a:endParaRPr lang="en-US"/>
          </a:p>
        </p:txBody>
      </p:sp>
      <p:sp>
        <p:nvSpPr>
          <p:cNvPr id="11277" name="Line 13"/>
          <p:cNvSpPr>
            <a:spLocks noChangeShapeType="1"/>
          </p:cNvSpPr>
          <p:nvPr/>
        </p:nvSpPr>
        <p:spPr bwMode="auto">
          <a:xfrm>
            <a:off x="2743200" y="2590800"/>
            <a:ext cx="1588" cy="2286000"/>
          </a:xfrm>
          <a:prstGeom prst="line">
            <a:avLst/>
          </a:prstGeom>
          <a:noFill/>
          <a:ln w="9525">
            <a:solidFill>
              <a:schemeClr val="tx1"/>
            </a:solidFill>
            <a:round/>
            <a:headEnd/>
            <a:tailEnd/>
          </a:ln>
          <a:effectLst/>
        </p:spPr>
        <p:txBody>
          <a:bodyPr wrap="none" anchor="ctr"/>
          <a:lstStyle/>
          <a:p>
            <a:endParaRPr lang="en-US"/>
          </a:p>
        </p:txBody>
      </p:sp>
      <p:sp>
        <p:nvSpPr>
          <p:cNvPr id="11278" name="Line 14"/>
          <p:cNvSpPr>
            <a:spLocks noChangeShapeType="1"/>
          </p:cNvSpPr>
          <p:nvPr/>
        </p:nvSpPr>
        <p:spPr bwMode="auto">
          <a:xfrm>
            <a:off x="2286000" y="1905000"/>
            <a:ext cx="2590800" cy="1588"/>
          </a:xfrm>
          <a:prstGeom prst="line">
            <a:avLst/>
          </a:prstGeom>
          <a:noFill/>
          <a:ln w="9525">
            <a:solidFill>
              <a:schemeClr val="tx1"/>
            </a:solidFill>
            <a:round/>
            <a:headEnd/>
            <a:tailEnd/>
          </a:ln>
          <a:effectLst/>
        </p:spPr>
        <p:txBody>
          <a:bodyPr wrap="none" anchor="ctr"/>
          <a:lstStyle/>
          <a:p>
            <a:endParaRPr lang="en-US"/>
          </a:p>
        </p:txBody>
      </p:sp>
      <p:sp>
        <p:nvSpPr>
          <p:cNvPr id="11279" name="Line 15"/>
          <p:cNvSpPr>
            <a:spLocks noChangeShapeType="1"/>
          </p:cNvSpPr>
          <p:nvPr/>
        </p:nvSpPr>
        <p:spPr bwMode="auto">
          <a:xfrm>
            <a:off x="4876800" y="1905000"/>
            <a:ext cx="1588" cy="2286000"/>
          </a:xfrm>
          <a:prstGeom prst="line">
            <a:avLst/>
          </a:prstGeom>
          <a:noFill/>
          <a:ln w="9525">
            <a:solidFill>
              <a:schemeClr val="tx1"/>
            </a:solidFill>
            <a:round/>
            <a:headEnd/>
            <a:tailEnd/>
          </a:ln>
          <a:effectLst/>
        </p:spPr>
        <p:txBody>
          <a:bodyPr wrap="none" anchor="ctr"/>
          <a:lstStyle/>
          <a:p>
            <a:endParaRPr lang="en-US"/>
          </a:p>
        </p:txBody>
      </p:sp>
      <p:sp>
        <p:nvSpPr>
          <p:cNvPr id="11280" name="Rectangle 16"/>
          <p:cNvSpPr>
            <a:spLocks noChangeArrowheads="1"/>
          </p:cNvSpPr>
          <p:nvPr/>
        </p:nvSpPr>
        <p:spPr bwMode="auto">
          <a:xfrm>
            <a:off x="2590800" y="3276600"/>
            <a:ext cx="2590800" cy="1143000"/>
          </a:xfrm>
          <a:prstGeom prst="rect">
            <a:avLst/>
          </a:prstGeom>
          <a:noFill/>
          <a:ln w="9525">
            <a:noFill/>
            <a:miter lim="800000"/>
            <a:headEnd/>
            <a:tailEnd/>
          </a:ln>
          <a:effectLst/>
        </p:spPr>
        <p:txBody>
          <a:bodyPr wrap="none" anchor="ctr"/>
          <a:lstStyle/>
          <a:p>
            <a:endParaRPr lang="en-US"/>
          </a:p>
        </p:txBody>
      </p:sp>
      <p:sp>
        <p:nvSpPr>
          <p:cNvPr id="11281" name="Rectangle 17"/>
          <p:cNvSpPr>
            <a:spLocks noChangeArrowheads="1"/>
          </p:cNvSpPr>
          <p:nvPr/>
        </p:nvSpPr>
        <p:spPr bwMode="auto">
          <a:xfrm>
            <a:off x="1524000" y="3200400"/>
            <a:ext cx="2590800" cy="1143000"/>
          </a:xfrm>
          <a:prstGeom prst="rect">
            <a:avLst/>
          </a:prstGeom>
          <a:noFill/>
          <a:ln w="9525">
            <a:solidFill>
              <a:schemeClr val="tx1"/>
            </a:solidFill>
            <a:miter lim="800000"/>
            <a:headEnd/>
            <a:tailEnd/>
          </a:ln>
          <a:effectLst/>
        </p:spPr>
        <p:txBody>
          <a:bodyPr wrap="none" anchor="ctr"/>
          <a:lstStyle/>
          <a:p>
            <a:endParaRPr lang="en-US"/>
          </a:p>
        </p:txBody>
      </p:sp>
      <p:sp>
        <p:nvSpPr>
          <p:cNvPr id="11282" name="Text Box 18"/>
          <p:cNvSpPr txBox="1">
            <a:spLocks noChangeArrowheads="1"/>
          </p:cNvSpPr>
          <p:nvPr/>
        </p:nvSpPr>
        <p:spPr bwMode="auto">
          <a:xfrm>
            <a:off x="1600200" y="27432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10</a:t>
            </a:r>
          </a:p>
        </p:txBody>
      </p:sp>
      <p:sp>
        <p:nvSpPr>
          <p:cNvPr id="11283" name="Text Box 19"/>
          <p:cNvSpPr txBox="1">
            <a:spLocks noChangeArrowheads="1"/>
          </p:cNvSpPr>
          <p:nvPr/>
        </p:nvSpPr>
        <p:spPr bwMode="auto">
          <a:xfrm>
            <a:off x="1600200" y="32766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47</a:t>
            </a:r>
          </a:p>
        </p:txBody>
      </p:sp>
      <p:sp>
        <p:nvSpPr>
          <p:cNvPr id="11284" name="Text Box 20"/>
          <p:cNvSpPr txBox="1">
            <a:spLocks noChangeArrowheads="1"/>
          </p:cNvSpPr>
          <p:nvPr/>
        </p:nvSpPr>
        <p:spPr bwMode="auto">
          <a:xfrm>
            <a:off x="1600200" y="38862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30</a:t>
            </a:r>
          </a:p>
        </p:txBody>
      </p:sp>
      <p:sp>
        <p:nvSpPr>
          <p:cNvPr id="11285" name="Text Box 21"/>
          <p:cNvSpPr txBox="1">
            <a:spLocks noChangeArrowheads="1"/>
          </p:cNvSpPr>
          <p:nvPr/>
        </p:nvSpPr>
        <p:spPr bwMode="auto">
          <a:xfrm>
            <a:off x="1524000" y="43434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12</a:t>
            </a:r>
          </a:p>
        </p:txBody>
      </p:sp>
      <p:sp>
        <p:nvSpPr>
          <p:cNvPr id="11286" name="Text Box 22"/>
          <p:cNvSpPr txBox="1">
            <a:spLocks noChangeArrowheads="1"/>
          </p:cNvSpPr>
          <p:nvPr/>
        </p:nvSpPr>
        <p:spPr bwMode="auto">
          <a:xfrm>
            <a:off x="609600" y="2667000"/>
            <a:ext cx="1066800" cy="2100263"/>
          </a:xfrm>
          <a:prstGeom prst="rect">
            <a:avLst/>
          </a:prstGeom>
          <a:noFill/>
          <a:ln w="9525">
            <a:noFill/>
            <a:miter lim="800000"/>
            <a:headEnd/>
            <a:tailEnd/>
          </a:ln>
          <a:effectLst/>
        </p:spPr>
        <p:txBody>
          <a:bodyPr anchor="b">
            <a:spAutoFit/>
          </a:bodyPr>
          <a:lstStyle/>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Juice</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Cola</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Milk </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Cream</a:t>
            </a:r>
          </a:p>
        </p:txBody>
      </p:sp>
      <p:sp>
        <p:nvSpPr>
          <p:cNvPr id="11287" name="Line 23"/>
          <p:cNvSpPr>
            <a:spLocks noChangeShapeType="1"/>
          </p:cNvSpPr>
          <p:nvPr/>
        </p:nvSpPr>
        <p:spPr bwMode="auto">
          <a:xfrm>
            <a:off x="1828800" y="2362200"/>
            <a:ext cx="2514600" cy="1588"/>
          </a:xfrm>
          <a:prstGeom prst="line">
            <a:avLst/>
          </a:prstGeom>
          <a:noFill/>
          <a:ln w="9525">
            <a:solidFill>
              <a:schemeClr val="tx1"/>
            </a:solidFill>
            <a:round/>
            <a:headEnd/>
            <a:tailEnd/>
          </a:ln>
          <a:effectLst/>
        </p:spPr>
        <p:txBody>
          <a:bodyPr wrap="none" anchor="ctr"/>
          <a:lstStyle/>
          <a:p>
            <a:endParaRPr lang="en-US"/>
          </a:p>
        </p:txBody>
      </p:sp>
      <p:sp>
        <p:nvSpPr>
          <p:cNvPr id="11288" name="Line 24"/>
          <p:cNvSpPr>
            <a:spLocks noChangeShapeType="1"/>
          </p:cNvSpPr>
          <p:nvPr/>
        </p:nvSpPr>
        <p:spPr bwMode="auto">
          <a:xfrm>
            <a:off x="2057400" y="2133600"/>
            <a:ext cx="2667000" cy="1588"/>
          </a:xfrm>
          <a:prstGeom prst="line">
            <a:avLst/>
          </a:prstGeom>
          <a:noFill/>
          <a:ln w="9525">
            <a:solidFill>
              <a:schemeClr val="tx1"/>
            </a:solidFill>
            <a:round/>
            <a:headEnd/>
            <a:tailEnd/>
          </a:ln>
          <a:effectLst/>
        </p:spPr>
        <p:txBody>
          <a:bodyPr wrap="none" anchor="ctr"/>
          <a:lstStyle/>
          <a:p>
            <a:endParaRPr lang="en-US"/>
          </a:p>
        </p:txBody>
      </p:sp>
      <p:sp>
        <p:nvSpPr>
          <p:cNvPr id="11289" name="Line 25"/>
          <p:cNvSpPr>
            <a:spLocks noChangeShapeType="1"/>
          </p:cNvSpPr>
          <p:nvPr/>
        </p:nvSpPr>
        <p:spPr bwMode="auto">
          <a:xfrm flipV="1">
            <a:off x="2743200" y="1905000"/>
            <a:ext cx="685800" cy="685800"/>
          </a:xfrm>
          <a:prstGeom prst="line">
            <a:avLst/>
          </a:prstGeom>
          <a:noFill/>
          <a:ln w="9525">
            <a:solidFill>
              <a:schemeClr val="tx1"/>
            </a:solidFill>
            <a:round/>
            <a:headEnd/>
            <a:tailEnd/>
          </a:ln>
          <a:effectLst/>
        </p:spPr>
        <p:txBody>
          <a:bodyPr wrap="none" anchor="ctr"/>
          <a:lstStyle/>
          <a:p>
            <a:endParaRPr lang="en-US"/>
          </a:p>
        </p:txBody>
      </p:sp>
      <p:sp>
        <p:nvSpPr>
          <p:cNvPr id="11290" name="Line 26"/>
          <p:cNvSpPr>
            <a:spLocks noChangeShapeType="1"/>
          </p:cNvSpPr>
          <p:nvPr/>
        </p:nvSpPr>
        <p:spPr bwMode="auto">
          <a:xfrm flipV="1">
            <a:off x="20574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91" name="Text Box 27"/>
          <p:cNvSpPr txBox="1">
            <a:spLocks noChangeArrowheads="1"/>
          </p:cNvSpPr>
          <p:nvPr/>
        </p:nvSpPr>
        <p:spPr bwMode="auto">
          <a:xfrm rot="2891953">
            <a:off x="1314450" y="1657350"/>
            <a:ext cx="1425575" cy="17684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NY</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LA</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SF</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292" name="Text Box 28"/>
          <p:cNvSpPr txBox="1">
            <a:spLocks noChangeArrowheads="1"/>
          </p:cNvSpPr>
          <p:nvPr/>
        </p:nvSpPr>
        <p:spPr bwMode="auto">
          <a:xfrm>
            <a:off x="1371600" y="4953000"/>
            <a:ext cx="2514600" cy="519113"/>
          </a:xfrm>
          <a:prstGeom prst="rect">
            <a:avLst/>
          </a:prstGeom>
          <a:noFill/>
          <a:ln w="9525">
            <a:noFill/>
            <a:miter lim="800000"/>
            <a:headEnd/>
            <a:tailEnd/>
          </a:ln>
          <a:effectLst/>
        </p:spPr>
        <p:txBody>
          <a:bodyPr anchor="b">
            <a:spAutoFit/>
          </a:bodyPr>
          <a:lstStyle/>
          <a:p>
            <a:pPr eaLnBrk="0" hangingPunct="0">
              <a:spcBef>
                <a:spcPct val="50000"/>
              </a:spcBef>
            </a:pPr>
            <a:r>
              <a:rPr kumimoji="1" lang="en-US" sz="2800">
                <a:solidFill>
                  <a:schemeClr val="tx2"/>
                </a:solidFill>
                <a:effectLst>
                  <a:outerShdw blurRad="38100" dist="38100" dir="2700000" algn="tl">
                    <a:srgbClr val="C0C0C0"/>
                  </a:outerShdw>
                </a:effectLst>
                <a:latin typeface="Impact" pitchFamily="34" charset="0"/>
              </a:rPr>
              <a:t>3/1  3/2  3/3 3/4</a:t>
            </a:r>
          </a:p>
        </p:txBody>
      </p:sp>
      <p:sp>
        <p:nvSpPr>
          <p:cNvPr id="11293" name="Text Box 29"/>
          <p:cNvSpPr txBox="1">
            <a:spLocks noChangeArrowheads="1"/>
          </p:cNvSpPr>
          <p:nvPr/>
        </p:nvSpPr>
        <p:spPr bwMode="auto">
          <a:xfrm>
            <a:off x="1828800" y="5334000"/>
            <a:ext cx="1752600" cy="762000"/>
          </a:xfrm>
          <a:prstGeom prst="rect">
            <a:avLst/>
          </a:prstGeom>
          <a:noFill/>
          <a:ln w="9525">
            <a:noFill/>
            <a:miter lim="800000"/>
            <a:headEnd/>
            <a:tailEnd/>
          </a:ln>
          <a:effectLst/>
        </p:spPr>
        <p:txBody>
          <a:bodyPr anchor="b">
            <a:spAutoFit/>
          </a:bodyPr>
          <a:lstStyle/>
          <a:p>
            <a:pPr eaLnBrk="0" hangingPunct="0">
              <a:spcBef>
                <a:spcPct val="50000"/>
              </a:spcBef>
            </a:pPr>
            <a:r>
              <a:rPr kumimoji="1" lang="en-US" sz="4400">
                <a:solidFill>
                  <a:schemeClr val="tx2"/>
                </a:solidFill>
                <a:effectLst>
                  <a:outerShdw blurRad="38100" dist="38100" dir="2700000" algn="tl">
                    <a:srgbClr val="C0C0C0"/>
                  </a:outerShdw>
                </a:effectLst>
                <a:latin typeface="Impact" pitchFamily="34" charset="0"/>
              </a:rPr>
              <a:t>Date</a:t>
            </a:r>
          </a:p>
        </p:txBody>
      </p:sp>
      <p:sp>
        <p:nvSpPr>
          <p:cNvPr id="11294" name="Rectangle 30"/>
          <p:cNvSpPr>
            <a:spLocks noChangeArrowheads="1"/>
          </p:cNvSpPr>
          <p:nvPr/>
        </p:nvSpPr>
        <p:spPr bwMode="auto">
          <a:xfrm>
            <a:off x="6400800" y="20574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6019800" y="22860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5715000" y="25146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7" name="Rectangle 33"/>
          <p:cNvSpPr>
            <a:spLocks noChangeArrowheads="1"/>
          </p:cNvSpPr>
          <p:nvPr/>
        </p:nvSpPr>
        <p:spPr bwMode="auto">
          <a:xfrm>
            <a:off x="5410200" y="27432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8" name="Rectangle 34"/>
          <p:cNvSpPr>
            <a:spLocks noChangeArrowheads="1"/>
          </p:cNvSpPr>
          <p:nvPr/>
        </p:nvSpPr>
        <p:spPr bwMode="auto">
          <a:xfrm>
            <a:off x="5029200" y="29718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9" name="Text Box 35"/>
          <p:cNvSpPr txBox="1">
            <a:spLocks noChangeArrowheads="1"/>
          </p:cNvSpPr>
          <p:nvPr/>
        </p:nvSpPr>
        <p:spPr bwMode="auto">
          <a:xfrm rot="-2240496">
            <a:off x="5029200" y="2057400"/>
            <a:ext cx="1425575" cy="8540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Month</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300" name="Text Box 36"/>
          <p:cNvSpPr txBox="1">
            <a:spLocks noChangeArrowheads="1"/>
          </p:cNvSpPr>
          <p:nvPr/>
        </p:nvSpPr>
        <p:spPr bwMode="auto">
          <a:xfrm rot="-5401421">
            <a:off x="4287044" y="3104356"/>
            <a:ext cx="1423988" cy="8540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Region</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301" name="Text Box 37"/>
          <p:cNvSpPr txBox="1">
            <a:spLocks noChangeArrowheads="1"/>
          </p:cNvSpPr>
          <p:nvPr/>
        </p:nvSpPr>
        <p:spPr bwMode="auto">
          <a:xfrm>
            <a:off x="5105400" y="4403725"/>
            <a:ext cx="20574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Product</a:t>
            </a:r>
          </a:p>
        </p:txBody>
      </p:sp>
      <p:sp>
        <p:nvSpPr>
          <p:cNvPr id="11302" name="Rectangle 38"/>
          <p:cNvSpPr>
            <a:spLocks noChangeArrowheads="1"/>
          </p:cNvSpPr>
          <p:nvPr/>
        </p:nvSpPr>
        <p:spPr bwMode="auto">
          <a:xfrm>
            <a:off x="5029200" y="3429000"/>
            <a:ext cx="2209800" cy="457200"/>
          </a:xfrm>
          <a:prstGeom prst="rect">
            <a:avLst/>
          </a:prstGeom>
          <a:noFill/>
          <a:ln w="9525">
            <a:solidFill>
              <a:schemeClr val="tx1"/>
            </a:solidFill>
            <a:miter lim="800000"/>
            <a:headEnd/>
            <a:tailEnd/>
          </a:ln>
          <a:effectLst/>
        </p:spPr>
        <p:txBody>
          <a:bodyPr wrap="none" anchor="ctr"/>
          <a:lstStyle/>
          <a:p>
            <a:endParaRPr lang="en-US"/>
          </a:p>
        </p:txBody>
      </p:sp>
      <p:sp>
        <p:nvSpPr>
          <p:cNvPr id="11303" name="Rectangle 39"/>
          <p:cNvSpPr>
            <a:spLocks noChangeArrowheads="1"/>
          </p:cNvSpPr>
          <p:nvPr/>
        </p:nvSpPr>
        <p:spPr bwMode="auto">
          <a:xfrm>
            <a:off x="5943600" y="3429000"/>
            <a:ext cx="914400" cy="838200"/>
          </a:xfrm>
          <a:prstGeom prst="rect">
            <a:avLst/>
          </a:prstGeom>
          <a:noFill/>
          <a:ln w="9525">
            <a:noFill/>
            <a:miter lim="800000"/>
            <a:headEnd/>
            <a:tailEnd/>
          </a:ln>
          <a:effectLst/>
        </p:spPr>
        <p:txBody>
          <a:bodyPr wrap="none" anchor="ctr"/>
          <a:lstStyle/>
          <a:p>
            <a:endParaRPr lang="en-US"/>
          </a:p>
        </p:txBody>
      </p:sp>
      <p:sp>
        <p:nvSpPr>
          <p:cNvPr id="11304" name="Rectangle 40"/>
          <p:cNvSpPr>
            <a:spLocks noChangeArrowheads="1"/>
          </p:cNvSpPr>
          <p:nvPr/>
        </p:nvSpPr>
        <p:spPr bwMode="auto">
          <a:xfrm>
            <a:off x="5486400" y="2971800"/>
            <a:ext cx="457200" cy="1371600"/>
          </a:xfrm>
          <a:prstGeom prst="rect">
            <a:avLst/>
          </a:prstGeom>
          <a:noFill/>
          <a:ln w="9525">
            <a:solidFill>
              <a:schemeClr val="tx1"/>
            </a:solidFill>
            <a:miter lim="800000"/>
            <a:headEnd/>
            <a:tailEnd/>
          </a:ln>
          <a:effectLst/>
        </p:spPr>
        <p:txBody>
          <a:bodyPr wrap="none" anchor="ctr"/>
          <a:lstStyle/>
          <a:p>
            <a:endParaRPr lang="en-US"/>
          </a:p>
        </p:txBody>
      </p:sp>
      <p:sp>
        <p:nvSpPr>
          <p:cNvPr id="11305" name="Rectangle 41"/>
          <p:cNvSpPr>
            <a:spLocks noChangeArrowheads="1"/>
          </p:cNvSpPr>
          <p:nvPr/>
        </p:nvSpPr>
        <p:spPr bwMode="auto">
          <a:xfrm>
            <a:off x="6400800" y="2971800"/>
            <a:ext cx="381000" cy="13716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1669578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13612" cy="1143000"/>
          </a:xfrm>
        </p:spPr>
        <p:txBody>
          <a:bodyPr/>
          <a:lstStyle/>
          <a:p>
            <a:r>
              <a:rPr lang="en-US" sz="2400" b="1" i="1" dirty="0" smtClean="0">
                <a:solidFill>
                  <a:schemeClr val="tx2"/>
                </a:solidFill>
                <a:latin typeface="+mj-lt"/>
                <a:ea typeface="+mj-ea"/>
                <a:cs typeface="+mj-cs"/>
              </a:rPr>
              <a:t>Roll-up</a:t>
            </a:r>
            <a:r>
              <a:rPr lang="en-US" sz="2400" b="1" dirty="0" smtClean="0">
                <a:solidFill>
                  <a:schemeClr val="tx2"/>
                </a:solidFill>
                <a:latin typeface="+mj-lt"/>
                <a:ea typeface="+mj-ea"/>
                <a:cs typeface="+mj-cs"/>
              </a:rPr>
              <a:t>: </a:t>
            </a:r>
            <a:r>
              <a:rPr lang="en-US" sz="2400" dirty="0" smtClean="0"/>
              <a:t>(Aggregate, Consolidate) A roll-up involves computing all of the data relationships for one or more dimensions. To do this, a computational relationship or formula might be defined.</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47</a:t>
            </a:fld>
            <a:endParaRPr lang="en-US"/>
          </a:p>
        </p:txBody>
      </p:sp>
      <p:pic>
        <p:nvPicPr>
          <p:cNvPr id="60418" name="Picture 2"/>
          <p:cNvPicPr>
            <a:picLocks noGrp="1" noChangeAspect="1" noChangeArrowheads="1"/>
          </p:cNvPicPr>
          <p:nvPr>
            <p:ph idx="1"/>
          </p:nvPr>
        </p:nvPicPr>
        <p:blipFill>
          <a:blip r:embed="rId2"/>
          <a:srcRect/>
          <a:stretch>
            <a:fillRect/>
          </a:stretch>
        </p:blipFill>
        <p:spPr bwMode="auto">
          <a:xfrm>
            <a:off x="1600200" y="1600200"/>
            <a:ext cx="5855494" cy="3903663"/>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279525572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7313612" cy="1143000"/>
          </a:xfrm>
        </p:spPr>
        <p:txBody>
          <a:bodyPr/>
          <a:lstStyle/>
          <a:p>
            <a:r>
              <a:rPr lang="en-US" sz="2400" b="1" i="1" dirty="0" smtClean="0">
                <a:solidFill>
                  <a:schemeClr val="tx2"/>
                </a:solidFill>
                <a:latin typeface="+mj-lt"/>
                <a:ea typeface="+mj-ea"/>
                <a:cs typeface="+mj-cs"/>
              </a:rPr>
              <a:t>Drill Down</a:t>
            </a:r>
            <a:r>
              <a:rPr lang="en-US" sz="2400" b="1" dirty="0" smtClean="0">
                <a:solidFill>
                  <a:schemeClr val="tx2"/>
                </a:solidFill>
                <a:latin typeface="+mj-lt"/>
                <a:ea typeface="+mj-ea"/>
                <a:cs typeface="+mj-cs"/>
              </a:rPr>
              <a:t>: </a:t>
            </a:r>
            <a:r>
              <a:rPr lang="en-US" sz="2400" dirty="0" smtClean="0"/>
              <a:t>Drilling down is a specific analytical technique whereby the user navigates among levels of data ranging from the most summarized (up) to the most detailed (down).</a:t>
            </a:r>
            <a:r>
              <a:rPr lang="en-US" sz="2400" b="1" dirty="0" smtClean="0"/>
              <a:t/>
            </a:r>
            <a:br>
              <a:rPr lang="en-US" sz="2400" b="1" dirty="0" smtClean="0"/>
            </a:b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48</a:t>
            </a:fld>
            <a:endParaRPr lang="en-US"/>
          </a:p>
        </p:txBody>
      </p:sp>
      <p:pic>
        <p:nvPicPr>
          <p:cNvPr id="61442" name="Picture 2"/>
          <p:cNvPicPr>
            <a:picLocks noGrp="1" noChangeAspect="1" noChangeArrowheads="1"/>
          </p:cNvPicPr>
          <p:nvPr>
            <p:ph idx="1"/>
          </p:nvPr>
        </p:nvPicPr>
        <p:blipFill>
          <a:blip r:embed="rId2"/>
          <a:srcRect/>
          <a:stretch>
            <a:fillRect/>
          </a:stretch>
        </p:blipFill>
        <p:spPr bwMode="auto">
          <a:xfrm>
            <a:off x="1981200" y="1633244"/>
            <a:ext cx="5791200" cy="4280946"/>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275516191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845425" cy="1066800"/>
          </a:xfrm>
        </p:spPr>
        <p:txBody>
          <a:bodyPr/>
          <a:lstStyle/>
          <a:p>
            <a:r>
              <a:rPr lang="en-US" sz="3200" b="1" i="1" dirty="0" smtClean="0">
                <a:solidFill>
                  <a:schemeClr val="tx2"/>
                </a:solidFill>
                <a:latin typeface="+mj-lt"/>
                <a:ea typeface="+mj-ea"/>
                <a:cs typeface="+mj-cs"/>
              </a:rPr>
              <a:t>Slice</a:t>
            </a:r>
            <a:r>
              <a:rPr lang="en-US" sz="3200" b="1" dirty="0" smtClean="0">
                <a:solidFill>
                  <a:schemeClr val="tx2"/>
                </a:solidFill>
                <a:latin typeface="+mj-lt"/>
                <a:ea typeface="+mj-ea"/>
                <a:cs typeface="+mj-cs"/>
              </a:rPr>
              <a:t>:</a:t>
            </a:r>
            <a:r>
              <a:rPr lang="en-US" sz="2400" b="1" dirty="0" smtClean="0"/>
              <a:t/>
            </a:r>
            <a:br>
              <a:rPr lang="en-US" sz="2400" b="1" dirty="0" smtClean="0"/>
            </a:br>
            <a:r>
              <a:rPr lang="en-US" sz="2400" dirty="0" smtClean="0"/>
              <a:t>A slice is a subset of a multi-dimensional array corresponding to a single value for one or more members of the dimensions not in the subset.</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49</a:t>
            </a:fld>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447800" y="1524000"/>
            <a:ext cx="5780881" cy="4896746"/>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17437560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4000" smtClean="0">
                <a:latin typeface="Garamond" panose="02020404030301010803" pitchFamily="18" charset="0"/>
              </a:rPr>
              <a:t>Limitations of other analysis methods</a:t>
            </a:r>
          </a:p>
        </p:txBody>
      </p:sp>
      <p:sp>
        <p:nvSpPr>
          <p:cNvPr id="24579" name="Rectangle 3"/>
          <p:cNvSpPr>
            <a:spLocks noGrp="1" noChangeArrowheads="1"/>
          </p:cNvSpPr>
          <p:nvPr>
            <p:ph type="body" idx="1"/>
          </p:nvPr>
        </p:nvSpPr>
        <p:spPr>
          <a:xfrm>
            <a:off x="1066800" y="1905000"/>
            <a:ext cx="7620000" cy="4495800"/>
          </a:xfrm>
        </p:spPr>
        <p:txBody>
          <a:bodyPr/>
          <a:lstStyle/>
          <a:p>
            <a:pPr>
              <a:lnSpc>
                <a:spcPct val="90000"/>
              </a:lnSpc>
            </a:pPr>
            <a:r>
              <a:rPr lang="en-US" altLang="en-US" sz="2800" smtClean="0">
                <a:latin typeface="Garamond" panose="02020404030301010803" pitchFamily="18" charset="0"/>
              </a:rPr>
              <a:t>No support for multidimensionality</a:t>
            </a:r>
          </a:p>
          <a:p>
            <a:pPr>
              <a:lnSpc>
                <a:spcPct val="90000"/>
              </a:lnSpc>
            </a:pPr>
            <a:r>
              <a:rPr lang="en-US" altLang="en-US" sz="2800" smtClean="0">
                <a:latin typeface="Garamond" panose="02020404030301010803" pitchFamily="18" charset="0"/>
              </a:rPr>
              <a:t>Inability to drill down to lower levels in the dimensions</a:t>
            </a:r>
          </a:p>
          <a:p>
            <a:pPr>
              <a:lnSpc>
                <a:spcPct val="90000"/>
              </a:lnSpc>
            </a:pPr>
            <a:r>
              <a:rPr lang="en-US" altLang="en-US" sz="2800" smtClean="0">
                <a:latin typeface="Garamond" panose="02020404030301010803" pitchFamily="18" charset="0"/>
              </a:rPr>
              <a:t>No support to rotate result by switching  rows and columns</a:t>
            </a:r>
          </a:p>
          <a:p>
            <a:pPr>
              <a:lnSpc>
                <a:spcPct val="90000"/>
              </a:lnSpc>
            </a:pPr>
            <a:r>
              <a:rPr lang="en-US" altLang="en-US" sz="2800" smtClean="0">
                <a:latin typeface="Garamond" panose="02020404030301010803" pitchFamily="18" charset="0"/>
              </a:rPr>
              <a:t>Inability of SQL fetch results for complex calculations and handling time series data</a:t>
            </a:r>
          </a:p>
          <a:p>
            <a:pPr>
              <a:lnSpc>
                <a:spcPct val="90000"/>
              </a:lnSpc>
            </a:pPr>
            <a:r>
              <a:rPr lang="en-US" altLang="en-US" sz="2800" smtClean="0">
                <a:latin typeface="Garamond" panose="02020404030301010803" pitchFamily="18" charset="0"/>
              </a:rPr>
              <a:t>No alteration of the presentation of the result data sets possible</a:t>
            </a:r>
          </a:p>
          <a:p>
            <a:pPr>
              <a:lnSpc>
                <a:spcPct val="90000"/>
              </a:lnSpc>
            </a:pPr>
            <a:endParaRPr lang="en-US" altLang="en-US" smtClean="0"/>
          </a:p>
          <a:p>
            <a:pPr>
              <a:lnSpc>
                <a:spcPct val="90000"/>
              </a:lnSpc>
            </a:pPr>
            <a:endParaRPr lang="en-US" altLang="en-US" smtClean="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313612" cy="1143000"/>
          </a:xfrm>
        </p:spPr>
        <p:txBody>
          <a:bodyPr/>
          <a:lstStyle/>
          <a:p>
            <a:r>
              <a:rPr lang="en-US" sz="3200" b="1" i="1" dirty="0" smtClean="0">
                <a:solidFill>
                  <a:schemeClr val="tx2"/>
                </a:solidFill>
                <a:latin typeface="+mj-lt"/>
                <a:ea typeface="+mj-ea"/>
                <a:cs typeface="+mj-cs"/>
              </a:rPr>
              <a:t>Dice</a:t>
            </a:r>
            <a:r>
              <a:rPr lang="en-US" sz="3200" b="1" dirty="0" smtClean="0">
                <a:solidFill>
                  <a:schemeClr val="tx2"/>
                </a:solidFill>
                <a:latin typeface="+mj-lt"/>
                <a:ea typeface="+mj-ea"/>
                <a:cs typeface="+mj-cs"/>
              </a:rPr>
              <a:t>:</a:t>
            </a:r>
            <a:r>
              <a:rPr lang="en-US" sz="2400" b="1" dirty="0" smtClean="0"/>
              <a:t/>
            </a:r>
            <a:br>
              <a:rPr lang="en-US" sz="2400" b="1" dirty="0" smtClean="0"/>
            </a:br>
            <a:r>
              <a:rPr lang="en-US" sz="2400" dirty="0" smtClean="0"/>
              <a:t>The dice operation is a slice on more than two dimensions of a data cube (or more than two consecutive slices).</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50</a:t>
            </a:fld>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1752600" y="1827213"/>
            <a:ext cx="5703094" cy="4114800"/>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303368979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313612" cy="1143000"/>
          </a:xfrm>
        </p:spPr>
        <p:txBody>
          <a:bodyPr/>
          <a:lstStyle/>
          <a:p>
            <a:r>
              <a:rPr lang="en-US" sz="2400" b="1" i="1" dirty="0" err="1" smtClean="0">
                <a:solidFill>
                  <a:schemeClr val="tx2"/>
                </a:solidFill>
                <a:latin typeface="+mj-lt"/>
                <a:ea typeface="+mj-ea"/>
                <a:cs typeface="+mj-cs"/>
              </a:rPr>
              <a:t>Pivot</a:t>
            </a:r>
            <a:r>
              <a:rPr lang="en-US" sz="2400" b="1" dirty="0" err="1" smtClean="0">
                <a:solidFill>
                  <a:schemeClr val="tx2"/>
                </a:solidFill>
                <a:latin typeface="+mj-lt"/>
                <a:ea typeface="+mj-ea"/>
                <a:cs typeface="+mj-cs"/>
              </a:rPr>
              <a:t>:</a:t>
            </a:r>
            <a:r>
              <a:rPr lang="en-US" sz="2400" dirty="0" err="1" smtClean="0"/>
              <a:t>This</a:t>
            </a:r>
            <a:r>
              <a:rPr lang="en-US" sz="2400" dirty="0" smtClean="0"/>
              <a:t> operation is also called rotate operation. It rotates the data in order to provide an alternative presentation of data – the report or page display takes a different dimensional orientation.</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51</a:t>
            </a:fld>
            <a:endParaRPr lang="en-US"/>
          </a:p>
        </p:txBody>
      </p:sp>
      <p:pic>
        <p:nvPicPr>
          <p:cNvPr id="59394" name="Picture 2"/>
          <p:cNvPicPr>
            <a:picLocks noGrp="1" noChangeAspect="1" noChangeArrowheads="1"/>
          </p:cNvPicPr>
          <p:nvPr>
            <p:ph idx="1"/>
          </p:nvPr>
        </p:nvPicPr>
        <p:blipFill>
          <a:blip r:embed="rId2"/>
          <a:srcRect/>
          <a:stretch>
            <a:fillRect/>
          </a:stretch>
        </p:blipFill>
        <p:spPr bwMode="auto">
          <a:xfrm>
            <a:off x="1219994" y="1981200"/>
            <a:ext cx="7010398" cy="3505199"/>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16190417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4000" smtClean="0">
                <a:latin typeface="Garamond" pitchFamily="18" charset="0"/>
              </a:rPr>
              <a:t>Uses and Benefits</a:t>
            </a:r>
          </a:p>
        </p:txBody>
      </p:sp>
      <p:sp>
        <p:nvSpPr>
          <p:cNvPr id="36867" name="Rectangle 3"/>
          <p:cNvSpPr>
            <a:spLocks noGrp="1" noChangeArrowheads="1"/>
          </p:cNvSpPr>
          <p:nvPr>
            <p:ph type="body" idx="1"/>
          </p:nvPr>
        </p:nvSpPr>
        <p:spPr/>
        <p:txBody>
          <a:bodyPr/>
          <a:lstStyle/>
          <a:p>
            <a:pPr>
              <a:lnSpc>
                <a:spcPct val="90000"/>
              </a:lnSpc>
            </a:pPr>
            <a:r>
              <a:rPr lang="en-US" sz="2800" smtClean="0">
                <a:latin typeface="Garamond" pitchFamily="18" charset="0"/>
              </a:rPr>
              <a:t>Increased productivity of business managers, analysts, and executives</a:t>
            </a:r>
          </a:p>
          <a:p>
            <a:pPr>
              <a:lnSpc>
                <a:spcPct val="90000"/>
              </a:lnSpc>
            </a:pPr>
            <a:r>
              <a:rPr lang="en-US" sz="2800" smtClean="0">
                <a:latin typeface="Garamond" pitchFamily="18" charset="0"/>
              </a:rPr>
              <a:t>Faster delivery of applications by IT people</a:t>
            </a:r>
          </a:p>
          <a:p>
            <a:pPr>
              <a:lnSpc>
                <a:spcPct val="90000"/>
              </a:lnSpc>
            </a:pPr>
            <a:r>
              <a:rPr lang="en-US" sz="2800" smtClean="0">
                <a:latin typeface="Garamond" pitchFamily="18" charset="0"/>
              </a:rPr>
              <a:t>Self sufficiency of users, resulting in reduction in backlog</a:t>
            </a:r>
          </a:p>
          <a:p>
            <a:pPr>
              <a:lnSpc>
                <a:spcPct val="90000"/>
              </a:lnSpc>
            </a:pPr>
            <a:r>
              <a:rPr lang="en-US" sz="2800" smtClean="0">
                <a:latin typeface="Garamond" pitchFamily="18" charset="0"/>
              </a:rPr>
              <a:t>More efficient operation through reducing time on query executions and in net work traffic</a:t>
            </a:r>
          </a:p>
          <a:p>
            <a:pPr>
              <a:lnSpc>
                <a:spcPct val="90000"/>
              </a:lnSpc>
            </a:pPr>
            <a:r>
              <a:rPr lang="en-US" sz="2800" smtClean="0">
                <a:latin typeface="Garamond" pitchFamily="18" charset="0"/>
              </a:rPr>
              <a:t>Ability to model real world challenges with business metrics and dimensions</a:t>
            </a:r>
          </a:p>
        </p:txBody>
      </p:sp>
    </p:spTree>
    <p:extLst>
      <p:ext uri="{BB962C8B-B14F-4D97-AF65-F5344CB8AC3E}">
        <p14:creationId xmlns:p14="http://schemas.microsoft.com/office/powerpoint/2010/main" val="31223051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4000" smtClean="0">
                <a:latin typeface="Garamond" panose="02020404030301010803" pitchFamily="18" charset="0"/>
              </a:rPr>
              <a:t>OLAP Advantages</a:t>
            </a:r>
          </a:p>
        </p:txBody>
      </p:sp>
      <p:sp>
        <p:nvSpPr>
          <p:cNvPr id="25603" name="Rectangle 3"/>
          <p:cNvSpPr>
            <a:spLocks noGrp="1" noChangeArrowheads="1"/>
          </p:cNvSpPr>
          <p:nvPr>
            <p:ph type="body" idx="1"/>
          </p:nvPr>
        </p:nvSpPr>
        <p:spPr>
          <a:xfrm>
            <a:off x="457200" y="1752600"/>
            <a:ext cx="8229600" cy="4724400"/>
          </a:xfrm>
        </p:spPr>
        <p:txBody>
          <a:bodyPr/>
          <a:lstStyle/>
          <a:p>
            <a:pPr>
              <a:lnSpc>
                <a:spcPct val="90000"/>
              </a:lnSpc>
            </a:pPr>
            <a:r>
              <a:rPr lang="en-US" altLang="en-US" sz="2800" smtClean="0">
                <a:latin typeface="Garamond" panose="02020404030301010803" pitchFamily="18" charset="0"/>
              </a:rPr>
              <a:t>It can reorganize metrics along several dimensions and allow data to be viewed from different perspectives</a:t>
            </a:r>
          </a:p>
          <a:p>
            <a:pPr>
              <a:lnSpc>
                <a:spcPct val="90000"/>
              </a:lnSpc>
            </a:pPr>
            <a:r>
              <a:rPr lang="en-US" altLang="en-US" sz="2800" smtClean="0">
                <a:latin typeface="Garamond" panose="02020404030301010803" pitchFamily="18" charset="0"/>
              </a:rPr>
              <a:t>Supports multidimensional analysis</a:t>
            </a:r>
          </a:p>
          <a:p>
            <a:pPr>
              <a:lnSpc>
                <a:spcPct val="90000"/>
              </a:lnSpc>
            </a:pPr>
            <a:r>
              <a:rPr lang="en-US" altLang="en-US" sz="2800" smtClean="0">
                <a:latin typeface="Garamond" panose="02020404030301010803" pitchFamily="18" charset="0"/>
              </a:rPr>
              <a:t>Ability to roll up , drill down within each dimension</a:t>
            </a:r>
          </a:p>
          <a:p>
            <a:pPr>
              <a:lnSpc>
                <a:spcPct val="90000"/>
              </a:lnSpc>
            </a:pPr>
            <a:r>
              <a:rPr lang="en-US" altLang="en-US" sz="2800" smtClean="0">
                <a:latin typeface="Garamond" panose="02020404030301010803" pitchFamily="18" charset="0"/>
              </a:rPr>
              <a:t>Fast response</a:t>
            </a:r>
          </a:p>
          <a:p>
            <a:pPr>
              <a:lnSpc>
                <a:spcPct val="90000"/>
              </a:lnSpc>
            </a:pPr>
            <a:r>
              <a:rPr lang="en-US" altLang="en-US" sz="2800" smtClean="0">
                <a:latin typeface="Garamond" panose="02020404030301010803" pitchFamily="18" charset="0"/>
              </a:rPr>
              <a:t>Can be implemented on web</a:t>
            </a:r>
          </a:p>
          <a:p>
            <a:pPr>
              <a:lnSpc>
                <a:spcPct val="90000"/>
              </a:lnSpc>
            </a:pPr>
            <a:r>
              <a:rPr lang="en-US" altLang="en-US" sz="2800" smtClean="0">
                <a:latin typeface="Garamond" panose="02020404030301010803" pitchFamily="18" charset="0"/>
              </a:rPr>
              <a:t>Highly interactive analysis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0013" y="301625"/>
            <a:ext cx="7313612" cy="612775"/>
          </a:xfrm>
        </p:spPr>
        <p:txBody>
          <a:bodyPr/>
          <a:lstStyle/>
          <a:p>
            <a:r>
              <a:rPr lang="en-US" altLang="en-US" sz="4000" smtClean="0">
                <a:latin typeface="Garamond" panose="02020404030301010803" pitchFamily="18" charset="0"/>
              </a:rPr>
              <a:t>Simple OLAP Session</a:t>
            </a:r>
          </a:p>
        </p:txBody>
      </p:sp>
      <p:pic>
        <p:nvPicPr>
          <p:cNvPr id="2662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838200"/>
            <a:ext cx="8001000" cy="5732463"/>
          </a:xfr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9CDA24C1-95ED-4C30-A08E-3EF2F9E616EB}"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713B96DB-F881-4569-83A4-C7D94CF06BAC}" type="slidenum">
              <a:rPr lang="en-US" altLang="en-US" sz="1200" b="0">
                <a:solidFill>
                  <a:schemeClr val="tx1"/>
                </a:solidFill>
                <a:latin typeface="Verdana" panose="020B0604030504040204" pitchFamily="34" charset="0"/>
              </a:rPr>
              <a:pPr/>
              <a:t>8</a:t>
            </a:fld>
            <a:endParaRPr lang="en-US" altLang="en-US" sz="1200" b="0">
              <a:solidFill>
                <a:schemeClr val="tx1"/>
              </a:solidFill>
              <a:latin typeface="Verdana" panose="020B0604030504040204" pitchFamily="34" charset="0"/>
            </a:endParaRPr>
          </a:p>
        </p:txBody>
      </p:sp>
      <p:sp>
        <p:nvSpPr>
          <p:cNvPr id="27653" name="Rectangle 2"/>
          <p:cNvSpPr>
            <a:spLocks noGrp="1" noChangeArrowheads="1"/>
          </p:cNvSpPr>
          <p:nvPr>
            <p:ph type="title"/>
          </p:nvPr>
        </p:nvSpPr>
        <p:spPr/>
        <p:txBody>
          <a:bodyPr/>
          <a:lstStyle/>
          <a:p>
            <a:pPr eaLnBrk="1" hangingPunct="1"/>
            <a:r>
              <a:rPr lang="en-US" altLang="en-US" sz="4400" b="1" smtClean="0">
                <a:latin typeface="Verdana" panose="020B0604030504040204" pitchFamily="34" charset="0"/>
              </a:rPr>
              <a:t>Demand for OLAP</a:t>
            </a:r>
          </a:p>
        </p:txBody>
      </p:sp>
      <p:sp>
        <p:nvSpPr>
          <p:cNvPr id="27654" name="Rectangle 3"/>
          <p:cNvSpPr>
            <a:spLocks noGrp="1" noChangeArrowheads="1"/>
          </p:cNvSpPr>
          <p:nvPr>
            <p:ph type="body" idx="1"/>
          </p:nvPr>
        </p:nvSpPr>
        <p:spPr>
          <a:xfrm>
            <a:off x="1066800" y="1752600"/>
            <a:ext cx="7924800" cy="3736975"/>
          </a:xfrm>
        </p:spPr>
        <p:txBody>
          <a:bodyPr/>
          <a:lstStyle/>
          <a:p>
            <a:pPr eaLnBrk="1" hangingPunct="1">
              <a:lnSpc>
                <a:spcPct val="80000"/>
              </a:lnSpc>
            </a:pPr>
            <a:r>
              <a:rPr lang="en-US" altLang="en-US" smtClean="0"/>
              <a:t>Traditional tools of report writers, query products, spreadsheets, &amp; language interfaces do not match the user expectations as far as performing multidimensional analysis with complex calculations is concerned.</a:t>
            </a:r>
          </a:p>
          <a:p>
            <a:pPr eaLnBrk="1" hangingPunct="1">
              <a:lnSpc>
                <a:spcPct val="80000"/>
              </a:lnSpc>
            </a:pPr>
            <a:r>
              <a:rPr lang="en-US" altLang="en-US" smtClean="0"/>
              <a:t>Tools used with OLTP and basic DW environments do not match up to the task</a:t>
            </a:r>
          </a:p>
        </p:txBody>
      </p:sp>
      <p:pic>
        <p:nvPicPr>
          <p:cNvPr id="27655"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E1428CCB-5DCF-4887-8082-315C8BCFBEEB}" type="datetime5">
              <a:rPr lang="en-US"/>
              <a:pPr>
                <a:defRPr/>
              </a:pPr>
              <a:t>5-Nov-17</a:t>
            </a:fld>
            <a:endParaRPr lang="en-US"/>
          </a:p>
        </p:txBody>
      </p:sp>
      <p:sp>
        <p:nvSpPr>
          <p:cNvPr id="6" name="Footer Placeholder 4"/>
          <p:cNvSpPr>
            <a:spLocks noGrp="1"/>
          </p:cNvSpPr>
          <p:nvPr>
            <p:ph type="ftr" sz="quarter" idx="11"/>
          </p:nvPr>
        </p:nvSpPr>
        <p:spPr/>
        <p:txBody>
          <a:bodyPr/>
          <a:lstStyle/>
          <a:p>
            <a:pPr>
              <a:defRPr/>
            </a:pPr>
            <a:r>
              <a:rPr lang="en-US"/>
              <a:t>BITS Pilani</a:t>
            </a:r>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F9DA84A5-3C23-4848-8253-0096499E641F}" type="slidenum">
              <a:rPr lang="en-US" altLang="en-US" sz="1200" b="0">
                <a:solidFill>
                  <a:schemeClr val="tx1"/>
                </a:solidFill>
                <a:latin typeface="Verdana" panose="020B0604030504040204" pitchFamily="34" charset="0"/>
              </a:rPr>
              <a:pPr/>
              <a:t>9</a:t>
            </a:fld>
            <a:endParaRPr lang="en-US" altLang="en-US" sz="1200" b="0">
              <a:solidFill>
                <a:schemeClr val="tx1"/>
              </a:solidFill>
              <a:latin typeface="Verdana" panose="020B0604030504040204" pitchFamily="34" charset="0"/>
            </a:endParaRPr>
          </a:p>
        </p:txBody>
      </p:sp>
      <p:sp>
        <p:nvSpPr>
          <p:cNvPr id="28677" name="Rectangle 2"/>
          <p:cNvSpPr>
            <a:spLocks noGrp="1" noChangeArrowheads="1"/>
          </p:cNvSpPr>
          <p:nvPr>
            <p:ph type="title"/>
          </p:nvPr>
        </p:nvSpPr>
        <p:spPr>
          <a:xfrm>
            <a:off x="990600" y="304800"/>
            <a:ext cx="7313613" cy="1143000"/>
          </a:xfrm>
        </p:spPr>
        <p:txBody>
          <a:bodyPr/>
          <a:lstStyle/>
          <a:p>
            <a:pPr eaLnBrk="1" hangingPunct="1"/>
            <a:r>
              <a:rPr lang="en-US" altLang="en-US" sz="4400" b="1" smtClean="0">
                <a:latin typeface="Verdana" panose="020B0604030504040204" pitchFamily="34" charset="0"/>
              </a:rPr>
              <a:t>OLAP is the Answer!</a:t>
            </a:r>
          </a:p>
        </p:txBody>
      </p:sp>
      <p:sp>
        <p:nvSpPr>
          <p:cNvPr id="28678" name="Rectangle 3"/>
          <p:cNvSpPr>
            <a:spLocks noGrp="1" noChangeArrowheads="1"/>
          </p:cNvSpPr>
          <p:nvPr>
            <p:ph type="body" idx="1"/>
          </p:nvPr>
        </p:nvSpPr>
        <p:spPr>
          <a:xfrm>
            <a:off x="762000" y="1752600"/>
            <a:ext cx="7924800" cy="3736975"/>
          </a:xfrm>
        </p:spPr>
        <p:txBody>
          <a:bodyPr/>
          <a:lstStyle/>
          <a:p>
            <a:pPr lvl="1" eaLnBrk="1" hangingPunct="1">
              <a:buFont typeface="Wingdings" panose="05000000000000000000" pitchFamily="2" charset="2"/>
              <a:buNone/>
            </a:pPr>
            <a:r>
              <a:rPr lang="en-US" altLang="en-US" sz="2900" b="1" smtClean="0"/>
              <a:t>	</a:t>
            </a:r>
            <a:r>
              <a:rPr lang="en-US" altLang="en-US" sz="2900" b="1" i="1" smtClean="0">
                <a:latin typeface="Times New Roman" panose="02020603050405020304" pitchFamily="18" charset="0"/>
              </a:rPr>
              <a:t>OLAP is a category of software technology that enables analysts, managers, and executives to gain insight into the data through fast, consistent, interactive, access in a wide variety of possible views of information that has been transformed from raw data to reflect the real dimensionality of the enterprise as understood by the user.</a:t>
            </a:r>
          </a:p>
        </p:txBody>
      </p:sp>
      <p:pic>
        <p:nvPicPr>
          <p:cNvPr id="28679"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288" y="87313"/>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4819</TotalTime>
  <Words>1517</Words>
  <Application>Microsoft Office PowerPoint</Application>
  <PresentationFormat>On-screen Show (4:3)</PresentationFormat>
  <Paragraphs>288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Eclipse</vt:lpstr>
      <vt:lpstr>ON-LINE ANALYTICAL PROCESSING</vt:lpstr>
      <vt:lpstr>PowerPoint Presentation</vt:lpstr>
      <vt:lpstr>Typical calculations in the query requests</vt:lpstr>
      <vt:lpstr>OLTP vs Data warehouse</vt:lpstr>
      <vt:lpstr>Limitations of other analysis methods</vt:lpstr>
      <vt:lpstr>OLAP Advantages</vt:lpstr>
      <vt:lpstr>Simple OLAP Session</vt:lpstr>
      <vt:lpstr>Demand for OLAP</vt:lpstr>
      <vt:lpstr>OLAP is the Answer!</vt:lpstr>
      <vt:lpstr>What is OLAP?</vt:lpstr>
      <vt:lpstr>What is OLAP?</vt:lpstr>
      <vt:lpstr>What is OLAP?</vt:lpstr>
      <vt:lpstr>Why a separate OLAP tool?</vt:lpstr>
      <vt:lpstr>OLAP Characteristics </vt:lpstr>
      <vt:lpstr>Guidelines for an OLAP System</vt:lpstr>
      <vt:lpstr>Guidelines for an OLAP System</vt:lpstr>
      <vt:lpstr>Data Warehouse &amp; OLAP</vt:lpstr>
      <vt:lpstr>PowerPoint Presentation</vt:lpstr>
      <vt:lpstr>OLAP Functionalities</vt:lpstr>
      <vt:lpstr>Concept Hierarchies</vt:lpstr>
      <vt:lpstr>Concept Hierarchies</vt:lpstr>
      <vt:lpstr>Concept Hierarchies</vt:lpstr>
      <vt:lpstr>Concept Hierarchies</vt:lpstr>
      <vt:lpstr>Dimensional Analysis</vt:lpstr>
      <vt:lpstr>PowerPoint Presentation</vt:lpstr>
      <vt:lpstr> Hypercubes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roll-up</vt:lpstr>
      <vt:lpstr>Rollup &amp; Drill-down</vt:lpstr>
      <vt:lpstr>Slice-and-Dice or Rotation</vt:lpstr>
      <vt:lpstr>Slicing &amp; Dicing</vt:lpstr>
      <vt:lpstr>PowerPoint Presentation</vt:lpstr>
      <vt:lpstr>Browsing a Data Cube</vt:lpstr>
      <vt:lpstr>OLAP Operation </vt:lpstr>
      <vt:lpstr>PowerPoint Presentation</vt:lpstr>
      <vt:lpstr>Typical OLAP Operations</vt:lpstr>
      <vt:lpstr>Typical OLAP Operations</vt:lpstr>
      <vt:lpstr>Multidimensional Data</vt:lpstr>
      <vt:lpstr>Operations in Multidimensional Data Model</vt:lpstr>
      <vt:lpstr>A Visual Operation:  Pivot (Rotate)</vt:lpstr>
      <vt:lpstr>Roll-up: (Aggregate, Consolidate) A roll-up involves computing all of the data relationships for one or more dimensions. To do this, a computational relationship or formula might be defined.</vt:lpstr>
      <vt:lpstr>Drill Down: Drilling down is a specific analytical technique whereby the user navigates among levels of data ranging from the most summarized (up) to the most detailed (down). </vt:lpstr>
      <vt:lpstr>Slice: A slice is a subset of a multi-dimensional array corresponding to a single value for one or more members of the dimensions not in the subset.</vt:lpstr>
      <vt:lpstr>Dice: The dice operation is a slice on more than two dimensions of a data cube (or more than two consecutive slices).</vt:lpstr>
      <vt:lpstr>Pivot:This operation is also called rotate operation. It rotates the data in order to provide an alternative presentation of data – the report or page display takes a different dimensional orientation.</vt:lpstr>
      <vt:lpstr>Uses and Benefits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Ashish Jain</cp:lastModifiedBy>
  <cp:revision>649</cp:revision>
  <dcterms:created xsi:type="dcterms:W3CDTF">1601-01-01T00:00:00Z</dcterms:created>
  <dcterms:modified xsi:type="dcterms:W3CDTF">2017-11-05T12:34:49Z</dcterms:modified>
</cp:coreProperties>
</file>