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3"/>
  </p:notesMasterIdLst>
  <p:handoutMasterIdLst>
    <p:handoutMasterId r:id="rId34"/>
  </p:handoutMasterIdLst>
  <p:sldIdLst>
    <p:sldId id="256" r:id="rId2"/>
    <p:sldId id="402" r:id="rId3"/>
    <p:sldId id="403" r:id="rId4"/>
    <p:sldId id="404" r:id="rId5"/>
    <p:sldId id="405" r:id="rId6"/>
    <p:sldId id="406" r:id="rId7"/>
    <p:sldId id="407" r:id="rId8"/>
    <p:sldId id="408" r:id="rId9"/>
    <p:sldId id="409" r:id="rId10"/>
    <p:sldId id="410" r:id="rId11"/>
    <p:sldId id="411" r:id="rId12"/>
    <p:sldId id="412" r:id="rId13"/>
    <p:sldId id="431" r:id="rId14"/>
    <p:sldId id="413" r:id="rId15"/>
    <p:sldId id="414" r:id="rId16"/>
    <p:sldId id="415" r:id="rId17"/>
    <p:sldId id="416" r:id="rId18"/>
    <p:sldId id="417" r:id="rId19"/>
    <p:sldId id="418" r:id="rId20"/>
    <p:sldId id="419" r:id="rId21"/>
    <p:sldId id="420" r:id="rId22"/>
    <p:sldId id="421" r:id="rId23"/>
    <p:sldId id="422" r:id="rId24"/>
    <p:sldId id="423" r:id="rId25"/>
    <p:sldId id="424" r:id="rId26"/>
    <p:sldId id="425" r:id="rId27"/>
    <p:sldId id="426" r:id="rId28"/>
    <p:sldId id="427" r:id="rId29"/>
    <p:sldId id="428" r:id="rId30"/>
    <p:sldId id="429" r:id="rId31"/>
    <p:sldId id="430" r:id="rId32"/>
  </p:sldIdLst>
  <p:sldSz cx="9144000" cy="6858000" type="screen4x3"/>
  <p:notesSz cx="6858000" cy="9144000"/>
  <p:defaultTextStyle>
    <a:defPPr>
      <a:defRPr lang="en-US"/>
    </a:defPPr>
    <a:lvl1pPr algn="l" rtl="0" eaLnBrk="0" fontAlgn="base" hangingPunct="0">
      <a:spcBef>
        <a:spcPct val="0"/>
      </a:spcBef>
      <a:spcAft>
        <a:spcPct val="0"/>
      </a:spcAft>
      <a:defRPr sz="4400" b="1" kern="1200">
        <a:solidFill>
          <a:schemeClr val="tx2"/>
        </a:solidFill>
        <a:latin typeface="Tahoma" panose="020B0604030504040204" pitchFamily="34" charset="0"/>
        <a:ea typeface="+mn-ea"/>
        <a:cs typeface="+mn-cs"/>
      </a:defRPr>
    </a:lvl1pPr>
    <a:lvl2pPr marL="457200" algn="l" rtl="0" eaLnBrk="0" fontAlgn="base" hangingPunct="0">
      <a:spcBef>
        <a:spcPct val="0"/>
      </a:spcBef>
      <a:spcAft>
        <a:spcPct val="0"/>
      </a:spcAft>
      <a:defRPr sz="4400" b="1" kern="1200">
        <a:solidFill>
          <a:schemeClr val="tx2"/>
        </a:solidFill>
        <a:latin typeface="Tahoma" panose="020B0604030504040204" pitchFamily="34" charset="0"/>
        <a:ea typeface="+mn-ea"/>
        <a:cs typeface="+mn-cs"/>
      </a:defRPr>
    </a:lvl2pPr>
    <a:lvl3pPr marL="914400" algn="l" rtl="0" eaLnBrk="0" fontAlgn="base" hangingPunct="0">
      <a:spcBef>
        <a:spcPct val="0"/>
      </a:spcBef>
      <a:spcAft>
        <a:spcPct val="0"/>
      </a:spcAft>
      <a:defRPr sz="4400" b="1" kern="1200">
        <a:solidFill>
          <a:schemeClr val="tx2"/>
        </a:solidFill>
        <a:latin typeface="Tahoma" panose="020B0604030504040204" pitchFamily="34" charset="0"/>
        <a:ea typeface="+mn-ea"/>
        <a:cs typeface="+mn-cs"/>
      </a:defRPr>
    </a:lvl3pPr>
    <a:lvl4pPr marL="1371600" algn="l" rtl="0" eaLnBrk="0" fontAlgn="base" hangingPunct="0">
      <a:spcBef>
        <a:spcPct val="0"/>
      </a:spcBef>
      <a:spcAft>
        <a:spcPct val="0"/>
      </a:spcAft>
      <a:defRPr sz="4400" b="1" kern="1200">
        <a:solidFill>
          <a:schemeClr val="tx2"/>
        </a:solidFill>
        <a:latin typeface="Tahoma" panose="020B0604030504040204" pitchFamily="34" charset="0"/>
        <a:ea typeface="+mn-ea"/>
        <a:cs typeface="+mn-cs"/>
      </a:defRPr>
    </a:lvl4pPr>
    <a:lvl5pPr marL="1828800" algn="l" rtl="0" eaLnBrk="0" fontAlgn="base" hangingPunct="0">
      <a:spcBef>
        <a:spcPct val="0"/>
      </a:spcBef>
      <a:spcAft>
        <a:spcPct val="0"/>
      </a:spcAft>
      <a:defRPr sz="4400" b="1" kern="1200">
        <a:solidFill>
          <a:schemeClr val="tx2"/>
        </a:solidFill>
        <a:latin typeface="Tahoma" panose="020B0604030504040204" pitchFamily="34" charset="0"/>
        <a:ea typeface="+mn-ea"/>
        <a:cs typeface="+mn-cs"/>
      </a:defRPr>
    </a:lvl5pPr>
    <a:lvl6pPr marL="2286000" algn="l" defTabSz="914400" rtl="0" eaLnBrk="1" latinLnBrk="0" hangingPunct="1">
      <a:defRPr sz="4400" b="1" kern="1200">
        <a:solidFill>
          <a:schemeClr val="tx2"/>
        </a:solidFill>
        <a:latin typeface="Tahoma" panose="020B0604030504040204" pitchFamily="34" charset="0"/>
        <a:ea typeface="+mn-ea"/>
        <a:cs typeface="+mn-cs"/>
      </a:defRPr>
    </a:lvl6pPr>
    <a:lvl7pPr marL="2743200" algn="l" defTabSz="914400" rtl="0" eaLnBrk="1" latinLnBrk="0" hangingPunct="1">
      <a:defRPr sz="4400" b="1" kern="1200">
        <a:solidFill>
          <a:schemeClr val="tx2"/>
        </a:solidFill>
        <a:latin typeface="Tahoma" panose="020B0604030504040204" pitchFamily="34" charset="0"/>
        <a:ea typeface="+mn-ea"/>
        <a:cs typeface="+mn-cs"/>
      </a:defRPr>
    </a:lvl7pPr>
    <a:lvl8pPr marL="3200400" algn="l" defTabSz="914400" rtl="0" eaLnBrk="1" latinLnBrk="0" hangingPunct="1">
      <a:defRPr sz="4400" b="1" kern="1200">
        <a:solidFill>
          <a:schemeClr val="tx2"/>
        </a:solidFill>
        <a:latin typeface="Tahoma" panose="020B0604030504040204" pitchFamily="34" charset="0"/>
        <a:ea typeface="+mn-ea"/>
        <a:cs typeface="+mn-cs"/>
      </a:defRPr>
    </a:lvl8pPr>
    <a:lvl9pPr marL="3657600" algn="l" defTabSz="914400" rtl="0" eaLnBrk="1" latinLnBrk="0" hangingPunct="1">
      <a:defRPr sz="4400" b="1" kern="1200">
        <a:solidFill>
          <a:schemeClr val="tx2"/>
        </a:solidFill>
        <a:latin typeface="Tahoma" panose="020B060403050404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009999"/>
    <a:srgbClr val="6600CC"/>
    <a:srgbClr val="FF0000"/>
    <a:srgbClr val="66FF66"/>
    <a:srgbClr val="003366"/>
    <a:srgbClr val="FF99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93" autoAdjust="0"/>
  </p:normalViewPr>
  <p:slideViewPr>
    <p:cSldViewPr>
      <p:cViewPr>
        <p:scale>
          <a:sx n="77" d="100"/>
          <a:sy n="77" d="100"/>
        </p:scale>
        <p:origin x="-1170" y="-4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81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1">
                <a:solidFill>
                  <a:srgbClr val="000000"/>
                </a:solidFill>
                <a:latin typeface="Times New Roman" pitchFamily="18" charset="0"/>
              </a:defRPr>
            </a:lvl1pPr>
          </a:lstStyle>
          <a:p>
            <a:pPr>
              <a:defRPr/>
            </a:pPr>
            <a:r>
              <a:rPr lang="en-US"/>
              <a:t>SS G515 – Data Warehousing</a:t>
            </a:r>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i="1">
                <a:solidFill>
                  <a:srgbClr val="000000"/>
                </a:solidFill>
              </a:defRPr>
            </a:lvl1pPr>
          </a:lstStyle>
          <a:p>
            <a:pPr>
              <a:defRPr/>
            </a:pPr>
            <a:r>
              <a:rPr lang="en-US"/>
              <a:t>04</a:t>
            </a:r>
            <a:r>
              <a:rPr lang="en-US" baseline="30000"/>
              <a:t>th</a:t>
            </a:r>
            <a:r>
              <a:rPr lang="en-US"/>
              <a:t> Feb. 2004</a:t>
            </a:r>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b="0" i="1">
                <a:solidFill>
                  <a:srgbClr val="000000"/>
                </a:solidFill>
              </a:defRPr>
            </a:lvl1pPr>
          </a:lstStyle>
          <a:p>
            <a:pPr>
              <a:defRPr/>
            </a:pPr>
            <a:r>
              <a:rPr lang="en-US"/>
              <a:t>Dr. Navneet Goyal, BITS, Pilani</a:t>
            </a:r>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defRPr>
            </a:lvl1pPr>
          </a:lstStyle>
          <a:p>
            <a:fld id="{510E0201-11E5-4C35-A88D-4D1CCCF6B6D6}" type="slidenum">
              <a:rPr lang="en-US" altLang="en-US"/>
              <a:pPr/>
              <a:t>‹#›</a:t>
            </a:fld>
            <a:endParaRPr lang="en-US" altLang="en-US"/>
          </a:p>
        </p:txBody>
      </p:sp>
    </p:spTree>
    <p:extLst>
      <p:ext uri="{BB962C8B-B14F-4D97-AF65-F5344CB8AC3E}">
        <p14:creationId xmlns:p14="http://schemas.microsoft.com/office/powerpoint/2010/main" val="2318883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pPr>
              <a:defRPr/>
            </a:pPr>
            <a:endParaRPr lang="en-US"/>
          </a:p>
        </p:txBody>
      </p:sp>
      <p:sp>
        <p:nvSpPr>
          <p:cNvPr id="768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itchFamily="18" charset="0"/>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68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pPr>
              <a:defRPr/>
            </a:pPr>
            <a:endParaRPr lang="en-US"/>
          </a:p>
        </p:txBody>
      </p:sp>
      <p:sp>
        <p:nvSpPr>
          <p:cNvPr id="768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anose="02020603050405020304" pitchFamily="18" charset="0"/>
              </a:defRPr>
            </a:lvl1pPr>
          </a:lstStyle>
          <a:p>
            <a:fld id="{384F2CC1-2A74-4BD8-AC6A-4F3A7DE58A4C}" type="slidenum">
              <a:rPr lang="en-US" altLang="en-US"/>
              <a:pPr/>
              <a:t>‹#›</a:t>
            </a:fld>
            <a:endParaRPr lang="en-US" altLang="en-US"/>
          </a:p>
        </p:txBody>
      </p:sp>
    </p:spTree>
    <p:extLst>
      <p:ext uri="{BB962C8B-B14F-4D97-AF65-F5344CB8AC3E}">
        <p14:creationId xmlns:p14="http://schemas.microsoft.com/office/powerpoint/2010/main" val="1787099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pPr>
                <a:defRPr/>
              </a:pPr>
              <a:endParaRPr lang="en-US"/>
            </a:p>
          </p:txBody>
        </p:sp>
        <p:sp>
          <p:nvSpPr>
            <p:cNvPr id="6"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pPr eaLnBrk="1" hangingPunct="1">
                <a:defRPr/>
              </a:pPr>
              <a:endParaRPr lang="en-US" sz="2400" b="0">
                <a:solidFill>
                  <a:schemeClr val="tx1"/>
                </a:solidFill>
                <a:latin typeface="Times New Roman" pitchFamily="18" charset="0"/>
              </a:endParaRPr>
            </a:p>
          </p:txBody>
        </p:sp>
        <p:sp>
          <p:nvSpPr>
            <p:cNvPr id="7"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pPr eaLnBrk="1" hangingPunct="1">
                <a:defRPr/>
              </a:pPr>
              <a:endParaRPr lang="en-US" sz="1800" b="0">
                <a:solidFill>
                  <a:schemeClr val="tx1"/>
                </a:solidFill>
                <a:latin typeface="Arial" charset="0"/>
              </a:endParaRPr>
            </a:p>
          </p:txBody>
        </p:sp>
      </p:grpSp>
      <p:sp>
        <p:nvSpPr>
          <p:cNvPr id="74758" name="Rectangle 6"/>
          <p:cNvSpPr>
            <a:spLocks noGrp="1" noChangeArrowheads="1"/>
          </p:cNvSpPr>
          <p:nvPr>
            <p:ph type="ctrTitle"/>
          </p:nvPr>
        </p:nvSpPr>
        <p:spPr>
          <a:xfrm>
            <a:off x="1443038" y="985838"/>
            <a:ext cx="7239000" cy="1444625"/>
          </a:xfrm>
        </p:spPr>
        <p:txBody>
          <a:bodyPr/>
          <a:lstStyle>
            <a:lvl1pPr>
              <a:defRPr sz="4000"/>
            </a:lvl1pPr>
          </a:lstStyle>
          <a:p>
            <a:r>
              <a:rPr lang="en-US"/>
              <a:t>Click to edit Master title style</a:t>
            </a:r>
          </a:p>
        </p:txBody>
      </p:sp>
      <p:sp>
        <p:nvSpPr>
          <p:cNvPr id="74759"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t>Click to edit Master subtitle style</a:t>
            </a:r>
          </a:p>
        </p:txBody>
      </p:sp>
      <p:sp>
        <p:nvSpPr>
          <p:cNvPr id="8" name="Rectangle 8"/>
          <p:cNvSpPr>
            <a:spLocks noGrp="1" noChangeArrowheads="1"/>
          </p:cNvSpPr>
          <p:nvPr>
            <p:ph type="dt" sz="half" idx="10"/>
          </p:nvPr>
        </p:nvSpPr>
        <p:spPr/>
        <p:txBody>
          <a:bodyPr/>
          <a:lstStyle>
            <a:lvl1pPr>
              <a:defRPr/>
            </a:lvl1pPr>
          </a:lstStyle>
          <a:p>
            <a:pPr>
              <a:defRPr/>
            </a:pPr>
            <a:fld id="{0E52762F-7C5E-482B-BEF5-B81890A14797}" type="datetime5">
              <a:rPr lang="en-US"/>
              <a:pPr>
                <a:defRPr/>
              </a:pPr>
              <a:t>5-Nov-17</a:t>
            </a:fld>
            <a:endParaRPr lang="en-US"/>
          </a:p>
        </p:txBody>
      </p:sp>
      <p:sp>
        <p:nvSpPr>
          <p:cNvPr id="9" name="Rectangle 9"/>
          <p:cNvSpPr>
            <a:spLocks noGrp="1" noChangeArrowheads="1"/>
          </p:cNvSpPr>
          <p:nvPr>
            <p:ph type="ftr" sz="quarter" idx="11"/>
          </p:nvPr>
        </p:nvSpPr>
        <p:spPr/>
        <p:txBody>
          <a:bodyPr/>
          <a:lstStyle>
            <a:lvl1pPr>
              <a:defRPr/>
            </a:lvl1pPr>
          </a:lstStyle>
          <a:p>
            <a:pPr>
              <a:defRPr/>
            </a:pPr>
            <a:r>
              <a:rPr lang="en-US"/>
              <a:t>BITS Pilani</a:t>
            </a:r>
          </a:p>
        </p:txBody>
      </p:sp>
      <p:sp>
        <p:nvSpPr>
          <p:cNvPr id="10" name="Rectangle 10"/>
          <p:cNvSpPr>
            <a:spLocks noGrp="1" noChangeArrowheads="1"/>
          </p:cNvSpPr>
          <p:nvPr>
            <p:ph type="sldNum" sz="quarter" idx="12"/>
          </p:nvPr>
        </p:nvSpPr>
        <p:spPr/>
        <p:txBody>
          <a:bodyPr/>
          <a:lstStyle>
            <a:lvl1pPr>
              <a:defRPr/>
            </a:lvl1pPr>
          </a:lstStyle>
          <a:p>
            <a:fld id="{E23E1F83-1CBB-4D3A-9D1D-9F095380293D}" type="slidenum">
              <a:rPr lang="en-US" altLang="en-US"/>
              <a:pPr/>
              <a:t>‹#›</a:t>
            </a:fld>
            <a:endParaRPr lang="en-US" altLang="en-US"/>
          </a:p>
        </p:txBody>
      </p:sp>
    </p:spTree>
    <p:extLst>
      <p:ext uri="{BB962C8B-B14F-4D97-AF65-F5344CB8AC3E}">
        <p14:creationId xmlns:p14="http://schemas.microsoft.com/office/powerpoint/2010/main" val="210457970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B8A87E2B-4B63-4ADE-8D3E-ABDCE07E4F76}" type="datetime5">
              <a:rPr lang="en-US"/>
              <a:pPr>
                <a:defRPr/>
              </a:pPr>
              <a:t>5-Nov-17</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6" name="Rectangle 10"/>
          <p:cNvSpPr>
            <a:spLocks noGrp="1" noChangeArrowheads="1"/>
          </p:cNvSpPr>
          <p:nvPr>
            <p:ph type="sldNum" sz="quarter" idx="12"/>
          </p:nvPr>
        </p:nvSpPr>
        <p:spPr>
          <a:ln/>
        </p:spPr>
        <p:txBody>
          <a:bodyPr/>
          <a:lstStyle>
            <a:lvl1pPr>
              <a:defRPr/>
            </a:lvl1pPr>
          </a:lstStyle>
          <a:p>
            <a:fld id="{AAC3C417-64CF-459F-9A3F-978E7DE1BCB6}" type="slidenum">
              <a:rPr lang="en-US" altLang="en-US"/>
              <a:pPr/>
              <a:t>‹#›</a:t>
            </a:fld>
            <a:endParaRPr lang="en-US" altLang="en-US"/>
          </a:p>
        </p:txBody>
      </p:sp>
    </p:spTree>
    <p:extLst>
      <p:ext uri="{BB962C8B-B14F-4D97-AF65-F5344CB8AC3E}">
        <p14:creationId xmlns:p14="http://schemas.microsoft.com/office/powerpoint/2010/main" val="419252480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81A569F2-8319-4331-AB53-EF855457E755}" type="datetime5">
              <a:rPr lang="en-US"/>
              <a:pPr>
                <a:defRPr/>
              </a:pPr>
              <a:t>5-Nov-17</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6" name="Rectangle 10"/>
          <p:cNvSpPr>
            <a:spLocks noGrp="1" noChangeArrowheads="1"/>
          </p:cNvSpPr>
          <p:nvPr>
            <p:ph type="sldNum" sz="quarter" idx="12"/>
          </p:nvPr>
        </p:nvSpPr>
        <p:spPr>
          <a:ln/>
        </p:spPr>
        <p:txBody>
          <a:bodyPr/>
          <a:lstStyle>
            <a:lvl1pPr>
              <a:defRPr/>
            </a:lvl1pPr>
          </a:lstStyle>
          <a:p>
            <a:fld id="{C59C3F56-667E-4013-8A1F-8355A993F57E}" type="slidenum">
              <a:rPr lang="en-US" altLang="en-US"/>
              <a:pPr/>
              <a:t>‹#›</a:t>
            </a:fld>
            <a:endParaRPr lang="en-US" altLang="en-US"/>
          </a:p>
        </p:txBody>
      </p:sp>
    </p:spTree>
    <p:extLst>
      <p:ext uri="{BB962C8B-B14F-4D97-AF65-F5344CB8AC3E}">
        <p14:creationId xmlns:p14="http://schemas.microsoft.com/office/powerpoint/2010/main" val="42248866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fld id="{9DE2E21A-E6DC-4377-A681-BE4C8F26C14B}" type="datetime5">
              <a:rPr lang="en-US"/>
              <a:pPr>
                <a:defRPr/>
              </a:pPr>
              <a:t>5-Nov-17</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7" name="Rectangle 10"/>
          <p:cNvSpPr>
            <a:spLocks noGrp="1" noChangeArrowheads="1"/>
          </p:cNvSpPr>
          <p:nvPr>
            <p:ph type="sldNum" sz="quarter" idx="12"/>
          </p:nvPr>
        </p:nvSpPr>
        <p:spPr>
          <a:ln/>
        </p:spPr>
        <p:txBody>
          <a:bodyPr/>
          <a:lstStyle>
            <a:lvl1pPr>
              <a:defRPr/>
            </a:lvl1pPr>
          </a:lstStyle>
          <a:p>
            <a:fld id="{9AFF6008-5F63-4D3A-B3F3-6C791B2A814D}" type="slidenum">
              <a:rPr lang="en-US" altLang="en-US"/>
              <a:pPr/>
              <a:t>‹#›</a:t>
            </a:fld>
            <a:endParaRPr lang="en-US" altLang="en-US"/>
          </a:p>
        </p:txBody>
      </p:sp>
    </p:spTree>
    <p:extLst>
      <p:ext uri="{BB962C8B-B14F-4D97-AF65-F5344CB8AC3E}">
        <p14:creationId xmlns:p14="http://schemas.microsoft.com/office/powerpoint/2010/main" val="219343921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147A4451-CE71-4033-9BCA-5FA889EDC654}" type="datetime5">
              <a:rPr lang="en-US"/>
              <a:pPr>
                <a:defRPr/>
              </a:pPr>
              <a:t>5-Nov-17</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6" name="Rectangle 10"/>
          <p:cNvSpPr>
            <a:spLocks noGrp="1" noChangeArrowheads="1"/>
          </p:cNvSpPr>
          <p:nvPr>
            <p:ph type="sldNum" sz="quarter" idx="12"/>
          </p:nvPr>
        </p:nvSpPr>
        <p:spPr>
          <a:ln/>
        </p:spPr>
        <p:txBody>
          <a:bodyPr/>
          <a:lstStyle>
            <a:lvl1pPr>
              <a:defRPr/>
            </a:lvl1pPr>
          </a:lstStyle>
          <a:p>
            <a:fld id="{01D5877A-8990-49AB-B186-69957F7085BD}" type="slidenum">
              <a:rPr lang="en-US" altLang="en-US"/>
              <a:pPr/>
              <a:t>‹#›</a:t>
            </a:fld>
            <a:endParaRPr lang="en-US" altLang="en-US"/>
          </a:p>
        </p:txBody>
      </p:sp>
    </p:spTree>
    <p:extLst>
      <p:ext uri="{BB962C8B-B14F-4D97-AF65-F5344CB8AC3E}">
        <p14:creationId xmlns:p14="http://schemas.microsoft.com/office/powerpoint/2010/main" val="401819050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fld id="{760092F0-50C2-48C8-BD11-7E659162779B}" type="datetime5">
              <a:rPr lang="en-US"/>
              <a:pPr>
                <a:defRPr/>
              </a:pPr>
              <a:t>5-Nov-17</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6" name="Rectangle 10"/>
          <p:cNvSpPr>
            <a:spLocks noGrp="1" noChangeArrowheads="1"/>
          </p:cNvSpPr>
          <p:nvPr>
            <p:ph type="sldNum" sz="quarter" idx="12"/>
          </p:nvPr>
        </p:nvSpPr>
        <p:spPr>
          <a:ln/>
        </p:spPr>
        <p:txBody>
          <a:bodyPr/>
          <a:lstStyle>
            <a:lvl1pPr>
              <a:defRPr/>
            </a:lvl1pPr>
          </a:lstStyle>
          <a:p>
            <a:fld id="{07D96864-D529-47CD-BC12-1DD177197A85}" type="slidenum">
              <a:rPr lang="en-US" altLang="en-US"/>
              <a:pPr/>
              <a:t>‹#›</a:t>
            </a:fld>
            <a:endParaRPr lang="en-US" altLang="en-US"/>
          </a:p>
        </p:txBody>
      </p:sp>
    </p:spTree>
    <p:extLst>
      <p:ext uri="{BB962C8B-B14F-4D97-AF65-F5344CB8AC3E}">
        <p14:creationId xmlns:p14="http://schemas.microsoft.com/office/powerpoint/2010/main" val="253550538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fld id="{C98230DE-5AFC-4FD6-911E-F74D8E8EAA65}" type="datetime5">
              <a:rPr lang="en-US"/>
              <a:pPr>
                <a:defRPr/>
              </a:pPr>
              <a:t>5-Nov-17</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7" name="Rectangle 10"/>
          <p:cNvSpPr>
            <a:spLocks noGrp="1" noChangeArrowheads="1"/>
          </p:cNvSpPr>
          <p:nvPr>
            <p:ph type="sldNum" sz="quarter" idx="12"/>
          </p:nvPr>
        </p:nvSpPr>
        <p:spPr>
          <a:ln/>
        </p:spPr>
        <p:txBody>
          <a:bodyPr/>
          <a:lstStyle>
            <a:lvl1pPr>
              <a:defRPr/>
            </a:lvl1pPr>
          </a:lstStyle>
          <a:p>
            <a:fld id="{DA385765-058C-4C27-A234-3BFF73406F25}" type="slidenum">
              <a:rPr lang="en-US" altLang="en-US"/>
              <a:pPr/>
              <a:t>‹#›</a:t>
            </a:fld>
            <a:endParaRPr lang="en-US" altLang="en-US"/>
          </a:p>
        </p:txBody>
      </p:sp>
    </p:spTree>
    <p:extLst>
      <p:ext uri="{BB962C8B-B14F-4D97-AF65-F5344CB8AC3E}">
        <p14:creationId xmlns:p14="http://schemas.microsoft.com/office/powerpoint/2010/main" val="113750183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fld id="{BA71931E-13F8-4769-A2B5-294F31814DA5}" type="datetime5">
              <a:rPr lang="en-US"/>
              <a:pPr>
                <a:defRPr/>
              </a:pPr>
              <a:t>5-Nov-17</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9" name="Rectangle 10"/>
          <p:cNvSpPr>
            <a:spLocks noGrp="1" noChangeArrowheads="1"/>
          </p:cNvSpPr>
          <p:nvPr>
            <p:ph type="sldNum" sz="quarter" idx="12"/>
          </p:nvPr>
        </p:nvSpPr>
        <p:spPr>
          <a:ln/>
        </p:spPr>
        <p:txBody>
          <a:bodyPr/>
          <a:lstStyle>
            <a:lvl1pPr>
              <a:defRPr/>
            </a:lvl1pPr>
          </a:lstStyle>
          <a:p>
            <a:fld id="{64BB73B2-7CAA-43EC-B1DB-07D072A8C268}" type="slidenum">
              <a:rPr lang="en-US" altLang="en-US"/>
              <a:pPr/>
              <a:t>‹#›</a:t>
            </a:fld>
            <a:endParaRPr lang="en-US" altLang="en-US"/>
          </a:p>
        </p:txBody>
      </p:sp>
    </p:spTree>
    <p:extLst>
      <p:ext uri="{BB962C8B-B14F-4D97-AF65-F5344CB8AC3E}">
        <p14:creationId xmlns:p14="http://schemas.microsoft.com/office/powerpoint/2010/main" val="13338063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fld id="{DD265F5A-3B85-46FF-AD7E-FDDBF1FE316B}" type="datetime5">
              <a:rPr lang="en-US"/>
              <a:pPr>
                <a:defRPr/>
              </a:pPr>
              <a:t>5-Nov-17</a:t>
            </a:fld>
            <a:endParaRPr lang="en-US"/>
          </a:p>
        </p:txBody>
      </p:sp>
      <p:sp>
        <p:nvSpPr>
          <p:cNvPr id="4"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5" name="Rectangle 10"/>
          <p:cNvSpPr>
            <a:spLocks noGrp="1" noChangeArrowheads="1"/>
          </p:cNvSpPr>
          <p:nvPr>
            <p:ph type="sldNum" sz="quarter" idx="12"/>
          </p:nvPr>
        </p:nvSpPr>
        <p:spPr>
          <a:ln/>
        </p:spPr>
        <p:txBody>
          <a:bodyPr/>
          <a:lstStyle>
            <a:lvl1pPr>
              <a:defRPr/>
            </a:lvl1pPr>
          </a:lstStyle>
          <a:p>
            <a:fld id="{C246A08F-3171-47E8-A0CE-F4E220B2122E}" type="slidenum">
              <a:rPr lang="en-US" altLang="en-US"/>
              <a:pPr/>
              <a:t>‹#›</a:t>
            </a:fld>
            <a:endParaRPr lang="en-US" altLang="en-US"/>
          </a:p>
        </p:txBody>
      </p:sp>
    </p:spTree>
    <p:extLst>
      <p:ext uri="{BB962C8B-B14F-4D97-AF65-F5344CB8AC3E}">
        <p14:creationId xmlns:p14="http://schemas.microsoft.com/office/powerpoint/2010/main" val="3671186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E089DC00-FFF0-495E-A588-5D37403A9529}" type="datetime5">
              <a:rPr lang="en-US"/>
              <a:pPr>
                <a:defRPr/>
              </a:pPr>
              <a:t>5-Nov-17</a:t>
            </a:fld>
            <a:endParaRPr lang="en-US"/>
          </a:p>
        </p:txBody>
      </p:sp>
      <p:sp>
        <p:nvSpPr>
          <p:cNvPr id="3"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4" name="Rectangle 10"/>
          <p:cNvSpPr>
            <a:spLocks noGrp="1" noChangeArrowheads="1"/>
          </p:cNvSpPr>
          <p:nvPr>
            <p:ph type="sldNum" sz="quarter" idx="12"/>
          </p:nvPr>
        </p:nvSpPr>
        <p:spPr>
          <a:ln/>
        </p:spPr>
        <p:txBody>
          <a:bodyPr/>
          <a:lstStyle>
            <a:lvl1pPr>
              <a:defRPr/>
            </a:lvl1pPr>
          </a:lstStyle>
          <a:p>
            <a:fld id="{1113CE04-7981-41E0-96E4-D3996AEEBB5A}" type="slidenum">
              <a:rPr lang="en-US" altLang="en-US"/>
              <a:pPr/>
              <a:t>‹#›</a:t>
            </a:fld>
            <a:endParaRPr lang="en-US" altLang="en-US"/>
          </a:p>
        </p:txBody>
      </p:sp>
    </p:spTree>
    <p:extLst>
      <p:ext uri="{BB962C8B-B14F-4D97-AF65-F5344CB8AC3E}">
        <p14:creationId xmlns:p14="http://schemas.microsoft.com/office/powerpoint/2010/main" val="7876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A47E2292-FB5F-48DE-800A-1BDB6A03CE51}" type="datetime5">
              <a:rPr lang="en-US"/>
              <a:pPr>
                <a:defRPr/>
              </a:pPr>
              <a:t>5-Nov-17</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7" name="Rectangle 10"/>
          <p:cNvSpPr>
            <a:spLocks noGrp="1" noChangeArrowheads="1"/>
          </p:cNvSpPr>
          <p:nvPr>
            <p:ph type="sldNum" sz="quarter" idx="12"/>
          </p:nvPr>
        </p:nvSpPr>
        <p:spPr>
          <a:ln/>
        </p:spPr>
        <p:txBody>
          <a:bodyPr/>
          <a:lstStyle>
            <a:lvl1pPr>
              <a:defRPr/>
            </a:lvl1pPr>
          </a:lstStyle>
          <a:p>
            <a:fld id="{66E134AF-A4AA-41F9-8F6C-4717B8EB0A0F}" type="slidenum">
              <a:rPr lang="en-US" altLang="en-US"/>
              <a:pPr/>
              <a:t>‹#›</a:t>
            </a:fld>
            <a:endParaRPr lang="en-US" altLang="en-US"/>
          </a:p>
        </p:txBody>
      </p:sp>
    </p:spTree>
    <p:extLst>
      <p:ext uri="{BB962C8B-B14F-4D97-AF65-F5344CB8AC3E}">
        <p14:creationId xmlns:p14="http://schemas.microsoft.com/office/powerpoint/2010/main" val="141706181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BB259A20-BE79-4C77-811C-3D392444C596}" type="datetime5">
              <a:rPr lang="en-US"/>
              <a:pPr>
                <a:defRPr/>
              </a:pPr>
              <a:t>5-Nov-17</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BITS Pilani</a:t>
            </a:r>
          </a:p>
        </p:txBody>
      </p:sp>
      <p:sp>
        <p:nvSpPr>
          <p:cNvPr id="7" name="Rectangle 10"/>
          <p:cNvSpPr>
            <a:spLocks noGrp="1" noChangeArrowheads="1"/>
          </p:cNvSpPr>
          <p:nvPr>
            <p:ph type="sldNum" sz="quarter" idx="12"/>
          </p:nvPr>
        </p:nvSpPr>
        <p:spPr>
          <a:ln/>
        </p:spPr>
        <p:txBody>
          <a:bodyPr/>
          <a:lstStyle>
            <a:lvl1pPr>
              <a:defRPr/>
            </a:lvl1pPr>
          </a:lstStyle>
          <a:p>
            <a:fld id="{216C3358-747B-43F1-8D03-BEF196C32D82}" type="slidenum">
              <a:rPr lang="en-US" altLang="en-US"/>
              <a:pPr/>
              <a:t>‹#›</a:t>
            </a:fld>
            <a:endParaRPr lang="en-US" altLang="en-US"/>
          </a:p>
        </p:txBody>
      </p:sp>
    </p:spTree>
    <p:extLst>
      <p:ext uri="{BB962C8B-B14F-4D97-AF65-F5344CB8AC3E}">
        <p14:creationId xmlns:p14="http://schemas.microsoft.com/office/powerpoint/2010/main" val="301804914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90" name="Group 2"/>
          <p:cNvGrpSpPr>
            <a:grpSpLocks/>
          </p:cNvGrpSpPr>
          <p:nvPr/>
        </p:nvGrpSpPr>
        <p:grpSpPr bwMode="auto">
          <a:xfrm>
            <a:off x="-3238500" y="0"/>
            <a:ext cx="11925300" cy="3810000"/>
            <a:chOff x="-2040" y="0"/>
            <a:chExt cx="7512" cy="2400"/>
          </a:xfrm>
        </p:grpSpPr>
        <p:sp>
          <p:nvSpPr>
            <p:cNvPr id="73731"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eaLnBrk="1" hangingPunct="1">
                <a:defRPr/>
              </a:pPr>
              <a:endParaRPr lang="en-US" sz="2400" b="0">
                <a:solidFill>
                  <a:schemeClr val="tx1"/>
                </a:solidFill>
                <a:latin typeface="Times New Roman" pitchFamily="18" charset="0"/>
              </a:endParaRPr>
            </a:p>
          </p:txBody>
        </p:sp>
        <p:sp>
          <p:nvSpPr>
            <p:cNvPr id="73732"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eaLnBrk="1" hangingPunct="1">
                <a:defRPr/>
              </a:pPr>
              <a:endParaRPr lang="en-US" sz="1800" b="0">
                <a:solidFill>
                  <a:schemeClr val="tx1"/>
                </a:solidFill>
                <a:latin typeface="Arial" charset="0"/>
              </a:endParaRPr>
            </a:p>
          </p:txBody>
        </p:sp>
        <p:sp>
          <p:nvSpPr>
            <p:cNvPr id="73733"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pPr>
                <a:defRPr/>
              </a:pPr>
              <a:endParaRPr lang="en-US"/>
            </a:p>
          </p:txBody>
        </p:sp>
      </p:grpSp>
      <p:sp>
        <p:nvSpPr>
          <p:cNvPr id="12291" name="Rectangle 6"/>
          <p:cNvSpPr>
            <a:spLocks noGrp="1" noChangeArrowheads="1"/>
          </p:cNvSpPr>
          <p:nvPr>
            <p:ph type="title"/>
          </p:nvPr>
        </p:nvSpPr>
        <p:spPr bwMode="auto">
          <a:xfrm>
            <a:off x="1370013" y="301625"/>
            <a:ext cx="73136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2292" name="Rectangle 7"/>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3736"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mn-lt"/>
              </a:defRPr>
            </a:lvl1pPr>
          </a:lstStyle>
          <a:p>
            <a:pPr>
              <a:defRPr/>
            </a:pPr>
            <a:fld id="{64C07692-F109-499B-9DF0-AA6E9843E7FB}" type="datetime5">
              <a:rPr lang="en-US"/>
              <a:pPr>
                <a:defRPr/>
              </a:pPr>
              <a:t>5-Nov-17</a:t>
            </a:fld>
            <a:endParaRPr lang="en-US"/>
          </a:p>
        </p:txBody>
      </p:sp>
      <p:sp>
        <p:nvSpPr>
          <p:cNvPr id="73737"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0">
                <a:solidFill>
                  <a:schemeClr val="tx1"/>
                </a:solidFill>
                <a:latin typeface="+mn-lt"/>
              </a:defRPr>
            </a:lvl1pPr>
          </a:lstStyle>
          <a:p>
            <a:pPr>
              <a:defRPr/>
            </a:pPr>
            <a:r>
              <a:rPr lang="en-US"/>
              <a:t>BITS Pilani</a:t>
            </a:r>
          </a:p>
        </p:txBody>
      </p:sp>
      <p:sp>
        <p:nvSpPr>
          <p:cNvPr id="73738"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Verdana" panose="020B0604030504040204" pitchFamily="34" charset="0"/>
              </a:defRPr>
            </a:lvl1pPr>
          </a:lstStyle>
          <a:p>
            <a:fld id="{F3173F40-F45C-4C5E-908F-F9641352197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9"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p:fade/>
  </p:transition>
  <p:timing>
    <p:tnLst>
      <p:par>
        <p:cTn id="1" dur="indefinite" restart="never" nodeType="tmRoot"/>
      </p:par>
    </p:tnLst>
  </p:timing>
  <p:hf hd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anose="05000000000000000000"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219200" y="1219200"/>
            <a:ext cx="7924800" cy="1189038"/>
          </a:xfrm>
        </p:spPr>
        <p:txBody>
          <a:bodyPr/>
          <a:lstStyle/>
          <a:p>
            <a:pPr eaLnBrk="1" hangingPunct="1"/>
            <a:r>
              <a:rPr lang="en-US" altLang="en-US" b="1" smtClean="0">
                <a:solidFill>
                  <a:srgbClr val="FF0000"/>
                </a:solidFill>
                <a:latin typeface="Tahoma" panose="020B0604030504040204" pitchFamily="34" charset="0"/>
              </a:rPr>
              <a:t>O</a:t>
            </a:r>
            <a:r>
              <a:rPr lang="en-US" altLang="en-US" b="1" smtClean="0">
                <a:latin typeface="Tahoma" panose="020B0604030504040204" pitchFamily="34" charset="0"/>
              </a:rPr>
              <a:t>N-</a:t>
            </a:r>
            <a:r>
              <a:rPr lang="en-US" altLang="en-US" b="1" smtClean="0">
                <a:solidFill>
                  <a:srgbClr val="FF0000"/>
                </a:solidFill>
                <a:latin typeface="Tahoma" panose="020B0604030504040204" pitchFamily="34" charset="0"/>
              </a:rPr>
              <a:t>L</a:t>
            </a:r>
            <a:r>
              <a:rPr lang="en-US" altLang="en-US" b="1" smtClean="0">
                <a:latin typeface="Tahoma" panose="020B0604030504040204" pitchFamily="34" charset="0"/>
              </a:rPr>
              <a:t>INE </a:t>
            </a:r>
            <a:r>
              <a:rPr lang="en-US" altLang="en-US" b="1" smtClean="0">
                <a:solidFill>
                  <a:srgbClr val="FF0000"/>
                </a:solidFill>
                <a:latin typeface="Tahoma" panose="020B0604030504040204" pitchFamily="34" charset="0"/>
              </a:rPr>
              <a:t>A</a:t>
            </a:r>
            <a:r>
              <a:rPr lang="en-US" altLang="en-US" b="1" smtClean="0">
                <a:latin typeface="Tahoma" panose="020B0604030504040204" pitchFamily="34" charset="0"/>
              </a:rPr>
              <a:t>NALYTICAL </a:t>
            </a:r>
            <a:r>
              <a:rPr lang="en-US" altLang="en-US" b="1" smtClean="0">
                <a:solidFill>
                  <a:srgbClr val="FF0000"/>
                </a:solidFill>
                <a:latin typeface="Tahoma" panose="020B0604030504040204" pitchFamily="34" charset="0"/>
              </a:rPr>
              <a:t>P</a:t>
            </a:r>
            <a:r>
              <a:rPr lang="en-US" altLang="en-US" b="1" smtClean="0">
                <a:latin typeface="Tahoma" panose="020B0604030504040204" pitchFamily="34" charset="0"/>
              </a:rPr>
              <a:t>ROCESSING</a:t>
            </a:r>
          </a:p>
        </p:txBody>
      </p:sp>
      <p:sp>
        <p:nvSpPr>
          <p:cNvPr id="14339" name="Rectangle 3"/>
          <p:cNvSpPr>
            <a:spLocks noGrp="1" noChangeArrowheads="1"/>
          </p:cNvSpPr>
          <p:nvPr>
            <p:ph type="subTitle" idx="1"/>
          </p:nvPr>
        </p:nvSpPr>
        <p:spPr>
          <a:xfrm>
            <a:off x="1219200" y="4724400"/>
            <a:ext cx="7467600" cy="2133600"/>
          </a:xfrm>
        </p:spPr>
        <p:txBody>
          <a:bodyPr/>
          <a:lstStyle/>
          <a:p>
            <a:pPr eaLnBrk="1" hangingPunct="1"/>
            <a:r>
              <a:rPr lang="en-US" altLang="en-US" sz="2000" b="1" i="1" dirty="0" smtClean="0">
                <a:latin typeface="Times New Roman" panose="02020603050405020304" pitchFamily="18" charset="0"/>
              </a:rPr>
              <a:t>Dr. </a:t>
            </a:r>
            <a:r>
              <a:rPr lang="en-US" altLang="en-US" sz="2000" b="1" i="1" dirty="0" err="1" smtClean="0">
                <a:latin typeface="Times New Roman" panose="02020603050405020304" pitchFamily="18" charset="0"/>
              </a:rPr>
              <a:t>Yashvardhan</a:t>
            </a:r>
            <a:r>
              <a:rPr lang="en-US" altLang="en-US" sz="2000" b="1" i="1" dirty="0" smtClean="0">
                <a:latin typeface="Times New Roman" panose="02020603050405020304" pitchFamily="18" charset="0"/>
              </a:rPr>
              <a:t> Sharma</a:t>
            </a:r>
          </a:p>
          <a:p>
            <a:pPr eaLnBrk="1" hangingPunct="1"/>
            <a:r>
              <a:rPr lang="en-US" altLang="en-US" sz="2000" b="1" i="1" dirty="0" smtClean="0">
                <a:latin typeface="Times New Roman" panose="02020603050405020304" pitchFamily="18" charset="0"/>
              </a:rPr>
              <a:t>Department of Computer Science &amp; Information Systems</a:t>
            </a:r>
          </a:p>
          <a:p>
            <a:pPr eaLnBrk="1" hangingPunct="1"/>
            <a:r>
              <a:rPr lang="en-US" altLang="en-US" sz="2000" b="1" i="1" dirty="0" smtClean="0">
                <a:latin typeface="Times New Roman" panose="02020603050405020304" pitchFamily="18" charset="0"/>
              </a:rPr>
              <a:t>BITS, </a:t>
            </a:r>
            <a:r>
              <a:rPr lang="en-US" altLang="en-US" sz="2000" b="1" i="1" dirty="0" smtClean="0">
                <a:latin typeface="Times New Roman" panose="02020603050405020304" pitchFamily="18" charset="0"/>
              </a:rPr>
              <a:t>Pilani</a:t>
            </a:r>
          </a:p>
          <a:p>
            <a:pPr eaLnBrk="1" hangingPunct="1"/>
            <a:r>
              <a:rPr lang="en-IN" altLang="en-US" sz="2000" b="1" i="1" dirty="0" smtClean="0">
                <a:latin typeface="Times New Roman" panose="02020603050405020304" pitchFamily="18" charset="0"/>
              </a:rPr>
              <a:t>L11</a:t>
            </a:r>
            <a:endParaRPr lang="en-US" altLang="en-US" sz="2000" b="1" i="1" dirty="0" smtClean="0">
              <a:latin typeface="Times New Roman" panose="02020603050405020304" pitchFamily="18" charset="0"/>
            </a:endParaRPr>
          </a:p>
        </p:txBody>
      </p:sp>
      <p:pic>
        <p:nvPicPr>
          <p:cNvPr id="14340" name="Picture 5" descr="Cub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990600"/>
            <a:ext cx="13081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F9A989FE-C5DF-454E-94DE-C0FFD498864A}" type="slidenum">
              <a:rPr lang="sk-SK"/>
              <a:pPr>
                <a:defRPr/>
              </a:pPr>
              <a:t>10</a:t>
            </a:fld>
            <a:endParaRPr lang="sk-SK"/>
          </a:p>
        </p:txBody>
      </p:sp>
      <p:sp>
        <p:nvSpPr>
          <p:cNvPr id="32771" name="Rectangle 2"/>
          <p:cNvSpPr>
            <a:spLocks noGrp="1" noChangeArrowheads="1"/>
          </p:cNvSpPr>
          <p:nvPr>
            <p:ph type="title"/>
          </p:nvPr>
        </p:nvSpPr>
        <p:spPr/>
        <p:txBody>
          <a:bodyPr/>
          <a:lstStyle/>
          <a:p>
            <a:endParaRPr lang="en-US" smtClean="0"/>
          </a:p>
        </p:txBody>
      </p:sp>
      <p:sp>
        <p:nvSpPr>
          <p:cNvPr id="32772" name="Rectangle 3"/>
          <p:cNvSpPr>
            <a:spLocks noGrp="1" noChangeArrowheads="1"/>
          </p:cNvSpPr>
          <p:nvPr>
            <p:ph type="body" idx="1"/>
          </p:nvPr>
        </p:nvSpPr>
        <p:spPr/>
        <p:txBody>
          <a:bodyPr/>
          <a:lstStyle/>
          <a:p>
            <a:endParaRPr lang="en-US" smtClean="0"/>
          </a:p>
        </p:txBody>
      </p:sp>
      <p:pic>
        <p:nvPicPr>
          <p:cNvPr id="32773" name="Picture 4"/>
          <p:cNvPicPr>
            <a:picLocks noChangeAspect="1" noChangeArrowheads="1"/>
          </p:cNvPicPr>
          <p:nvPr/>
        </p:nvPicPr>
        <p:blipFill>
          <a:blip r:embed="rId2"/>
          <a:srcRect/>
          <a:stretch>
            <a:fillRect/>
          </a:stretch>
        </p:blipFill>
        <p:spPr bwMode="auto">
          <a:xfrm>
            <a:off x="0" y="381000"/>
            <a:ext cx="9144000" cy="5835650"/>
          </a:xfrm>
          <a:prstGeom prst="rect">
            <a:avLst/>
          </a:prstGeom>
          <a:noFill/>
          <a:ln w="9525">
            <a:noFill/>
            <a:miter lim="800000"/>
            <a:headEnd/>
            <a:tailEnd/>
          </a:ln>
        </p:spPr>
      </p:pic>
    </p:spTree>
    <p:extLst>
      <p:ext uri="{BB962C8B-B14F-4D97-AF65-F5344CB8AC3E}">
        <p14:creationId xmlns:p14="http://schemas.microsoft.com/office/powerpoint/2010/main" val="5387347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fld id="{9E47FDDE-5ACB-416F-A442-D5C9FE83903C}" type="slidenum">
              <a:rPr lang="sk-SK"/>
              <a:pPr>
                <a:defRPr/>
              </a:pPr>
              <a:t>11</a:t>
            </a:fld>
            <a:endParaRPr lang="sk-SK"/>
          </a:p>
        </p:txBody>
      </p:sp>
      <p:pic>
        <p:nvPicPr>
          <p:cNvPr id="33795" name="Picture 5"/>
          <p:cNvPicPr>
            <a:picLocks noGrp="1" noChangeAspect="1" noChangeArrowheads="1"/>
          </p:cNvPicPr>
          <p:nvPr>
            <p:ph type="body" idx="1"/>
          </p:nvPr>
        </p:nvPicPr>
        <p:blipFill>
          <a:blip r:embed="rId2"/>
          <a:srcRect/>
          <a:stretch>
            <a:fillRect/>
          </a:stretch>
        </p:blipFill>
        <p:spPr>
          <a:xfrm>
            <a:off x="1219200" y="1371600"/>
            <a:ext cx="6477000" cy="5284788"/>
          </a:xfrm>
          <a:noFill/>
        </p:spPr>
      </p:pic>
      <p:sp>
        <p:nvSpPr>
          <p:cNvPr id="33796" name="Oval 6"/>
          <p:cNvSpPr>
            <a:spLocks noChangeArrowheads="1"/>
          </p:cNvSpPr>
          <p:nvPr/>
        </p:nvSpPr>
        <p:spPr bwMode="auto">
          <a:xfrm>
            <a:off x="4267200" y="2819400"/>
            <a:ext cx="914400" cy="914400"/>
          </a:xfrm>
          <a:prstGeom prst="ellipse">
            <a:avLst/>
          </a:prstGeom>
          <a:noFill/>
          <a:ln w="28575">
            <a:solidFill>
              <a:srgbClr val="FF0000"/>
            </a:solidFill>
            <a:round/>
            <a:headEnd/>
            <a:tailEnd/>
          </a:ln>
        </p:spPr>
        <p:txBody>
          <a:bodyPr wrap="none" anchor="ctr"/>
          <a:lstStyle/>
          <a:p>
            <a:endParaRPr lang="en-US"/>
          </a:p>
        </p:txBody>
      </p:sp>
      <p:sp>
        <p:nvSpPr>
          <p:cNvPr id="33797" name="Oval 7"/>
          <p:cNvSpPr>
            <a:spLocks noChangeArrowheads="1"/>
          </p:cNvSpPr>
          <p:nvPr/>
        </p:nvSpPr>
        <p:spPr bwMode="auto">
          <a:xfrm>
            <a:off x="6629400" y="1371600"/>
            <a:ext cx="1066800" cy="1447800"/>
          </a:xfrm>
          <a:prstGeom prst="ellipse">
            <a:avLst/>
          </a:prstGeom>
          <a:noFill/>
          <a:ln w="28575">
            <a:solidFill>
              <a:srgbClr val="FF0000"/>
            </a:solidFill>
            <a:round/>
            <a:headEnd/>
            <a:tailEnd/>
          </a:ln>
        </p:spPr>
        <p:txBody>
          <a:bodyPr wrap="none" anchor="ctr"/>
          <a:lstStyle/>
          <a:p>
            <a:endParaRPr lang="en-US"/>
          </a:p>
        </p:txBody>
      </p:sp>
      <p:sp>
        <p:nvSpPr>
          <p:cNvPr id="33798" name="Oval 8"/>
          <p:cNvSpPr>
            <a:spLocks noChangeArrowheads="1"/>
          </p:cNvSpPr>
          <p:nvPr/>
        </p:nvSpPr>
        <p:spPr bwMode="auto">
          <a:xfrm>
            <a:off x="4419600" y="3810000"/>
            <a:ext cx="914400" cy="914400"/>
          </a:xfrm>
          <a:prstGeom prst="ellipse">
            <a:avLst/>
          </a:prstGeom>
          <a:noFill/>
          <a:ln w="28575">
            <a:solidFill>
              <a:srgbClr val="FF0000"/>
            </a:solidFill>
            <a:round/>
            <a:headEnd/>
            <a:tailEnd/>
          </a:ln>
        </p:spPr>
        <p:txBody>
          <a:bodyPr wrap="none" anchor="ctr"/>
          <a:lstStyle/>
          <a:p>
            <a:endParaRPr lang="en-US"/>
          </a:p>
        </p:txBody>
      </p:sp>
      <p:sp>
        <p:nvSpPr>
          <p:cNvPr id="33799" name="Rectangle 7"/>
          <p:cNvSpPr>
            <a:spLocks noChangeArrowheads="1"/>
          </p:cNvSpPr>
          <p:nvPr/>
        </p:nvSpPr>
        <p:spPr bwMode="auto">
          <a:xfrm>
            <a:off x="533400" y="0"/>
            <a:ext cx="8001000" cy="1570038"/>
          </a:xfrm>
          <a:prstGeom prst="rect">
            <a:avLst/>
          </a:prstGeom>
          <a:noFill/>
          <a:ln w="9525">
            <a:noFill/>
            <a:miter lim="800000"/>
            <a:headEnd/>
            <a:tailEnd/>
          </a:ln>
        </p:spPr>
        <p:txBody>
          <a:bodyPr>
            <a:spAutoFit/>
          </a:bodyPr>
          <a:lstStyle/>
          <a:p>
            <a:r>
              <a:rPr lang="en-US" sz="2400">
                <a:latin typeface="Garamond" pitchFamily="18" charset="0"/>
              </a:rPr>
              <a:t>Drill down: It refers to the process of viewing data at a level of increased detail </a:t>
            </a:r>
          </a:p>
          <a:p>
            <a:r>
              <a:rPr lang="en-US" sz="2400">
                <a:latin typeface="Garamond" pitchFamily="18" charset="0"/>
              </a:rPr>
              <a:t>Roll up: It refers to the process of viewing data with decreasing detail</a:t>
            </a:r>
          </a:p>
        </p:txBody>
      </p:sp>
    </p:spTree>
    <p:extLst>
      <p:ext uri="{BB962C8B-B14F-4D97-AF65-F5344CB8AC3E}">
        <p14:creationId xmlns:p14="http://schemas.microsoft.com/office/powerpoint/2010/main" val="6621431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41264170-E4A3-4A0B-8CD9-9B55F2BDF9C7}" type="slidenum">
              <a:rPr lang="sk-SK"/>
              <a:pPr>
                <a:defRPr/>
              </a:pPr>
              <a:t>12</a:t>
            </a:fld>
            <a:endParaRPr lang="sk-SK"/>
          </a:p>
        </p:txBody>
      </p:sp>
      <p:sp>
        <p:nvSpPr>
          <p:cNvPr id="34819" name="Rectangle 2"/>
          <p:cNvSpPr>
            <a:spLocks noGrp="1" noChangeArrowheads="1"/>
          </p:cNvSpPr>
          <p:nvPr>
            <p:ph type="title"/>
          </p:nvPr>
        </p:nvSpPr>
        <p:spPr>
          <a:xfrm>
            <a:off x="5638800" y="0"/>
            <a:ext cx="3276600" cy="1477963"/>
          </a:xfrm>
        </p:spPr>
        <p:txBody>
          <a:bodyPr/>
          <a:lstStyle/>
          <a:p>
            <a:r>
              <a:rPr lang="en-US" smtClean="0"/>
              <a:t>Example of roll-up</a:t>
            </a:r>
            <a:endParaRPr lang="sk-SK" smtClean="0"/>
          </a:p>
        </p:txBody>
      </p:sp>
      <p:pic>
        <p:nvPicPr>
          <p:cNvPr id="34820" name="Picture 5"/>
          <p:cNvPicPr>
            <a:picLocks noChangeAspect="1" noChangeArrowheads="1"/>
          </p:cNvPicPr>
          <p:nvPr/>
        </p:nvPicPr>
        <p:blipFill>
          <a:blip r:embed="rId2"/>
          <a:srcRect/>
          <a:stretch>
            <a:fillRect/>
          </a:stretch>
        </p:blipFill>
        <p:spPr bwMode="auto">
          <a:xfrm>
            <a:off x="0" y="0"/>
            <a:ext cx="5668963" cy="3657600"/>
          </a:xfrm>
          <a:prstGeom prst="rect">
            <a:avLst/>
          </a:prstGeom>
          <a:noFill/>
          <a:ln w="9525">
            <a:noFill/>
            <a:miter lim="800000"/>
            <a:headEnd/>
            <a:tailEnd/>
          </a:ln>
        </p:spPr>
      </p:pic>
      <p:pic>
        <p:nvPicPr>
          <p:cNvPr id="34821" name="Picture 4"/>
          <p:cNvPicPr>
            <a:picLocks noChangeAspect="1" noChangeArrowheads="1"/>
          </p:cNvPicPr>
          <p:nvPr/>
        </p:nvPicPr>
        <p:blipFill>
          <a:blip r:embed="rId3"/>
          <a:srcRect/>
          <a:stretch>
            <a:fillRect/>
          </a:stretch>
        </p:blipFill>
        <p:spPr bwMode="auto">
          <a:xfrm>
            <a:off x="4318000" y="3494088"/>
            <a:ext cx="4826000" cy="3363912"/>
          </a:xfrm>
          <a:prstGeom prst="rect">
            <a:avLst/>
          </a:prstGeom>
          <a:noFill/>
          <a:ln w="9525">
            <a:noFill/>
            <a:miter lim="800000"/>
            <a:headEnd/>
            <a:tailEnd/>
          </a:ln>
        </p:spPr>
      </p:pic>
    </p:spTree>
    <p:extLst>
      <p:ext uri="{BB962C8B-B14F-4D97-AF65-F5344CB8AC3E}">
        <p14:creationId xmlns:p14="http://schemas.microsoft.com/office/powerpoint/2010/main" val="396798178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2B9EE062-2C1F-4D44-9574-8426D8B238A9}" type="datetime5">
              <a:rPr lang="en-US" smtClean="0"/>
              <a:pPr/>
              <a:t>5-Nov-17</a:t>
            </a:fld>
            <a:endParaRPr lang="en-US"/>
          </a:p>
        </p:txBody>
      </p:sp>
      <p:sp>
        <p:nvSpPr>
          <p:cNvPr id="6" name="Footer Placeholder 4"/>
          <p:cNvSpPr>
            <a:spLocks noGrp="1"/>
          </p:cNvSpPr>
          <p:nvPr>
            <p:ph type="ftr" sz="quarter" idx="11"/>
          </p:nvPr>
        </p:nvSpPr>
        <p:spPr/>
        <p:txBody>
          <a:bodyPr/>
          <a:lstStyle/>
          <a:p>
            <a:r>
              <a:rPr lang="en-US" smtClean="0"/>
              <a:t>BITS Pilani</a:t>
            </a:r>
            <a:endParaRPr lang="en-US"/>
          </a:p>
        </p:txBody>
      </p:sp>
      <p:sp>
        <p:nvSpPr>
          <p:cNvPr id="7" name="Slide Number Placeholder 5"/>
          <p:cNvSpPr>
            <a:spLocks noGrp="1"/>
          </p:cNvSpPr>
          <p:nvPr>
            <p:ph type="sldNum" sz="quarter" idx="12"/>
          </p:nvPr>
        </p:nvSpPr>
        <p:spPr/>
        <p:txBody>
          <a:bodyPr/>
          <a:lstStyle/>
          <a:p>
            <a:fld id="{6A8550F2-C0CF-4086-9FCA-B320209C8EB3}" type="slidenum">
              <a:rPr lang="en-US"/>
              <a:pPr/>
              <a:t>13</a:t>
            </a:fld>
            <a:endParaRPr lang="en-US"/>
          </a:p>
        </p:txBody>
      </p:sp>
      <p:sp>
        <p:nvSpPr>
          <p:cNvPr id="215042" name="Rectangle 2"/>
          <p:cNvSpPr>
            <a:spLocks noGrp="1" noChangeArrowheads="1"/>
          </p:cNvSpPr>
          <p:nvPr>
            <p:ph type="title"/>
          </p:nvPr>
        </p:nvSpPr>
        <p:spPr>
          <a:xfrm>
            <a:off x="457200" y="0"/>
            <a:ext cx="7239000" cy="838200"/>
          </a:xfrm>
          <a:noFill/>
          <a:ln/>
        </p:spPr>
        <p:txBody>
          <a:bodyPr lIns="92075" tIns="46038" rIns="92075" bIns="46038"/>
          <a:lstStyle/>
          <a:p>
            <a:r>
              <a:rPr lang="en-US" dirty="0"/>
              <a:t>OLAP Operations</a:t>
            </a:r>
          </a:p>
        </p:txBody>
      </p:sp>
      <p:sp>
        <p:nvSpPr>
          <p:cNvPr id="215043" name="Rectangle 3"/>
          <p:cNvSpPr>
            <a:spLocks noGrp="1" noChangeArrowheads="1"/>
          </p:cNvSpPr>
          <p:nvPr>
            <p:ph type="body" idx="1"/>
          </p:nvPr>
        </p:nvSpPr>
        <p:spPr>
          <a:xfrm>
            <a:off x="457200" y="1143000"/>
            <a:ext cx="8305800" cy="5334000"/>
          </a:xfrm>
          <a:noFill/>
          <a:ln/>
        </p:spPr>
        <p:txBody>
          <a:bodyPr lIns="92075" tIns="46038" rIns="92075" bIns="46038">
            <a:normAutofit lnSpcReduction="10000"/>
          </a:bodyPr>
          <a:lstStyle/>
          <a:p>
            <a:pPr>
              <a:lnSpc>
                <a:spcPct val="110000"/>
              </a:lnSpc>
            </a:pPr>
            <a:r>
              <a:rPr lang="en-US" sz="2400" dirty="0">
                <a:solidFill>
                  <a:schemeClr val="hlink"/>
                </a:solidFill>
              </a:rPr>
              <a:t>Roll up (drill-up):</a:t>
            </a:r>
            <a:r>
              <a:rPr lang="en-US" sz="2400" dirty="0"/>
              <a:t> summarize data</a:t>
            </a:r>
          </a:p>
          <a:p>
            <a:pPr lvl="1">
              <a:lnSpc>
                <a:spcPct val="110000"/>
              </a:lnSpc>
            </a:pPr>
            <a:r>
              <a:rPr lang="en-US" sz="2000" i="1" dirty="0"/>
              <a:t>by climbing up hierarchy or by dimension reduction</a:t>
            </a:r>
            <a:endParaRPr lang="en-US" sz="2000" dirty="0"/>
          </a:p>
          <a:p>
            <a:pPr>
              <a:lnSpc>
                <a:spcPct val="110000"/>
              </a:lnSpc>
            </a:pPr>
            <a:r>
              <a:rPr lang="en-US" sz="2400" dirty="0">
                <a:solidFill>
                  <a:schemeClr val="hlink"/>
                </a:solidFill>
              </a:rPr>
              <a:t>Drill down (roll down):</a:t>
            </a:r>
            <a:r>
              <a:rPr lang="en-US" sz="2400" dirty="0"/>
              <a:t> reverse of roll-up</a:t>
            </a:r>
          </a:p>
          <a:p>
            <a:pPr lvl="1">
              <a:lnSpc>
                <a:spcPct val="110000"/>
              </a:lnSpc>
            </a:pPr>
            <a:r>
              <a:rPr lang="en-US" sz="2000" i="1" dirty="0"/>
              <a:t>from higher level summary to lower level summary or detailed data, or introducing new dimensions</a:t>
            </a:r>
          </a:p>
          <a:p>
            <a:pPr>
              <a:lnSpc>
                <a:spcPct val="110000"/>
              </a:lnSpc>
            </a:pPr>
            <a:r>
              <a:rPr lang="en-US" sz="2400" dirty="0">
                <a:solidFill>
                  <a:schemeClr val="hlink"/>
                </a:solidFill>
              </a:rPr>
              <a:t>Slice and dice:</a:t>
            </a:r>
            <a:r>
              <a:rPr lang="en-US" sz="2400" dirty="0"/>
              <a:t> </a:t>
            </a:r>
          </a:p>
          <a:p>
            <a:pPr lvl="1">
              <a:lnSpc>
                <a:spcPct val="110000"/>
              </a:lnSpc>
            </a:pPr>
            <a:r>
              <a:rPr lang="en-US" sz="2000" i="1" dirty="0"/>
              <a:t>project and select</a:t>
            </a:r>
            <a:r>
              <a:rPr lang="en-US" sz="2000" dirty="0"/>
              <a:t> </a:t>
            </a:r>
          </a:p>
          <a:p>
            <a:pPr>
              <a:lnSpc>
                <a:spcPct val="110000"/>
              </a:lnSpc>
            </a:pPr>
            <a:r>
              <a:rPr lang="en-US" sz="2400" dirty="0">
                <a:solidFill>
                  <a:schemeClr val="hlink"/>
                </a:solidFill>
              </a:rPr>
              <a:t>Pivot (rotate):</a:t>
            </a:r>
            <a:r>
              <a:rPr lang="en-US" sz="2400" dirty="0"/>
              <a:t> </a:t>
            </a:r>
          </a:p>
          <a:p>
            <a:pPr lvl="1">
              <a:lnSpc>
                <a:spcPct val="110000"/>
              </a:lnSpc>
            </a:pPr>
            <a:r>
              <a:rPr lang="en-US" sz="2000" i="1" dirty="0"/>
              <a:t>reorient the cube, visualization, 3D to series of 2D planes.</a:t>
            </a:r>
          </a:p>
          <a:p>
            <a:pPr>
              <a:lnSpc>
                <a:spcPct val="110000"/>
              </a:lnSpc>
            </a:pPr>
            <a:r>
              <a:rPr lang="en-US" sz="2400" dirty="0"/>
              <a:t>Other operations</a:t>
            </a:r>
          </a:p>
          <a:p>
            <a:pPr lvl="1">
              <a:lnSpc>
                <a:spcPct val="110000"/>
              </a:lnSpc>
            </a:pPr>
            <a:r>
              <a:rPr lang="en-US" sz="2000" i="1" dirty="0">
                <a:solidFill>
                  <a:schemeClr val="hlink"/>
                </a:solidFill>
              </a:rPr>
              <a:t>drill across:</a:t>
            </a:r>
            <a:r>
              <a:rPr lang="en-US" sz="2000" i="1" dirty="0"/>
              <a:t> involving (across) more than one fact table</a:t>
            </a:r>
            <a:endParaRPr lang="en-US" sz="2000" dirty="0"/>
          </a:p>
          <a:p>
            <a:pPr lvl="1">
              <a:lnSpc>
                <a:spcPct val="110000"/>
              </a:lnSpc>
            </a:pPr>
            <a:r>
              <a:rPr lang="en-US" sz="2000" i="1" dirty="0">
                <a:solidFill>
                  <a:schemeClr val="hlink"/>
                </a:solidFill>
              </a:rPr>
              <a:t>drill through:</a:t>
            </a:r>
            <a:r>
              <a:rPr lang="en-US" sz="2000" i="1" dirty="0"/>
              <a:t> through the bottom level of the cube to its back-end relational tables (using SQL)</a:t>
            </a:r>
            <a:endParaRPr lang="en-US" sz="2000" dirty="0"/>
          </a:p>
        </p:txBody>
      </p:sp>
      <p:pic>
        <p:nvPicPr>
          <p:cNvPr id="215044" name="Picture 4" descr="Cube2"/>
          <p:cNvPicPr>
            <a:picLocks noChangeAspect="1" noChangeArrowheads="1"/>
          </p:cNvPicPr>
          <p:nvPr/>
        </p:nvPicPr>
        <p:blipFill>
          <a:blip r:embed="rId2" cstate="print"/>
          <a:srcRect/>
          <a:stretch>
            <a:fillRect/>
          </a:stretch>
        </p:blipFill>
        <p:spPr bwMode="auto">
          <a:xfrm>
            <a:off x="7635875" y="93663"/>
            <a:ext cx="1308100" cy="1343025"/>
          </a:xfrm>
          <a:prstGeom prst="rect">
            <a:avLst/>
          </a:prstGeom>
          <a:noFill/>
        </p:spPr>
      </p:pic>
    </p:spTree>
    <p:extLst>
      <p:ext uri="{BB962C8B-B14F-4D97-AF65-F5344CB8AC3E}">
        <p14:creationId xmlns:p14="http://schemas.microsoft.com/office/powerpoint/2010/main" val="1273368634"/>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en-US"/>
              <a:t>Rollup &amp; Drill-down</a:t>
            </a:r>
          </a:p>
        </p:txBody>
      </p:sp>
      <p:sp>
        <p:nvSpPr>
          <p:cNvPr id="40963" name="Rectangle 3"/>
          <p:cNvSpPr>
            <a:spLocks noGrp="1" noRot="1" noChangeArrowheads="1"/>
          </p:cNvSpPr>
          <p:nvPr>
            <p:ph type="body" idx="1"/>
          </p:nvPr>
        </p:nvSpPr>
        <p:spPr/>
        <p:txBody>
          <a:bodyPr/>
          <a:lstStyle/>
          <a:p>
            <a:r>
              <a:rPr lang="en-US"/>
              <a:t>OLAP permit users to view data at ay desired level of granularity.</a:t>
            </a:r>
          </a:p>
          <a:p>
            <a:r>
              <a:rPr lang="en-US"/>
              <a:t>Rollup: moving from finer-granularity data to coarser granularity</a:t>
            </a:r>
          </a:p>
          <a:p>
            <a:r>
              <a:rPr lang="en-US"/>
              <a:t>Drill-down: opposite to Rollup</a:t>
            </a:r>
          </a:p>
        </p:txBody>
      </p:sp>
    </p:spTree>
    <p:extLst>
      <p:ext uri="{BB962C8B-B14F-4D97-AF65-F5344CB8AC3E}">
        <p14:creationId xmlns:p14="http://schemas.microsoft.com/office/powerpoint/2010/main" val="10851846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AFCE612-DB1C-4B60-BE09-0FD7E49242B1}" type="slidenum">
              <a:rPr lang="sk-SK"/>
              <a:pPr>
                <a:defRPr/>
              </a:pPr>
              <a:t>15</a:t>
            </a:fld>
            <a:endParaRPr lang="sk-SK"/>
          </a:p>
        </p:txBody>
      </p:sp>
      <p:sp>
        <p:nvSpPr>
          <p:cNvPr id="35843" name="Rectangle 2"/>
          <p:cNvSpPr>
            <a:spLocks noGrp="1" noChangeArrowheads="1"/>
          </p:cNvSpPr>
          <p:nvPr>
            <p:ph type="title"/>
          </p:nvPr>
        </p:nvSpPr>
        <p:spPr>
          <a:xfrm>
            <a:off x="6934200" y="1676400"/>
            <a:ext cx="2209800" cy="2590800"/>
          </a:xfrm>
        </p:spPr>
        <p:txBody>
          <a:bodyPr/>
          <a:lstStyle/>
          <a:p>
            <a:r>
              <a:rPr lang="en-US" sz="2800" b="1" smtClean="0"/>
              <a:t>Slice-and-Dice or Rotation</a:t>
            </a:r>
            <a:endParaRPr lang="sk-SK" sz="2800" smtClean="0"/>
          </a:p>
        </p:txBody>
      </p:sp>
      <p:pic>
        <p:nvPicPr>
          <p:cNvPr id="35844" name="Picture 4"/>
          <p:cNvPicPr>
            <a:picLocks noGrp="1" noChangeAspect="1" noChangeArrowheads="1"/>
          </p:cNvPicPr>
          <p:nvPr>
            <p:ph type="body" idx="1"/>
          </p:nvPr>
        </p:nvPicPr>
        <p:blipFill>
          <a:blip r:embed="rId2"/>
          <a:srcRect/>
          <a:stretch>
            <a:fillRect/>
          </a:stretch>
        </p:blipFill>
        <p:spPr>
          <a:xfrm>
            <a:off x="0" y="1671638"/>
            <a:ext cx="7010400" cy="5186362"/>
          </a:xfrm>
          <a:noFill/>
        </p:spPr>
      </p:pic>
      <p:sp>
        <p:nvSpPr>
          <p:cNvPr id="35845" name="Rectangle 4"/>
          <p:cNvSpPr>
            <a:spLocks noChangeArrowheads="1"/>
          </p:cNvSpPr>
          <p:nvPr/>
        </p:nvSpPr>
        <p:spPr bwMode="auto">
          <a:xfrm>
            <a:off x="1066800" y="304800"/>
            <a:ext cx="7086600" cy="1200150"/>
          </a:xfrm>
          <a:prstGeom prst="rect">
            <a:avLst/>
          </a:prstGeom>
          <a:noFill/>
          <a:ln w="9525">
            <a:noFill/>
            <a:miter lim="800000"/>
            <a:headEnd/>
            <a:tailEnd/>
          </a:ln>
        </p:spPr>
        <p:txBody>
          <a:bodyPr>
            <a:spAutoFit/>
          </a:bodyPr>
          <a:lstStyle/>
          <a:p>
            <a:r>
              <a:rPr lang="en-US" sz="2400">
                <a:latin typeface="Garamond" pitchFamily="18" charset="0"/>
              </a:rPr>
              <a:t>Slice n dice: It is an ability to move between different combinations of dimensions when viewing data with an OLAP browser</a:t>
            </a:r>
          </a:p>
        </p:txBody>
      </p:sp>
    </p:spTree>
    <p:extLst>
      <p:ext uri="{BB962C8B-B14F-4D97-AF65-F5344CB8AC3E}">
        <p14:creationId xmlns:p14="http://schemas.microsoft.com/office/powerpoint/2010/main" val="370314848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en-US"/>
              <a:t>Slicing &amp; Dicing</a:t>
            </a:r>
          </a:p>
        </p:txBody>
      </p:sp>
      <p:sp>
        <p:nvSpPr>
          <p:cNvPr id="39939" name="Rectangle 3"/>
          <p:cNvSpPr>
            <a:spLocks noGrp="1" noRot="1" noChangeArrowheads="1"/>
          </p:cNvSpPr>
          <p:nvPr>
            <p:ph type="body" idx="1"/>
          </p:nvPr>
        </p:nvSpPr>
        <p:spPr/>
        <p:txBody>
          <a:bodyPr/>
          <a:lstStyle/>
          <a:p>
            <a:r>
              <a:rPr lang="en-US"/>
              <a:t>Additional Functionality that can be thought of as viewing a slice of the data cube, particularly when values for multiple dimensions are fixed.</a:t>
            </a:r>
          </a:p>
          <a:p>
            <a:r>
              <a:rPr lang="en-US"/>
              <a:t>Slicing/Dicing simply consists of selecting specific values for these attributes, which are then displayed on top of the cross-tab</a:t>
            </a:r>
          </a:p>
        </p:txBody>
      </p:sp>
    </p:spTree>
    <p:extLst>
      <p:ext uri="{BB962C8B-B14F-4D97-AF65-F5344CB8AC3E}">
        <p14:creationId xmlns:p14="http://schemas.microsoft.com/office/powerpoint/2010/main" val="282275476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4" descr="2"/>
          <p:cNvPicPr>
            <a:picLocks noChangeAspect="1" noChangeArrowheads="1"/>
          </p:cNvPicPr>
          <p:nvPr/>
        </p:nvPicPr>
        <p:blipFill>
          <a:blip r:embed="rId2"/>
          <a:srcRect/>
          <a:stretch>
            <a:fillRect/>
          </a:stretch>
        </p:blipFill>
        <p:spPr bwMode="auto">
          <a:xfrm>
            <a:off x="533400" y="117475"/>
            <a:ext cx="8229600" cy="6642100"/>
          </a:xfrm>
          <a:prstGeom prst="rect">
            <a:avLst/>
          </a:prstGeom>
          <a:noFill/>
        </p:spPr>
      </p:pic>
    </p:spTree>
    <p:extLst>
      <p:ext uri="{BB962C8B-B14F-4D97-AF65-F5344CB8AC3E}">
        <p14:creationId xmlns:p14="http://schemas.microsoft.com/office/powerpoint/2010/main" val="250304242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browse1"/>
          <p:cNvPicPr>
            <a:picLocks noChangeAspect="1" noChangeArrowheads="1"/>
          </p:cNvPicPr>
          <p:nvPr/>
        </p:nvPicPr>
        <p:blipFill>
          <a:blip r:embed="rId2"/>
          <a:srcRect/>
          <a:stretch>
            <a:fillRect/>
          </a:stretch>
        </p:blipFill>
        <p:spPr bwMode="auto">
          <a:xfrm>
            <a:off x="1600200" y="1685925"/>
            <a:ext cx="6076950" cy="5172075"/>
          </a:xfrm>
          <a:prstGeom prst="rect">
            <a:avLst/>
          </a:prstGeom>
          <a:noFill/>
        </p:spPr>
      </p:pic>
      <p:sp>
        <p:nvSpPr>
          <p:cNvPr id="21507" name="Rectangle 3"/>
          <p:cNvSpPr>
            <a:spLocks noGrp="1" noChangeArrowheads="1"/>
          </p:cNvSpPr>
          <p:nvPr>
            <p:ph type="title"/>
          </p:nvPr>
        </p:nvSpPr>
        <p:spPr>
          <a:xfrm>
            <a:off x="1295400" y="685800"/>
            <a:ext cx="5486400" cy="914400"/>
          </a:xfrm>
        </p:spPr>
        <p:txBody>
          <a:bodyPr/>
          <a:lstStyle/>
          <a:p>
            <a:r>
              <a:rPr lang="en-US"/>
              <a:t>Browsing a Data Cube</a:t>
            </a:r>
          </a:p>
        </p:txBody>
      </p:sp>
    </p:spTree>
    <p:extLst>
      <p:ext uri="{BB962C8B-B14F-4D97-AF65-F5344CB8AC3E}">
        <p14:creationId xmlns:p14="http://schemas.microsoft.com/office/powerpoint/2010/main" val="1815785806"/>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OLAP Operation </a:t>
            </a:r>
          </a:p>
        </p:txBody>
      </p:sp>
      <p:sp>
        <p:nvSpPr>
          <p:cNvPr id="13315" name="Rectangle 3"/>
          <p:cNvSpPr>
            <a:spLocks noGrp="1" noChangeArrowheads="1"/>
          </p:cNvSpPr>
          <p:nvPr>
            <p:ph type="body" idx="1"/>
          </p:nvPr>
        </p:nvSpPr>
        <p:spPr/>
        <p:txBody>
          <a:bodyPr/>
          <a:lstStyle/>
          <a:p>
            <a:r>
              <a:rPr lang="en-US" sz="2800"/>
              <a:t>So, how are </a:t>
            </a:r>
            <a:r>
              <a:rPr lang="en-US" sz="2800" i="1"/>
              <a:t>concept hierarchies </a:t>
            </a:r>
            <a:r>
              <a:rPr lang="en-US" sz="2800"/>
              <a:t>useful in OLAP?</a:t>
            </a:r>
          </a:p>
          <a:p>
            <a:endParaRPr lang="en-US" sz="2800"/>
          </a:p>
          <a:p>
            <a:r>
              <a:rPr lang="en-US" sz="2800"/>
              <a:t>In the multidimensional model, data are organized into multiple dimensions,</a:t>
            </a:r>
          </a:p>
          <a:p>
            <a:endParaRPr lang="en-US" sz="2800"/>
          </a:p>
          <a:p>
            <a:r>
              <a:rPr lang="en-US" sz="2800"/>
              <a:t>And each dimension contains multiple levels of abstraction defined by concept hierarchies</a:t>
            </a:r>
          </a:p>
        </p:txBody>
      </p:sp>
    </p:spTree>
    <p:extLst>
      <p:ext uri="{BB962C8B-B14F-4D97-AF65-F5344CB8AC3E}">
        <p14:creationId xmlns:p14="http://schemas.microsoft.com/office/powerpoint/2010/main" val="31859071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FAB858D-5188-430B-A391-685486BC8BE4}" type="slidenum">
              <a:rPr lang="sk-SK"/>
              <a:pPr>
                <a:defRPr/>
              </a:pPr>
              <a:t>2</a:t>
            </a:fld>
            <a:endParaRPr lang="sk-SK"/>
          </a:p>
        </p:txBody>
      </p:sp>
      <p:sp>
        <p:nvSpPr>
          <p:cNvPr id="24579" name="Rectangle 2"/>
          <p:cNvSpPr>
            <a:spLocks noGrp="1" noChangeArrowheads="1"/>
          </p:cNvSpPr>
          <p:nvPr>
            <p:ph type="title"/>
          </p:nvPr>
        </p:nvSpPr>
        <p:spPr/>
        <p:txBody>
          <a:bodyPr/>
          <a:lstStyle/>
          <a:p>
            <a:r>
              <a:rPr lang="en-US" b="1" smtClean="0"/>
              <a:t>Dimensional Analysis</a:t>
            </a:r>
            <a:endParaRPr lang="sk-SK" smtClean="0"/>
          </a:p>
        </p:txBody>
      </p:sp>
      <p:pic>
        <p:nvPicPr>
          <p:cNvPr id="24580" name="Picture 4"/>
          <p:cNvPicPr>
            <a:picLocks noGrp="1" noChangeAspect="1" noChangeArrowheads="1"/>
          </p:cNvPicPr>
          <p:nvPr>
            <p:ph type="body" idx="1"/>
          </p:nvPr>
        </p:nvPicPr>
        <p:blipFill>
          <a:blip r:embed="rId2"/>
          <a:srcRect/>
          <a:stretch>
            <a:fillRect/>
          </a:stretch>
        </p:blipFill>
        <p:spPr>
          <a:xfrm>
            <a:off x="685800" y="1295400"/>
            <a:ext cx="7620000" cy="5499100"/>
          </a:xfrm>
          <a:noFill/>
        </p:spPr>
      </p:pic>
    </p:spTree>
    <p:extLst>
      <p:ext uri="{BB962C8B-B14F-4D97-AF65-F5344CB8AC3E}">
        <p14:creationId xmlns:p14="http://schemas.microsoft.com/office/powerpoint/2010/main" val="17357180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endParaRPr lang="en-US"/>
          </a:p>
        </p:txBody>
      </p:sp>
      <p:sp>
        <p:nvSpPr>
          <p:cNvPr id="14339" name="Rectangle 3"/>
          <p:cNvSpPr>
            <a:spLocks noGrp="1" noChangeArrowheads="1"/>
          </p:cNvSpPr>
          <p:nvPr>
            <p:ph type="body" idx="1"/>
          </p:nvPr>
        </p:nvSpPr>
        <p:spPr/>
        <p:txBody>
          <a:bodyPr/>
          <a:lstStyle/>
          <a:p>
            <a:endParaRPr lang="en-US"/>
          </a:p>
        </p:txBody>
      </p:sp>
      <p:pic>
        <p:nvPicPr>
          <p:cNvPr id="14340"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extLst>
      <p:ext uri="{BB962C8B-B14F-4D97-AF65-F5344CB8AC3E}">
        <p14:creationId xmlns:p14="http://schemas.microsoft.com/office/powerpoint/2010/main" val="213830627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Typical OLAP Operations</a:t>
            </a:r>
          </a:p>
        </p:txBody>
      </p:sp>
      <p:sp>
        <p:nvSpPr>
          <p:cNvPr id="15363" name="Rectangle 3"/>
          <p:cNvSpPr>
            <a:spLocks noGrp="1" noChangeArrowheads="1"/>
          </p:cNvSpPr>
          <p:nvPr>
            <p:ph type="body" idx="1"/>
          </p:nvPr>
        </p:nvSpPr>
        <p:spPr/>
        <p:txBody>
          <a:bodyPr/>
          <a:lstStyle/>
          <a:p>
            <a:r>
              <a:rPr lang="en-US" sz="2800">
                <a:solidFill>
                  <a:schemeClr val="hlink"/>
                </a:solidFill>
              </a:rPr>
              <a:t>Roll up (drill-up):</a:t>
            </a:r>
            <a:r>
              <a:rPr lang="en-US" sz="2800"/>
              <a:t> summarize data</a:t>
            </a:r>
          </a:p>
          <a:p>
            <a:pPr lvl="1"/>
            <a:r>
              <a:rPr lang="en-US" i="1"/>
              <a:t>by climbing up hierarchy or by dimension reduction</a:t>
            </a:r>
            <a:endParaRPr lang="en-US"/>
          </a:p>
          <a:p>
            <a:endParaRPr lang="en-US"/>
          </a:p>
          <a:p>
            <a:r>
              <a:rPr lang="en-US" sz="2800">
                <a:solidFill>
                  <a:schemeClr val="hlink"/>
                </a:solidFill>
              </a:rPr>
              <a:t>Drill down (roll down):</a:t>
            </a:r>
            <a:r>
              <a:rPr lang="en-US" sz="2800"/>
              <a:t> reverse of roll-up</a:t>
            </a:r>
          </a:p>
          <a:p>
            <a:pPr lvl="1"/>
            <a:r>
              <a:rPr lang="en-US" i="1"/>
              <a:t>from higher level summary to lower level summary or detailed data, or introducing new dimensions</a:t>
            </a:r>
          </a:p>
          <a:p>
            <a:endParaRPr lang="en-US"/>
          </a:p>
        </p:txBody>
      </p:sp>
    </p:spTree>
    <p:extLst>
      <p:ext uri="{BB962C8B-B14F-4D97-AF65-F5344CB8AC3E}">
        <p14:creationId xmlns:p14="http://schemas.microsoft.com/office/powerpoint/2010/main" val="351820429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Typical OLAP Operations</a:t>
            </a:r>
          </a:p>
        </p:txBody>
      </p:sp>
      <p:sp>
        <p:nvSpPr>
          <p:cNvPr id="16387" name="Rectangle 3"/>
          <p:cNvSpPr>
            <a:spLocks noGrp="1" noChangeArrowheads="1"/>
          </p:cNvSpPr>
          <p:nvPr>
            <p:ph type="body" idx="1"/>
          </p:nvPr>
        </p:nvSpPr>
        <p:spPr/>
        <p:txBody>
          <a:bodyPr/>
          <a:lstStyle/>
          <a:p>
            <a:r>
              <a:rPr lang="en-US" sz="2800">
                <a:solidFill>
                  <a:schemeClr val="hlink"/>
                </a:solidFill>
              </a:rPr>
              <a:t>Slice and dice:</a:t>
            </a:r>
            <a:r>
              <a:rPr lang="en-US" sz="2800"/>
              <a:t> </a:t>
            </a:r>
            <a:r>
              <a:rPr lang="en-US" i="1"/>
              <a:t>project and select</a:t>
            </a:r>
            <a:r>
              <a:rPr lang="en-US"/>
              <a:t> </a:t>
            </a:r>
          </a:p>
          <a:p>
            <a:endParaRPr lang="en-US"/>
          </a:p>
          <a:p>
            <a:r>
              <a:rPr lang="en-US" sz="2800">
                <a:solidFill>
                  <a:schemeClr val="hlink"/>
                </a:solidFill>
              </a:rPr>
              <a:t>Pivot (rotate):</a:t>
            </a:r>
            <a:r>
              <a:rPr lang="en-US" sz="2800"/>
              <a:t> </a:t>
            </a:r>
          </a:p>
          <a:p>
            <a:pPr lvl="1"/>
            <a:r>
              <a:rPr lang="en-US" i="1"/>
              <a:t>reorient the cube, visualization, 3D to series of 2D planes</a:t>
            </a:r>
          </a:p>
        </p:txBody>
      </p:sp>
    </p:spTree>
    <p:extLst>
      <p:ext uri="{BB962C8B-B14F-4D97-AF65-F5344CB8AC3E}">
        <p14:creationId xmlns:p14="http://schemas.microsoft.com/office/powerpoint/2010/main" val="42570774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Multidimensional Data</a:t>
            </a:r>
          </a:p>
        </p:txBody>
      </p:sp>
      <p:sp>
        <p:nvSpPr>
          <p:cNvPr id="9219" name="Rectangle 3"/>
          <p:cNvSpPr>
            <a:spLocks noChangeArrowheads="1"/>
          </p:cNvSpPr>
          <p:nvPr/>
        </p:nvSpPr>
        <p:spPr bwMode="auto">
          <a:xfrm>
            <a:off x="3505200" y="3352800"/>
            <a:ext cx="1981200" cy="1524000"/>
          </a:xfrm>
          <a:prstGeom prst="rect">
            <a:avLst/>
          </a:prstGeom>
          <a:noFill/>
          <a:ln w="9525">
            <a:noFill/>
            <a:miter lim="800000"/>
            <a:headEnd/>
            <a:tailEnd/>
          </a:ln>
          <a:effectLst/>
        </p:spPr>
        <p:txBody>
          <a:bodyPr wrap="none" anchor="ctr"/>
          <a:lstStyle/>
          <a:p>
            <a:endParaRPr lang="en-US"/>
          </a:p>
        </p:txBody>
      </p:sp>
      <p:sp>
        <p:nvSpPr>
          <p:cNvPr id="9220" name="Rectangle 4"/>
          <p:cNvSpPr>
            <a:spLocks noChangeArrowheads="1"/>
          </p:cNvSpPr>
          <p:nvPr/>
        </p:nvSpPr>
        <p:spPr bwMode="auto">
          <a:xfrm>
            <a:off x="3581400" y="2438400"/>
            <a:ext cx="1524000" cy="1981200"/>
          </a:xfrm>
          <a:prstGeom prst="rect">
            <a:avLst/>
          </a:prstGeom>
          <a:noFill/>
          <a:ln w="9525">
            <a:noFill/>
            <a:miter lim="800000"/>
            <a:headEnd/>
            <a:tailEnd/>
          </a:ln>
          <a:effectLst/>
        </p:spPr>
        <p:txBody>
          <a:bodyPr wrap="none" anchor="ctr"/>
          <a:lstStyle/>
          <a:p>
            <a:endParaRPr lang="en-US"/>
          </a:p>
        </p:txBody>
      </p:sp>
      <p:sp>
        <p:nvSpPr>
          <p:cNvPr id="9221" name="Rectangle 5"/>
          <p:cNvSpPr>
            <a:spLocks noChangeArrowheads="1"/>
          </p:cNvSpPr>
          <p:nvPr/>
        </p:nvSpPr>
        <p:spPr bwMode="auto">
          <a:xfrm>
            <a:off x="2743200" y="2667000"/>
            <a:ext cx="2590800" cy="22860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9222" name="Line 6"/>
          <p:cNvSpPr>
            <a:spLocks noChangeShapeType="1"/>
          </p:cNvSpPr>
          <p:nvPr/>
        </p:nvSpPr>
        <p:spPr bwMode="auto">
          <a:xfrm flipH="1">
            <a:off x="5334000" y="1981200"/>
            <a:ext cx="762000" cy="685800"/>
          </a:xfrm>
          <a:prstGeom prst="line">
            <a:avLst/>
          </a:prstGeom>
          <a:noFill/>
          <a:ln w="9525">
            <a:solidFill>
              <a:schemeClr val="tx1"/>
            </a:solidFill>
            <a:round/>
            <a:headEnd/>
            <a:tailEnd/>
          </a:ln>
          <a:effectLst/>
        </p:spPr>
        <p:txBody>
          <a:bodyPr wrap="none" anchor="ctr"/>
          <a:lstStyle/>
          <a:p>
            <a:endParaRPr lang="en-US"/>
          </a:p>
        </p:txBody>
      </p:sp>
      <p:sp>
        <p:nvSpPr>
          <p:cNvPr id="9223" name="Line 7"/>
          <p:cNvSpPr>
            <a:spLocks noChangeShapeType="1"/>
          </p:cNvSpPr>
          <p:nvPr/>
        </p:nvSpPr>
        <p:spPr bwMode="auto">
          <a:xfrm flipH="1">
            <a:off x="2743200" y="1981200"/>
            <a:ext cx="762000" cy="685800"/>
          </a:xfrm>
          <a:prstGeom prst="line">
            <a:avLst/>
          </a:prstGeom>
          <a:noFill/>
          <a:ln w="9525">
            <a:solidFill>
              <a:schemeClr val="tx1"/>
            </a:solidFill>
            <a:round/>
            <a:headEnd/>
            <a:tailEnd/>
          </a:ln>
          <a:effectLst/>
        </p:spPr>
        <p:txBody>
          <a:bodyPr wrap="none" anchor="ctr"/>
          <a:lstStyle/>
          <a:p>
            <a:endParaRPr lang="en-US"/>
          </a:p>
        </p:txBody>
      </p:sp>
      <p:sp>
        <p:nvSpPr>
          <p:cNvPr id="9224" name="Line 8"/>
          <p:cNvSpPr>
            <a:spLocks noChangeShapeType="1"/>
          </p:cNvSpPr>
          <p:nvPr/>
        </p:nvSpPr>
        <p:spPr bwMode="auto">
          <a:xfrm flipH="1">
            <a:off x="5334000" y="4267200"/>
            <a:ext cx="762000" cy="685800"/>
          </a:xfrm>
          <a:prstGeom prst="line">
            <a:avLst/>
          </a:prstGeom>
          <a:noFill/>
          <a:ln w="9525">
            <a:solidFill>
              <a:schemeClr val="tx1"/>
            </a:solidFill>
            <a:round/>
            <a:headEnd/>
            <a:tailEnd/>
          </a:ln>
          <a:effectLst/>
        </p:spPr>
        <p:txBody>
          <a:bodyPr wrap="none" anchor="ctr"/>
          <a:lstStyle/>
          <a:p>
            <a:endParaRPr lang="en-US"/>
          </a:p>
        </p:txBody>
      </p:sp>
      <p:sp>
        <p:nvSpPr>
          <p:cNvPr id="9225" name="Line 9"/>
          <p:cNvSpPr>
            <a:spLocks noChangeShapeType="1"/>
          </p:cNvSpPr>
          <p:nvPr/>
        </p:nvSpPr>
        <p:spPr bwMode="auto">
          <a:xfrm>
            <a:off x="3276600" y="2667000"/>
            <a:ext cx="0" cy="76200"/>
          </a:xfrm>
          <a:prstGeom prst="line">
            <a:avLst/>
          </a:prstGeom>
          <a:noFill/>
          <a:ln w="9525">
            <a:noFill/>
            <a:round/>
            <a:headEnd/>
            <a:tailEnd/>
          </a:ln>
          <a:effectLst/>
        </p:spPr>
        <p:txBody>
          <a:bodyPr wrap="none" anchor="ctr"/>
          <a:lstStyle/>
          <a:p>
            <a:endParaRPr lang="en-US"/>
          </a:p>
        </p:txBody>
      </p:sp>
      <p:sp>
        <p:nvSpPr>
          <p:cNvPr id="9226" name="Line 10"/>
          <p:cNvSpPr>
            <a:spLocks noChangeShapeType="1"/>
          </p:cNvSpPr>
          <p:nvPr/>
        </p:nvSpPr>
        <p:spPr bwMode="auto">
          <a:xfrm flipH="1">
            <a:off x="4038600" y="1981200"/>
            <a:ext cx="609600" cy="685800"/>
          </a:xfrm>
          <a:prstGeom prst="line">
            <a:avLst/>
          </a:prstGeom>
          <a:noFill/>
          <a:ln w="9525">
            <a:solidFill>
              <a:schemeClr val="tx1"/>
            </a:solidFill>
            <a:round/>
            <a:headEnd/>
            <a:tailEnd/>
          </a:ln>
          <a:effectLst/>
        </p:spPr>
        <p:txBody>
          <a:bodyPr wrap="none" anchor="ctr"/>
          <a:lstStyle/>
          <a:p>
            <a:endParaRPr lang="en-US"/>
          </a:p>
        </p:txBody>
      </p:sp>
      <p:sp>
        <p:nvSpPr>
          <p:cNvPr id="9227" name="Rectangle 11"/>
          <p:cNvSpPr>
            <a:spLocks noChangeArrowheads="1"/>
          </p:cNvSpPr>
          <p:nvPr/>
        </p:nvSpPr>
        <p:spPr bwMode="auto">
          <a:xfrm>
            <a:off x="2743200" y="2667000"/>
            <a:ext cx="1295400" cy="2286000"/>
          </a:xfrm>
          <a:prstGeom prst="rect">
            <a:avLst/>
          </a:prstGeom>
          <a:noFill/>
          <a:ln w="9525">
            <a:solidFill>
              <a:schemeClr val="tx1"/>
            </a:solidFill>
            <a:miter lim="800000"/>
            <a:headEnd/>
            <a:tailEnd/>
          </a:ln>
          <a:effectLst/>
        </p:spPr>
        <p:txBody>
          <a:bodyPr wrap="none" anchor="ctr"/>
          <a:lstStyle/>
          <a:p>
            <a:endParaRPr lang="en-US"/>
          </a:p>
        </p:txBody>
      </p:sp>
      <p:sp>
        <p:nvSpPr>
          <p:cNvPr id="9228" name="Rectangle 12"/>
          <p:cNvSpPr>
            <a:spLocks noChangeArrowheads="1"/>
          </p:cNvSpPr>
          <p:nvPr/>
        </p:nvSpPr>
        <p:spPr bwMode="auto">
          <a:xfrm>
            <a:off x="2743200" y="2667000"/>
            <a:ext cx="2590800" cy="1219200"/>
          </a:xfrm>
          <a:prstGeom prst="rect">
            <a:avLst/>
          </a:prstGeom>
          <a:noFill/>
          <a:ln w="9525">
            <a:solidFill>
              <a:schemeClr val="tx1"/>
            </a:solidFill>
            <a:miter lim="800000"/>
            <a:headEnd/>
            <a:tailEnd/>
          </a:ln>
          <a:effectLst/>
        </p:spPr>
        <p:txBody>
          <a:bodyPr wrap="none" anchor="ctr"/>
          <a:lstStyle/>
          <a:p>
            <a:endParaRPr lang="en-US"/>
          </a:p>
        </p:txBody>
      </p:sp>
      <p:sp>
        <p:nvSpPr>
          <p:cNvPr id="9229" name="Rectangle 13"/>
          <p:cNvSpPr>
            <a:spLocks noChangeArrowheads="1"/>
          </p:cNvSpPr>
          <p:nvPr/>
        </p:nvSpPr>
        <p:spPr bwMode="auto">
          <a:xfrm>
            <a:off x="3352800" y="3276600"/>
            <a:ext cx="1295400" cy="1143000"/>
          </a:xfrm>
          <a:prstGeom prst="rect">
            <a:avLst/>
          </a:prstGeom>
          <a:noFill/>
          <a:ln w="9525">
            <a:solidFill>
              <a:schemeClr val="tx1"/>
            </a:solidFill>
            <a:miter lim="800000"/>
            <a:headEnd/>
            <a:tailEnd/>
          </a:ln>
          <a:effectLst/>
        </p:spPr>
        <p:txBody>
          <a:bodyPr wrap="none" anchor="ctr"/>
          <a:lstStyle/>
          <a:p>
            <a:endParaRPr lang="en-US"/>
          </a:p>
        </p:txBody>
      </p:sp>
      <p:sp>
        <p:nvSpPr>
          <p:cNvPr id="9230" name="Line 14"/>
          <p:cNvSpPr>
            <a:spLocks noChangeShapeType="1"/>
          </p:cNvSpPr>
          <p:nvPr/>
        </p:nvSpPr>
        <p:spPr bwMode="auto">
          <a:xfrm>
            <a:off x="3352800" y="2667000"/>
            <a:ext cx="0" cy="2286000"/>
          </a:xfrm>
          <a:prstGeom prst="line">
            <a:avLst/>
          </a:prstGeom>
          <a:noFill/>
          <a:ln w="9525">
            <a:solidFill>
              <a:schemeClr val="tx1"/>
            </a:solidFill>
            <a:round/>
            <a:headEnd/>
            <a:tailEnd/>
          </a:ln>
          <a:effectLst/>
        </p:spPr>
        <p:txBody>
          <a:bodyPr wrap="none" anchor="ctr"/>
          <a:lstStyle/>
          <a:p>
            <a:endParaRPr lang="en-US"/>
          </a:p>
        </p:txBody>
      </p:sp>
      <p:sp>
        <p:nvSpPr>
          <p:cNvPr id="9231" name="Line 15"/>
          <p:cNvSpPr>
            <a:spLocks noChangeShapeType="1"/>
          </p:cNvSpPr>
          <p:nvPr/>
        </p:nvSpPr>
        <p:spPr bwMode="auto">
          <a:xfrm>
            <a:off x="4648200" y="2667000"/>
            <a:ext cx="0" cy="2286000"/>
          </a:xfrm>
          <a:prstGeom prst="line">
            <a:avLst/>
          </a:prstGeom>
          <a:noFill/>
          <a:ln w="9525">
            <a:solidFill>
              <a:schemeClr val="tx1"/>
            </a:solidFill>
            <a:round/>
            <a:headEnd/>
            <a:tailEnd/>
          </a:ln>
          <a:effectLst/>
        </p:spPr>
        <p:txBody>
          <a:bodyPr wrap="none" anchor="ctr"/>
          <a:lstStyle/>
          <a:p>
            <a:endParaRPr lang="en-US"/>
          </a:p>
        </p:txBody>
      </p:sp>
      <p:sp>
        <p:nvSpPr>
          <p:cNvPr id="9232" name="Line 16"/>
          <p:cNvSpPr>
            <a:spLocks noChangeShapeType="1"/>
          </p:cNvSpPr>
          <p:nvPr/>
        </p:nvSpPr>
        <p:spPr bwMode="auto">
          <a:xfrm>
            <a:off x="3505200" y="1981200"/>
            <a:ext cx="2590800" cy="0"/>
          </a:xfrm>
          <a:prstGeom prst="line">
            <a:avLst/>
          </a:prstGeom>
          <a:noFill/>
          <a:ln w="9525">
            <a:solidFill>
              <a:schemeClr val="tx1"/>
            </a:solidFill>
            <a:round/>
            <a:headEnd/>
            <a:tailEnd/>
          </a:ln>
          <a:effectLst/>
        </p:spPr>
        <p:txBody>
          <a:bodyPr wrap="none" anchor="ctr"/>
          <a:lstStyle/>
          <a:p>
            <a:endParaRPr lang="en-US"/>
          </a:p>
        </p:txBody>
      </p:sp>
      <p:sp>
        <p:nvSpPr>
          <p:cNvPr id="9233" name="Line 17"/>
          <p:cNvSpPr>
            <a:spLocks noChangeShapeType="1"/>
          </p:cNvSpPr>
          <p:nvPr/>
        </p:nvSpPr>
        <p:spPr bwMode="auto">
          <a:xfrm>
            <a:off x="6096000" y="1981200"/>
            <a:ext cx="0" cy="2286000"/>
          </a:xfrm>
          <a:prstGeom prst="line">
            <a:avLst/>
          </a:prstGeom>
          <a:noFill/>
          <a:ln w="9525">
            <a:solidFill>
              <a:schemeClr val="tx1"/>
            </a:solidFill>
            <a:round/>
            <a:headEnd/>
            <a:tailEnd/>
          </a:ln>
          <a:effectLst/>
        </p:spPr>
        <p:txBody>
          <a:bodyPr wrap="none" anchor="ctr"/>
          <a:lstStyle/>
          <a:p>
            <a:endParaRPr lang="en-US"/>
          </a:p>
        </p:txBody>
      </p:sp>
      <p:sp>
        <p:nvSpPr>
          <p:cNvPr id="9234" name="Rectangle 18"/>
          <p:cNvSpPr>
            <a:spLocks noChangeArrowheads="1"/>
          </p:cNvSpPr>
          <p:nvPr/>
        </p:nvSpPr>
        <p:spPr bwMode="auto">
          <a:xfrm>
            <a:off x="2743200" y="3276600"/>
            <a:ext cx="2590800" cy="1143000"/>
          </a:xfrm>
          <a:prstGeom prst="rect">
            <a:avLst/>
          </a:prstGeom>
          <a:noFill/>
          <a:ln w="9525">
            <a:noFill/>
            <a:miter lim="800000"/>
            <a:headEnd/>
            <a:tailEnd/>
          </a:ln>
          <a:effectLst/>
        </p:spPr>
        <p:txBody>
          <a:bodyPr wrap="none" anchor="ctr"/>
          <a:lstStyle/>
          <a:p>
            <a:endParaRPr lang="en-US"/>
          </a:p>
        </p:txBody>
      </p:sp>
      <p:sp>
        <p:nvSpPr>
          <p:cNvPr id="9235" name="Rectangle 19"/>
          <p:cNvSpPr>
            <a:spLocks noChangeArrowheads="1"/>
          </p:cNvSpPr>
          <p:nvPr/>
        </p:nvSpPr>
        <p:spPr bwMode="auto">
          <a:xfrm>
            <a:off x="2743200" y="3276600"/>
            <a:ext cx="2590800" cy="1143000"/>
          </a:xfrm>
          <a:prstGeom prst="rect">
            <a:avLst/>
          </a:prstGeom>
          <a:noFill/>
          <a:ln w="9525">
            <a:solidFill>
              <a:schemeClr val="tx1"/>
            </a:solidFill>
            <a:miter lim="800000"/>
            <a:headEnd/>
            <a:tailEnd/>
          </a:ln>
          <a:effectLst/>
        </p:spPr>
        <p:txBody>
          <a:bodyPr wrap="none" anchor="ctr"/>
          <a:lstStyle/>
          <a:p>
            <a:endParaRPr lang="en-US"/>
          </a:p>
        </p:txBody>
      </p:sp>
      <p:sp>
        <p:nvSpPr>
          <p:cNvPr id="9236" name="Text Box 20"/>
          <p:cNvSpPr txBox="1">
            <a:spLocks noChangeArrowheads="1"/>
          </p:cNvSpPr>
          <p:nvPr/>
        </p:nvSpPr>
        <p:spPr bwMode="auto">
          <a:xfrm>
            <a:off x="2895600" y="2803525"/>
            <a:ext cx="6096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10</a:t>
            </a:r>
          </a:p>
        </p:txBody>
      </p:sp>
      <p:sp>
        <p:nvSpPr>
          <p:cNvPr id="9237" name="Text Box 21"/>
          <p:cNvSpPr txBox="1">
            <a:spLocks noChangeArrowheads="1"/>
          </p:cNvSpPr>
          <p:nvPr/>
        </p:nvSpPr>
        <p:spPr bwMode="auto">
          <a:xfrm>
            <a:off x="2895600" y="3429000"/>
            <a:ext cx="6096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47</a:t>
            </a:r>
          </a:p>
        </p:txBody>
      </p:sp>
      <p:sp>
        <p:nvSpPr>
          <p:cNvPr id="9238" name="Text Box 22"/>
          <p:cNvSpPr txBox="1">
            <a:spLocks noChangeArrowheads="1"/>
          </p:cNvSpPr>
          <p:nvPr/>
        </p:nvSpPr>
        <p:spPr bwMode="auto">
          <a:xfrm>
            <a:off x="2895600" y="3962400"/>
            <a:ext cx="6096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30</a:t>
            </a:r>
          </a:p>
        </p:txBody>
      </p:sp>
      <p:sp>
        <p:nvSpPr>
          <p:cNvPr id="9239" name="Text Box 23"/>
          <p:cNvSpPr txBox="1">
            <a:spLocks noChangeArrowheads="1"/>
          </p:cNvSpPr>
          <p:nvPr/>
        </p:nvSpPr>
        <p:spPr bwMode="auto">
          <a:xfrm>
            <a:off x="2895600" y="4495800"/>
            <a:ext cx="6096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12</a:t>
            </a:r>
          </a:p>
        </p:txBody>
      </p:sp>
      <p:sp>
        <p:nvSpPr>
          <p:cNvPr id="9240" name="Text Box 24"/>
          <p:cNvSpPr txBox="1">
            <a:spLocks noChangeArrowheads="1"/>
          </p:cNvSpPr>
          <p:nvPr/>
        </p:nvSpPr>
        <p:spPr bwMode="auto">
          <a:xfrm>
            <a:off x="1524000" y="2667000"/>
            <a:ext cx="1066800" cy="2100263"/>
          </a:xfrm>
          <a:prstGeom prst="rect">
            <a:avLst/>
          </a:prstGeom>
          <a:noFill/>
          <a:ln w="9525">
            <a:noFill/>
            <a:miter lim="800000"/>
            <a:headEnd/>
            <a:tailEnd/>
          </a:ln>
          <a:effectLst/>
        </p:spPr>
        <p:txBody>
          <a:bodyPr anchor="b">
            <a:spAutoFit/>
          </a:bodyPr>
          <a:lstStyle/>
          <a:p>
            <a:pPr eaLnBrk="0" hangingPunct="0">
              <a:spcBef>
                <a:spcPct val="50000"/>
              </a:spcBef>
            </a:pPr>
            <a:r>
              <a:rPr kumimoji="1" lang="en-US" sz="2400">
                <a:solidFill>
                  <a:schemeClr val="tx2"/>
                </a:solidFill>
                <a:effectLst>
                  <a:outerShdw blurRad="38100" dist="38100" dir="2700000" algn="tl">
                    <a:srgbClr val="C0C0C0"/>
                  </a:outerShdw>
                </a:effectLst>
                <a:latin typeface="Impact" pitchFamily="34" charset="0"/>
              </a:rPr>
              <a:t>Juice</a:t>
            </a:r>
          </a:p>
          <a:p>
            <a:pPr eaLnBrk="0" hangingPunct="0">
              <a:spcBef>
                <a:spcPct val="50000"/>
              </a:spcBef>
            </a:pPr>
            <a:r>
              <a:rPr kumimoji="1" lang="en-US" sz="2400">
                <a:solidFill>
                  <a:schemeClr val="tx2"/>
                </a:solidFill>
                <a:effectLst>
                  <a:outerShdw blurRad="38100" dist="38100" dir="2700000" algn="tl">
                    <a:srgbClr val="C0C0C0"/>
                  </a:outerShdw>
                </a:effectLst>
                <a:latin typeface="Impact" pitchFamily="34" charset="0"/>
              </a:rPr>
              <a:t>Cola</a:t>
            </a:r>
          </a:p>
          <a:p>
            <a:pPr eaLnBrk="0" hangingPunct="0">
              <a:spcBef>
                <a:spcPct val="50000"/>
              </a:spcBef>
            </a:pPr>
            <a:r>
              <a:rPr kumimoji="1" lang="en-US" sz="2400">
                <a:solidFill>
                  <a:schemeClr val="tx2"/>
                </a:solidFill>
                <a:effectLst>
                  <a:outerShdw blurRad="38100" dist="38100" dir="2700000" algn="tl">
                    <a:srgbClr val="C0C0C0"/>
                  </a:outerShdw>
                </a:effectLst>
                <a:latin typeface="Impact" pitchFamily="34" charset="0"/>
              </a:rPr>
              <a:t>Milk </a:t>
            </a:r>
          </a:p>
          <a:p>
            <a:pPr eaLnBrk="0" hangingPunct="0">
              <a:spcBef>
                <a:spcPct val="50000"/>
              </a:spcBef>
            </a:pPr>
            <a:r>
              <a:rPr kumimoji="1" lang="en-US" sz="2400">
                <a:solidFill>
                  <a:schemeClr val="tx2"/>
                </a:solidFill>
                <a:effectLst>
                  <a:outerShdw blurRad="38100" dist="38100" dir="2700000" algn="tl">
                    <a:srgbClr val="C0C0C0"/>
                  </a:outerShdw>
                </a:effectLst>
                <a:latin typeface="Impact" pitchFamily="34" charset="0"/>
              </a:rPr>
              <a:t>Cream</a:t>
            </a:r>
          </a:p>
        </p:txBody>
      </p:sp>
      <p:sp>
        <p:nvSpPr>
          <p:cNvPr id="9241" name="Line 25"/>
          <p:cNvSpPr>
            <a:spLocks noChangeShapeType="1"/>
          </p:cNvSpPr>
          <p:nvPr/>
        </p:nvSpPr>
        <p:spPr bwMode="auto">
          <a:xfrm>
            <a:off x="3048000" y="2438400"/>
            <a:ext cx="2514600" cy="0"/>
          </a:xfrm>
          <a:prstGeom prst="line">
            <a:avLst/>
          </a:prstGeom>
          <a:noFill/>
          <a:ln w="9525">
            <a:solidFill>
              <a:schemeClr val="tx1"/>
            </a:solidFill>
            <a:round/>
            <a:headEnd/>
            <a:tailEnd/>
          </a:ln>
          <a:effectLst/>
        </p:spPr>
        <p:txBody>
          <a:bodyPr wrap="none" anchor="ctr"/>
          <a:lstStyle/>
          <a:p>
            <a:endParaRPr lang="en-US"/>
          </a:p>
        </p:txBody>
      </p:sp>
      <p:sp>
        <p:nvSpPr>
          <p:cNvPr id="9242" name="Line 26"/>
          <p:cNvSpPr>
            <a:spLocks noChangeShapeType="1"/>
          </p:cNvSpPr>
          <p:nvPr/>
        </p:nvSpPr>
        <p:spPr bwMode="auto">
          <a:xfrm>
            <a:off x="3200400" y="2209800"/>
            <a:ext cx="2667000" cy="0"/>
          </a:xfrm>
          <a:prstGeom prst="line">
            <a:avLst/>
          </a:prstGeom>
          <a:noFill/>
          <a:ln w="9525">
            <a:solidFill>
              <a:schemeClr val="tx1"/>
            </a:solidFill>
            <a:round/>
            <a:headEnd/>
            <a:tailEnd/>
          </a:ln>
          <a:effectLst/>
        </p:spPr>
        <p:txBody>
          <a:bodyPr wrap="none" anchor="ctr"/>
          <a:lstStyle/>
          <a:p>
            <a:endParaRPr lang="en-US"/>
          </a:p>
        </p:txBody>
      </p:sp>
      <p:sp>
        <p:nvSpPr>
          <p:cNvPr id="9243" name="Line 27"/>
          <p:cNvSpPr>
            <a:spLocks noChangeShapeType="1"/>
          </p:cNvSpPr>
          <p:nvPr/>
        </p:nvSpPr>
        <p:spPr bwMode="auto">
          <a:xfrm flipV="1">
            <a:off x="3352800" y="1981200"/>
            <a:ext cx="685800" cy="685800"/>
          </a:xfrm>
          <a:prstGeom prst="line">
            <a:avLst/>
          </a:prstGeom>
          <a:noFill/>
          <a:ln w="9525">
            <a:solidFill>
              <a:schemeClr val="tx1"/>
            </a:solidFill>
            <a:round/>
            <a:headEnd/>
            <a:tailEnd/>
          </a:ln>
          <a:effectLst/>
        </p:spPr>
        <p:txBody>
          <a:bodyPr wrap="none" anchor="ctr"/>
          <a:lstStyle/>
          <a:p>
            <a:endParaRPr lang="en-US"/>
          </a:p>
        </p:txBody>
      </p:sp>
      <p:sp>
        <p:nvSpPr>
          <p:cNvPr id="9244" name="Line 28"/>
          <p:cNvSpPr>
            <a:spLocks noChangeShapeType="1"/>
          </p:cNvSpPr>
          <p:nvPr/>
        </p:nvSpPr>
        <p:spPr bwMode="auto">
          <a:xfrm flipV="1">
            <a:off x="4724400" y="1981200"/>
            <a:ext cx="533400" cy="685800"/>
          </a:xfrm>
          <a:prstGeom prst="line">
            <a:avLst/>
          </a:prstGeom>
          <a:noFill/>
          <a:ln w="9525">
            <a:solidFill>
              <a:schemeClr val="tx1"/>
            </a:solidFill>
            <a:round/>
            <a:headEnd/>
            <a:tailEnd/>
          </a:ln>
          <a:effectLst/>
        </p:spPr>
        <p:txBody>
          <a:bodyPr wrap="none" anchor="ctr"/>
          <a:lstStyle/>
          <a:p>
            <a:endParaRPr lang="en-US"/>
          </a:p>
        </p:txBody>
      </p:sp>
      <p:sp>
        <p:nvSpPr>
          <p:cNvPr id="9245" name="Text Box 29"/>
          <p:cNvSpPr txBox="1">
            <a:spLocks noChangeArrowheads="1"/>
          </p:cNvSpPr>
          <p:nvPr/>
        </p:nvSpPr>
        <p:spPr bwMode="auto">
          <a:xfrm rot="2891953">
            <a:off x="2659063" y="1873250"/>
            <a:ext cx="1425575" cy="13112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NY</a:t>
            </a:r>
          </a:p>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LA</a:t>
            </a:r>
          </a:p>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SF</a:t>
            </a:r>
          </a:p>
        </p:txBody>
      </p:sp>
      <p:sp>
        <p:nvSpPr>
          <p:cNvPr id="9246" name="Text Box 30"/>
          <p:cNvSpPr txBox="1">
            <a:spLocks noChangeArrowheads="1"/>
          </p:cNvSpPr>
          <p:nvPr/>
        </p:nvSpPr>
        <p:spPr bwMode="auto">
          <a:xfrm>
            <a:off x="6858000" y="1525588"/>
            <a:ext cx="1752600" cy="3503612"/>
          </a:xfrm>
          <a:prstGeom prst="rect">
            <a:avLst/>
          </a:prstGeom>
          <a:noFill/>
          <a:ln w="9525">
            <a:noFill/>
            <a:miter lim="800000"/>
            <a:headEnd/>
            <a:tailEnd/>
          </a:ln>
          <a:effectLst/>
        </p:spPr>
        <p:txBody>
          <a:bodyPr anchor="b">
            <a:spAutoFit/>
          </a:bodyPr>
          <a:lstStyle/>
          <a:p>
            <a:pPr eaLnBrk="0" hangingPunct="0">
              <a:spcBef>
                <a:spcPct val="50000"/>
              </a:spcBef>
            </a:pPr>
            <a:r>
              <a:rPr kumimoji="1" lang="en-US" sz="3200">
                <a:solidFill>
                  <a:schemeClr val="tx2"/>
                </a:solidFill>
                <a:effectLst>
                  <a:outerShdw blurRad="38100" dist="38100" dir="2700000" algn="tl">
                    <a:srgbClr val="C0C0C0"/>
                  </a:outerShdw>
                </a:effectLst>
                <a:latin typeface="Impact" pitchFamily="34" charset="0"/>
              </a:rPr>
              <a:t>Sales Volume as a function of time, city and product</a:t>
            </a:r>
          </a:p>
        </p:txBody>
      </p:sp>
      <p:sp>
        <p:nvSpPr>
          <p:cNvPr id="9247" name="Text Box 31"/>
          <p:cNvSpPr txBox="1">
            <a:spLocks noChangeArrowheads="1"/>
          </p:cNvSpPr>
          <p:nvPr/>
        </p:nvSpPr>
        <p:spPr bwMode="auto">
          <a:xfrm>
            <a:off x="2743200" y="4967288"/>
            <a:ext cx="2514600" cy="519112"/>
          </a:xfrm>
          <a:prstGeom prst="rect">
            <a:avLst/>
          </a:prstGeom>
          <a:noFill/>
          <a:ln w="9525">
            <a:noFill/>
            <a:miter lim="800000"/>
            <a:headEnd/>
            <a:tailEnd/>
          </a:ln>
          <a:effectLst/>
        </p:spPr>
        <p:txBody>
          <a:bodyPr anchor="b">
            <a:spAutoFit/>
          </a:bodyPr>
          <a:lstStyle/>
          <a:p>
            <a:pPr eaLnBrk="0" hangingPunct="0">
              <a:spcBef>
                <a:spcPct val="50000"/>
              </a:spcBef>
            </a:pPr>
            <a:r>
              <a:rPr kumimoji="1" lang="en-US" sz="2800">
                <a:solidFill>
                  <a:schemeClr val="tx2"/>
                </a:solidFill>
                <a:effectLst>
                  <a:outerShdw blurRad="38100" dist="38100" dir="2700000" algn="tl">
                    <a:srgbClr val="C0C0C0"/>
                  </a:outerShdw>
                </a:effectLst>
                <a:latin typeface="Impact" pitchFamily="34" charset="0"/>
              </a:rPr>
              <a:t>3/1  3/2  3/3 3/4</a:t>
            </a:r>
          </a:p>
        </p:txBody>
      </p:sp>
      <p:sp>
        <p:nvSpPr>
          <p:cNvPr id="9248" name="Text Box 32"/>
          <p:cNvSpPr txBox="1">
            <a:spLocks noChangeArrowheads="1"/>
          </p:cNvSpPr>
          <p:nvPr/>
        </p:nvSpPr>
        <p:spPr bwMode="auto">
          <a:xfrm>
            <a:off x="3124200" y="5257800"/>
            <a:ext cx="1752600" cy="762000"/>
          </a:xfrm>
          <a:prstGeom prst="rect">
            <a:avLst/>
          </a:prstGeom>
          <a:noFill/>
          <a:ln w="9525">
            <a:noFill/>
            <a:miter lim="800000"/>
            <a:headEnd/>
            <a:tailEnd/>
          </a:ln>
          <a:effectLst/>
        </p:spPr>
        <p:txBody>
          <a:bodyPr anchor="b">
            <a:spAutoFit/>
          </a:bodyPr>
          <a:lstStyle/>
          <a:p>
            <a:pPr eaLnBrk="0" hangingPunct="0">
              <a:spcBef>
                <a:spcPct val="50000"/>
              </a:spcBef>
            </a:pPr>
            <a:r>
              <a:rPr kumimoji="1" lang="en-US" sz="4400">
                <a:solidFill>
                  <a:schemeClr val="tx2"/>
                </a:solidFill>
                <a:effectLst>
                  <a:outerShdw blurRad="38100" dist="38100" dir="2700000" algn="tl">
                    <a:srgbClr val="C0C0C0"/>
                  </a:outerShdw>
                </a:effectLst>
                <a:latin typeface="Impact" pitchFamily="34" charset="0"/>
              </a:rPr>
              <a:t>Date</a:t>
            </a:r>
          </a:p>
        </p:txBody>
      </p:sp>
    </p:spTree>
    <p:extLst>
      <p:ext uri="{BB962C8B-B14F-4D97-AF65-F5344CB8AC3E}">
        <p14:creationId xmlns:p14="http://schemas.microsoft.com/office/powerpoint/2010/main" val="9043797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381000"/>
            <a:ext cx="7778750" cy="1104900"/>
          </a:xfrm>
        </p:spPr>
        <p:txBody>
          <a:bodyPr/>
          <a:lstStyle/>
          <a:p>
            <a:r>
              <a:rPr lang="en-US" sz="3600"/>
              <a:t>Operations in Multidimensional Data Model</a:t>
            </a:r>
          </a:p>
        </p:txBody>
      </p:sp>
      <p:sp>
        <p:nvSpPr>
          <p:cNvPr id="10243" name="Rectangle 3"/>
          <p:cNvSpPr>
            <a:spLocks noGrp="1" noChangeArrowheads="1"/>
          </p:cNvSpPr>
          <p:nvPr>
            <p:ph type="body" idx="1"/>
          </p:nvPr>
        </p:nvSpPr>
        <p:spPr/>
        <p:txBody>
          <a:bodyPr/>
          <a:lstStyle/>
          <a:p>
            <a:r>
              <a:rPr lang="en-US" sz="2000"/>
              <a:t>Aggregation (</a:t>
            </a:r>
            <a:r>
              <a:rPr lang="en-US" sz="2000" i="1"/>
              <a:t>roll-up</a:t>
            </a:r>
            <a:r>
              <a:rPr lang="en-US" sz="2000"/>
              <a:t>)</a:t>
            </a:r>
          </a:p>
          <a:p>
            <a:pPr lvl="1"/>
            <a:r>
              <a:rPr lang="en-US" sz="2000"/>
              <a:t>dimension reduction:  e.g., total sales by city</a:t>
            </a:r>
          </a:p>
          <a:p>
            <a:pPr lvl="1"/>
            <a:r>
              <a:rPr lang="en-US" sz="2000"/>
              <a:t>summarization over aggregate hierarchy: e.g., total sales by city and year -&gt; total sales by region and by year</a:t>
            </a:r>
          </a:p>
          <a:p>
            <a:r>
              <a:rPr lang="en-US" sz="2000"/>
              <a:t>Selection (</a:t>
            </a:r>
            <a:r>
              <a:rPr lang="en-US" sz="2000" i="1"/>
              <a:t>slice</a:t>
            </a:r>
            <a:r>
              <a:rPr lang="en-US" sz="2000"/>
              <a:t>) defines a subcube</a:t>
            </a:r>
          </a:p>
          <a:p>
            <a:pPr lvl="1"/>
            <a:r>
              <a:rPr lang="en-US" sz="2000"/>
              <a:t>e.g., sales where city = Palo Alto and date = 1/15/96</a:t>
            </a:r>
          </a:p>
          <a:p>
            <a:r>
              <a:rPr lang="en-US" sz="2000"/>
              <a:t>Navigation to detailed data (</a:t>
            </a:r>
            <a:r>
              <a:rPr lang="en-US" sz="2000" i="1"/>
              <a:t>drill-down</a:t>
            </a:r>
            <a:r>
              <a:rPr lang="en-US" sz="2000"/>
              <a:t>)</a:t>
            </a:r>
          </a:p>
          <a:p>
            <a:pPr lvl="1"/>
            <a:r>
              <a:rPr lang="en-US" sz="2000"/>
              <a:t>e.g., (sales - expense) by city, top 3% of cities by average income</a:t>
            </a:r>
          </a:p>
          <a:p>
            <a:r>
              <a:rPr lang="en-US" sz="2000"/>
              <a:t>Visualization Operations (e.g., Pivot)</a:t>
            </a:r>
          </a:p>
        </p:txBody>
      </p:sp>
    </p:spTree>
    <p:extLst>
      <p:ext uri="{BB962C8B-B14F-4D97-AF65-F5344CB8AC3E}">
        <p14:creationId xmlns:p14="http://schemas.microsoft.com/office/powerpoint/2010/main" val="360192699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A Visual Operation:  Pivot (Rotate)</a:t>
            </a:r>
          </a:p>
        </p:txBody>
      </p:sp>
      <p:sp>
        <p:nvSpPr>
          <p:cNvPr id="11267" name="Rectangle 3"/>
          <p:cNvSpPr>
            <a:spLocks noChangeArrowheads="1"/>
          </p:cNvSpPr>
          <p:nvPr/>
        </p:nvSpPr>
        <p:spPr bwMode="auto">
          <a:xfrm>
            <a:off x="3429000" y="3352800"/>
            <a:ext cx="1981200" cy="1524000"/>
          </a:xfrm>
          <a:prstGeom prst="rect">
            <a:avLst/>
          </a:prstGeom>
          <a:noFill/>
          <a:ln w="9525">
            <a:noFill/>
            <a:miter lim="800000"/>
            <a:headEnd/>
            <a:tailEnd/>
          </a:ln>
          <a:effectLst/>
        </p:spPr>
        <p:txBody>
          <a:bodyPr wrap="none" anchor="ctr"/>
          <a:lstStyle/>
          <a:p>
            <a:endParaRPr lang="en-US"/>
          </a:p>
        </p:txBody>
      </p:sp>
      <p:sp>
        <p:nvSpPr>
          <p:cNvPr id="11268" name="Rectangle 4"/>
          <p:cNvSpPr>
            <a:spLocks noChangeArrowheads="1"/>
          </p:cNvSpPr>
          <p:nvPr/>
        </p:nvSpPr>
        <p:spPr bwMode="auto">
          <a:xfrm>
            <a:off x="3505200" y="2438400"/>
            <a:ext cx="1524000" cy="1981200"/>
          </a:xfrm>
          <a:prstGeom prst="rect">
            <a:avLst/>
          </a:prstGeom>
          <a:noFill/>
          <a:ln w="9525">
            <a:noFill/>
            <a:miter lim="800000"/>
            <a:headEnd/>
            <a:tailEnd/>
          </a:ln>
          <a:effectLst/>
        </p:spPr>
        <p:txBody>
          <a:bodyPr wrap="none" anchor="ctr"/>
          <a:lstStyle/>
          <a:p>
            <a:endParaRPr lang="en-US"/>
          </a:p>
        </p:txBody>
      </p:sp>
      <p:sp>
        <p:nvSpPr>
          <p:cNvPr id="11269" name="Rectangle 5"/>
          <p:cNvSpPr>
            <a:spLocks noChangeArrowheads="1"/>
          </p:cNvSpPr>
          <p:nvPr/>
        </p:nvSpPr>
        <p:spPr bwMode="auto">
          <a:xfrm>
            <a:off x="1524000" y="2590800"/>
            <a:ext cx="2590800" cy="22860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270" name="Line 6"/>
          <p:cNvSpPr>
            <a:spLocks noChangeShapeType="1"/>
          </p:cNvSpPr>
          <p:nvPr/>
        </p:nvSpPr>
        <p:spPr bwMode="auto">
          <a:xfrm flipH="1">
            <a:off x="4114800" y="1905000"/>
            <a:ext cx="762000" cy="685800"/>
          </a:xfrm>
          <a:prstGeom prst="line">
            <a:avLst/>
          </a:prstGeom>
          <a:noFill/>
          <a:ln w="9525">
            <a:solidFill>
              <a:schemeClr val="tx1"/>
            </a:solidFill>
            <a:round/>
            <a:headEnd/>
            <a:tailEnd/>
          </a:ln>
          <a:effectLst/>
        </p:spPr>
        <p:txBody>
          <a:bodyPr wrap="none" anchor="ctr"/>
          <a:lstStyle/>
          <a:p>
            <a:endParaRPr lang="en-US"/>
          </a:p>
        </p:txBody>
      </p:sp>
      <p:sp>
        <p:nvSpPr>
          <p:cNvPr id="11271" name="Line 7"/>
          <p:cNvSpPr>
            <a:spLocks noChangeShapeType="1"/>
          </p:cNvSpPr>
          <p:nvPr/>
        </p:nvSpPr>
        <p:spPr bwMode="auto">
          <a:xfrm flipH="1">
            <a:off x="1524000" y="1905000"/>
            <a:ext cx="762000" cy="685800"/>
          </a:xfrm>
          <a:prstGeom prst="line">
            <a:avLst/>
          </a:prstGeom>
          <a:noFill/>
          <a:ln w="9525">
            <a:solidFill>
              <a:schemeClr val="tx1"/>
            </a:solidFill>
            <a:round/>
            <a:headEnd/>
            <a:tailEnd/>
          </a:ln>
          <a:effectLst/>
        </p:spPr>
        <p:txBody>
          <a:bodyPr wrap="none" anchor="ctr"/>
          <a:lstStyle/>
          <a:p>
            <a:endParaRPr lang="en-US"/>
          </a:p>
        </p:txBody>
      </p:sp>
      <p:sp>
        <p:nvSpPr>
          <p:cNvPr id="11272" name="Line 8"/>
          <p:cNvSpPr>
            <a:spLocks noChangeShapeType="1"/>
          </p:cNvSpPr>
          <p:nvPr/>
        </p:nvSpPr>
        <p:spPr bwMode="auto">
          <a:xfrm flipH="1">
            <a:off x="4114800" y="4191000"/>
            <a:ext cx="762000" cy="685800"/>
          </a:xfrm>
          <a:prstGeom prst="line">
            <a:avLst/>
          </a:prstGeom>
          <a:noFill/>
          <a:ln w="9525">
            <a:solidFill>
              <a:schemeClr val="tx1"/>
            </a:solidFill>
            <a:round/>
            <a:headEnd/>
            <a:tailEnd/>
          </a:ln>
          <a:effectLst/>
        </p:spPr>
        <p:txBody>
          <a:bodyPr wrap="none" anchor="ctr"/>
          <a:lstStyle/>
          <a:p>
            <a:endParaRPr lang="en-US"/>
          </a:p>
        </p:txBody>
      </p:sp>
      <p:sp>
        <p:nvSpPr>
          <p:cNvPr id="11273" name="Line 9"/>
          <p:cNvSpPr>
            <a:spLocks noChangeShapeType="1"/>
          </p:cNvSpPr>
          <p:nvPr/>
        </p:nvSpPr>
        <p:spPr bwMode="auto">
          <a:xfrm>
            <a:off x="3276600" y="2667000"/>
            <a:ext cx="1588" cy="76200"/>
          </a:xfrm>
          <a:prstGeom prst="line">
            <a:avLst/>
          </a:prstGeom>
          <a:noFill/>
          <a:ln w="9525">
            <a:noFill/>
            <a:round/>
            <a:headEnd/>
            <a:tailEnd/>
          </a:ln>
          <a:effectLst/>
        </p:spPr>
        <p:txBody>
          <a:bodyPr wrap="none" anchor="ctr"/>
          <a:lstStyle/>
          <a:p>
            <a:endParaRPr lang="en-US"/>
          </a:p>
        </p:txBody>
      </p:sp>
      <p:sp>
        <p:nvSpPr>
          <p:cNvPr id="11274" name="Line 10"/>
          <p:cNvSpPr>
            <a:spLocks noChangeShapeType="1"/>
          </p:cNvSpPr>
          <p:nvPr/>
        </p:nvSpPr>
        <p:spPr bwMode="auto">
          <a:xfrm flipH="1">
            <a:off x="3352800" y="1905000"/>
            <a:ext cx="609600" cy="685800"/>
          </a:xfrm>
          <a:prstGeom prst="line">
            <a:avLst/>
          </a:prstGeom>
          <a:noFill/>
          <a:ln w="9525">
            <a:solidFill>
              <a:schemeClr val="tx1"/>
            </a:solidFill>
            <a:round/>
            <a:headEnd/>
            <a:tailEnd/>
          </a:ln>
          <a:effectLst/>
        </p:spPr>
        <p:txBody>
          <a:bodyPr wrap="none" anchor="ctr"/>
          <a:lstStyle/>
          <a:p>
            <a:endParaRPr lang="en-US"/>
          </a:p>
        </p:txBody>
      </p:sp>
      <p:sp>
        <p:nvSpPr>
          <p:cNvPr id="11275" name="Rectangle 11"/>
          <p:cNvSpPr>
            <a:spLocks noChangeArrowheads="1"/>
          </p:cNvSpPr>
          <p:nvPr/>
        </p:nvSpPr>
        <p:spPr bwMode="auto">
          <a:xfrm>
            <a:off x="2057400" y="2590800"/>
            <a:ext cx="1295400" cy="2286000"/>
          </a:xfrm>
          <a:prstGeom prst="rect">
            <a:avLst/>
          </a:prstGeom>
          <a:noFill/>
          <a:ln w="9525">
            <a:solidFill>
              <a:schemeClr val="tx1"/>
            </a:solidFill>
            <a:miter lim="800000"/>
            <a:headEnd/>
            <a:tailEnd/>
          </a:ln>
          <a:effectLst/>
        </p:spPr>
        <p:txBody>
          <a:bodyPr wrap="none" anchor="ctr"/>
          <a:lstStyle/>
          <a:p>
            <a:endParaRPr lang="en-US"/>
          </a:p>
        </p:txBody>
      </p:sp>
      <p:sp>
        <p:nvSpPr>
          <p:cNvPr id="11276" name="Rectangle 12"/>
          <p:cNvSpPr>
            <a:spLocks noChangeArrowheads="1"/>
          </p:cNvSpPr>
          <p:nvPr/>
        </p:nvSpPr>
        <p:spPr bwMode="auto">
          <a:xfrm>
            <a:off x="1524000" y="2590800"/>
            <a:ext cx="2590800" cy="1219200"/>
          </a:xfrm>
          <a:prstGeom prst="rect">
            <a:avLst/>
          </a:prstGeom>
          <a:noFill/>
          <a:ln w="9525">
            <a:solidFill>
              <a:schemeClr val="tx1"/>
            </a:solidFill>
            <a:miter lim="800000"/>
            <a:headEnd/>
            <a:tailEnd/>
          </a:ln>
          <a:effectLst/>
        </p:spPr>
        <p:txBody>
          <a:bodyPr wrap="none" anchor="ctr"/>
          <a:lstStyle/>
          <a:p>
            <a:endParaRPr lang="en-US"/>
          </a:p>
        </p:txBody>
      </p:sp>
      <p:sp>
        <p:nvSpPr>
          <p:cNvPr id="11277" name="Line 13"/>
          <p:cNvSpPr>
            <a:spLocks noChangeShapeType="1"/>
          </p:cNvSpPr>
          <p:nvPr/>
        </p:nvSpPr>
        <p:spPr bwMode="auto">
          <a:xfrm>
            <a:off x="2743200" y="2590800"/>
            <a:ext cx="1588" cy="2286000"/>
          </a:xfrm>
          <a:prstGeom prst="line">
            <a:avLst/>
          </a:prstGeom>
          <a:noFill/>
          <a:ln w="9525">
            <a:solidFill>
              <a:schemeClr val="tx1"/>
            </a:solidFill>
            <a:round/>
            <a:headEnd/>
            <a:tailEnd/>
          </a:ln>
          <a:effectLst/>
        </p:spPr>
        <p:txBody>
          <a:bodyPr wrap="none" anchor="ctr"/>
          <a:lstStyle/>
          <a:p>
            <a:endParaRPr lang="en-US"/>
          </a:p>
        </p:txBody>
      </p:sp>
      <p:sp>
        <p:nvSpPr>
          <p:cNvPr id="11278" name="Line 14"/>
          <p:cNvSpPr>
            <a:spLocks noChangeShapeType="1"/>
          </p:cNvSpPr>
          <p:nvPr/>
        </p:nvSpPr>
        <p:spPr bwMode="auto">
          <a:xfrm>
            <a:off x="2286000" y="1905000"/>
            <a:ext cx="2590800" cy="1588"/>
          </a:xfrm>
          <a:prstGeom prst="line">
            <a:avLst/>
          </a:prstGeom>
          <a:noFill/>
          <a:ln w="9525">
            <a:solidFill>
              <a:schemeClr val="tx1"/>
            </a:solidFill>
            <a:round/>
            <a:headEnd/>
            <a:tailEnd/>
          </a:ln>
          <a:effectLst/>
        </p:spPr>
        <p:txBody>
          <a:bodyPr wrap="none" anchor="ctr"/>
          <a:lstStyle/>
          <a:p>
            <a:endParaRPr lang="en-US"/>
          </a:p>
        </p:txBody>
      </p:sp>
      <p:sp>
        <p:nvSpPr>
          <p:cNvPr id="11279" name="Line 15"/>
          <p:cNvSpPr>
            <a:spLocks noChangeShapeType="1"/>
          </p:cNvSpPr>
          <p:nvPr/>
        </p:nvSpPr>
        <p:spPr bwMode="auto">
          <a:xfrm>
            <a:off x="4876800" y="1905000"/>
            <a:ext cx="1588" cy="2286000"/>
          </a:xfrm>
          <a:prstGeom prst="line">
            <a:avLst/>
          </a:prstGeom>
          <a:noFill/>
          <a:ln w="9525">
            <a:solidFill>
              <a:schemeClr val="tx1"/>
            </a:solidFill>
            <a:round/>
            <a:headEnd/>
            <a:tailEnd/>
          </a:ln>
          <a:effectLst/>
        </p:spPr>
        <p:txBody>
          <a:bodyPr wrap="none" anchor="ctr"/>
          <a:lstStyle/>
          <a:p>
            <a:endParaRPr lang="en-US"/>
          </a:p>
        </p:txBody>
      </p:sp>
      <p:sp>
        <p:nvSpPr>
          <p:cNvPr id="11280" name="Rectangle 16"/>
          <p:cNvSpPr>
            <a:spLocks noChangeArrowheads="1"/>
          </p:cNvSpPr>
          <p:nvPr/>
        </p:nvSpPr>
        <p:spPr bwMode="auto">
          <a:xfrm>
            <a:off x="2590800" y="3276600"/>
            <a:ext cx="2590800" cy="1143000"/>
          </a:xfrm>
          <a:prstGeom prst="rect">
            <a:avLst/>
          </a:prstGeom>
          <a:noFill/>
          <a:ln w="9525">
            <a:noFill/>
            <a:miter lim="800000"/>
            <a:headEnd/>
            <a:tailEnd/>
          </a:ln>
          <a:effectLst/>
        </p:spPr>
        <p:txBody>
          <a:bodyPr wrap="none" anchor="ctr"/>
          <a:lstStyle/>
          <a:p>
            <a:endParaRPr lang="en-US"/>
          </a:p>
        </p:txBody>
      </p:sp>
      <p:sp>
        <p:nvSpPr>
          <p:cNvPr id="11281" name="Rectangle 17"/>
          <p:cNvSpPr>
            <a:spLocks noChangeArrowheads="1"/>
          </p:cNvSpPr>
          <p:nvPr/>
        </p:nvSpPr>
        <p:spPr bwMode="auto">
          <a:xfrm>
            <a:off x="1524000" y="3200400"/>
            <a:ext cx="2590800" cy="1143000"/>
          </a:xfrm>
          <a:prstGeom prst="rect">
            <a:avLst/>
          </a:prstGeom>
          <a:noFill/>
          <a:ln w="9525">
            <a:solidFill>
              <a:schemeClr val="tx1"/>
            </a:solidFill>
            <a:miter lim="800000"/>
            <a:headEnd/>
            <a:tailEnd/>
          </a:ln>
          <a:effectLst/>
        </p:spPr>
        <p:txBody>
          <a:bodyPr wrap="none" anchor="ctr"/>
          <a:lstStyle/>
          <a:p>
            <a:endParaRPr lang="en-US"/>
          </a:p>
        </p:txBody>
      </p:sp>
      <p:sp>
        <p:nvSpPr>
          <p:cNvPr id="11282" name="Text Box 18"/>
          <p:cNvSpPr txBox="1">
            <a:spLocks noChangeArrowheads="1"/>
          </p:cNvSpPr>
          <p:nvPr/>
        </p:nvSpPr>
        <p:spPr bwMode="auto">
          <a:xfrm>
            <a:off x="1600200" y="2743200"/>
            <a:ext cx="6096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10</a:t>
            </a:r>
          </a:p>
        </p:txBody>
      </p:sp>
      <p:sp>
        <p:nvSpPr>
          <p:cNvPr id="11283" name="Text Box 19"/>
          <p:cNvSpPr txBox="1">
            <a:spLocks noChangeArrowheads="1"/>
          </p:cNvSpPr>
          <p:nvPr/>
        </p:nvSpPr>
        <p:spPr bwMode="auto">
          <a:xfrm>
            <a:off x="1600200" y="3276600"/>
            <a:ext cx="6096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47</a:t>
            </a:r>
          </a:p>
        </p:txBody>
      </p:sp>
      <p:sp>
        <p:nvSpPr>
          <p:cNvPr id="11284" name="Text Box 20"/>
          <p:cNvSpPr txBox="1">
            <a:spLocks noChangeArrowheads="1"/>
          </p:cNvSpPr>
          <p:nvPr/>
        </p:nvSpPr>
        <p:spPr bwMode="auto">
          <a:xfrm>
            <a:off x="1600200" y="3886200"/>
            <a:ext cx="6096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30</a:t>
            </a:r>
          </a:p>
        </p:txBody>
      </p:sp>
      <p:sp>
        <p:nvSpPr>
          <p:cNvPr id="11285" name="Text Box 21"/>
          <p:cNvSpPr txBox="1">
            <a:spLocks noChangeArrowheads="1"/>
          </p:cNvSpPr>
          <p:nvPr/>
        </p:nvSpPr>
        <p:spPr bwMode="auto">
          <a:xfrm>
            <a:off x="1524000" y="4343400"/>
            <a:ext cx="6096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12</a:t>
            </a:r>
          </a:p>
        </p:txBody>
      </p:sp>
      <p:sp>
        <p:nvSpPr>
          <p:cNvPr id="11286" name="Text Box 22"/>
          <p:cNvSpPr txBox="1">
            <a:spLocks noChangeArrowheads="1"/>
          </p:cNvSpPr>
          <p:nvPr/>
        </p:nvSpPr>
        <p:spPr bwMode="auto">
          <a:xfrm>
            <a:off x="609600" y="2667000"/>
            <a:ext cx="1066800" cy="2100263"/>
          </a:xfrm>
          <a:prstGeom prst="rect">
            <a:avLst/>
          </a:prstGeom>
          <a:noFill/>
          <a:ln w="9525">
            <a:noFill/>
            <a:miter lim="800000"/>
            <a:headEnd/>
            <a:tailEnd/>
          </a:ln>
          <a:effectLst/>
        </p:spPr>
        <p:txBody>
          <a:bodyPr anchor="b">
            <a:spAutoFit/>
          </a:bodyPr>
          <a:lstStyle/>
          <a:p>
            <a:pPr eaLnBrk="0" hangingPunct="0">
              <a:spcBef>
                <a:spcPct val="50000"/>
              </a:spcBef>
            </a:pPr>
            <a:r>
              <a:rPr kumimoji="1" lang="en-US" sz="2400">
                <a:solidFill>
                  <a:schemeClr val="tx2"/>
                </a:solidFill>
                <a:effectLst>
                  <a:outerShdw blurRad="38100" dist="38100" dir="2700000" algn="tl">
                    <a:srgbClr val="C0C0C0"/>
                  </a:outerShdw>
                </a:effectLst>
                <a:latin typeface="Impact" pitchFamily="34" charset="0"/>
              </a:rPr>
              <a:t>Juice</a:t>
            </a:r>
          </a:p>
          <a:p>
            <a:pPr eaLnBrk="0" hangingPunct="0">
              <a:spcBef>
                <a:spcPct val="50000"/>
              </a:spcBef>
            </a:pPr>
            <a:r>
              <a:rPr kumimoji="1" lang="en-US" sz="2400">
                <a:solidFill>
                  <a:schemeClr val="tx2"/>
                </a:solidFill>
                <a:effectLst>
                  <a:outerShdw blurRad="38100" dist="38100" dir="2700000" algn="tl">
                    <a:srgbClr val="C0C0C0"/>
                  </a:outerShdw>
                </a:effectLst>
                <a:latin typeface="Impact" pitchFamily="34" charset="0"/>
              </a:rPr>
              <a:t>Cola</a:t>
            </a:r>
          </a:p>
          <a:p>
            <a:pPr eaLnBrk="0" hangingPunct="0">
              <a:spcBef>
                <a:spcPct val="50000"/>
              </a:spcBef>
            </a:pPr>
            <a:r>
              <a:rPr kumimoji="1" lang="en-US" sz="2400">
                <a:solidFill>
                  <a:schemeClr val="tx2"/>
                </a:solidFill>
                <a:effectLst>
                  <a:outerShdw blurRad="38100" dist="38100" dir="2700000" algn="tl">
                    <a:srgbClr val="C0C0C0"/>
                  </a:outerShdw>
                </a:effectLst>
                <a:latin typeface="Impact" pitchFamily="34" charset="0"/>
              </a:rPr>
              <a:t>Milk </a:t>
            </a:r>
          </a:p>
          <a:p>
            <a:pPr eaLnBrk="0" hangingPunct="0">
              <a:spcBef>
                <a:spcPct val="50000"/>
              </a:spcBef>
            </a:pPr>
            <a:r>
              <a:rPr kumimoji="1" lang="en-US" sz="2400">
                <a:solidFill>
                  <a:schemeClr val="tx2"/>
                </a:solidFill>
                <a:effectLst>
                  <a:outerShdw blurRad="38100" dist="38100" dir="2700000" algn="tl">
                    <a:srgbClr val="C0C0C0"/>
                  </a:outerShdw>
                </a:effectLst>
                <a:latin typeface="Impact" pitchFamily="34" charset="0"/>
              </a:rPr>
              <a:t>Cream</a:t>
            </a:r>
          </a:p>
        </p:txBody>
      </p:sp>
      <p:sp>
        <p:nvSpPr>
          <p:cNvPr id="11287" name="Line 23"/>
          <p:cNvSpPr>
            <a:spLocks noChangeShapeType="1"/>
          </p:cNvSpPr>
          <p:nvPr/>
        </p:nvSpPr>
        <p:spPr bwMode="auto">
          <a:xfrm>
            <a:off x="1828800" y="2362200"/>
            <a:ext cx="2514600" cy="1588"/>
          </a:xfrm>
          <a:prstGeom prst="line">
            <a:avLst/>
          </a:prstGeom>
          <a:noFill/>
          <a:ln w="9525">
            <a:solidFill>
              <a:schemeClr val="tx1"/>
            </a:solidFill>
            <a:round/>
            <a:headEnd/>
            <a:tailEnd/>
          </a:ln>
          <a:effectLst/>
        </p:spPr>
        <p:txBody>
          <a:bodyPr wrap="none" anchor="ctr"/>
          <a:lstStyle/>
          <a:p>
            <a:endParaRPr lang="en-US"/>
          </a:p>
        </p:txBody>
      </p:sp>
      <p:sp>
        <p:nvSpPr>
          <p:cNvPr id="11288" name="Line 24"/>
          <p:cNvSpPr>
            <a:spLocks noChangeShapeType="1"/>
          </p:cNvSpPr>
          <p:nvPr/>
        </p:nvSpPr>
        <p:spPr bwMode="auto">
          <a:xfrm>
            <a:off x="2057400" y="2133600"/>
            <a:ext cx="2667000" cy="1588"/>
          </a:xfrm>
          <a:prstGeom prst="line">
            <a:avLst/>
          </a:prstGeom>
          <a:noFill/>
          <a:ln w="9525">
            <a:solidFill>
              <a:schemeClr val="tx1"/>
            </a:solidFill>
            <a:round/>
            <a:headEnd/>
            <a:tailEnd/>
          </a:ln>
          <a:effectLst/>
        </p:spPr>
        <p:txBody>
          <a:bodyPr wrap="none" anchor="ctr"/>
          <a:lstStyle/>
          <a:p>
            <a:endParaRPr lang="en-US"/>
          </a:p>
        </p:txBody>
      </p:sp>
      <p:sp>
        <p:nvSpPr>
          <p:cNvPr id="11289" name="Line 25"/>
          <p:cNvSpPr>
            <a:spLocks noChangeShapeType="1"/>
          </p:cNvSpPr>
          <p:nvPr/>
        </p:nvSpPr>
        <p:spPr bwMode="auto">
          <a:xfrm flipV="1">
            <a:off x="2743200" y="1905000"/>
            <a:ext cx="685800" cy="685800"/>
          </a:xfrm>
          <a:prstGeom prst="line">
            <a:avLst/>
          </a:prstGeom>
          <a:noFill/>
          <a:ln w="9525">
            <a:solidFill>
              <a:schemeClr val="tx1"/>
            </a:solidFill>
            <a:round/>
            <a:headEnd/>
            <a:tailEnd/>
          </a:ln>
          <a:effectLst/>
        </p:spPr>
        <p:txBody>
          <a:bodyPr wrap="none" anchor="ctr"/>
          <a:lstStyle/>
          <a:p>
            <a:endParaRPr lang="en-US"/>
          </a:p>
        </p:txBody>
      </p:sp>
      <p:sp>
        <p:nvSpPr>
          <p:cNvPr id="11290" name="Line 26"/>
          <p:cNvSpPr>
            <a:spLocks noChangeShapeType="1"/>
          </p:cNvSpPr>
          <p:nvPr/>
        </p:nvSpPr>
        <p:spPr bwMode="auto">
          <a:xfrm flipV="1">
            <a:off x="2057400" y="1905000"/>
            <a:ext cx="762000" cy="685800"/>
          </a:xfrm>
          <a:prstGeom prst="line">
            <a:avLst/>
          </a:prstGeom>
          <a:noFill/>
          <a:ln w="9525">
            <a:solidFill>
              <a:schemeClr val="tx1"/>
            </a:solidFill>
            <a:round/>
            <a:headEnd/>
            <a:tailEnd/>
          </a:ln>
          <a:effectLst/>
        </p:spPr>
        <p:txBody>
          <a:bodyPr wrap="none" anchor="ctr"/>
          <a:lstStyle/>
          <a:p>
            <a:endParaRPr lang="en-US"/>
          </a:p>
        </p:txBody>
      </p:sp>
      <p:sp>
        <p:nvSpPr>
          <p:cNvPr id="11291" name="Text Box 27"/>
          <p:cNvSpPr txBox="1">
            <a:spLocks noChangeArrowheads="1"/>
          </p:cNvSpPr>
          <p:nvPr/>
        </p:nvSpPr>
        <p:spPr bwMode="auto">
          <a:xfrm rot="2891953">
            <a:off x="1314450" y="1657350"/>
            <a:ext cx="1425575" cy="17684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NY</a:t>
            </a:r>
          </a:p>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LA</a:t>
            </a:r>
          </a:p>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SF</a:t>
            </a:r>
          </a:p>
          <a:p>
            <a:pPr eaLnBrk="0" hangingPunct="0">
              <a:spcBef>
                <a:spcPct val="50000"/>
              </a:spcBef>
            </a:pPr>
            <a:endParaRPr kumimoji="1" lang="en-US" sz="2000">
              <a:solidFill>
                <a:schemeClr val="tx2"/>
              </a:solidFill>
              <a:effectLst>
                <a:outerShdw blurRad="38100" dist="38100" dir="2700000" algn="tl">
                  <a:srgbClr val="C0C0C0"/>
                </a:outerShdw>
              </a:effectLst>
              <a:latin typeface="Impact" pitchFamily="34" charset="0"/>
            </a:endParaRPr>
          </a:p>
        </p:txBody>
      </p:sp>
      <p:sp>
        <p:nvSpPr>
          <p:cNvPr id="11292" name="Text Box 28"/>
          <p:cNvSpPr txBox="1">
            <a:spLocks noChangeArrowheads="1"/>
          </p:cNvSpPr>
          <p:nvPr/>
        </p:nvSpPr>
        <p:spPr bwMode="auto">
          <a:xfrm>
            <a:off x="1371600" y="4953000"/>
            <a:ext cx="2514600" cy="519113"/>
          </a:xfrm>
          <a:prstGeom prst="rect">
            <a:avLst/>
          </a:prstGeom>
          <a:noFill/>
          <a:ln w="9525">
            <a:noFill/>
            <a:miter lim="800000"/>
            <a:headEnd/>
            <a:tailEnd/>
          </a:ln>
          <a:effectLst/>
        </p:spPr>
        <p:txBody>
          <a:bodyPr anchor="b">
            <a:spAutoFit/>
          </a:bodyPr>
          <a:lstStyle/>
          <a:p>
            <a:pPr eaLnBrk="0" hangingPunct="0">
              <a:spcBef>
                <a:spcPct val="50000"/>
              </a:spcBef>
            </a:pPr>
            <a:r>
              <a:rPr kumimoji="1" lang="en-US" sz="2800">
                <a:solidFill>
                  <a:schemeClr val="tx2"/>
                </a:solidFill>
                <a:effectLst>
                  <a:outerShdw blurRad="38100" dist="38100" dir="2700000" algn="tl">
                    <a:srgbClr val="C0C0C0"/>
                  </a:outerShdw>
                </a:effectLst>
                <a:latin typeface="Impact" pitchFamily="34" charset="0"/>
              </a:rPr>
              <a:t>3/1  3/2  3/3 3/4</a:t>
            </a:r>
          </a:p>
        </p:txBody>
      </p:sp>
      <p:sp>
        <p:nvSpPr>
          <p:cNvPr id="11293" name="Text Box 29"/>
          <p:cNvSpPr txBox="1">
            <a:spLocks noChangeArrowheads="1"/>
          </p:cNvSpPr>
          <p:nvPr/>
        </p:nvSpPr>
        <p:spPr bwMode="auto">
          <a:xfrm>
            <a:off x="1828800" y="5334000"/>
            <a:ext cx="1752600" cy="762000"/>
          </a:xfrm>
          <a:prstGeom prst="rect">
            <a:avLst/>
          </a:prstGeom>
          <a:noFill/>
          <a:ln w="9525">
            <a:noFill/>
            <a:miter lim="800000"/>
            <a:headEnd/>
            <a:tailEnd/>
          </a:ln>
          <a:effectLst/>
        </p:spPr>
        <p:txBody>
          <a:bodyPr anchor="b">
            <a:spAutoFit/>
          </a:bodyPr>
          <a:lstStyle/>
          <a:p>
            <a:pPr eaLnBrk="0" hangingPunct="0">
              <a:spcBef>
                <a:spcPct val="50000"/>
              </a:spcBef>
            </a:pPr>
            <a:r>
              <a:rPr kumimoji="1" lang="en-US" sz="4400">
                <a:solidFill>
                  <a:schemeClr val="tx2"/>
                </a:solidFill>
                <a:effectLst>
                  <a:outerShdw blurRad="38100" dist="38100" dir="2700000" algn="tl">
                    <a:srgbClr val="C0C0C0"/>
                  </a:outerShdw>
                </a:effectLst>
                <a:latin typeface="Impact" pitchFamily="34" charset="0"/>
              </a:rPr>
              <a:t>Date</a:t>
            </a:r>
          </a:p>
        </p:txBody>
      </p:sp>
      <p:sp>
        <p:nvSpPr>
          <p:cNvPr id="11294" name="Rectangle 30"/>
          <p:cNvSpPr>
            <a:spLocks noChangeArrowheads="1"/>
          </p:cNvSpPr>
          <p:nvPr/>
        </p:nvSpPr>
        <p:spPr bwMode="auto">
          <a:xfrm>
            <a:off x="6400800" y="2057400"/>
            <a:ext cx="2209800" cy="1371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295" name="Rectangle 31"/>
          <p:cNvSpPr>
            <a:spLocks noChangeArrowheads="1"/>
          </p:cNvSpPr>
          <p:nvPr/>
        </p:nvSpPr>
        <p:spPr bwMode="auto">
          <a:xfrm>
            <a:off x="6019800" y="2286000"/>
            <a:ext cx="2209800" cy="1371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296" name="Rectangle 32"/>
          <p:cNvSpPr>
            <a:spLocks noChangeArrowheads="1"/>
          </p:cNvSpPr>
          <p:nvPr/>
        </p:nvSpPr>
        <p:spPr bwMode="auto">
          <a:xfrm>
            <a:off x="5715000" y="2514600"/>
            <a:ext cx="2209800" cy="1371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297" name="Rectangle 33"/>
          <p:cNvSpPr>
            <a:spLocks noChangeArrowheads="1"/>
          </p:cNvSpPr>
          <p:nvPr/>
        </p:nvSpPr>
        <p:spPr bwMode="auto">
          <a:xfrm>
            <a:off x="5410200" y="2743200"/>
            <a:ext cx="2209800" cy="1371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298" name="Rectangle 34"/>
          <p:cNvSpPr>
            <a:spLocks noChangeArrowheads="1"/>
          </p:cNvSpPr>
          <p:nvPr/>
        </p:nvSpPr>
        <p:spPr bwMode="auto">
          <a:xfrm>
            <a:off x="5029200" y="2971800"/>
            <a:ext cx="2209800" cy="1371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299" name="Text Box 35"/>
          <p:cNvSpPr txBox="1">
            <a:spLocks noChangeArrowheads="1"/>
          </p:cNvSpPr>
          <p:nvPr/>
        </p:nvSpPr>
        <p:spPr bwMode="auto">
          <a:xfrm rot="-2240496">
            <a:off x="5029200" y="2057400"/>
            <a:ext cx="1425575" cy="8540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Month</a:t>
            </a:r>
          </a:p>
          <a:p>
            <a:pPr eaLnBrk="0" hangingPunct="0">
              <a:spcBef>
                <a:spcPct val="50000"/>
              </a:spcBef>
            </a:pPr>
            <a:endParaRPr kumimoji="1" lang="en-US" sz="2000">
              <a:solidFill>
                <a:schemeClr val="tx2"/>
              </a:solidFill>
              <a:effectLst>
                <a:outerShdw blurRad="38100" dist="38100" dir="2700000" algn="tl">
                  <a:srgbClr val="C0C0C0"/>
                </a:outerShdw>
              </a:effectLst>
              <a:latin typeface="Impact" pitchFamily="34" charset="0"/>
            </a:endParaRPr>
          </a:p>
        </p:txBody>
      </p:sp>
      <p:sp>
        <p:nvSpPr>
          <p:cNvPr id="11300" name="Text Box 36"/>
          <p:cNvSpPr txBox="1">
            <a:spLocks noChangeArrowheads="1"/>
          </p:cNvSpPr>
          <p:nvPr/>
        </p:nvSpPr>
        <p:spPr bwMode="auto">
          <a:xfrm rot="-5401421">
            <a:off x="4287044" y="3104356"/>
            <a:ext cx="1423988" cy="8540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Region</a:t>
            </a:r>
          </a:p>
          <a:p>
            <a:pPr eaLnBrk="0" hangingPunct="0">
              <a:spcBef>
                <a:spcPct val="50000"/>
              </a:spcBef>
            </a:pPr>
            <a:endParaRPr kumimoji="1" lang="en-US" sz="2000">
              <a:solidFill>
                <a:schemeClr val="tx2"/>
              </a:solidFill>
              <a:effectLst>
                <a:outerShdw blurRad="38100" dist="38100" dir="2700000" algn="tl">
                  <a:srgbClr val="C0C0C0"/>
                </a:outerShdw>
              </a:effectLst>
              <a:latin typeface="Impact" pitchFamily="34" charset="0"/>
            </a:endParaRPr>
          </a:p>
        </p:txBody>
      </p:sp>
      <p:sp>
        <p:nvSpPr>
          <p:cNvPr id="11301" name="Text Box 37"/>
          <p:cNvSpPr txBox="1">
            <a:spLocks noChangeArrowheads="1"/>
          </p:cNvSpPr>
          <p:nvPr/>
        </p:nvSpPr>
        <p:spPr bwMode="auto">
          <a:xfrm>
            <a:off x="5105400" y="4403725"/>
            <a:ext cx="2057400" cy="396875"/>
          </a:xfrm>
          <a:prstGeom prst="rect">
            <a:avLst/>
          </a:prstGeom>
          <a:noFill/>
          <a:ln w="9525">
            <a:noFill/>
            <a:miter lim="800000"/>
            <a:headEnd/>
            <a:tailEnd/>
          </a:ln>
          <a:effectLst/>
        </p:spPr>
        <p:txBody>
          <a:bodyPr anchor="b">
            <a:spAutoFit/>
          </a:bodyPr>
          <a:lstStyle/>
          <a:p>
            <a:pPr eaLnBrk="0" hangingPunct="0">
              <a:spcBef>
                <a:spcPct val="50000"/>
              </a:spcBef>
            </a:pPr>
            <a:r>
              <a:rPr kumimoji="1" lang="en-US" sz="2000">
                <a:solidFill>
                  <a:schemeClr val="tx2"/>
                </a:solidFill>
                <a:effectLst>
                  <a:outerShdw blurRad="38100" dist="38100" dir="2700000" algn="tl">
                    <a:srgbClr val="C0C0C0"/>
                  </a:outerShdw>
                </a:effectLst>
                <a:latin typeface="Impact" pitchFamily="34" charset="0"/>
              </a:rPr>
              <a:t>Product</a:t>
            </a:r>
          </a:p>
        </p:txBody>
      </p:sp>
      <p:sp>
        <p:nvSpPr>
          <p:cNvPr id="11302" name="Rectangle 38"/>
          <p:cNvSpPr>
            <a:spLocks noChangeArrowheads="1"/>
          </p:cNvSpPr>
          <p:nvPr/>
        </p:nvSpPr>
        <p:spPr bwMode="auto">
          <a:xfrm>
            <a:off x="5029200" y="3429000"/>
            <a:ext cx="2209800" cy="457200"/>
          </a:xfrm>
          <a:prstGeom prst="rect">
            <a:avLst/>
          </a:prstGeom>
          <a:noFill/>
          <a:ln w="9525">
            <a:solidFill>
              <a:schemeClr val="tx1"/>
            </a:solidFill>
            <a:miter lim="800000"/>
            <a:headEnd/>
            <a:tailEnd/>
          </a:ln>
          <a:effectLst/>
        </p:spPr>
        <p:txBody>
          <a:bodyPr wrap="none" anchor="ctr"/>
          <a:lstStyle/>
          <a:p>
            <a:endParaRPr lang="en-US"/>
          </a:p>
        </p:txBody>
      </p:sp>
      <p:sp>
        <p:nvSpPr>
          <p:cNvPr id="11303" name="Rectangle 39"/>
          <p:cNvSpPr>
            <a:spLocks noChangeArrowheads="1"/>
          </p:cNvSpPr>
          <p:nvPr/>
        </p:nvSpPr>
        <p:spPr bwMode="auto">
          <a:xfrm>
            <a:off x="5943600" y="3429000"/>
            <a:ext cx="914400" cy="838200"/>
          </a:xfrm>
          <a:prstGeom prst="rect">
            <a:avLst/>
          </a:prstGeom>
          <a:noFill/>
          <a:ln w="9525">
            <a:noFill/>
            <a:miter lim="800000"/>
            <a:headEnd/>
            <a:tailEnd/>
          </a:ln>
          <a:effectLst/>
        </p:spPr>
        <p:txBody>
          <a:bodyPr wrap="none" anchor="ctr"/>
          <a:lstStyle/>
          <a:p>
            <a:endParaRPr lang="en-US"/>
          </a:p>
        </p:txBody>
      </p:sp>
      <p:sp>
        <p:nvSpPr>
          <p:cNvPr id="11304" name="Rectangle 40"/>
          <p:cNvSpPr>
            <a:spLocks noChangeArrowheads="1"/>
          </p:cNvSpPr>
          <p:nvPr/>
        </p:nvSpPr>
        <p:spPr bwMode="auto">
          <a:xfrm>
            <a:off x="5486400" y="2971800"/>
            <a:ext cx="457200" cy="1371600"/>
          </a:xfrm>
          <a:prstGeom prst="rect">
            <a:avLst/>
          </a:prstGeom>
          <a:noFill/>
          <a:ln w="9525">
            <a:solidFill>
              <a:schemeClr val="tx1"/>
            </a:solidFill>
            <a:miter lim="800000"/>
            <a:headEnd/>
            <a:tailEnd/>
          </a:ln>
          <a:effectLst/>
        </p:spPr>
        <p:txBody>
          <a:bodyPr wrap="none" anchor="ctr"/>
          <a:lstStyle/>
          <a:p>
            <a:endParaRPr lang="en-US"/>
          </a:p>
        </p:txBody>
      </p:sp>
      <p:sp>
        <p:nvSpPr>
          <p:cNvPr id="11305" name="Rectangle 41"/>
          <p:cNvSpPr>
            <a:spLocks noChangeArrowheads="1"/>
          </p:cNvSpPr>
          <p:nvPr/>
        </p:nvSpPr>
        <p:spPr bwMode="auto">
          <a:xfrm>
            <a:off x="6400800" y="2971800"/>
            <a:ext cx="381000" cy="1371600"/>
          </a:xfrm>
          <a:prstGeom prst="rect">
            <a:avLst/>
          </a:prstGeom>
          <a:no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41669578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313612" cy="1143000"/>
          </a:xfrm>
        </p:spPr>
        <p:txBody>
          <a:bodyPr/>
          <a:lstStyle/>
          <a:p>
            <a:r>
              <a:rPr lang="en-US" sz="2400" b="1" i="1" dirty="0" smtClean="0">
                <a:solidFill>
                  <a:schemeClr val="tx2"/>
                </a:solidFill>
                <a:latin typeface="+mj-lt"/>
                <a:ea typeface="+mj-ea"/>
                <a:cs typeface="+mj-cs"/>
              </a:rPr>
              <a:t>Roll-up</a:t>
            </a:r>
            <a:r>
              <a:rPr lang="en-US" sz="2400" b="1" dirty="0" smtClean="0">
                <a:solidFill>
                  <a:schemeClr val="tx2"/>
                </a:solidFill>
                <a:latin typeface="+mj-lt"/>
                <a:ea typeface="+mj-ea"/>
                <a:cs typeface="+mj-cs"/>
              </a:rPr>
              <a:t>: </a:t>
            </a:r>
            <a:r>
              <a:rPr lang="en-US" sz="2400" dirty="0" smtClean="0"/>
              <a:t>(Aggregate, Consolidate) A roll-up involves computing all of the data relationships for one or more dimensions. To do this, a computational relationship or formula might be defined.</a:t>
            </a:r>
            <a:endParaRPr lang="en-US" sz="2400" dirty="0"/>
          </a:p>
        </p:txBody>
      </p:sp>
      <p:sp>
        <p:nvSpPr>
          <p:cNvPr id="4" name="Date Placeholder 3"/>
          <p:cNvSpPr>
            <a:spLocks noGrp="1"/>
          </p:cNvSpPr>
          <p:nvPr>
            <p:ph type="dt" sz="half" idx="10"/>
          </p:nvPr>
        </p:nvSpPr>
        <p:spPr/>
        <p:txBody>
          <a:bodyPr/>
          <a:lstStyle/>
          <a:p>
            <a:pPr>
              <a:defRPr/>
            </a:pPr>
            <a:fld id="{EAAAB9D0-CEA2-452C-9328-2899DB966E80}" type="datetime5">
              <a:rPr lang="en-US" smtClean="0"/>
              <a:pPr>
                <a:defRPr/>
              </a:pPr>
              <a:t>5-Nov-17</a:t>
            </a:fld>
            <a:endParaRPr lang="en-US"/>
          </a:p>
        </p:txBody>
      </p:sp>
      <p:sp>
        <p:nvSpPr>
          <p:cNvPr id="5" name="Footer Placeholder 4"/>
          <p:cNvSpPr>
            <a:spLocks noGrp="1"/>
          </p:cNvSpPr>
          <p:nvPr>
            <p:ph type="ftr" sz="quarter" idx="11"/>
          </p:nvPr>
        </p:nvSpPr>
        <p:spPr/>
        <p:txBody>
          <a:bodyPr/>
          <a:lstStyle/>
          <a:p>
            <a:pPr>
              <a:defRPr/>
            </a:pPr>
            <a:r>
              <a:rPr lang="en-US" smtClean="0"/>
              <a:t>BITS Pilani</a:t>
            </a:r>
            <a:endParaRPr lang="en-US"/>
          </a:p>
        </p:txBody>
      </p:sp>
      <p:sp>
        <p:nvSpPr>
          <p:cNvPr id="6" name="Slide Number Placeholder 5"/>
          <p:cNvSpPr>
            <a:spLocks noGrp="1"/>
          </p:cNvSpPr>
          <p:nvPr>
            <p:ph type="sldNum" sz="quarter" idx="12"/>
          </p:nvPr>
        </p:nvSpPr>
        <p:spPr/>
        <p:txBody>
          <a:bodyPr/>
          <a:lstStyle/>
          <a:p>
            <a:pPr>
              <a:defRPr/>
            </a:pPr>
            <a:fld id="{F7C95366-08C8-4A93-8890-4A538BA9DD9F}" type="slidenum">
              <a:rPr lang="en-US" smtClean="0"/>
              <a:pPr>
                <a:defRPr/>
              </a:pPr>
              <a:t>26</a:t>
            </a:fld>
            <a:endParaRPr lang="en-US"/>
          </a:p>
        </p:txBody>
      </p:sp>
      <p:pic>
        <p:nvPicPr>
          <p:cNvPr id="60418" name="Picture 2"/>
          <p:cNvPicPr>
            <a:picLocks noGrp="1" noChangeAspect="1" noChangeArrowheads="1"/>
          </p:cNvPicPr>
          <p:nvPr>
            <p:ph idx="1"/>
          </p:nvPr>
        </p:nvPicPr>
        <p:blipFill>
          <a:blip r:embed="rId2"/>
          <a:srcRect/>
          <a:stretch>
            <a:fillRect/>
          </a:stretch>
        </p:blipFill>
        <p:spPr bwMode="auto">
          <a:xfrm>
            <a:off x="1600200" y="1600200"/>
            <a:ext cx="5855494" cy="3903663"/>
          </a:xfrm>
          <a:prstGeom prst="rect">
            <a:avLst/>
          </a:prstGeom>
          <a:noFill/>
          <a:ln w="9525" cap="flat" cmpd="sng">
            <a:noFill/>
            <a:prstDash val="solid"/>
            <a:miter lim="800000"/>
            <a:headEnd/>
            <a:tailEnd/>
          </a:ln>
          <a:effectLst/>
        </p:spPr>
      </p:pic>
    </p:spTree>
    <p:extLst>
      <p:ext uri="{BB962C8B-B14F-4D97-AF65-F5344CB8AC3E}">
        <p14:creationId xmlns:p14="http://schemas.microsoft.com/office/powerpoint/2010/main" val="279525572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0"/>
            <a:ext cx="7313612" cy="1143000"/>
          </a:xfrm>
        </p:spPr>
        <p:txBody>
          <a:bodyPr/>
          <a:lstStyle/>
          <a:p>
            <a:r>
              <a:rPr lang="en-US" sz="2400" b="1" i="1" dirty="0" smtClean="0">
                <a:solidFill>
                  <a:schemeClr val="tx2"/>
                </a:solidFill>
                <a:latin typeface="+mj-lt"/>
                <a:ea typeface="+mj-ea"/>
                <a:cs typeface="+mj-cs"/>
              </a:rPr>
              <a:t>Drill Down</a:t>
            </a:r>
            <a:r>
              <a:rPr lang="en-US" sz="2400" b="1" dirty="0" smtClean="0">
                <a:solidFill>
                  <a:schemeClr val="tx2"/>
                </a:solidFill>
                <a:latin typeface="+mj-lt"/>
                <a:ea typeface="+mj-ea"/>
                <a:cs typeface="+mj-cs"/>
              </a:rPr>
              <a:t>: </a:t>
            </a:r>
            <a:r>
              <a:rPr lang="en-US" sz="2400" dirty="0" smtClean="0"/>
              <a:t>Drilling down is a specific analytical technique whereby the user navigates among levels of data ranging from the most summarized (up) to the most detailed (down).</a:t>
            </a:r>
            <a:r>
              <a:rPr lang="en-US" sz="2400" b="1" dirty="0" smtClean="0"/>
              <a:t/>
            </a:r>
            <a:br>
              <a:rPr lang="en-US" sz="2400" b="1" dirty="0" smtClean="0"/>
            </a:br>
            <a:endParaRPr lang="en-US" sz="2400" dirty="0"/>
          </a:p>
        </p:txBody>
      </p:sp>
      <p:sp>
        <p:nvSpPr>
          <p:cNvPr id="4" name="Date Placeholder 3"/>
          <p:cNvSpPr>
            <a:spLocks noGrp="1"/>
          </p:cNvSpPr>
          <p:nvPr>
            <p:ph type="dt" sz="half" idx="10"/>
          </p:nvPr>
        </p:nvSpPr>
        <p:spPr/>
        <p:txBody>
          <a:bodyPr/>
          <a:lstStyle/>
          <a:p>
            <a:pPr>
              <a:defRPr/>
            </a:pPr>
            <a:fld id="{EAAAB9D0-CEA2-452C-9328-2899DB966E80}" type="datetime5">
              <a:rPr lang="en-US" smtClean="0"/>
              <a:pPr>
                <a:defRPr/>
              </a:pPr>
              <a:t>5-Nov-17</a:t>
            </a:fld>
            <a:endParaRPr lang="en-US"/>
          </a:p>
        </p:txBody>
      </p:sp>
      <p:sp>
        <p:nvSpPr>
          <p:cNvPr id="5" name="Footer Placeholder 4"/>
          <p:cNvSpPr>
            <a:spLocks noGrp="1"/>
          </p:cNvSpPr>
          <p:nvPr>
            <p:ph type="ftr" sz="quarter" idx="11"/>
          </p:nvPr>
        </p:nvSpPr>
        <p:spPr/>
        <p:txBody>
          <a:bodyPr/>
          <a:lstStyle/>
          <a:p>
            <a:pPr>
              <a:defRPr/>
            </a:pPr>
            <a:r>
              <a:rPr lang="en-US" smtClean="0"/>
              <a:t>BITS Pilani</a:t>
            </a:r>
            <a:endParaRPr lang="en-US"/>
          </a:p>
        </p:txBody>
      </p:sp>
      <p:sp>
        <p:nvSpPr>
          <p:cNvPr id="6" name="Slide Number Placeholder 5"/>
          <p:cNvSpPr>
            <a:spLocks noGrp="1"/>
          </p:cNvSpPr>
          <p:nvPr>
            <p:ph type="sldNum" sz="quarter" idx="12"/>
          </p:nvPr>
        </p:nvSpPr>
        <p:spPr/>
        <p:txBody>
          <a:bodyPr/>
          <a:lstStyle/>
          <a:p>
            <a:pPr>
              <a:defRPr/>
            </a:pPr>
            <a:fld id="{F7C95366-08C8-4A93-8890-4A538BA9DD9F}" type="slidenum">
              <a:rPr lang="en-US" smtClean="0"/>
              <a:pPr>
                <a:defRPr/>
              </a:pPr>
              <a:t>27</a:t>
            </a:fld>
            <a:endParaRPr lang="en-US"/>
          </a:p>
        </p:txBody>
      </p:sp>
      <p:pic>
        <p:nvPicPr>
          <p:cNvPr id="61442" name="Picture 2"/>
          <p:cNvPicPr>
            <a:picLocks noGrp="1" noChangeAspect="1" noChangeArrowheads="1"/>
          </p:cNvPicPr>
          <p:nvPr>
            <p:ph idx="1"/>
          </p:nvPr>
        </p:nvPicPr>
        <p:blipFill>
          <a:blip r:embed="rId2"/>
          <a:srcRect/>
          <a:stretch>
            <a:fillRect/>
          </a:stretch>
        </p:blipFill>
        <p:spPr bwMode="auto">
          <a:xfrm>
            <a:off x="1981200" y="1633244"/>
            <a:ext cx="5791200" cy="4280946"/>
          </a:xfrm>
          <a:prstGeom prst="rect">
            <a:avLst/>
          </a:prstGeom>
          <a:noFill/>
          <a:ln w="9525" cap="flat" cmpd="sng">
            <a:noFill/>
            <a:prstDash val="solid"/>
            <a:miter lim="800000"/>
            <a:headEnd/>
            <a:tailEnd/>
          </a:ln>
          <a:effectLst/>
        </p:spPr>
      </p:pic>
    </p:spTree>
    <p:extLst>
      <p:ext uri="{BB962C8B-B14F-4D97-AF65-F5344CB8AC3E}">
        <p14:creationId xmlns:p14="http://schemas.microsoft.com/office/powerpoint/2010/main" val="275516191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1"/>
            <a:ext cx="7845425" cy="1066800"/>
          </a:xfrm>
        </p:spPr>
        <p:txBody>
          <a:bodyPr/>
          <a:lstStyle/>
          <a:p>
            <a:r>
              <a:rPr lang="en-US" sz="3200" b="1" i="1" dirty="0" smtClean="0">
                <a:solidFill>
                  <a:schemeClr val="tx2"/>
                </a:solidFill>
                <a:latin typeface="+mj-lt"/>
                <a:ea typeface="+mj-ea"/>
                <a:cs typeface="+mj-cs"/>
              </a:rPr>
              <a:t>Slice</a:t>
            </a:r>
            <a:r>
              <a:rPr lang="en-US" sz="3200" b="1" dirty="0" smtClean="0">
                <a:solidFill>
                  <a:schemeClr val="tx2"/>
                </a:solidFill>
                <a:latin typeface="+mj-lt"/>
                <a:ea typeface="+mj-ea"/>
                <a:cs typeface="+mj-cs"/>
              </a:rPr>
              <a:t>:</a:t>
            </a:r>
            <a:r>
              <a:rPr lang="en-US" sz="2400" b="1" dirty="0" smtClean="0"/>
              <a:t/>
            </a:r>
            <a:br>
              <a:rPr lang="en-US" sz="2400" b="1" dirty="0" smtClean="0"/>
            </a:br>
            <a:r>
              <a:rPr lang="en-US" sz="2400" dirty="0" smtClean="0"/>
              <a:t>A slice is a subset of a multi-dimensional array corresponding to a single value for one or more members of the dimensions not in the subset.</a:t>
            </a:r>
            <a:endParaRPr lang="en-US" sz="2400" dirty="0"/>
          </a:p>
        </p:txBody>
      </p:sp>
      <p:sp>
        <p:nvSpPr>
          <p:cNvPr id="4" name="Date Placeholder 3"/>
          <p:cNvSpPr>
            <a:spLocks noGrp="1"/>
          </p:cNvSpPr>
          <p:nvPr>
            <p:ph type="dt" sz="half" idx="10"/>
          </p:nvPr>
        </p:nvSpPr>
        <p:spPr/>
        <p:txBody>
          <a:bodyPr/>
          <a:lstStyle/>
          <a:p>
            <a:pPr>
              <a:defRPr/>
            </a:pPr>
            <a:fld id="{EAAAB9D0-CEA2-452C-9328-2899DB966E80}" type="datetime5">
              <a:rPr lang="en-US" smtClean="0"/>
              <a:pPr>
                <a:defRPr/>
              </a:pPr>
              <a:t>5-Nov-17</a:t>
            </a:fld>
            <a:endParaRPr lang="en-US"/>
          </a:p>
        </p:txBody>
      </p:sp>
      <p:sp>
        <p:nvSpPr>
          <p:cNvPr id="5" name="Footer Placeholder 4"/>
          <p:cNvSpPr>
            <a:spLocks noGrp="1"/>
          </p:cNvSpPr>
          <p:nvPr>
            <p:ph type="ftr" sz="quarter" idx="11"/>
          </p:nvPr>
        </p:nvSpPr>
        <p:spPr/>
        <p:txBody>
          <a:bodyPr/>
          <a:lstStyle/>
          <a:p>
            <a:pPr>
              <a:defRPr/>
            </a:pPr>
            <a:r>
              <a:rPr lang="en-US" smtClean="0"/>
              <a:t>BITS Pilani</a:t>
            </a:r>
            <a:endParaRPr lang="en-US"/>
          </a:p>
        </p:txBody>
      </p:sp>
      <p:sp>
        <p:nvSpPr>
          <p:cNvPr id="6" name="Slide Number Placeholder 5"/>
          <p:cNvSpPr>
            <a:spLocks noGrp="1"/>
          </p:cNvSpPr>
          <p:nvPr>
            <p:ph type="sldNum" sz="quarter" idx="12"/>
          </p:nvPr>
        </p:nvSpPr>
        <p:spPr/>
        <p:txBody>
          <a:bodyPr/>
          <a:lstStyle/>
          <a:p>
            <a:pPr>
              <a:defRPr/>
            </a:pPr>
            <a:fld id="{F7C95366-08C8-4A93-8890-4A538BA9DD9F}" type="slidenum">
              <a:rPr lang="en-US" smtClean="0"/>
              <a:pPr>
                <a:defRPr/>
              </a:pPr>
              <a:t>28</a:t>
            </a:fld>
            <a:endParaRPr lang="en-US"/>
          </a:p>
        </p:txBody>
      </p:sp>
      <p:pic>
        <p:nvPicPr>
          <p:cNvPr id="57346" name="Picture 2"/>
          <p:cNvPicPr>
            <a:picLocks noGrp="1" noChangeAspect="1" noChangeArrowheads="1"/>
          </p:cNvPicPr>
          <p:nvPr>
            <p:ph idx="1"/>
          </p:nvPr>
        </p:nvPicPr>
        <p:blipFill>
          <a:blip r:embed="rId2"/>
          <a:srcRect/>
          <a:stretch>
            <a:fillRect/>
          </a:stretch>
        </p:blipFill>
        <p:spPr bwMode="auto">
          <a:xfrm>
            <a:off x="1447800" y="1524000"/>
            <a:ext cx="5780881" cy="4896746"/>
          </a:xfrm>
          <a:prstGeom prst="rect">
            <a:avLst/>
          </a:prstGeom>
          <a:noFill/>
          <a:ln w="9525" cap="flat" cmpd="sng">
            <a:noFill/>
            <a:prstDash val="solid"/>
            <a:miter lim="800000"/>
            <a:headEnd/>
            <a:tailEnd/>
          </a:ln>
          <a:effectLst/>
        </p:spPr>
      </p:pic>
    </p:spTree>
    <p:extLst>
      <p:ext uri="{BB962C8B-B14F-4D97-AF65-F5344CB8AC3E}">
        <p14:creationId xmlns:p14="http://schemas.microsoft.com/office/powerpoint/2010/main" val="174375605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313612" cy="1143000"/>
          </a:xfrm>
        </p:spPr>
        <p:txBody>
          <a:bodyPr/>
          <a:lstStyle/>
          <a:p>
            <a:r>
              <a:rPr lang="en-US" sz="3200" b="1" i="1" dirty="0" smtClean="0">
                <a:solidFill>
                  <a:schemeClr val="tx2"/>
                </a:solidFill>
                <a:latin typeface="+mj-lt"/>
                <a:ea typeface="+mj-ea"/>
                <a:cs typeface="+mj-cs"/>
              </a:rPr>
              <a:t>Dice</a:t>
            </a:r>
            <a:r>
              <a:rPr lang="en-US" sz="3200" b="1" dirty="0" smtClean="0">
                <a:solidFill>
                  <a:schemeClr val="tx2"/>
                </a:solidFill>
                <a:latin typeface="+mj-lt"/>
                <a:ea typeface="+mj-ea"/>
                <a:cs typeface="+mj-cs"/>
              </a:rPr>
              <a:t>:</a:t>
            </a:r>
            <a:r>
              <a:rPr lang="en-US" sz="2400" b="1" dirty="0" smtClean="0"/>
              <a:t/>
            </a:r>
            <a:br>
              <a:rPr lang="en-US" sz="2400" b="1" dirty="0" smtClean="0"/>
            </a:br>
            <a:r>
              <a:rPr lang="en-US" sz="2400" dirty="0" smtClean="0"/>
              <a:t>The dice operation is a slice on more than two dimensions of a data cube (or more than two consecutive slices).</a:t>
            </a:r>
            <a:endParaRPr lang="en-US" sz="2400" dirty="0"/>
          </a:p>
        </p:txBody>
      </p:sp>
      <p:sp>
        <p:nvSpPr>
          <p:cNvPr id="4" name="Date Placeholder 3"/>
          <p:cNvSpPr>
            <a:spLocks noGrp="1"/>
          </p:cNvSpPr>
          <p:nvPr>
            <p:ph type="dt" sz="half" idx="10"/>
          </p:nvPr>
        </p:nvSpPr>
        <p:spPr/>
        <p:txBody>
          <a:bodyPr/>
          <a:lstStyle/>
          <a:p>
            <a:pPr>
              <a:defRPr/>
            </a:pPr>
            <a:fld id="{EAAAB9D0-CEA2-452C-9328-2899DB966E80}" type="datetime5">
              <a:rPr lang="en-US" smtClean="0"/>
              <a:pPr>
                <a:defRPr/>
              </a:pPr>
              <a:t>5-Nov-17</a:t>
            </a:fld>
            <a:endParaRPr lang="en-US"/>
          </a:p>
        </p:txBody>
      </p:sp>
      <p:sp>
        <p:nvSpPr>
          <p:cNvPr id="5" name="Footer Placeholder 4"/>
          <p:cNvSpPr>
            <a:spLocks noGrp="1"/>
          </p:cNvSpPr>
          <p:nvPr>
            <p:ph type="ftr" sz="quarter" idx="11"/>
          </p:nvPr>
        </p:nvSpPr>
        <p:spPr/>
        <p:txBody>
          <a:bodyPr/>
          <a:lstStyle/>
          <a:p>
            <a:pPr>
              <a:defRPr/>
            </a:pPr>
            <a:r>
              <a:rPr lang="en-US" smtClean="0"/>
              <a:t>BITS Pilani</a:t>
            </a:r>
            <a:endParaRPr lang="en-US"/>
          </a:p>
        </p:txBody>
      </p:sp>
      <p:sp>
        <p:nvSpPr>
          <p:cNvPr id="6" name="Slide Number Placeholder 5"/>
          <p:cNvSpPr>
            <a:spLocks noGrp="1"/>
          </p:cNvSpPr>
          <p:nvPr>
            <p:ph type="sldNum" sz="quarter" idx="12"/>
          </p:nvPr>
        </p:nvSpPr>
        <p:spPr/>
        <p:txBody>
          <a:bodyPr/>
          <a:lstStyle/>
          <a:p>
            <a:pPr>
              <a:defRPr/>
            </a:pPr>
            <a:fld id="{F7C95366-08C8-4A93-8890-4A538BA9DD9F}" type="slidenum">
              <a:rPr lang="en-US" smtClean="0"/>
              <a:pPr>
                <a:defRPr/>
              </a:pPr>
              <a:t>29</a:t>
            </a:fld>
            <a:endParaRPr lang="en-US"/>
          </a:p>
        </p:txBody>
      </p:sp>
      <p:pic>
        <p:nvPicPr>
          <p:cNvPr id="58370" name="Picture 2"/>
          <p:cNvPicPr>
            <a:picLocks noGrp="1" noChangeAspect="1" noChangeArrowheads="1"/>
          </p:cNvPicPr>
          <p:nvPr>
            <p:ph idx="1"/>
          </p:nvPr>
        </p:nvPicPr>
        <p:blipFill>
          <a:blip r:embed="rId2"/>
          <a:srcRect/>
          <a:stretch>
            <a:fillRect/>
          </a:stretch>
        </p:blipFill>
        <p:spPr bwMode="auto">
          <a:xfrm>
            <a:off x="1752600" y="1827213"/>
            <a:ext cx="5703094" cy="4114800"/>
          </a:xfrm>
          <a:prstGeom prst="rect">
            <a:avLst/>
          </a:prstGeom>
          <a:noFill/>
          <a:ln w="9525" cap="flat" cmpd="sng">
            <a:noFill/>
            <a:prstDash val="solid"/>
            <a:miter lim="800000"/>
            <a:headEnd/>
            <a:tailEnd/>
          </a:ln>
          <a:effectLst/>
        </p:spPr>
      </p:pic>
    </p:spTree>
    <p:extLst>
      <p:ext uri="{BB962C8B-B14F-4D97-AF65-F5344CB8AC3E}">
        <p14:creationId xmlns:p14="http://schemas.microsoft.com/office/powerpoint/2010/main" val="30336897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8DBEF407-4E6D-458F-8578-0E5704382927}" type="slidenum">
              <a:rPr lang="sk-SK"/>
              <a:pPr>
                <a:defRPr/>
              </a:pPr>
              <a:t>3</a:t>
            </a:fld>
            <a:endParaRPr lang="sk-SK"/>
          </a:p>
        </p:txBody>
      </p:sp>
      <p:sp>
        <p:nvSpPr>
          <p:cNvPr id="25603" name="Rectangle 3"/>
          <p:cNvSpPr>
            <a:spLocks noGrp="1" noChangeArrowheads="1"/>
          </p:cNvSpPr>
          <p:nvPr>
            <p:ph type="body" idx="1"/>
          </p:nvPr>
        </p:nvSpPr>
        <p:spPr/>
        <p:txBody>
          <a:bodyPr/>
          <a:lstStyle/>
          <a:p>
            <a:endParaRPr lang="en-US" smtClean="0"/>
          </a:p>
        </p:txBody>
      </p:sp>
      <p:pic>
        <p:nvPicPr>
          <p:cNvPr id="25604" name="Picture 4"/>
          <p:cNvPicPr>
            <a:picLocks noChangeAspect="1" noChangeArrowheads="1"/>
          </p:cNvPicPr>
          <p:nvPr/>
        </p:nvPicPr>
        <p:blipFill>
          <a:blip r:embed="rId2"/>
          <a:srcRect/>
          <a:stretch>
            <a:fillRect/>
          </a:stretch>
        </p:blipFill>
        <p:spPr bwMode="auto">
          <a:xfrm>
            <a:off x="0" y="457200"/>
            <a:ext cx="8915400" cy="5751513"/>
          </a:xfrm>
          <a:prstGeom prst="rect">
            <a:avLst/>
          </a:prstGeom>
          <a:noFill/>
          <a:ln w="9525">
            <a:noFill/>
            <a:miter lim="800000"/>
            <a:headEnd/>
            <a:tailEnd/>
          </a:ln>
        </p:spPr>
      </p:pic>
    </p:spTree>
    <p:extLst>
      <p:ext uri="{BB962C8B-B14F-4D97-AF65-F5344CB8AC3E}">
        <p14:creationId xmlns:p14="http://schemas.microsoft.com/office/powerpoint/2010/main" val="234960347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57200"/>
            <a:ext cx="7313612" cy="1143000"/>
          </a:xfrm>
        </p:spPr>
        <p:txBody>
          <a:bodyPr/>
          <a:lstStyle/>
          <a:p>
            <a:r>
              <a:rPr lang="en-US" sz="2400" b="1" i="1" dirty="0" err="1" smtClean="0">
                <a:solidFill>
                  <a:schemeClr val="tx2"/>
                </a:solidFill>
                <a:latin typeface="+mj-lt"/>
                <a:ea typeface="+mj-ea"/>
                <a:cs typeface="+mj-cs"/>
              </a:rPr>
              <a:t>Pivot</a:t>
            </a:r>
            <a:r>
              <a:rPr lang="en-US" sz="2400" b="1" dirty="0" err="1" smtClean="0">
                <a:solidFill>
                  <a:schemeClr val="tx2"/>
                </a:solidFill>
                <a:latin typeface="+mj-lt"/>
                <a:ea typeface="+mj-ea"/>
                <a:cs typeface="+mj-cs"/>
              </a:rPr>
              <a:t>:</a:t>
            </a:r>
            <a:r>
              <a:rPr lang="en-US" sz="2400" dirty="0" err="1" smtClean="0"/>
              <a:t>This</a:t>
            </a:r>
            <a:r>
              <a:rPr lang="en-US" sz="2400" dirty="0" smtClean="0"/>
              <a:t> operation is also called rotate operation. It rotates the data in order to provide an alternative presentation of data – the report or page display takes a different dimensional orientation.</a:t>
            </a:r>
            <a:endParaRPr lang="en-US" sz="2400" dirty="0"/>
          </a:p>
        </p:txBody>
      </p:sp>
      <p:sp>
        <p:nvSpPr>
          <p:cNvPr id="4" name="Date Placeholder 3"/>
          <p:cNvSpPr>
            <a:spLocks noGrp="1"/>
          </p:cNvSpPr>
          <p:nvPr>
            <p:ph type="dt" sz="half" idx="10"/>
          </p:nvPr>
        </p:nvSpPr>
        <p:spPr/>
        <p:txBody>
          <a:bodyPr/>
          <a:lstStyle/>
          <a:p>
            <a:pPr>
              <a:defRPr/>
            </a:pPr>
            <a:fld id="{EAAAB9D0-CEA2-452C-9328-2899DB966E80}" type="datetime5">
              <a:rPr lang="en-US" smtClean="0"/>
              <a:pPr>
                <a:defRPr/>
              </a:pPr>
              <a:t>5-Nov-17</a:t>
            </a:fld>
            <a:endParaRPr lang="en-US"/>
          </a:p>
        </p:txBody>
      </p:sp>
      <p:sp>
        <p:nvSpPr>
          <p:cNvPr id="5" name="Footer Placeholder 4"/>
          <p:cNvSpPr>
            <a:spLocks noGrp="1"/>
          </p:cNvSpPr>
          <p:nvPr>
            <p:ph type="ftr" sz="quarter" idx="11"/>
          </p:nvPr>
        </p:nvSpPr>
        <p:spPr/>
        <p:txBody>
          <a:bodyPr/>
          <a:lstStyle/>
          <a:p>
            <a:pPr>
              <a:defRPr/>
            </a:pPr>
            <a:r>
              <a:rPr lang="en-US" smtClean="0"/>
              <a:t>BITS Pilani</a:t>
            </a:r>
            <a:endParaRPr lang="en-US"/>
          </a:p>
        </p:txBody>
      </p:sp>
      <p:sp>
        <p:nvSpPr>
          <p:cNvPr id="6" name="Slide Number Placeholder 5"/>
          <p:cNvSpPr>
            <a:spLocks noGrp="1"/>
          </p:cNvSpPr>
          <p:nvPr>
            <p:ph type="sldNum" sz="quarter" idx="12"/>
          </p:nvPr>
        </p:nvSpPr>
        <p:spPr/>
        <p:txBody>
          <a:bodyPr/>
          <a:lstStyle/>
          <a:p>
            <a:pPr>
              <a:defRPr/>
            </a:pPr>
            <a:fld id="{F7C95366-08C8-4A93-8890-4A538BA9DD9F}" type="slidenum">
              <a:rPr lang="en-US" smtClean="0"/>
              <a:pPr>
                <a:defRPr/>
              </a:pPr>
              <a:t>30</a:t>
            </a:fld>
            <a:endParaRPr lang="en-US"/>
          </a:p>
        </p:txBody>
      </p:sp>
      <p:pic>
        <p:nvPicPr>
          <p:cNvPr id="59394" name="Picture 2"/>
          <p:cNvPicPr>
            <a:picLocks noGrp="1" noChangeAspect="1" noChangeArrowheads="1"/>
          </p:cNvPicPr>
          <p:nvPr>
            <p:ph idx="1"/>
          </p:nvPr>
        </p:nvPicPr>
        <p:blipFill>
          <a:blip r:embed="rId2"/>
          <a:srcRect/>
          <a:stretch>
            <a:fillRect/>
          </a:stretch>
        </p:blipFill>
        <p:spPr bwMode="auto">
          <a:xfrm>
            <a:off x="1219994" y="1981200"/>
            <a:ext cx="7010398" cy="3505199"/>
          </a:xfrm>
          <a:prstGeom prst="rect">
            <a:avLst/>
          </a:prstGeom>
          <a:noFill/>
          <a:ln w="9525" cap="flat" cmpd="sng">
            <a:noFill/>
            <a:prstDash val="solid"/>
            <a:miter lim="800000"/>
            <a:headEnd/>
            <a:tailEnd/>
          </a:ln>
          <a:effectLst/>
        </p:spPr>
      </p:pic>
    </p:spTree>
    <p:extLst>
      <p:ext uri="{BB962C8B-B14F-4D97-AF65-F5344CB8AC3E}">
        <p14:creationId xmlns:p14="http://schemas.microsoft.com/office/powerpoint/2010/main" val="16190417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4000" smtClean="0">
                <a:latin typeface="Garamond" pitchFamily="18" charset="0"/>
              </a:rPr>
              <a:t>Uses and Benefits</a:t>
            </a:r>
          </a:p>
        </p:txBody>
      </p:sp>
      <p:sp>
        <p:nvSpPr>
          <p:cNvPr id="36867" name="Rectangle 3"/>
          <p:cNvSpPr>
            <a:spLocks noGrp="1" noChangeArrowheads="1"/>
          </p:cNvSpPr>
          <p:nvPr>
            <p:ph type="body" idx="1"/>
          </p:nvPr>
        </p:nvSpPr>
        <p:spPr/>
        <p:txBody>
          <a:bodyPr/>
          <a:lstStyle/>
          <a:p>
            <a:pPr>
              <a:lnSpc>
                <a:spcPct val="90000"/>
              </a:lnSpc>
            </a:pPr>
            <a:r>
              <a:rPr lang="en-US" sz="2800" smtClean="0">
                <a:latin typeface="Garamond" pitchFamily="18" charset="0"/>
              </a:rPr>
              <a:t>Increased productivity of business managers, analysts, and executives</a:t>
            </a:r>
          </a:p>
          <a:p>
            <a:pPr>
              <a:lnSpc>
                <a:spcPct val="90000"/>
              </a:lnSpc>
            </a:pPr>
            <a:r>
              <a:rPr lang="en-US" sz="2800" smtClean="0">
                <a:latin typeface="Garamond" pitchFamily="18" charset="0"/>
              </a:rPr>
              <a:t>Faster delivery of applications by IT people</a:t>
            </a:r>
          </a:p>
          <a:p>
            <a:pPr>
              <a:lnSpc>
                <a:spcPct val="90000"/>
              </a:lnSpc>
            </a:pPr>
            <a:r>
              <a:rPr lang="en-US" sz="2800" smtClean="0">
                <a:latin typeface="Garamond" pitchFamily="18" charset="0"/>
              </a:rPr>
              <a:t>Self sufficiency of users, resulting in reduction in backlog</a:t>
            </a:r>
          </a:p>
          <a:p>
            <a:pPr>
              <a:lnSpc>
                <a:spcPct val="90000"/>
              </a:lnSpc>
            </a:pPr>
            <a:r>
              <a:rPr lang="en-US" sz="2800" smtClean="0">
                <a:latin typeface="Garamond" pitchFamily="18" charset="0"/>
              </a:rPr>
              <a:t>More efficient operation through reducing time on query executions and in net work traffic</a:t>
            </a:r>
          </a:p>
          <a:p>
            <a:pPr>
              <a:lnSpc>
                <a:spcPct val="90000"/>
              </a:lnSpc>
            </a:pPr>
            <a:r>
              <a:rPr lang="en-US" sz="2800" smtClean="0">
                <a:latin typeface="Garamond" pitchFamily="18" charset="0"/>
              </a:rPr>
              <a:t>Ability to model real world challenges with business metrics and dimensions</a:t>
            </a:r>
          </a:p>
        </p:txBody>
      </p:sp>
    </p:spTree>
    <p:extLst>
      <p:ext uri="{BB962C8B-B14F-4D97-AF65-F5344CB8AC3E}">
        <p14:creationId xmlns:p14="http://schemas.microsoft.com/office/powerpoint/2010/main" val="312230512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ctrTitle"/>
          </p:nvPr>
        </p:nvSpPr>
        <p:spPr/>
        <p:txBody>
          <a:bodyPr/>
          <a:lstStyle/>
          <a:p>
            <a:r>
              <a:rPr lang="en-US" smtClean="0"/>
              <a:t> </a:t>
            </a:r>
            <a:r>
              <a:rPr lang="en-US" b="1" smtClean="0"/>
              <a:t>Hypercubes</a:t>
            </a:r>
            <a:endParaRPr lang="sk-SK" smtClean="0"/>
          </a:p>
        </p:txBody>
      </p:sp>
    </p:spTree>
    <p:extLst>
      <p:ext uri="{BB962C8B-B14F-4D97-AF65-F5344CB8AC3E}">
        <p14:creationId xmlns:p14="http://schemas.microsoft.com/office/powerpoint/2010/main" val="26345035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27058A3-D2F5-402B-B983-1ECB26BE0AF3}" type="slidenum">
              <a:rPr lang="sk-SK"/>
              <a:pPr>
                <a:defRPr/>
              </a:pPr>
              <a:t>5</a:t>
            </a:fld>
            <a:endParaRPr lang="sk-SK"/>
          </a:p>
        </p:txBody>
      </p:sp>
      <p:sp>
        <p:nvSpPr>
          <p:cNvPr id="27651" name="Rectangle 2"/>
          <p:cNvSpPr>
            <a:spLocks noGrp="1" noChangeArrowheads="1"/>
          </p:cNvSpPr>
          <p:nvPr>
            <p:ph type="title"/>
          </p:nvPr>
        </p:nvSpPr>
        <p:spPr/>
        <p:txBody>
          <a:bodyPr/>
          <a:lstStyle/>
          <a:p>
            <a:endParaRPr lang="en-US" smtClean="0"/>
          </a:p>
        </p:txBody>
      </p:sp>
      <p:sp>
        <p:nvSpPr>
          <p:cNvPr id="27652" name="Rectangle 3"/>
          <p:cNvSpPr>
            <a:spLocks noGrp="1" noChangeArrowheads="1"/>
          </p:cNvSpPr>
          <p:nvPr>
            <p:ph type="body" idx="1"/>
          </p:nvPr>
        </p:nvSpPr>
        <p:spPr/>
        <p:txBody>
          <a:bodyPr/>
          <a:lstStyle/>
          <a:p>
            <a:endParaRPr lang="en-US" smtClean="0"/>
          </a:p>
        </p:txBody>
      </p:sp>
      <p:pic>
        <p:nvPicPr>
          <p:cNvPr id="27653" name="Picture 4"/>
          <p:cNvPicPr>
            <a:picLocks noChangeAspect="1" noChangeArrowheads="1"/>
          </p:cNvPicPr>
          <p:nvPr/>
        </p:nvPicPr>
        <p:blipFill>
          <a:blip r:embed="rId2"/>
          <a:srcRect/>
          <a:stretch>
            <a:fillRect/>
          </a:stretch>
        </p:blipFill>
        <p:spPr bwMode="auto">
          <a:xfrm>
            <a:off x="0" y="0"/>
            <a:ext cx="9144000" cy="6675438"/>
          </a:xfrm>
          <a:prstGeom prst="rect">
            <a:avLst/>
          </a:prstGeom>
          <a:noFill/>
          <a:ln w="9525">
            <a:noFill/>
            <a:miter lim="800000"/>
            <a:headEnd/>
            <a:tailEnd/>
          </a:ln>
        </p:spPr>
      </p:pic>
    </p:spTree>
    <p:extLst>
      <p:ext uri="{BB962C8B-B14F-4D97-AF65-F5344CB8AC3E}">
        <p14:creationId xmlns:p14="http://schemas.microsoft.com/office/powerpoint/2010/main" val="12975642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29EF2F0-C715-4406-B2C9-54C9ED553711}" type="slidenum">
              <a:rPr lang="sk-SK"/>
              <a:pPr>
                <a:defRPr/>
              </a:pPr>
              <a:t>6</a:t>
            </a:fld>
            <a:endParaRPr lang="sk-SK"/>
          </a:p>
        </p:txBody>
      </p:sp>
      <p:sp>
        <p:nvSpPr>
          <p:cNvPr id="28675" name="Rectangle 3"/>
          <p:cNvSpPr>
            <a:spLocks noGrp="1" noChangeArrowheads="1"/>
          </p:cNvSpPr>
          <p:nvPr>
            <p:ph type="body" idx="1"/>
          </p:nvPr>
        </p:nvSpPr>
        <p:spPr/>
        <p:txBody>
          <a:bodyPr/>
          <a:lstStyle/>
          <a:p>
            <a:pPr>
              <a:lnSpc>
                <a:spcPct val="90000"/>
              </a:lnSpc>
            </a:pPr>
            <a:r>
              <a:rPr lang="en-US" smtClean="0"/>
              <a:t>In the figure, note the three straight lines, two of which represent the two business dimensions and the third, the metrics. You can independently move up or down along the straight lines. </a:t>
            </a:r>
          </a:p>
          <a:p>
            <a:pPr>
              <a:lnSpc>
                <a:spcPct val="90000"/>
              </a:lnSpc>
            </a:pPr>
            <a:r>
              <a:rPr lang="en-US" smtClean="0"/>
              <a:t>Some experts refer to this representation of a multidimension as a </a:t>
            </a:r>
            <a:r>
              <a:rPr lang="en-US" b="1" smtClean="0"/>
              <a:t>multidimensional domain structure (MDS)</a:t>
            </a:r>
            <a:r>
              <a:rPr lang="en-US" smtClean="0"/>
              <a:t>. </a:t>
            </a:r>
            <a:endParaRPr lang="sk-SK" smtClean="0"/>
          </a:p>
        </p:txBody>
      </p:sp>
    </p:spTree>
    <p:extLst>
      <p:ext uri="{BB962C8B-B14F-4D97-AF65-F5344CB8AC3E}">
        <p14:creationId xmlns:p14="http://schemas.microsoft.com/office/powerpoint/2010/main" val="15768912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7BA8CA73-C530-4817-ACA8-2D4AE2E9B7D0}" type="slidenum">
              <a:rPr lang="sk-SK"/>
              <a:pPr>
                <a:defRPr/>
              </a:pPr>
              <a:t>7</a:t>
            </a:fld>
            <a:endParaRPr lang="sk-SK"/>
          </a:p>
        </p:txBody>
      </p:sp>
      <p:sp>
        <p:nvSpPr>
          <p:cNvPr id="29699" name="Rectangle 2"/>
          <p:cNvSpPr>
            <a:spLocks noGrp="1" noChangeArrowheads="1"/>
          </p:cNvSpPr>
          <p:nvPr>
            <p:ph type="title"/>
          </p:nvPr>
        </p:nvSpPr>
        <p:spPr/>
        <p:txBody>
          <a:bodyPr/>
          <a:lstStyle/>
          <a:p>
            <a:endParaRPr lang="en-US" smtClean="0"/>
          </a:p>
        </p:txBody>
      </p:sp>
      <p:sp>
        <p:nvSpPr>
          <p:cNvPr id="29700" name="Rectangle 3"/>
          <p:cNvSpPr>
            <a:spLocks noGrp="1" noChangeArrowheads="1"/>
          </p:cNvSpPr>
          <p:nvPr>
            <p:ph type="body" idx="1"/>
          </p:nvPr>
        </p:nvSpPr>
        <p:spPr/>
        <p:txBody>
          <a:bodyPr/>
          <a:lstStyle/>
          <a:p>
            <a:endParaRPr lang="en-US" smtClean="0"/>
          </a:p>
        </p:txBody>
      </p:sp>
      <p:pic>
        <p:nvPicPr>
          <p:cNvPr id="29701" name="Picture 4"/>
          <p:cNvPicPr>
            <a:picLocks noChangeAspect="1" noChangeArrowheads="1"/>
          </p:cNvPicPr>
          <p:nvPr/>
        </p:nvPicPr>
        <p:blipFill>
          <a:blip r:embed="rId2"/>
          <a:srcRect/>
          <a:stretch>
            <a:fillRect/>
          </a:stretch>
        </p:blipFill>
        <p:spPr bwMode="auto">
          <a:xfrm>
            <a:off x="0" y="0"/>
            <a:ext cx="9144000" cy="6210300"/>
          </a:xfrm>
          <a:prstGeom prst="rect">
            <a:avLst/>
          </a:prstGeom>
          <a:noFill/>
          <a:ln w="9525">
            <a:noFill/>
            <a:miter lim="800000"/>
            <a:headEnd/>
            <a:tailEnd/>
          </a:ln>
        </p:spPr>
      </p:pic>
    </p:spTree>
    <p:extLst>
      <p:ext uri="{BB962C8B-B14F-4D97-AF65-F5344CB8AC3E}">
        <p14:creationId xmlns:p14="http://schemas.microsoft.com/office/powerpoint/2010/main" val="9921300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0941E31-5A53-4874-80C9-76DBE81FF92A}" type="slidenum">
              <a:rPr lang="sk-SK"/>
              <a:pPr>
                <a:defRPr/>
              </a:pPr>
              <a:t>8</a:t>
            </a:fld>
            <a:endParaRPr lang="sk-SK"/>
          </a:p>
        </p:txBody>
      </p:sp>
      <p:sp>
        <p:nvSpPr>
          <p:cNvPr id="30723" name="Rectangle 2"/>
          <p:cNvSpPr>
            <a:spLocks noGrp="1" noChangeArrowheads="1"/>
          </p:cNvSpPr>
          <p:nvPr>
            <p:ph type="title"/>
          </p:nvPr>
        </p:nvSpPr>
        <p:spPr/>
        <p:txBody>
          <a:bodyPr/>
          <a:lstStyle/>
          <a:p>
            <a:endParaRPr lang="en-US" smtClean="0"/>
          </a:p>
        </p:txBody>
      </p:sp>
      <p:sp>
        <p:nvSpPr>
          <p:cNvPr id="30724" name="Rectangle 3"/>
          <p:cNvSpPr>
            <a:spLocks noGrp="1" noChangeArrowheads="1"/>
          </p:cNvSpPr>
          <p:nvPr>
            <p:ph type="body" idx="1"/>
          </p:nvPr>
        </p:nvSpPr>
        <p:spPr/>
        <p:txBody>
          <a:bodyPr/>
          <a:lstStyle/>
          <a:p>
            <a:endParaRPr lang="en-US" smtClean="0"/>
          </a:p>
        </p:txBody>
      </p:sp>
      <p:pic>
        <p:nvPicPr>
          <p:cNvPr id="30725" name="Picture 4"/>
          <p:cNvPicPr>
            <a:picLocks noChangeAspect="1" noChangeArrowheads="1"/>
          </p:cNvPicPr>
          <p:nvPr/>
        </p:nvPicPr>
        <p:blipFill>
          <a:blip r:embed="rId2"/>
          <a:srcRect/>
          <a:stretch>
            <a:fillRect/>
          </a:stretch>
        </p:blipFill>
        <p:spPr bwMode="auto">
          <a:xfrm>
            <a:off x="0" y="0"/>
            <a:ext cx="9144000" cy="6405563"/>
          </a:xfrm>
          <a:prstGeom prst="rect">
            <a:avLst/>
          </a:prstGeom>
          <a:noFill/>
          <a:ln w="9525">
            <a:noFill/>
            <a:miter lim="800000"/>
            <a:headEnd/>
            <a:tailEnd/>
          </a:ln>
        </p:spPr>
      </p:pic>
    </p:spTree>
    <p:extLst>
      <p:ext uri="{BB962C8B-B14F-4D97-AF65-F5344CB8AC3E}">
        <p14:creationId xmlns:p14="http://schemas.microsoft.com/office/powerpoint/2010/main" val="25105132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F8209E1-853D-4C20-8D07-F0722CEFB9EC}" type="slidenum">
              <a:rPr lang="sk-SK"/>
              <a:pPr>
                <a:defRPr/>
              </a:pPr>
              <a:t>9</a:t>
            </a:fld>
            <a:endParaRPr lang="sk-SK"/>
          </a:p>
        </p:txBody>
      </p:sp>
      <p:sp>
        <p:nvSpPr>
          <p:cNvPr id="31747" name="Rectangle 2"/>
          <p:cNvSpPr>
            <a:spLocks noGrp="1" noChangeArrowheads="1"/>
          </p:cNvSpPr>
          <p:nvPr>
            <p:ph type="title"/>
          </p:nvPr>
        </p:nvSpPr>
        <p:spPr/>
        <p:txBody>
          <a:bodyPr/>
          <a:lstStyle/>
          <a:p>
            <a:endParaRPr lang="en-US" smtClean="0"/>
          </a:p>
        </p:txBody>
      </p:sp>
      <p:sp>
        <p:nvSpPr>
          <p:cNvPr id="31748" name="Rectangle 3"/>
          <p:cNvSpPr>
            <a:spLocks noGrp="1" noChangeArrowheads="1"/>
          </p:cNvSpPr>
          <p:nvPr>
            <p:ph type="body" idx="1"/>
          </p:nvPr>
        </p:nvSpPr>
        <p:spPr/>
        <p:txBody>
          <a:bodyPr/>
          <a:lstStyle/>
          <a:p>
            <a:endParaRPr lang="en-US" smtClean="0"/>
          </a:p>
        </p:txBody>
      </p:sp>
      <p:pic>
        <p:nvPicPr>
          <p:cNvPr id="31749" name="Picture 4"/>
          <p:cNvPicPr>
            <a:picLocks noChangeAspect="1" noChangeArrowheads="1"/>
          </p:cNvPicPr>
          <p:nvPr/>
        </p:nvPicPr>
        <p:blipFill>
          <a:blip r:embed="rId2"/>
          <a:srcRect/>
          <a:stretch>
            <a:fillRect/>
          </a:stretch>
        </p:blipFill>
        <p:spPr bwMode="auto">
          <a:xfrm>
            <a:off x="0" y="0"/>
            <a:ext cx="9144000" cy="6232525"/>
          </a:xfrm>
          <a:prstGeom prst="rect">
            <a:avLst/>
          </a:prstGeom>
          <a:noFill/>
          <a:ln w="9525">
            <a:noFill/>
            <a:miter lim="800000"/>
            <a:headEnd/>
            <a:tailEnd/>
          </a:ln>
        </p:spPr>
      </p:pic>
    </p:spTree>
    <p:extLst>
      <p:ext uri="{BB962C8B-B14F-4D97-AF65-F5344CB8AC3E}">
        <p14:creationId xmlns:p14="http://schemas.microsoft.com/office/powerpoint/2010/main" val="1931015512"/>
      </p:ext>
    </p:extLst>
  </p:cSld>
  <p:clrMapOvr>
    <a:masterClrMapping/>
  </p:clrMapOvr>
  <p:transition>
    <p:fade/>
  </p:transition>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4814</TotalTime>
  <Words>762</Words>
  <Application>Microsoft Office PowerPoint</Application>
  <PresentationFormat>On-screen Show (4:3)</PresentationFormat>
  <Paragraphs>132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Eclipse</vt:lpstr>
      <vt:lpstr>ON-LINE ANALYTICAL PROCESSING</vt:lpstr>
      <vt:lpstr>Dimensional Analysis</vt:lpstr>
      <vt:lpstr>PowerPoint Presentation</vt:lpstr>
      <vt:lpstr> Hypercubes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roll-up</vt:lpstr>
      <vt:lpstr>OLAP Operations</vt:lpstr>
      <vt:lpstr>Rollup &amp; Drill-down</vt:lpstr>
      <vt:lpstr>Slice-and-Dice or Rotation</vt:lpstr>
      <vt:lpstr>Slicing &amp; Dicing</vt:lpstr>
      <vt:lpstr>PowerPoint Presentation</vt:lpstr>
      <vt:lpstr>Browsing a Data Cube</vt:lpstr>
      <vt:lpstr>OLAP Operation </vt:lpstr>
      <vt:lpstr>PowerPoint Presentation</vt:lpstr>
      <vt:lpstr>Typical OLAP Operations</vt:lpstr>
      <vt:lpstr>Typical OLAP Operations</vt:lpstr>
      <vt:lpstr>Multidimensional Data</vt:lpstr>
      <vt:lpstr>Operations in Multidimensional Data Model</vt:lpstr>
      <vt:lpstr>A Visual Operation:  Pivot (Rotate)</vt:lpstr>
      <vt:lpstr>Roll-up: (Aggregate, Consolidate) A roll-up involves computing all of the data relationships for one or more dimensions. To do this, a computational relationship or formula might be defined.</vt:lpstr>
      <vt:lpstr>Drill Down: Drilling down is a specific analytical technique whereby the user navigates among levels of data ranging from the most summarized (up) to the most detailed (down). </vt:lpstr>
      <vt:lpstr>Slice: A slice is a subset of a multi-dimensional array corresponding to a single value for one or more members of the dimensions not in the subset.</vt:lpstr>
      <vt:lpstr>Dice: The dice operation is a slice on more than two dimensions of a data cube (or more than two consecutive slices).</vt:lpstr>
      <vt:lpstr>Pivot:This operation is also called rotate operation. It rotates the data in order to provide an alternative presentation of data – the report or page display takes a different dimensional orientation.</vt:lpstr>
      <vt:lpstr>Uses and Benefits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Sharma</dc:creator>
  <cp:lastModifiedBy>Ashish Jain</cp:lastModifiedBy>
  <cp:revision>651</cp:revision>
  <dcterms:created xsi:type="dcterms:W3CDTF">1601-01-01T00:00:00Z</dcterms:created>
  <dcterms:modified xsi:type="dcterms:W3CDTF">2017-11-05T12:28:34Z</dcterms:modified>
</cp:coreProperties>
</file>